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9" r:id="rId1"/>
    <p:sldMasterId id="2147483892" r:id="rId2"/>
  </p:sldMasterIdLst>
  <p:notesMasterIdLst>
    <p:notesMasterId r:id="rId37"/>
  </p:notesMasterIdLst>
  <p:handoutMasterIdLst>
    <p:handoutMasterId r:id="rId38"/>
  </p:handoutMasterIdLst>
  <p:sldIdLst>
    <p:sldId id="371" r:id="rId3"/>
    <p:sldId id="367" r:id="rId4"/>
    <p:sldId id="368" r:id="rId5"/>
    <p:sldId id="329" r:id="rId6"/>
    <p:sldId id="363" r:id="rId7"/>
    <p:sldId id="360" r:id="rId8"/>
    <p:sldId id="333" r:id="rId9"/>
    <p:sldId id="364" r:id="rId10"/>
    <p:sldId id="334" r:id="rId11"/>
    <p:sldId id="335" r:id="rId12"/>
    <p:sldId id="336" r:id="rId13"/>
    <p:sldId id="347" r:id="rId14"/>
    <p:sldId id="337" r:id="rId15"/>
    <p:sldId id="338" r:id="rId16"/>
    <p:sldId id="339" r:id="rId17"/>
    <p:sldId id="340" r:id="rId18"/>
    <p:sldId id="348" r:id="rId19"/>
    <p:sldId id="349" r:id="rId20"/>
    <p:sldId id="341" r:id="rId21"/>
    <p:sldId id="343" r:id="rId22"/>
    <p:sldId id="346" r:id="rId23"/>
    <p:sldId id="344" r:id="rId24"/>
    <p:sldId id="357" r:id="rId25"/>
    <p:sldId id="359" r:id="rId26"/>
    <p:sldId id="365" r:id="rId27"/>
    <p:sldId id="350" r:id="rId28"/>
    <p:sldId id="351" r:id="rId29"/>
    <p:sldId id="352" r:id="rId30"/>
    <p:sldId id="353" r:id="rId31"/>
    <p:sldId id="354" r:id="rId32"/>
    <p:sldId id="355" r:id="rId33"/>
    <p:sldId id="361" r:id="rId34"/>
    <p:sldId id="369" r:id="rId35"/>
    <p:sldId id="370" r:id="rId3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94476" tIns="47238" rIns="94476" bIns="47238" rtlCol="0"/>
          <a:lstStyle>
            <a:lvl1pPr algn="l">
              <a:defRPr sz="1200"/>
            </a:lvl1pPr>
          </a:lstStyle>
          <a:p>
            <a:endParaRPr lang="en-US"/>
          </a:p>
        </p:txBody>
      </p:sp>
      <p:sp>
        <p:nvSpPr>
          <p:cNvPr id="3" name="Date Placeholder 2"/>
          <p:cNvSpPr>
            <a:spLocks noGrp="1"/>
          </p:cNvSpPr>
          <p:nvPr>
            <p:ph type="dt" sz="quarter" idx="1"/>
          </p:nvPr>
        </p:nvSpPr>
        <p:spPr>
          <a:xfrm>
            <a:off x="3850445" y="1"/>
            <a:ext cx="2945659" cy="498135"/>
          </a:xfrm>
          <a:prstGeom prst="rect">
            <a:avLst/>
          </a:prstGeom>
        </p:spPr>
        <p:txBody>
          <a:bodyPr vert="horz" lIns="94476" tIns="47238" rIns="94476" bIns="47238" rtlCol="0"/>
          <a:lstStyle>
            <a:lvl1pPr algn="r">
              <a:defRPr sz="1200"/>
            </a:lvl1pPr>
          </a:lstStyle>
          <a:p>
            <a:fld id="{BA8071E7-142F-4363-9253-83D5F6CCE56F}" type="datetimeFigureOut">
              <a:rPr lang="en-US" smtClean="0"/>
              <a:pPr/>
              <a:t>9/18/2021</a:t>
            </a:fld>
            <a:endParaRPr lang="en-US"/>
          </a:p>
        </p:txBody>
      </p:sp>
      <p:sp>
        <p:nvSpPr>
          <p:cNvPr id="4" name="Footer Placeholder 3"/>
          <p:cNvSpPr>
            <a:spLocks noGrp="1"/>
          </p:cNvSpPr>
          <p:nvPr>
            <p:ph type="ftr" sz="quarter" idx="2"/>
          </p:nvPr>
        </p:nvSpPr>
        <p:spPr>
          <a:xfrm>
            <a:off x="2" y="9430093"/>
            <a:ext cx="2945659" cy="498134"/>
          </a:xfrm>
          <a:prstGeom prst="rect">
            <a:avLst/>
          </a:prstGeom>
        </p:spPr>
        <p:txBody>
          <a:bodyPr vert="horz" lIns="94476" tIns="47238" rIns="94476" bIns="47238" rtlCol="0" anchor="b"/>
          <a:lstStyle>
            <a:lvl1pPr algn="l">
              <a:defRPr sz="1200"/>
            </a:lvl1pPr>
          </a:lstStyle>
          <a:p>
            <a:endParaRPr lang="en-US"/>
          </a:p>
        </p:txBody>
      </p:sp>
      <p:sp>
        <p:nvSpPr>
          <p:cNvPr id="5" name="Slide Number Placeholder 4"/>
          <p:cNvSpPr>
            <a:spLocks noGrp="1"/>
          </p:cNvSpPr>
          <p:nvPr>
            <p:ph type="sldNum" sz="quarter" idx="3"/>
          </p:nvPr>
        </p:nvSpPr>
        <p:spPr>
          <a:xfrm>
            <a:off x="3850445" y="9430093"/>
            <a:ext cx="2945659" cy="498134"/>
          </a:xfrm>
          <a:prstGeom prst="rect">
            <a:avLst/>
          </a:prstGeom>
        </p:spPr>
        <p:txBody>
          <a:bodyPr vert="horz" lIns="94476" tIns="47238" rIns="94476" bIns="47238" rtlCol="0" anchor="b"/>
          <a:lstStyle>
            <a:lvl1pPr algn="r">
              <a:defRPr sz="1200"/>
            </a:lvl1pPr>
          </a:lstStyle>
          <a:p>
            <a:fld id="{05A1D234-77C3-4A97-BA68-EFAF1F7933FC}" type="slidenum">
              <a:rPr lang="en-US" smtClean="0"/>
              <a:pPr/>
              <a:t>‹#›</a:t>
            </a:fld>
            <a:endParaRPr lang="en-US"/>
          </a:p>
        </p:txBody>
      </p:sp>
    </p:spTree>
    <p:extLst>
      <p:ext uri="{BB962C8B-B14F-4D97-AF65-F5344CB8AC3E}">
        <p14:creationId xmlns:p14="http://schemas.microsoft.com/office/powerpoint/2010/main" xmlns="" val="264384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94476" tIns="47238" rIns="94476" bIns="47238"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94476" tIns="47238" rIns="94476" bIns="47238" rtlCol="0"/>
          <a:lstStyle>
            <a:lvl1pPr algn="r">
              <a:defRPr sz="1200"/>
            </a:lvl1pPr>
          </a:lstStyle>
          <a:p>
            <a:fld id="{E87BFFF3-293D-4F48-824C-BA02EFAE4CF0}" type="datetimeFigureOut">
              <a:rPr lang="en-US" smtClean="0"/>
              <a:pPr/>
              <a:t>9/18/2021</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4476" tIns="47238" rIns="94476" bIns="47238" rtlCol="0" anchor="ctr"/>
          <a:lstStyle/>
          <a:p>
            <a:endParaRPr lang="en-US"/>
          </a:p>
        </p:txBody>
      </p:sp>
      <p:sp>
        <p:nvSpPr>
          <p:cNvPr id="5" name="Notes Placeholder 4"/>
          <p:cNvSpPr>
            <a:spLocks noGrp="1"/>
          </p:cNvSpPr>
          <p:nvPr>
            <p:ph type="body" sz="quarter" idx="3"/>
          </p:nvPr>
        </p:nvSpPr>
        <p:spPr>
          <a:xfrm>
            <a:off x="679768" y="4777961"/>
            <a:ext cx="5438140" cy="3909237"/>
          </a:xfrm>
          <a:prstGeom prst="rect">
            <a:avLst/>
          </a:prstGeom>
        </p:spPr>
        <p:txBody>
          <a:bodyPr vert="horz" lIns="94476" tIns="47238" rIns="94476" bIns="472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30093"/>
            <a:ext cx="2945659" cy="498134"/>
          </a:xfrm>
          <a:prstGeom prst="rect">
            <a:avLst/>
          </a:prstGeom>
        </p:spPr>
        <p:txBody>
          <a:bodyPr vert="horz" lIns="94476" tIns="47238" rIns="94476" bIns="47238"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94476" tIns="47238" rIns="94476" bIns="47238" rtlCol="0" anchor="b"/>
          <a:lstStyle>
            <a:lvl1pPr algn="r">
              <a:defRPr sz="1200"/>
            </a:lvl1pPr>
          </a:lstStyle>
          <a:p>
            <a:fld id="{45CB65AB-A26C-4F60-BC3A-6482E767D64A}" type="slidenum">
              <a:rPr lang="en-US" smtClean="0"/>
              <a:pPr/>
              <a:t>‹#›</a:t>
            </a:fld>
            <a:endParaRPr lang="en-US"/>
          </a:p>
        </p:txBody>
      </p:sp>
    </p:spTree>
    <p:extLst>
      <p:ext uri="{BB962C8B-B14F-4D97-AF65-F5344CB8AC3E}">
        <p14:creationId xmlns:p14="http://schemas.microsoft.com/office/powerpoint/2010/main" xmlns="" val="16179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
        <p:nvSpPr>
          <p:cNvPr id="124932" name="Slide Number Placeholder 3"/>
          <p:cNvSpPr>
            <a:spLocks noGrp="1"/>
          </p:cNvSpPr>
          <p:nvPr>
            <p:ph type="sldNum" sz="quarter" idx="5"/>
          </p:nvPr>
        </p:nvSpPr>
        <p:spPr/>
        <p:txBody>
          <a:bodyPr/>
          <a:lstStyle/>
          <a:p>
            <a:pPr>
              <a:buFont typeface="Wingdings" pitchFamily="2" charset="2"/>
              <a:buNone/>
              <a:defRPr/>
            </a:pPr>
            <a:fld id="{E45612BF-043D-440A-944C-F4C40EF668DC}" type="slidenum">
              <a:rPr lang="en-US" smtClean="0">
                <a:solidFill>
                  <a:srgbClr val="000000"/>
                </a:solidFill>
                <a:latin typeface="Times New Roman" pitchFamily="18" charset="0"/>
              </a:rPr>
              <a:pPr>
                <a:buFont typeface="Wingdings" pitchFamily="2" charset="2"/>
                <a:buNone/>
                <a:defRPr/>
              </a:pPr>
              <a:t>26</a:t>
            </a:fld>
            <a:endParaRPr lang="en-US" smtClean="0">
              <a:solidFill>
                <a:srgbClr val="000000"/>
              </a:solidFill>
              <a:latin typeface="Times New Roman" pitchFamily="18" charset="0"/>
            </a:endParaRPr>
          </a:p>
        </p:txBody>
      </p:sp>
    </p:spTree>
    <p:extLst>
      <p:ext uri="{BB962C8B-B14F-4D97-AF65-F5344CB8AC3E}">
        <p14:creationId xmlns:p14="http://schemas.microsoft.com/office/powerpoint/2010/main" xmlns="" val="45915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
        <p:nvSpPr>
          <p:cNvPr id="126980" name="Slide Number Placeholder 3"/>
          <p:cNvSpPr>
            <a:spLocks noGrp="1"/>
          </p:cNvSpPr>
          <p:nvPr>
            <p:ph type="sldNum" sz="quarter" idx="5"/>
          </p:nvPr>
        </p:nvSpPr>
        <p:spPr/>
        <p:txBody>
          <a:bodyPr/>
          <a:lstStyle/>
          <a:p>
            <a:pPr>
              <a:buFont typeface="Wingdings" pitchFamily="2" charset="2"/>
              <a:buNone/>
              <a:defRPr/>
            </a:pPr>
            <a:fld id="{B4836734-BED0-4B1D-B6E7-849E6A7CAE34}" type="slidenum">
              <a:rPr lang="en-US" smtClean="0">
                <a:solidFill>
                  <a:srgbClr val="000000"/>
                </a:solidFill>
                <a:latin typeface="Times New Roman" pitchFamily="18" charset="0"/>
              </a:rPr>
              <a:pPr>
                <a:buFont typeface="Wingdings" pitchFamily="2" charset="2"/>
                <a:buNone/>
                <a:defRPr/>
              </a:pPr>
              <a:t>28</a:t>
            </a:fld>
            <a:endParaRPr lang="en-US" smtClean="0">
              <a:solidFill>
                <a:srgbClr val="000000"/>
              </a:solidFill>
              <a:latin typeface="Times New Roman" pitchFamily="18" charset="0"/>
            </a:endParaRPr>
          </a:p>
        </p:txBody>
      </p:sp>
    </p:spTree>
    <p:extLst>
      <p:ext uri="{BB962C8B-B14F-4D97-AF65-F5344CB8AC3E}">
        <p14:creationId xmlns:p14="http://schemas.microsoft.com/office/powerpoint/2010/main" xmlns="" val="50699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144C623-4572-4C32-A25B-319704B79EB4}"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CEC55AA-467A-4D65-A264-C3B02BEA293C}" type="slidenum">
              <a:rPr lang="en-US"/>
              <a:pPr>
                <a:defRPr/>
              </a:pPr>
              <a:t>‹#›</a:t>
            </a:fld>
            <a:endParaRPr lang="en-US"/>
          </a:p>
        </p:txBody>
      </p:sp>
    </p:spTree>
    <p:extLst>
      <p:ext uri="{BB962C8B-B14F-4D97-AF65-F5344CB8AC3E}">
        <p14:creationId xmlns:p14="http://schemas.microsoft.com/office/powerpoint/2010/main" xmlns="" val="254469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0F81C40-F157-4440-A306-45FEA2865AC4}"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C4C0E0D-8851-431E-9F24-24A3AC17698C}" type="slidenum">
              <a:rPr lang="en-US"/>
              <a:pPr>
                <a:defRPr/>
              </a:pPr>
              <a:t>‹#›</a:t>
            </a:fld>
            <a:endParaRPr lang="en-US"/>
          </a:p>
        </p:txBody>
      </p:sp>
    </p:spTree>
    <p:extLst>
      <p:ext uri="{BB962C8B-B14F-4D97-AF65-F5344CB8AC3E}">
        <p14:creationId xmlns:p14="http://schemas.microsoft.com/office/powerpoint/2010/main" xmlns="" val="187553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F634610-0BE0-4FA6-8971-DDB11BF295EF}"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D651FFE-8C36-4AF8-8419-65BF78810FC1}" type="slidenum">
              <a:rPr lang="en-US"/>
              <a:pPr>
                <a:defRPr/>
              </a:pPr>
              <a:t>‹#›</a:t>
            </a:fld>
            <a:endParaRPr lang="en-US"/>
          </a:p>
        </p:txBody>
      </p:sp>
    </p:spTree>
    <p:extLst>
      <p:ext uri="{BB962C8B-B14F-4D97-AF65-F5344CB8AC3E}">
        <p14:creationId xmlns:p14="http://schemas.microsoft.com/office/powerpoint/2010/main" xmlns="" val="378642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1760" y="761389"/>
            <a:ext cx="7925760" cy="1143458"/>
          </a:xfrm>
        </p:spPr>
        <p:txBody>
          <a:bodyPr lIns="81272" tIns="40636" rIns="81272" bIns="40636"/>
          <a:lstStyle/>
          <a:p>
            <a:r>
              <a:rPr lang="en-US" smtClean="0"/>
              <a:t>Click to edit Master title style</a:t>
            </a:r>
            <a:endParaRPr lang="en-GB"/>
          </a:p>
        </p:txBody>
      </p:sp>
      <p:sp>
        <p:nvSpPr>
          <p:cNvPr id="3" name="ClipArt Placeholder 2"/>
          <p:cNvSpPr>
            <a:spLocks noGrp="1"/>
          </p:cNvSpPr>
          <p:nvPr>
            <p:ph type="clipArt" sz="half" idx="1"/>
          </p:nvPr>
        </p:nvSpPr>
        <p:spPr>
          <a:xfrm>
            <a:off x="838081" y="2362506"/>
            <a:ext cx="3777120" cy="3724485"/>
          </a:xfrm>
        </p:spPr>
        <p:txBody>
          <a:bodyPr rtlCol="0">
            <a:normAutofit/>
          </a:bodyPr>
          <a:lstStyle/>
          <a:p>
            <a:pPr lvl="0"/>
            <a:r>
              <a:rPr lang="en-US" noProof="0" smtClean="0"/>
              <a:t>Click icon to add online image</a:t>
            </a:r>
            <a:endParaRPr lang="en-GB" noProof="0" smtClean="0"/>
          </a:p>
        </p:txBody>
      </p:sp>
      <p:sp>
        <p:nvSpPr>
          <p:cNvPr id="4" name="Text Placeholder 3"/>
          <p:cNvSpPr>
            <a:spLocks noGrp="1"/>
          </p:cNvSpPr>
          <p:nvPr>
            <p:ph type="body" sz="half" idx="2"/>
          </p:nvPr>
        </p:nvSpPr>
        <p:spPr>
          <a:xfrm>
            <a:off x="4753440" y="2362506"/>
            <a:ext cx="3777120" cy="37244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ftr" sz="quarter" idx="10"/>
          </p:nvPr>
        </p:nvSpPr>
        <p:spPr/>
        <p:txBody>
          <a:bodyPr lIns="81272" tIns="40636" rIns="81272" bIns="40636"/>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Rectangle 13"/>
          <p:cNvSpPr>
            <a:spLocks noGrp="1" noChangeArrowheads="1"/>
          </p:cNvSpPr>
          <p:nvPr>
            <p:ph type="sldNum" sz="quarter" idx="11"/>
          </p:nvPr>
        </p:nvSpPr>
        <p:spPr/>
        <p:txBody>
          <a:bodyPr tIns="40636" bIns="40636"/>
          <a:lstStyle>
            <a:lvl1pPr fontAlgn="base">
              <a:spcBef>
                <a:spcPct val="0"/>
              </a:spcBef>
              <a:spcAft>
                <a:spcPct val="0"/>
              </a:spcAft>
              <a:defRPr>
                <a:latin typeface="Arial" charset="0"/>
              </a:defRPr>
            </a:lvl1pPr>
          </a:lstStyle>
          <a:p>
            <a:pPr>
              <a:defRPr/>
            </a:pPr>
            <a:fld id="{9A698138-EDF0-4539-98C8-C2C650C05DFE}" type="slidenum">
              <a:rPr lang="en-US"/>
              <a:pPr>
                <a:defRPr/>
              </a:pPr>
              <a:t>‹#›</a:t>
            </a:fld>
            <a:endParaRPr lang="en-US"/>
          </a:p>
        </p:txBody>
      </p:sp>
    </p:spTree>
    <p:extLst>
      <p:ext uri="{BB962C8B-B14F-4D97-AF65-F5344CB8AC3E}">
        <p14:creationId xmlns:p14="http://schemas.microsoft.com/office/powerpoint/2010/main" xmlns="" val="3847896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F9BDF12-B352-4AA1-B08F-C014F399E701}"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CEC55AA-467A-4D65-A264-C3B02BEA293C}" type="slidenum">
              <a:rPr lang="en-US"/>
              <a:pPr>
                <a:defRPr/>
              </a:pPr>
              <a:t>‹#›</a:t>
            </a:fld>
            <a:endParaRPr lang="en-US"/>
          </a:p>
        </p:txBody>
      </p:sp>
    </p:spTree>
    <p:extLst>
      <p:ext uri="{BB962C8B-B14F-4D97-AF65-F5344CB8AC3E}">
        <p14:creationId xmlns:p14="http://schemas.microsoft.com/office/powerpoint/2010/main" xmlns="" val="2247915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7000C96-87D7-4A95-9A7C-4937634FD21B}"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167D670-ABBE-4E79-869C-982426A65B65}" type="slidenum">
              <a:rPr lang="en-US"/>
              <a:pPr>
                <a:defRPr/>
              </a:pPr>
              <a:t>‹#›</a:t>
            </a:fld>
            <a:endParaRPr lang="en-US"/>
          </a:p>
        </p:txBody>
      </p:sp>
    </p:spTree>
    <p:extLst>
      <p:ext uri="{BB962C8B-B14F-4D97-AF65-F5344CB8AC3E}">
        <p14:creationId xmlns:p14="http://schemas.microsoft.com/office/powerpoint/2010/main" xmlns="" val="787238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D88DC99-C357-4862-B8F8-AD81D5AD485E}"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1A47754-C629-4C50-8B60-A20080748F16}" type="slidenum">
              <a:rPr lang="en-US"/>
              <a:pPr>
                <a:defRPr/>
              </a:pPr>
              <a:t>‹#›</a:t>
            </a:fld>
            <a:endParaRPr lang="en-US"/>
          </a:p>
        </p:txBody>
      </p:sp>
    </p:spTree>
    <p:extLst>
      <p:ext uri="{BB962C8B-B14F-4D97-AF65-F5344CB8AC3E}">
        <p14:creationId xmlns:p14="http://schemas.microsoft.com/office/powerpoint/2010/main" xmlns="" val="759024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62C2701-3BC6-4EF8-B018-8200CFFC2F11}"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7A2A10F-57F9-4F8B-80D0-1FF6ACC4F5ED}" type="slidenum">
              <a:rPr lang="en-US"/>
              <a:pPr>
                <a:defRPr/>
              </a:pPr>
              <a:t>‹#›</a:t>
            </a:fld>
            <a:endParaRPr lang="en-US"/>
          </a:p>
        </p:txBody>
      </p:sp>
    </p:spTree>
    <p:extLst>
      <p:ext uri="{BB962C8B-B14F-4D97-AF65-F5344CB8AC3E}">
        <p14:creationId xmlns:p14="http://schemas.microsoft.com/office/powerpoint/2010/main" xmlns="" val="122950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C935C78-628D-47A3-B786-587EB990957E}" type="datetime1">
              <a:rPr lang="en-US" smtClean="0"/>
              <a:pPr>
                <a:defRPr/>
              </a:pPr>
              <a:t>9/18/2021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6D0D804-2ABE-4416-A3E0-4C3843DDF6AD}" type="slidenum">
              <a:rPr lang="en-US"/>
              <a:pPr>
                <a:defRPr/>
              </a:pPr>
              <a:t>‹#›</a:t>
            </a:fld>
            <a:endParaRPr lang="en-US"/>
          </a:p>
        </p:txBody>
      </p:sp>
    </p:spTree>
    <p:extLst>
      <p:ext uri="{BB962C8B-B14F-4D97-AF65-F5344CB8AC3E}">
        <p14:creationId xmlns:p14="http://schemas.microsoft.com/office/powerpoint/2010/main" xmlns="" val="1502252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100191-9207-45F6-B8E4-9913769ED166}" type="datetime1">
              <a:rPr lang="en-US" smtClean="0"/>
              <a:pPr>
                <a:defRPr/>
              </a:pPr>
              <a:t>9/18/2021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E94272A-121A-47F0-ABC0-EA47545EC777}" type="slidenum">
              <a:rPr lang="en-US"/>
              <a:pPr>
                <a:defRPr/>
              </a:pPr>
              <a:t>‹#›</a:t>
            </a:fld>
            <a:endParaRPr lang="en-US"/>
          </a:p>
        </p:txBody>
      </p:sp>
    </p:spTree>
    <p:extLst>
      <p:ext uri="{BB962C8B-B14F-4D97-AF65-F5344CB8AC3E}">
        <p14:creationId xmlns:p14="http://schemas.microsoft.com/office/powerpoint/2010/main" xmlns="" val="1870327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7681884-0B7D-4230-B024-6C812BFE4388}" type="datetime1">
              <a:rPr lang="en-US" smtClean="0"/>
              <a:pPr>
                <a:defRPr/>
              </a:pPr>
              <a:t>9/18/2021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F169BC-600B-4D8A-B636-AC054B6CC175}" type="slidenum">
              <a:rPr lang="en-US"/>
              <a:pPr>
                <a:defRPr/>
              </a:pPr>
              <a:t>‹#›</a:t>
            </a:fld>
            <a:endParaRPr lang="en-US"/>
          </a:p>
        </p:txBody>
      </p:sp>
    </p:spTree>
    <p:extLst>
      <p:ext uri="{BB962C8B-B14F-4D97-AF65-F5344CB8AC3E}">
        <p14:creationId xmlns:p14="http://schemas.microsoft.com/office/powerpoint/2010/main" xmlns="" val="117763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34F5FD2-DEAE-4C42-B3BF-5A9166D550DA}"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167D670-ABBE-4E79-869C-982426A65B65}" type="slidenum">
              <a:rPr lang="en-US"/>
              <a:pPr>
                <a:defRPr/>
              </a:pPr>
              <a:t>‹#›</a:t>
            </a:fld>
            <a:endParaRPr lang="en-US"/>
          </a:p>
        </p:txBody>
      </p:sp>
    </p:spTree>
    <p:extLst>
      <p:ext uri="{BB962C8B-B14F-4D97-AF65-F5344CB8AC3E}">
        <p14:creationId xmlns:p14="http://schemas.microsoft.com/office/powerpoint/2010/main" xmlns="" val="132723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B5710CF-E53A-406E-8657-3269B000A002}"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712188D-7C70-416F-B8AE-2DD3C816B7E3}" type="slidenum">
              <a:rPr lang="en-US"/>
              <a:pPr>
                <a:defRPr/>
              </a:pPr>
              <a:t>‹#›</a:t>
            </a:fld>
            <a:endParaRPr lang="en-US"/>
          </a:p>
        </p:txBody>
      </p:sp>
    </p:spTree>
    <p:extLst>
      <p:ext uri="{BB962C8B-B14F-4D97-AF65-F5344CB8AC3E}">
        <p14:creationId xmlns:p14="http://schemas.microsoft.com/office/powerpoint/2010/main" xmlns="" val="3002006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6A0C004-BC36-48A7-89BF-5B775E170205}"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81C970D-2D94-4ABC-8603-CAF3A7AACBBC}" type="slidenum">
              <a:rPr lang="en-US"/>
              <a:pPr>
                <a:defRPr/>
              </a:pPr>
              <a:t>‹#›</a:t>
            </a:fld>
            <a:endParaRPr lang="en-US"/>
          </a:p>
        </p:txBody>
      </p:sp>
    </p:spTree>
    <p:extLst>
      <p:ext uri="{BB962C8B-B14F-4D97-AF65-F5344CB8AC3E}">
        <p14:creationId xmlns:p14="http://schemas.microsoft.com/office/powerpoint/2010/main" xmlns="" val="4256260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CE76F59-4763-4A15-9B35-14AB72192CF9}"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C4C0E0D-8851-431E-9F24-24A3AC17698C}" type="slidenum">
              <a:rPr lang="en-US"/>
              <a:pPr>
                <a:defRPr/>
              </a:pPr>
              <a:t>‹#›</a:t>
            </a:fld>
            <a:endParaRPr lang="en-US"/>
          </a:p>
        </p:txBody>
      </p:sp>
    </p:spTree>
    <p:extLst>
      <p:ext uri="{BB962C8B-B14F-4D97-AF65-F5344CB8AC3E}">
        <p14:creationId xmlns:p14="http://schemas.microsoft.com/office/powerpoint/2010/main" xmlns="" val="381936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A395401-3AE2-4A5F-8F92-68240FA70956}"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D651FFE-8C36-4AF8-8419-65BF78810FC1}" type="slidenum">
              <a:rPr lang="en-US"/>
              <a:pPr>
                <a:defRPr/>
              </a:pPr>
              <a:t>‹#›</a:t>
            </a:fld>
            <a:endParaRPr lang="en-US"/>
          </a:p>
        </p:txBody>
      </p:sp>
    </p:spTree>
    <p:extLst>
      <p:ext uri="{BB962C8B-B14F-4D97-AF65-F5344CB8AC3E}">
        <p14:creationId xmlns:p14="http://schemas.microsoft.com/office/powerpoint/2010/main" xmlns="" val="1365870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1760" y="761389"/>
            <a:ext cx="7925760" cy="1143458"/>
          </a:xfrm>
        </p:spPr>
        <p:txBody>
          <a:bodyPr lIns="81272" tIns="40636" rIns="81272" bIns="40636"/>
          <a:lstStyle/>
          <a:p>
            <a:r>
              <a:rPr lang="en-US" smtClean="0"/>
              <a:t>Click to edit Master title style</a:t>
            </a:r>
            <a:endParaRPr lang="en-GB"/>
          </a:p>
        </p:txBody>
      </p:sp>
      <p:sp>
        <p:nvSpPr>
          <p:cNvPr id="3" name="ClipArt Placeholder 2"/>
          <p:cNvSpPr>
            <a:spLocks noGrp="1"/>
          </p:cNvSpPr>
          <p:nvPr>
            <p:ph type="clipArt" sz="half" idx="1"/>
          </p:nvPr>
        </p:nvSpPr>
        <p:spPr>
          <a:xfrm>
            <a:off x="838081" y="2362506"/>
            <a:ext cx="3777120" cy="3724485"/>
          </a:xfrm>
        </p:spPr>
        <p:txBody>
          <a:bodyPr rtlCol="0">
            <a:normAutofit/>
          </a:bodyPr>
          <a:lstStyle/>
          <a:p>
            <a:pPr lvl="0"/>
            <a:r>
              <a:rPr lang="en-US" noProof="0" smtClean="0"/>
              <a:t>Click icon to add online image</a:t>
            </a:r>
            <a:endParaRPr lang="en-GB" noProof="0" smtClean="0"/>
          </a:p>
        </p:txBody>
      </p:sp>
      <p:sp>
        <p:nvSpPr>
          <p:cNvPr id="4" name="Text Placeholder 3"/>
          <p:cNvSpPr>
            <a:spLocks noGrp="1"/>
          </p:cNvSpPr>
          <p:nvPr>
            <p:ph type="body" sz="half" idx="2"/>
          </p:nvPr>
        </p:nvSpPr>
        <p:spPr>
          <a:xfrm>
            <a:off x="4753440" y="2362506"/>
            <a:ext cx="3777120" cy="37244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ftr" sz="quarter" idx="10"/>
          </p:nvPr>
        </p:nvSpPr>
        <p:spPr/>
        <p:txBody>
          <a:bodyPr lIns="81272" tIns="40636" rIns="81272" bIns="40636"/>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Rectangle 13"/>
          <p:cNvSpPr>
            <a:spLocks noGrp="1" noChangeArrowheads="1"/>
          </p:cNvSpPr>
          <p:nvPr>
            <p:ph type="sldNum" sz="quarter" idx="11"/>
          </p:nvPr>
        </p:nvSpPr>
        <p:spPr/>
        <p:txBody>
          <a:bodyPr tIns="40636" bIns="40636"/>
          <a:lstStyle>
            <a:lvl1pPr fontAlgn="base">
              <a:spcBef>
                <a:spcPct val="0"/>
              </a:spcBef>
              <a:spcAft>
                <a:spcPct val="0"/>
              </a:spcAft>
              <a:defRPr>
                <a:latin typeface="Arial" charset="0"/>
              </a:defRPr>
            </a:lvl1pPr>
          </a:lstStyle>
          <a:p>
            <a:pPr>
              <a:defRPr/>
            </a:pPr>
            <a:fld id="{9A698138-EDF0-4539-98C8-C2C650C05DFE}" type="slidenum">
              <a:rPr lang="en-US"/>
              <a:pPr>
                <a:defRPr/>
              </a:pPr>
              <a:t>‹#›</a:t>
            </a:fld>
            <a:endParaRPr lang="en-US"/>
          </a:p>
        </p:txBody>
      </p:sp>
    </p:spTree>
    <p:extLst>
      <p:ext uri="{BB962C8B-B14F-4D97-AF65-F5344CB8AC3E}">
        <p14:creationId xmlns:p14="http://schemas.microsoft.com/office/powerpoint/2010/main" xmlns="" val="269019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AE1CF5-21E5-4A89-BDDD-DEC7F9973D35}"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1A47754-C629-4C50-8B60-A20080748F16}" type="slidenum">
              <a:rPr lang="en-US"/>
              <a:pPr>
                <a:defRPr/>
              </a:pPr>
              <a:t>‹#›</a:t>
            </a:fld>
            <a:endParaRPr lang="en-US"/>
          </a:p>
        </p:txBody>
      </p:sp>
    </p:spTree>
    <p:extLst>
      <p:ext uri="{BB962C8B-B14F-4D97-AF65-F5344CB8AC3E}">
        <p14:creationId xmlns:p14="http://schemas.microsoft.com/office/powerpoint/2010/main" xmlns="" val="165727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6BA1758-2527-4AC0-92E5-2A96EC762B96}"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7A2A10F-57F9-4F8B-80D0-1FF6ACC4F5ED}" type="slidenum">
              <a:rPr lang="en-US"/>
              <a:pPr>
                <a:defRPr/>
              </a:pPr>
              <a:t>‹#›</a:t>
            </a:fld>
            <a:endParaRPr lang="en-US"/>
          </a:p>
        </p:txBody>
      </p:sp>
    </p:spTree>
    <p:extLst>
      <p:ext uri="{BB962C8B-B14F-4D97-AF65-F5344CB8AC3E}">
        <p14:creationId xmlns:p14="http://schemas.microsoft.com/office/powerpoint/2010/main" xmlns="" val="66259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42C829A-5C83-4A86-9624-E34E99EBFCE1}" type="datetime1">
              <a:rPr lang="en-US" smtClean="0"/>
              <a:pPr>
                <a:defRPr/>
              </a:pPr>
              <a:t>9/18/2021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6D0D804-2ABE-4416-A3E0-4C3843DDF6AD}" type="slidenum">
              <a:rPr lang="en-US"/>
              <a:pPr>
                <a:defRPr/>
              </a:pPr>
              <a:t>‹#›</a:t>
            </a:fld>
            <a:endParaRPr lang="en-US"/>
          </a:p>
        </p:txBody>
      </p:sp>
    </p:spTree>
    <p:extLst>
      <p:ext uri="{BB962C8B-B14F-4D97-AF65-F5344CB8AC3E}">
        <p14:creationId xmlns:p14="http://schemas.microsoft.com/office/powerpoint/2010/main" xmlns="" val="69876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6227486-3943-43EA-9492-0D35D5E91675}" type="datetime1">
              <a:rPr lang="en-US" smtClean="0"/>
              <a:pPr>
                <a:defRPr/>
              </a:pPr>
              <a:t>9/18/2021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E94272A-121A-47F0-ABC0-EA47545EC777}" type="slidenum">
              <a:rPr lang="en-US"/>
              <a:pPr>
                <a:defRPr/>
              </a:pPr>
              <a:t>‹#›</a:t>
            </a:fld>
            <a:endParaRPr lang="en-US"/>
          </a:p>
        </p:txBody>
      </p:sp>
    </p:spTree>
    <p:extLst>
      <p:ext uri="{BB962C8B-B14F-4D97-AF65-F5344CB8AC3E}">
        <p14:creationId xmlns:p14="http://schemas.microsoft.com/office/powerpoint/2010/main" xmlns="" val="273767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88268A1-6656-49E7-BA6A-29523C768B0F}" type="datetime1">
              <a:rPr lang="en-US" smtClean="0"/>
              <a:pPr>
                <a:defRPr/>
              </a:pPr>
              <a:t>9/18/2021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F169BC-600B-4D8A-B636-AC054B6CC175}" type="slidenum">
              <a:rPr lang="en-US"/>
              <a:pPr>
                <a:defRPr/>
              </a:pPr>
              <a:t>‹#›</a:t>
            </a:fld>
            <a:endParaRPr lang="en-US"/>
          </a:p>
        </p:txBody>
      </p:sp>
    </p:spTree>
    <p:extLst>
      <p:ext uri="{BB962C8B-B14F-4D97-AF65-F5344CB8AC3E}">
        <p14:creationId xmlns:p14="http://schemas.microsoft.com/office/powerpoint/2010/main" xmlns="" val="325218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CF9C79C-01E2-4449-AEFC-493F89B11993}"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712188D-7C70-416F-B8AE-2DD3C816B7E3}" type="slidenum">
              <a:rPr lang="en-US"/>
              <a:pPr>
                <a:defRPr/>
              </a:pPr>
              <a:t>‹#›</a:t>
            </a:fld>
            <a:endParaRPr lang="en-US"/>
          </a:p>
        </p:txBody>
      </p:sp>
    </p:spTree>
    <p:extLst>
      <p:ext uri="{BB962C8B-B14F-4D97-AF65-F5344CB8AC3E}">
        <p14:creationId xmlns:p14="http://schemas.microsoft.com/office/powerpoint/2010/main" xmlns="" val="24337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6366A68-0975-46DA-866D-C89D1AC502BB}"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smtClean="0"/>
              <a:t>computer fundametals</a:t>
            </a: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81C970D-2D94-4ABC-8603-CAF3A7AACBBC}" type="slidenum">
              <a:rPr lang="en-US"/>
              <a:pPr>
                <a:defRPr/>
              </a:pPr>
              <a:t>‹#›</a:t>
            </a:fld>
            <a:endParaRPr lang="en-US"/>
          </a:p>
        </p:txBody>
      </p:sp>
    </p:spTree>
    <p:extLst>
      <p:ext uri="{BB962C8B-B14F-4D97-AF65-F5344CB8AC3E}">
        <p14:creationId xmlns:p14="http://schemas.microsoft.com/office/powerpoint/2010/main" xmlns="" val="119780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83000">
              <a:schemeClr val="accent4">
                <a:lumMod val="0"/>
                <a:lumOff val="100000"/>
              </a:schemeClr>
            </a:gs>
            <a:gs pos="100000">
              <a:srgbClr val="92D05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923C03AF-2660-45BE-8F34-62C50F813364}" type="datetime1">
              <a:rPr lang="en-US" smtClean="0"/>
              <a:pPr>
                <a:defRPr/>
              </a:pPr>
              <a:t>9/18/2021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r>
              <a:rPr lang="en-US" smtClean="0"/>
              <a:t>computer fundametals</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C6D2B858-4C54-47E4-AC19-D40AA6C560EC}" type="slidenum">
              <a:rPr lang="en-US"/>
              <a:pPr>
                <a:defRPr/>
              </a:pPr>
              <a:t>‹#›</a:t>
            </a:fld>
            <a:endParaRPr lang="en-US"/>
          </a:p>
        </p:txBody>
      </p:sp>
    </p:spTree>
    <p:extLst>
      <p:ext uri="{BB962C8B-B14F-4D97-AF65-F5344CB8AC3E}">
        <p14:creationId xmlns:p14="http://schemas.microsoft.com/office/powerpoint/2010/main" xmlns="" val="344532260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hdr="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83000">
              <a:schemeClr val="accent4">
                <a:lumMod val="0"/>
                <a:lumOff val="100000"/>
              </a:schemeClr>
            </a:gs>
            <a:gs pos="100000">
              <a:srgbClr val="92D05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53FA7521-D061-4A7F-854E-B664CC5AA068}" type="datetime1">
              <a:rPr lang="en-US" smtClean="0"/>
              <a:pPr>
                <a:defRPr/>
              </a:pPr>
              <a:t>9/18/2021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r>
              <a:rPr lang="en-US" smtClean="0"/>
              <a:t>computer fundametals</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C6D2B858-4C54-47E4-AC19-D40AA6C560EC}" type="slidenum">
              <a:rPr lang="en-US"/>
              <a:pPr>
                <a:defRPr/>
              </a:pPr>
              <a:t>‹#›</a:t>
            </a:fld>
            <a:endParaRPr lang="en-US"/>
          </a:p>
        </p:txBody>
      </p:sp>
    </p:spTree>
    <p:extLst>
      <p:ext uri="{BB962C8B-B14F-4D97-AF65-F5344CB8AC3E}">
        <p14:creationId xmlns:p14="http://schemas.microsoft.com/office/powerpoint/2010/main" xmlns="" val="200471608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hf hdr="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86192"/>
          </a:xfrm>
        </p:spPr>
        <p:txBody>
          <a:bodyPr/>
          <a:lstStyle/>
          <a:p>
            <a:pPr>
              <a:buNone/>
            </a:pPr>
            <a:endParaRPr lang="en-US" dirty="0"/>
          </a:p>
        </p:txBody>
      </p:sp>
      <p:sp>
        <p:nvSpPr>
          <p:cNvPr id="4" name="Date Placeholder 3"/>
          <p:cNvSpPr>
            <a:spLocks noGrp="1"/>
          </p:cNvSpPr>
          <p:nvPr>
            <p:ph type="dt" sz="half" idx="10"/>
          </p:nvPr>
        </p:nvSpPr>
        <p:spPr/>
        <p:txBody>
          <a:bodyPr/>
          <a:lstStyle/>
          <a:p>
            <a:pPr>
              <a:defRPr/>
            </a:pPr>
            <a:fld id="{834F5FD2-DEAE-4C42-B3BF-5A9166D550DA}" type="datetime1">
              <a:rPr lang="en-US" smtClean="0"/>
              <a:pPr>
                <a:defRPr/>
              </a:pPr>
              <a:t>9/18/2021</a:t>
            </a:fld>
            <a:endParaRPr lang="en-US"/>
          </a:p>
        </p:txBody>
      </p:sp>
      <p:sp>
        <p:nvSpPr>
          <p:cNvPr id="5" name="Footer Placeholder 4"/>
          <p:cNvSpPr>
            <a:spLocks noGrp="1"/>
          </p:cNvSpPr>
          <p:nvPr>
            <p:ph type="ftr" sz="quarter" idx="11"/>
          </p:nvPr>
        </p:nvSpPr>
        <p:spPr/>
        <p:txBody>
          <a:body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p>
            <a:pPr>
              <a:defRPr/>
            </a:pPr>
            <a:fld id="{7167D670-ABBE-4E79-869C-982426A65B65}" type="slidenum">
              <a:rPr lang="en-US" smtClean="0"/>
              <a:pPr>
                <a:defRPr/>
              </a:pPr>
              <a:t>1</a:t>
            </a:fld>
            <a:endParaRPr lang="en-US"/>
          </a:p>
        </p:txBody>
      </p:sp>
      <p:pic>
        <p:nvPicPr>
          <p:cNvPr id="9" name="Picture 2"/>
          <p:cNvPicPr>
            <a:picLocks noChangeAspect="1" noChangeArrowheads="1"/>
          </p:cNvPicPr>
          <p:nvPr/>
        </p:nvPicPr>
        <p:blipFill>
          <a:blip r:embed="rId2"/>
          <a:srcRect/>
          <a:stretch>
            <a:fillRect/>
          </a:stretch>
        </p:blipFill>
        <p:spPr bwMode="auto">
          <a:xfrm>
            <a:off x="385591" y="173726"/>
            <a:ext cx="8416886" cy="6315209"/>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solidFill>
                  <a:schemeClr val="accent6">
                    <a:lumMod val="50000"/>
                  </a:schemeClr>
                </a:solidFill>
                <a:cs typeface="Times New Roman" panose="02020603050405020304" pitchFamily="18" charset="0"/>
              </a:rPr>
              <a:t>Control Unit …..</a:t>
            </a:r>
            <a:endParaRPr lang="en-US" b="1"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628650" y="1514901"/>
            <a:ext cx="7886700" cy="4662062"/>
          </a:xfrm>
        </p:spPr>
        <p:txBody>
          <a:bodyPr>
            <a:normAutofit/>
          </a:bodyPr>
          <a:lstStyle/>
          <a:p>
            <a:endParaRPr lang="en-US" sz="2600" dirty="0" smtClean="0">
              <a:cs typeface="Times New Roman" pitchFamily="18" charset="0"/>
            </a:endParaRPr>
          </a:p>
          <a:p>
            <a:r>
              <a:rPr lang="en-US" sz="2600" dirty="0" smtClean="0">
                <a:cs typeface="Times New Roman" pitchFamily="18" charset="0"/>
              </a:rPr>
              <a:t>The </a:t>
            </a:r>
            <a:r>
              <a:rPr lang="en-US" sz="2600" dirty="0">
                <a:cs typeface="Times New Roman" pitchFamily="18" charset="0"/>
              </a:rPr>
              <a:t>control unit can execute only one instruction at a time, but it can execute instructions so quickly (millions per second) that it can appear to do many different things simultaneously. </a:t>
            </a:r>
            <a:endParaRPr lang="en-US" sz="2600" dirty="0" smtClean="0">
              <a:cs typeface="Times New Roman" pitchFamily="18" charset="0"/>
            </a:endParaRPr>
          </a:p>
          <a:p>
            <a:endParaRPr lang="en-US" sz="2600" dirty="0" smtClean="0">
              <a:cs typeface="Times New Roman" pitchFamily="18" charset="0"/>
            </a:endParaRPr>
          </a:p>
          <a:p>
            <a:r>
              <a:rPr lang="en-US" sz="2600" dirty="0"/>
              <a:t>In general the control unit is responsible for the running of </a:t>
            </a:r>
            <a:r>
              <a:rPr lang="en-US" sz="2600" dirty="0" smtClean="0"/>
              <a:t>programs that </a:t>
            </a:r>
            <a:r>
              <a:rPr lang="en-US" sz="2600" dirty="0"/>
              <a:t>are loaded into the main memory.</a:t>
            </a:r>
            <a:endParaRPr lang="en-US" sz="2600" dirty="0">
              <a:cs typeface="Times New Roman" pitchFamily="18" charset="0"/>
            </a:endParaRPr>
          </a:p>
        </p:txBody>
      </p:sp>
      <p:sp>
        <p:nvSpPr>
          <p:cNvPr id="4" name="Date Placeholder 3"/>
          <p:cNvSpPr>
            <a:spLocks noGrp="1"/>
          </p:cNvSpPr>
          <p:nvPr>
            <p:ph type="dt" sz="half" idx="10"/>
          </p:nvPr>
        </p:nvSpPr>
        <p:spPr/>
        <p:txBody>
          <a:bodyPr/>
          <a:lstStyle/>
          <a:p>
            <a:fld id="{DF3B812F-1BDC-4BAA-9471-48617C2D4854}"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xmlns="" val="2949334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solidFill>
                  <a:schemeClr val="accent6">
                    <a:lumMod val="50000"/>
                  </a:schemeClr>
                </a:solidFill>
                <a:cs typeface="Times New Roman" panose="02020603050405020304" pitchFamily="18" charset="0"/>
              </a:rPr>
              <a:t>Arithmetic Logic </a:t>
            </a:r>
            <a:r>
              <a:rPr lang="en-US" altLang="en-US" b="1" dirty="0">
                <a:solidFill>
                  <a:schemeClr val="accent6">
                    <a:lumMod val="50000"/>
                  </a:schemeClr>
                </a:solidFill>
                <a:cs typeface="Times New Roman" panose="02020603050405020304" pitchFamily="18" charset="0"/>
              </a:rPr>
              <a:t>Unit</a:t>
            </a:r>
            <a:endParaRPr lang="en-US" b="1"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628650" y="1694288"/>
            <a:ext cx="7886700" cy="4174249"/>
          </a:xfrm>
        </p:spPr>
        <p:txBody>
          <a:bodyPr>
            <a:normAutofit/>
          </a:bodyPr>
          <a:lstStyle/>
          <a:p>
            <a:pPr>
              <a:spcAft>
                <a:spcPts val="1200"/>
              </a:spcAft>
            </a:pPr>
            <a:r>
              <a:rPr lang="en-US" sz="2600" dirty="0" smtClean="0">
                <a:cs typeface="Times New Roman" pitchFamily="18" charset="0"/>
              </a:rPr>
              <a:t>ALU its for calculations;  it handles all the arithmetic  and logic operations for the computer.</a:t>
            </a:r>
          </a:p>
          <a:p>
            <a:pPr>
              <a:spcAft>
                <a:spcPts val="1200"/>
              </a:spcAft>
            </a:pPr>
            <a:r>
              <a:rPr lang="en-US" sz="2600" dirty="0" smtClean="0">
                <a:cs typeface="Times New Roman" pitchFamily="18" charset="0"/>
              </a:rPr>
              <a:t>In arithmetical operation: it performs </a:t>
            </a:r>
            <a:r>
              <a:rPr lang="en-US" sz="2600" dirty="0">
                <a:cs typeface="Times New Roman" pitchFamily="18" charset="0"/>
              </a:rPr>
              <a:t>the four basic arithmetic operations of addition, subtraction,  multiplication and division </a:t>
            </a:r>
            <a:endParaRPr lang="en-US" sz="2600" dirty="0" smtClean="0">
              <a:cs typeface="Times New Roman" pitchFamily="18" charset="0"/>
            </a:endParaRPr>
          </a:p>
          <a:p>
            <a:pPr>
              <a:spcAft>
                <a:spcPts val="1200"/>
              </a:spcAft>
            </a:pPr>
            <a:r>
              <a:rPr lang="en-US" sz="2600" dirty="0" smtClean="0">
                <a:cs typeface="Times New Roman" pitchFamily="18" charset="0"/>
              </a:rPr>
              <a:t>In the </a:t>
            </a:r>
            <a:r>
              <a:rPr lang="en-US" sz="2600" dirty="0">
                <a:cs typeface="Times New Roman" pitchFamily="18" charset="0"/>
              </a:rPr>
              <a:t>logical </a:t>
            </a:r>
            <a:r>
              <a:rPr lang="en-US" sz="2600" dirty="0" smtClean="0">
                <a:cs typeface="Times New Roman" pitchFamily="18" charset="0"/>
              </a:rPr>
              <a:t>operations: it performs the </a:t>
            </a:r>
            <a:r>
              <a:rPr lang="en-US" sz="2600" dirty="0">
                <a:cs typeface="Times New Roman" pitchFamily="18" charset="0"/>
              </a:rPr>
              <a:t>comparison between two pieces of data i.e. Greater Than (&gt;), Less Than (&lt;), Equal To </a:t>
            </a:r>
            <a:r>
              <a:rPr lang="en-US" sz="2600" dirty="0" smtClean="0">
                <a:cs typeface="Times New Roman" pitchFamily="18" charset="0"/>
              </a:rPr>
              <a:t>(=)</a:t>
            </a:r>
            <a:endParaRPr lang="en-US" sz="2600" dirty="0">
              <a:cs typeface="Times New Roman" pitchFamily="18" charset="0"/>
            </a:endParaRPr>
          </a:p>
        </p:txBody>
      </p:sp>
      <p:sp>
        <p:nvSpPr>
          <p:cNvPr id="4" name="Date Placeholder 3"/>
          <p:cNvSpPr>
            <a:spLocks noGrp="1"/>
          </p:cNvSpPr>
          <p:nvPr>
            <p:ph type="dt" sz="half" idx="10"/>
          </p:nvPr>
        </p:nvSpPr>
        <p:spPr/>
        <p:txBody>
          <a:bodyPr/>
          <a:lstStyle/>
          <a:p>
            <a:fld id="{F56C2EC4-867B-4DD3-AC03-DC1A4EB344D0}"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xmlns="" val="420878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3450" cy="868362"/>
          </a:xfrm>
        </p:spPr>
        <p:txBody>
          <a:bodyPr>
            <a:noAutofit/>
          </a:bodyPr>
          <a:lstStyle/>
          <a:p>
            <a:pPr algn="ctr" eaLnBrk="1" fontAlgn="auto" hangingPunct="1">
              <a:spcAft>
                <a:spcPts val="0"/>
              </a:spcAft>
              <a:defRPr/>
            </a:pPr>
            <a:r>
              <a:rPr lang="en-US" b="1" dirty="0" smtClean="0">
                <a:solidFill>
                  <a:schemeClr val="accent6">
                    <a:lumMod val="50000"/>
                  </a:schemeClr>
                </a:solidFill>
                <a:ea typeface="+mn-ea"/>
                <a:cs typeface="Times New Roman" pitchFamily="18" charset="0"/>
              </a:rPr>
              <a:t>Registers</a:t>
            </a:r>
          </a:p>
        </p:txBody>
      </p:sp>
      <p:sp>
        <p:nvSpPr>
          <p:cNvPr id="44035" name="Content Placeholder 2"/>
          <p:cNvSpPr>
            <a:spLocks noGrp="1"/>
          </p:cNvSpPr>
          <p:nvPr>
            <p:ph idx="1"/>
          </p:nvPr>
        </p:nvSpPr>
        <p:spPr>
          <a:xfrm>
            <a:off x="628650" y="1219200"/>
            <a:ext cx="7886700" cy="4938713"/>
          </a:xfrm>
        </p:spPr>
        <p:txBody>
          <a:bodyPr>
            <a:normAutofit/>
          </a:bodyPr>
          <a:lstStyle/>
          <a:p>
            <a:r>
              <a:rPr lang="en-US" sz="2600" dirty="0">
                <a:cs typeface="Times New Roman" pitchFamily="18" charset="0"/>
              </a:rPr>
              <a:t>These are temporary storage areas within the processor that </a:t>
            </a:r>
            <a:r>
              <a:rPr lang="en-US" sz="2600" dirty="0" smtClean="0">
                <a:cs typeface="Times New Roman" pitchFamily="18" charset="0"/>
              </a:rPr>
              <a:t>are used </a:t>
            </a:r>
            <a:r>
              <a:rPr lang="en-US" sz="2600" dirty="0">
                <a:cs typeface="Times New Roman" pitchFamily="18" charset="0"/>
              </a:rPr>
              <a:t>to hold instructions and data currently being </a:t>
            </a:r>
            <a:r>
              <a:rPr lang="en-US" sz="2600" dirty="0" smtClean="0">
                <a:cs typeface="Times New Roman" pitchFamily="18" charset="0"/>
              </a:rPr>
              <a:t>processed by the ALU.</a:t>
            </a:r>
            <a:endParaRPr lang="en-US" sz="2600" b="1" dirty="0">
              <a:cs typeface="Times New Roman" pitchFamily="18" charset="0"/>
            </a:endParaRPr>
          </a:p>
          <a:p>
            <a:pPr lvl="1"/>
            <a:r>
              <a:rPr lang="en-US" sz="2600" dirty="0" smtClean="0">
                <a:cs typeface="Times New Roman" pitchFamily="18" charset="0"/>
              </a:rPr>
              <a:t>The size of the </a:t>
            </a:r>
            <a:r>
              <a:rPr lang="en-US" sz="2600" dirty="0">
                <a:cs typeface="Times New Roman" pitchFamily="18" charset="0"/>
              </a:rPr>
              <a:t>registers(word size) </a:t>
            </a:r>
            <a:r>
              <a:rPr lang="en-US" sz="2600" dirty="0" smtClean="0">
                <a:cs typeface="Times New Roman" pitchFamily="18" charset="0"/>
              </a:rPr>
              <a:t>determines the amount of data with which the computer can work at any given time. The bigger the word size, the more quickly the computer can process a set of data.</a:t>
            </a:r>
          </a:p>
          <a:p>
            <a:pPr lvl="1"/>
            <a:r>
              <a:rPr lang="en-US" sz="2600" dirty="0" smtClean="0">
                <a:cs typeface="Times New Roman" pitchFamily="18" charset="0"/>
              </a:rPr>
              <a:t>Today, most PCs have 32-bit registers, meaning the CPU can process four bytes of data at one time.  Register sizes are rapidly growing to 64 bits.</a:t>
            </a:r>
          </a:p>
        </p:txBody>
      </p:sp>
      <p:sp>
        <p:nvSpPr>
          <p:cNvPr id="4" name="Date Placeholder 3"/>
          <p:cNvSpPr>
            <a:spLocks noGrp="1"/>
          </p:cNvSpPr>
          <p:nvPr>
            <p:ph type="dt" sz="half" idx="10"/>
          </p:nvPr>
        </p:nvSpPr>
        <p:spPr/>
        <p:txBody>
          <a:bodyPr/>
          <a:lstStyle/>
          <a:p>
            <a:fld id="{79A49E6F-EA43-41CF-B691-13EB4AA96823}" type="datetime1">
              <a:rPr lang="en-US" smtClean="0">
                <a:solidFill>
                  <a:srgbClr val="696464"/>
                </a:solidFill>
              </a:rPr>
              <a:pPr/>
              <a:t>9/18/2021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xmlns="" val="3256523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cs typeface="Times New Roman" pitchFamily="18" charset="0"/>
              </a:rPr>
              <a:t>Memory unit </a:t>
            </a:r>
            <a:endParaRPr lang="en-US" b="1" dirty="0">
              <a:solidFill>
                <a:schemeClr val="accent6">
                  <a:lumMod val="50000"/>
                </a:schemeClr>
              </a:solidFill>
            </a:endParaRPr>
          </a:p>
        </p:txBody>
      </p:sp>
      <p:sp>
        <p:nvSpPr>
          <p:cNvPr id="3" name="Content Placeholder 2"/>
          <p:cNvSpPr>
            <a:spLocks noGrp="1"/>
          </p:cNvSpPr>
          <p:nvPr>
            <p:ph idx="1"/>
          </p:nvPr>
        </p:nvSpPr>
        <p:spPr>
          <a:xfrm>
            <a:off x="628650" y="1514901"/>
            <a:ext cx="7886700" cy="4662062"/>
          </a:xfrm>
        </p:spPr>
        <p:txBody>
          <a:bodyPr>
            <a:normAutofit/>
          </a:bodyPr>
          <a:lstStyle/>
          <a:p>
            <a:pPr>
              <a:spcAft>
                <a:spcPts val="600"/>
              </a:spcAft>
            </a:pPr>
            <a:r>
              <a:rPr lang="en-US" sz="2600" b="1" dirty="0" smtClean="0">
                <a:cs typeface="Times New Roman" panose="02020603050405020304" pitchFamily="18" charset="0"/>
              </a:rPr>
              <a:t>Memory: </a:t>
            </a:r>
            <a:r>
              <a:rPr lang="en-US" sz="2600" dirty="0" smtClean="0">
                <a:cs typeface="Times New Roman" panose="02020603050405020304" pitchFamily="18" charset="0"/>
              </a:rPr>
              <a:t>is the internal storage area in the computer.</a:t>
            </a:r>
          </a:p>
          <a:p>
            <a:pPr>
              <a:spcAft>
                <a:spcPts val="600"/>
              </a:spcAft>
            </a:pPr>
            <a:r>
              <a:rPr lang="en-US" sz="2600" dirty="0" smtClean="0">
                <a:cs typeface="Times New Roman" panose="02020603050405020304" pitchFamily="18" charset="0"/>
              </a:rPr>
              <a:t>The </a:t>
            </a:r>
            <a:r>
              <a:rPr lang="en-US" sz="2600" b="1" i="1" dirty="0">
                <a:cs typeface="Times New Roman" panose="02020603050405020304" pitchFamily="18" charset="0"/>
              </a:rPr>
              <a:t>main memory </a:t>
            </a:r>
            <a:r>
              <a:rPr lang="en-US" sz="2600" dirty="0">
                <a:cs typeface="Times New Roman" panose="02020603050405020304" pitchFamily="18" charset="0"/>
              </a:rPr>
              <a:t>holds the data that the processor needs </a:t>
            </a:r>
            <a:r>
              <a:rPr lang="en-US" sz="2600" dirty="0" smtClean="0">
                <a:cs typeface="Times New Roman" panose="02020603050405020304" pitchFamily="18" charset="0"/>
              </a:rPr>
              <a:t>immediately. </a:t>
            </a:r>
          </a:p>
          <a:p>
            <a:pPr>
              <a:spcAft>
                <a:spcPts val="600"/>
              </a:spcAft>
            </a:pPr>
            <a:r>
              <a:rPr lang="en-US" sz="2600" dirty="0" smtClean="0">
                <a:cs typeface="Times New Roman" panose="02020603050405020304" pitchFamily="18" charset="0"/>
              </a:rPr>
              <a:t>Therefore memory is both hardware and software. Its of two types:</a:t>
            </a:r>
          </a:p>
          <a:p>
            <a:pPr marL="0" indent="0">
              <a:spcAft>
                <a:spcPts val="600"/>
              </a:spcAft>
              <a:buNone/>
            </a:pPr>
            <a:r>
              <a:rPr lang="en-US" sz="2600" b="1" dirty="0">
                <a:solidFill>
                  <a:schemeClr val="accent6">
                    <a:lumMod val="50000"/>
                  </a:schemeClr>
                </a:solidFill>
                <a:cs typeface="Times New Roman" panose="02020603050405020304" pitchFamily="18" charset="0"/>
              </a:rPr>
              <a:t>	</a:t>
            </a:r>
            <a:r>
              <a:rPr lang="en-US" sz="2600" b="1" dirty="0" smtClean="0">
                <a:solidFill>
                  <a:schemeClr val="accent6">
                    <a:lumMod val="50000"/>
                  </a:schemeClr>
                </a:solidFill>
                <a:cs typeface="Times New Roman" panose="02020603050405020304" pitchFamily="18" charset="0"/>
              </a:rPr>
              <a:t>Types of memory</a:t>
            </a:r>
          </a:p>
          <a:p>
            <a:pPr lvl="2">
              <a:spcAft>
                <a:spcPts val="600"/>
              </a:spcAft>
            </a:pPr>
            <a:r>
              <a:rPr lang="en-US" sz="2800" i="1" dirty="0" smtClean="0">
                <a:cs typeface="Times New Roman" panose="02020603050405020304" pitchFamily="18" charset="0"/>
              </a:rPr>
              <a:t>Primary memory</a:t>
            </a:r>
          </a:p>
          <a:p>
            <a:pPr lvl="2">
              <a:spcAft>
                <a:spcPts val="600"/>
              </a:spcAft>
            </a:pPr>
            <a:r>
              <a:rPr lang="en-US" sz="2800" i="1" dirty="0" smtClean="0">
                <a:cs typeface="Times New Roman" panose="02020603050405020304" pitchFamily="18" charset="0"/>
              </a:rPr>
              <a:t>Secondary memory</a:t>
            </a:r>
          </a:p>
          <a:p>
            <a:pPr>
              <a:spcAft>
                <a:spcPts val="600"/>
              </a:spcAft>
            </a:pPr>
            <a:endParaRPr lang="en-US" i="1" dirty="0">
              <a:cs typeface="Times New Roman" pitchFamily="18" charset="0"/>
            </a:endParaRPr>
          </a:p>
        </p:txBody>
      </p:sp>
      <p:sp>
        <p:nvSpPr>
          <p:cNvPr id="4" name="Date Placeholder 3"/>
          <p:cNvSpPr>
            <a:spLocks noGrp="1"/>
          </p:cNvSpPr>
          <p:nvPr>
            <p:ph type="dt" sz="half" idx="10"/>
          </p:nvPr>
        </p:nvSpPr>
        <p:spPr/>
        <p:txBody>
          <a:bodyPr/>
          <a:lstStyle/>
          <a:p>
            <a:fld id="{BB069DF7-FC1E-46A6-B304-0DAB2C824DBE}"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4053428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chemeClr val="accent6">
                    <a:lumMod val="50000"/>
                  </a:schemeClr>
                </a:solidFill>
                <a:cs typeface="Times New Roman" panose="02020603050405020304" pitchFamily="18" charset="0"/>
              </a:rPr>
              <a:t>Primary Storage</a:t>
            </a:r>
            <a:endParaRPr lang="en-US" b="1"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628650" y="1514901"/>
            <a:ext cx="7886700" cy="4662062"/>
          </a:xfrm>
        </p:spPr>
        <p:txBody>
          <a:bodyPr>
            <a:noAutofit/>
          </a:bodyPr>
          <a:lstStyle/>
          <a:p>
            <a:pPr marL="0" indent="0">
              <a:spcAft>
                <a:spcPts val="600"/>
              </a:spcAft>
              <a:buNone/>
            </a:pPr>
            <a:r>
              <a:rPr lang="en-US" sz="2600" dirty="0">
                <a:cs typeface="Times New Roman" pitchFamily="18" charset="0"/>
              </a:rPr>
              <a:t>Primary storage (</a:t>
            </a:r>
            <a:r>
              <a:rPr lang="en-US" sz="2600" dirty="0" smtClean="0">
                <a:cs typeface="Times New Roman" pitchFamily="18" charset="0"/>
              </a:rPr>
              <a:t>main memory) </a:t>
            </a:r>
            <a:r>
              <a:rPr lang="en-US" sz="2600" dirty="0">
                <a:cs typeface="Times New Roman" pitchFamily="18" charset="0"/>
              </a:rPr>
              <a:t>stores data and program statements for the CPU. It has four basic purposes</a:t>
            </a:r>
            <a:r>
              <a:rPr lang="en-US" sz="2600" dirty="0" smtClean="0">
                <a:cs typeface="Times New Roman" pitchFamily="18" charset="0"/>
              </a:rPr>
              <a:t>;</a:t>
            </a:r>
            <a:endParaRPr lang="en-US" sz="2600" dirty="0">
              <a:cs typeface="Times New Roman" pitchFamily="18" charset="0"/>
            </a:endParaRPr>
          </a:p>
          <a:p>
            <a:r>
              <a:rPr lang="en-US" sz="2500" dirty="0">
                <a:cs typeface="Times New Roman" pitchFamily="18" charset="0"/>
              </a:rPr>
              <a:t>To store data that have been input until </a:t>
            </a:r>
            <a:r>
              <a:rPr lang="en-US" sz="2500" dirty="0" smtClean="0">
                <a:cs typeface="Times New Roman" pitchFamily="18" charset="0"/>
              </a:rPr>
              <a:t>it is </a:t>
            </a:r>
            <a:r>
              <a:rPr lang="en-US" sz="2500" dirty="0">
                <a:cs typeface="Times New Roman" pitchFamily="18" charset="0"/>
              </a:rPr>
              <a:t>transferred to the </a:t>
            </a:r>
            <a:r>
              <a:rPr lang="en-US" sz="2500" dirty="0" smtClean="0">
                <a:cs typeface="Times New Roman" pitchFamily="18" charset="0"/>
              </a:rPr>
              <a:t>ALU </a:t>
            </a:r>
            <a:r>
              <a:rPr lang="en-US" sz="2500" dirty="0">
                <a:cs typeface="Times New Roman" pitchFamily="18" charset="0"/>
              </a:rPr>
              <a:t>for processing.</a:t>
            </a:r>
          </a:p>
          <a:p>
            <a:r>
              <a:rPr lang="en-US" sz="2500" dirty="0">
                <a:cs typeface="Times New Roman" pitchFamily="18" charset="0"/>
              </a:rPr>
              <a:t>To store data and results during intermediate stages of processing.</a:t>
            </a:r>
          </a:p>
          <a:p>
            <a:r>
              <a:rPr lang="en-US" sz="2500" dirty="0">
                <a:cs typeface="Times New Roman" pitchFamily="18" charset="0"/>
              </a:rPr>
              <a:t>To hold data after processing until they are transferred to an </a:t>
            </a:r>
            <a:r>
              <a:rPr lang="en-US" sz="2500" dirty="0" smtClean="0">
                <a:cs typeface="Times New Roman" pitchFamily="18" charset="0"/>
              </a:rPr>
              <a:t>output/storage </a:t>
            </a:r>
            <a:r>
              <a:rPr lang="en-US" sz="2500" dirty="0">
                <a:cs typeface="Times New Roman" pitchFamily="18" charset="0"/>
              </a:rPr>
              <a:t>device.</a:t>
            </a:r>
          </a:p>
          <a:p>
            <a:r>
              <a:rPr lang="en-US" sz="2500" dirty="0">
                <a:cs typeface="Times New Roman" pitchFamily="18" charset="0"/>
              </a:rPr>
              <a:t>To hold program statements or instructions received from input devices  and from secondary storage.</a:t>
            </a:r>
          </a:p>
          <a:p>
            <a:pPr marL="0" indent="0">
              <a:buNone/>
            </a:pPr>
            <a:endParaRPr lang="en-US" sz="2600" dirty="0">
              <a:cs typeface="Times New Roman" pitchFamily="18" charset="0"/>
            </a:endParaRPr>
          </a:p>
        </p:txBody>
      </p:sp>
      <p:sp>
        <p:nvSpPr>
          <p:cNvPr id="4" name="Date Placeholder 3"/>
          <p:cNvSpPr>
            <a:spLocks noGrp="1"/>
          </p:cNvSpPr>
          <p:nvPr>
            <p:ph type="dt" sz="half" idx="10"/>
          </p:nvPr>
        </p:nvSpPr>
        <p:spPr/>
        <p:txBody>
          <a:bodyPr/>
          <a:lstStyle/>
          <a:p>
            <a:fld id="{18421139-060B-40B5-A9F6-BAD117F5D858}"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xmlns="" val="3695919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solidFill>
                  <a:schemeClr val="accent6">
                    <a:lumMod val="50000"/>
                  </a:schemeClr>
                </a:solidFill>
                <a:cs typeface="Times New Roman" panose="02020603050405020304" pitchFamily="18" charset="0"/>
              </a:rPr>
              <a:t>RAM</a:t>
            </a:r>
            <a:endParaRPr lang="en-US" b="1"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628650" y="1514901"/>
            <a:ext cx="7886700" cy="4662062"/>
          </a:xfrm>
        </p:spPr>
        <p:txBody>
          <a:bodyPr>
            <a:normAutofit/>
          </a:bodyPr>
          <a:lstStyle/>
          <a:p>
            <a:r>
              <a:rPr lang="en-US" b="1" dirty="0">
                <a:solidFill>
                  <a:schemeClr val="accent6">
                    <a:lumMod val="50000"/>
                  </a:schemeClr>
                </a:solidFill>
                <a:cs typeface="Times New Roman" panose="02020603050405020304" pitchFamily="18" charset="0"/>
              </a:rPr>
              <a:t>Random Access Memory </a:t>
            </a:r>
            <a:r>
              <a:rPr lang="en-US" dirty="0">
                <a:cs typeface="Times New Roman" panose="02020603050405020304" pitchFamily="18" charset="0"/>
              </a:rPr>
              <a:t>(RAM) is the largest part of the main memory</a:t>
            </a:r>
            <a:r>
              <a:rPr lang="en-US" dirty="0" smtClean="0">
                <a:cs typeface="Times New Roman" panose="02020603050405020304" pitchFamily="18" charset="0"/>
              </a:rPr>
              <a:t>.</a:t>
            </a:r>
          </a:p>
          <a:p>
            <a:r>
              <a:rPr lang="en-US" dirty="0" smtClean="0">
                <a:cs typeface="Times New Roman" panose="02020603050405020304" pitchFamily="18" charset="0"/>
              </a:rPr>
              <a:t>RAM </a:t>
            </a:r>
            <a:r>
              <a:rPr lang="en-US" dirty="0">
                <a:cs typeface="Times New Roman" panose="02020603050405020304" pitchFamily="18" charset="0"/>
              </a:rPr>
              <a:t>chips: to improve </a:t>
            </a:r>
            <a:r>
              <a:rPr lang="en-US" dirty="0" smtClean="0">
                <a:cs typeface="Times New Roman" panose="02020603050405020304" pitchFamily="18" charset="0"/>
              </a:rPr>
              <a:t>system performance </a:t>
            </a:r>
            <a:r>
              <a:rPr lang="en-US" dirty="0">
                <a:cs typeface="Times New Roman" panose="02020603050405020304" pitchFamily="18" charset="0"/>
              </a:rPr>
              <a:t>they can be added to </a:t>
            </a:r>
            <a:r>
              <a:rPr lang="en-US" dirty="0" smtClean="0">
                <a:cs typeface="Times New Roman" panose="02020603050405020304" pitchFamily="18" charset="0"/>
              </a:rPr>
              <a:t>your computer</a:t>
            </a:r>
            <a:r>
              <a:rPr lang="en-US" dirty="0">
                <a:cs typeface="Times New Roman" panose="02020603050405020304" pitchFamily="18" charset="0"/>
              </a:rPr>
              <a:t>, increasing the </a:t>
            </a:r>
            <a:r>
              <a:rPr lang="en-US" dirty="0" smtClean="0">
                <a:cs typeface="Times New Roman" panose="02020603050405020304" pitchFamily="18" charset="0"/>
              </a:rPr>
              <a:t>RAM </a:t>
            </a:r>
            <a:r>
              <a:rPr lang="en-US" dirty="0">
                <a:cs typeface="Times New Roman" panose="02020603050405020304" pitchFamily="18" charset="0"/>
              </a:rPr>
              <a:t>from, </a:t>
            </a:r>
            <a:r>
              <a:rPr lang="en-US" dirty="0" smtClean="0">
                <a:cs typeface="Times New Roman" panose="02020603050405020304" pitchFamily="18" charset="0"/>
              </a:rPr>
              <a:t>say, 256 </a:t>
            </a:r>
            <a:r>
              <a:rPr lang="en-US" dirty="0">
                <a:cs typeface="Times New Roman" panose="02020603050405020304" pitchFamily="18" charset="0"/>
              </a:rPr>
              <a:t>Mb to 512 </a:t>
            </a:r>
            <a:r>
              <a:rPr lang="en-US" dirty="0" smtClean="0">
                <a:cs typeface="Times New Roman" panose="02020603050405020304" pitchFamily="18" charset="0"/>
              </a:rPr>
              <a:t>Mb.</a:t>
            </a:r>
          </a:p>
          <a:p>
            <a:r>
              <a:rPr lang="en-US" sz="2400" b="1" dirty="0">
                <a:cs typeface="Times New Roman" panose="02020603050405020304" pitchFamily="18" charset="0"/>
              </a:rPr>
              <a:t>RAM has the following features:</a:t>
            </a:r>
          </a:p>
          <a:p>
            <a:pPr lvl="1"/>
            <a:r>
              <a:rPr lang="en-US" dirty="0" smtClean="0">
                <a:cs typeface="Times New Roman" panose="02020603050405020304" pitchFamily="18" charset="0"/>
              </a:rPr>
              <a:t>The </a:t>
            </a:r>
            <a:r>
              <a:rPr lang="en-US" dirty="0">
                <a:cs typeface="Times New Roman" panose="02020603050405020304" pitchFamily="18" charset="0"/>
              </a:rPr>
              <a:t>data in RAM is read/write so it can be changed</a:t>
            </a:r>
          </a:p>
          <a:p>
            <a:pPr lvl="1"/>
            <a:r>
              <a:rPr lang="en-US" dirty="0" smtClean="0">
                <a:cs typeface="Times New Roman" panose="02020603050405020304" pitchFamily="18" charset="0"/>
              </a:rPr>
              <a:t>All data </a:t>
            </a:r>
            <a:r>
              <a:rPr lang="en-US" dirty="0">
                <a:cs typeface="Times New Roman" panose="02020603050405020304" pitchFamily="18" charset="0"/>
              </a:rPr>
              <a:t>stored in RAM is lost when then computer is switched </a:t>
            </a:r>
            <a:r>
              <a:rPr lang="en-US" dirty="0" smtClean="0">
                <a:cs typeface="Times New Roman" panose="02020603050405020304" pitchFamily="18" charset="0"/>
              </a:rPr>
              <a:t>off (volatile)</a:t>
            </a:r>
            <a:endParaRPr lang="en-US" dirty="0">
              <a:cs typeface="Times New Roman" panose="02020603050405020304" pitchFamily="18" charset="0"/>
            </a:endParaRPr>
          </a:p>
          <a:p>
            <a:pPr lvl="1"/>
            <a:r>
              <a:rPr lang="en-US" dirty="0" smtClean="0">
                <a:cs typeface="Times New Roman" panose="02020603050405020304" pitchFamily="18" charset="0"/>
              </a:rPr>
              <a:t>RAM </a:t>
            </a:r>
            <a:r>
              <a:rPr lang="en-US" dirty="0">
                <a:cs typeface="Times New Roman" panose="02020603050405020304" pitchFamily="18" charset="0"/>
              </a:rPr>
              <a:t>is sometimes referred to as primary storage</a:t>
            </a:r>
            <a:r>
              <a:rPr lang="en-US" dirty="0" smtClean="0">
                <a:cs typeface="Times New Roman" panose="02020603050405020304" pitchFamily="18" charset="0"/>
              </a:rPr>
              <a:t>.</a:t>
            </a:r>
            <a:endParaRPr lang="en-US" dirty="0">
              <a:cs typeface="Times New Roman" panose="02020603050405020304" pitchFamily="18" charset="0"/>
            </a:endParaRPr>
          </a:p>
        </p:txBody>
      </p:sp>
      <p:sp>
        <p:nvSpPr>
          <p:cNvPr id="4" name="Date Placeholder 3"/>
          <p:cNvSpPr>
            <a:spLocks noGrp="1"/>
          </p:cNvSpPr>
          <p:nvPr>
            <p:ph type="dt" sz="half" idx="10"/>
          </p:nvPr>
        </p:nvSpPr>
        <p:spPr/>
        <p:txBody>
          <a:bodyPr/>
          <a:lstStyle/>
          <a:p>
            <a:fld id="{B686D369-B5FD-4001-9AF1-2548FE45EE15}"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xmlns="" val="915769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6">
                    <a:lumMod val="50000"/>
                  </a:schemeClr>
                </a:solidFill>
                <a:cs typeface="Times New Roman" pitchFamily="18" charset="0"/>
              </a:rPr>
              <a:t>RAM cont’d</a:t>
            </a:r>
            <a:endParaRPr lang="en-US" b="1" dirty="0">
              <a:solidFill>
                <a:schemeClr val="accent6">
                  <a:lumMod val="50000"/>
                </a:schemeClr>
              </a:solidFill>
            </a:endParaRPr>
          </a:p>
        </p:txBody>
      </p:sp>
      <p:sp>
        <p:nvSpPr>
          <p:cNvPr id="3" name="Content Placeholder 2"/>
          <p:cNvSpPr>
            <a:spLocks noGrp="1"/>
          </p:cNvSpPr>
          <p:nvPr>
            <p:ph idx="1"/>
          </p:nvPr>
        </p:nvSpPr>
        <p:spPr>
          <a:xfrm>
            <a:off x="628650" y="1514901"/>
            <a:ext cx="7886700" cy="4662062"/>
          </a:xfrm>
        </p:spPr>
        <p:txBody>
          <a:bodyPr>
            <a:normAutofit/>
          </a:bodyPr>
          <a:lstStyle/>
          <a:p>
            <a:r>
              <a:rPr lang="en-US" sz="2400" dirty="0">
                <a:cs typeface="Times New Roman" pitchFamily="18" charset="0"/>
              </a:rPr>
              <a:t>The larger the memory area, the larger the programs that can be stored and executed</a:t>
            </a:r>
            <a:r>
              <a:rPr lang="en-US" sz="2400" dirty="0" smtClean="0">
                <a:cs typeface="Times New Roman" pitchFamily="18" charset="0"/>
              </a:rPr>
              <a:t>.</a:t>
            </a:r>
            <a:endParaRPr lang="en-US" sz="2400" dirty="0">
              <a:cs typeface="Times New Roman" pitchFamily="18" charset="0"/>
            </a:endParaRPr>
          </a:p>
          <a:p>
            <a:r>
              <a:rPr lang="en-US" sz="2400" dirty="0">
                <a:cs typeface="Times New Roman" pitchFamily="18" charset="0"/>
              </a:rPr>
              <a:t>In the earlier days, it was common to find personal computers with 4MB of RAM but as multi media </a:t>
            </a:r>
            <a:r>
              <a:rPr lang="en-US" sz="2400" dirty="0" smtClean="0">
                <a:cs typeface="Times New Roman" pitchFamily="18" charset="0"/>
              </a:rPr>
              <a:t>becomes </a:t>
            </a:r>
            <a:r>
              <a:rPr lang="en-US" sz="2400" dirty="0">
                <a:cs typeface="Times New Roman" pitchFamily="18" charset="0"/>
              </a:rPr>
              <a:t>common in the </a:t>
            </a:r>
            <a:r>
              <a:rPr lang="en-US" sz="2400" dirty="0" smtClean="0">
                <a:cs typeface="Times New Roman" pitchFamily="18" charset="0"/>
              </a:rPr>
              <a:t>market, </a:t>
            </a:r>
            <a:r>
              <a:rPr lang="en-US" sz="2400" dirty="0">
                <a:cs typeface="Times New Roman" pitchFamily="18" charset="0"/>
              </a:rPr>
              <a:t>personal computers require high capacity of RAM </a:t>
            </a:r>
            <a:r>
              <a:rPr lang="en-US" sz="2400" dirty="0" err="1">
                <a:cs typeface="Times New Roman" pitchFamily="18" charset="0"/>
              </a:rPr>
              <a:t>i.e</a:t>
            </a:r>
            <a:r>
              <a:rPr lang="en-US" sz="2400" dirty="0">
                <a:cs typeface="Times New Roman" pitchFamily="18" charset="0"/>
              </a:rPr>
              <a:t> 128MB, </a:t>
            </a:r>
            <a:r>
              <a:rPr lang="en-US" sz="2400" i="1" dirty="0">
                <a:cs typeface="Times New Roman" pitchFamily="18" charset="0"/>
              </a:rPr>
              <a:t>256MB, 512MB, 1GB, 4GB, ITB </a:t>
            </a:r>
            <a:r>
              <a:rPr lang="en-US" sz="2400" i="1" dirty="0" err="1">
                <a:cs typeface="Times New Roman" pitchFamily="18" charset="0"/>
              </a:rPr>
              <a:t>etc</a:t>
            </a:r>
            <a:endParaRPr lang="en-US" sz="2400" i="1" dirty="0">
              <a:cs typeface="Times New Roman" pitchFamily="18" charset="0"/>
            </a:endParaRPr>
          </a:p>
        </p:txBody>
      </p:sp>
      <p:sp>
        <p:nvSpPr>
          <p:cNvPr id="4" name="Date Placeholder 3"/>
          <p:cNvSpPr>
            <a:spLocks noGrp="1"/>
          </p:cNvSpPr>
          <p:nvPr>
            <p:ph type="dt" sz="half" idx="10"/>
          </p:nvPr>
        </p:nvSpPr>
        <p:spPr/>
        <p:txBody>
          <a:bodyPr/>
          <a:lstStyle/>
          <a:p>
            <a:fld id="{3CB4BEEA-1180-4AAD-A0DE-31FCDF484599}"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16</a:t>
            </a:fld>
            <a:endParaRPr lang="en-US">
              <a:solidFill>
                <a:prstClr val="black">
                  <a:tint val="75000"/>
                </a:prstClr>
              </a:solidFill>
            </a:endParaRPr>
          </a:p>
        </p:txBody>
      </p:sp>
      <p:pic>
        <p:nvPicPr>
          <p:cNvPr id="7" name="Picture 3"/>
          <p:cNvPicPr>
            <a:picLocks noChangeAspect="1" noChangeArrowheads="1"/>
          </p:cNvPicPr>
          <p:nvPr/>
        </p:nvPicPr>
        <p:blipFill>
          <a:blip r:embed="rId2" cstate="print"/>
          <a:srcRect/>
          <a:stretch>
            <a:fillRect/>
          </a:stretch>
        </p:blipFill>
        <p:spPr>
          <a:xfrm>
            <a:off x="466725" y="4298951"/>
            <a:ext cx="2133600" cy="2057400"/>
          </a:xfrm>
          <a:prstGeom prst="rect">
            <a:avLst/>
          </a:prstGeom>
          <a:noFill/>
        </p:spPr>
      </p:pic>
      <p:pic>
        <p:nvPicPr>
          <p:cNvPr id="8" name="Picture 4"/>
          <p:cNvPicPr>
            <a:picLocks noChangeAspect="1" noChangeArrowheads="1"/>
          </p:cNvPicPr>
          <p:nvPr/>
        </p:nvPicPr>
        <p:blipFill>
          <a:blip r:embed="rId3" cstate="print"/>
          <a:srcRect/>
          <a:stretch>
            <a:fillRect/>
          </a:stretch>
        </p:blipFill>
        <p:spPr bwMode="auto">
          <a:xfrm>
            <a:off x="3028950" y="4285457"/>
            <a:ext cx="4206875" cy="1981200"/>
          </a:xfrm>
          <a:prstGeom prst="rect">
            <a:avLst/>
          </a:prstGeom>
          <a:noFill/>
          <a:ln w="9525">
            <a:noFill/>
            <a:miter lim="800000"/>
            <a:headEnd/>
            <a:tailEnd/>
          </a:ln>
        </p:spPr>
      </p:pic>
    </p:spTree>
    <p:extLst>
      <p:ext uri="{BB962C8B-B14F-4D97-AF65-F5344CB8AC3E}">
        <p14:creationId xmlns:p14="http://schemas.microsoft.com/office/powerpoint/2010/main" xmlns="" val="2617213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868362"/>
          </a:xfrm>
        </p:spPr>
        <p:txBody>
          <a:bodyPr>
            <a:normAutofit/>
          </a:bodyPr>
          <a:lstStyle/>
          <a:p>
            <a:pPr algn="ctr">
              <a:defRPr/>
            </a:pPr>
            <a:r>
              <a:rPr lang="en-US" b="1" dirty="0" smtClean="0">
                <a:solidFill>
                  <a:schemeClr val="accent6">
                    <a:lumMod val="50000"/>
                  </a:schemeClr>
                </a:solidFill>
                <a:cs typeface="Times New Roman" pitchFamily="18" charset="0"/>
              </a:rPr>
              <a:t>Cache memory</a:t>
            </a:r>
          </a:p>
        </p:txBody>
      </p:sp>
      <p:sp>
        <p:nvSpPr>
          <p:cNvPr id="45059" name="Content Placeholder 2"/>
          <p:cNvSpPr>
            <a:spLocks noGrp="1"/>
          </p:cNvSpPr>
          <p:nvPr>
            <p:ph idx="1"/>
          </p:nvPr>
        </p:nvSpPr>
        <p:spPr>
          <a:xfrm>
            <a:off x="814388" y="1371600"/>
            <a:ext cx="7543800" cy="4857750"/>
          </a:xfrm>
        </p:spPr>
        <p:txBody>
          <a:bodyPr/>
          <a:lstStyle/>
          <a:p>
            <a:r>
              <a:rPr lang="en-US" sz="2400" dirty="0" smtClean="0">
                <a:cs typeface="Times New Roman" pitchFamily="18" charset="0"/>
              </a:rPr>
              <a:t>Moving data between RAM and the CPU’s registers is one of  the most time consuming operations a CPU must perform.</a:t>
            </a:r>
          </a:p>
          <a:p>
            <a:r>
              <a:rPr lang="en-US" sz="2400" b="1" dirty="0" smtClean="0">
                <a:cs typeface="Times New Roman" pitchFamily="18" charset="0"/>
              </a:rPr>
              <a:t>Cache memory </a:t>
            </a:r>
            <a:r>
              <a:rPr lang="en-US" sz="2400" dirty="0" smtClean="0">
                <a:cs typeface="Times New Roman" pitchFamily="18" charset="0"/>
              </a:rPr>
              <a:t>is similar to RAM, except that it is extremely fast compared to normal memory and it is used in a different way. </a:t>
            </a:r>
            <a:r>
              <a:rPr lang="en-US" sz="2400" b="1" dirty="0" smtClean="0">
                <a:cs typeface="Times New Roman" pitchFamily="18" charset="0"/>
              </a:rPr>
              <a:t>It stores the most frequently used files.</a:t>
            </a:r>
          </a:p>
          <a:p>
            <a:r>
              <a:rPr lang="en-US" sz="2400" dirty="0" smtClean="0">
                <a:cs typeface="Times New Roman" pitchFamily="18" charset="0"/>
              </a:rPr>
              <a:t>When a program is running and the CPU needs to read data from RAM, the CPU checks first to see whether the data is in cache memory</a:t>
            </a:r>
            <a:r>
              <a:rPr lang="en-US" sz="2800" dirty="0" smtClean="0"/>
              <a:t>.</a:t>
            </a:r>
          </a:p>
          <a:p>
            <a:r>
              <a:rPr lang="en-US" sz="2400" dirty="0" smtClean="0">
                <a:cs typeface="Times New Roman" pitchFamily="18" charset="0"/>
              </a:rPr>
              <a:t>If the data is not there, the CPU reads it from RAM into its registers but also keeps a copy of the data in cache memory. </a:t>
            </a:r>
          </a:p>
        </p:txBody>
      </p:sp>
      <p:sp>
        <p:nvSpPr>
          <p:cNvPr id="4" name="Date Placeholder 3"/>
          <p:cNvSpPr>
            <a:spLocks noGrp="1"/>
          </p:cNvSpPr>
          <p:nvPr>
            <p:ph type="dt" sz="half" idx="10"/>
          </p:nvPr>
        </p:nvSpPr>
        <p:spPr/>
        <p:txBody>
          <a:bodyPr/>
          <a:lstStyle/>
          <a:p>
            <a:fld id="{86A2E142-FD1D-4ACC-BC43-5A70AE98D7A0}" type="datetime1">
              <a:rPr lang="en-US" smtClean="0">
                <a:solidFill>
                  <a:srgbClr val="696464"/>
                </a:solidFill>
              </a:rPr>
              <a:pPr/>
              <a:t>9/18/2021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xmlns="" val="1758617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8" y="544512"/>
            <a:ext cx="8610600" cy="868362"/>
          </a:xfrm>
        </p:spPr>
        <p:txBody>
          <a:bodyPr>
            <a:normAutofit/>
          </a:bodyPr>
          <a:lstStyle/>
          <a:p>
            <a:pPr algn="ctr">
              <a:defRPr/>
            </a:pPr>
            <a:r>
              <a:rPr lang="en-US" b="1" dirty="0" smtClean="0">
                <a:solidFill>
                  <a:schemeClr val="accent6">
                    <a:lumMod val="50000"/>
                  </a:schemeClr>
                </a:solidFill>
                <a:cs typeface="Times New Roman" pitchFamily="18" charset="0"/>
              </a:rPr>
              <a:t>Cache memory</a:t>
            </a:r>
            <a:endParaRPr lang="en-US" b="1" dirty="0">
              <a:solidFill>
                <a:schemeClr val="accent6">
                  <a:lumMod val="50000"/>
                </a:schemeClr>
              </a:solidFill>
              <a:cs typeface="Times New Roman" pitchFamily="18" charset="0"/>
            </a:endParaRPr>
          </a:p>
        </p:txBody>
      </p:sp>
      <p:sp>
        <p:nvSpPr>
          <p:cNvPr id="46083" name="Content Placeholder 2"/>
          <p:cNvSpPr>
            <a:spLocks noGrp="1"/>
          </p:cNvSpPr>
          <p:nvPr>
            <p:ph idx="1"/>
          </p:nvPr>
        </p:nvSpPr>
        <p:spPr>
          <a:xfrm>
            <a:off x="628650" y="1657350"/>
            <a:ext cx="7743825" cy="4197540"/>
          </a:xfrm>
        </p:spPr>
        <p:txBody>
          <a:bodyPr>
            <a:normAutofit/>
          </a:bodyPr>
          <a:lstStyle/>
          <a:p>
            <a:pPr>
              <a:lnSpc>
                <a:spcPct val="100000"/>
              </a:lnSpc>
              <a:spcAft>
                <a:spcPts val="600"/>
              </a:spcAft>
            </a:pPr>
            <a:r>
              <a:rPr lang="en-US" sz="2600" dirty="0" smtClean="0">
                <a:cs typeface="Times New Roman" pitchFamily="18" charset="0"/>
              </a:rPr>
              <a:t>The next time the CPU needs the same data, it finds it in the cache memory and saves the time needed to load that data from RAM.</a:t>
            </a:r>
          </a:p>
          <a:p>
            <a:pPr>
              <a:lnSpc>
                <a:spcPct val="100000"/>
              </a:lnSpc>
              <a:spcAft>
                <a:spcPts val="600"/>
              </a:spcAft>
            </a:pPr>
            <a:r>
              <a:rPr lang="en-US" sz="2600" i="1" dirty="0" smtClean="0">
                <a:solidFill>
                  <a:schemeClr val="accent6">
                    <a:lumMod val="50000"/>
                  </a:schemeClr>
                </a:solidFill>
                <a:cs typeface="Times New Roman" pitchFamily="18" charset="0"/>
              </a:rPr>
              <a:t>Therefore, cache memory speeds up processing by storing frequently used data or instructions in its high speed memory.</a:t>
            </a:r>
          </a:p>
          <a:p>
            <a:pPr>
              <a:lnSpc>
                <a:spcPct val="100000"/>
              </a:lnSpc>
              <a:spcAft>
                <a:spcPts val="600"/>
              </a:spcAft>
            </a:pPr>
            <a:r>
              <a:rPr lang="en-US" sz="2600" dirty="0" smtClean="0">
                <a:cs typeface="Times New Roman" pitchFamily="18" charset="0"/>
              </a:rPr>
              <a:t>Today, many CPUs have as much as 256KB cache memory built in.</a:t>
            </a:r>
            <a:endParaRPr lang="en-US" sz="2600" dirty="0" smtClean="0"/>
          </a:p>
          <a:p>
            <a:pPr>
              <a:lnSpc>
                <a:spcPct val="100000"/>
              </a:lnSpc>
              <a:spcAft>
                <a:spcPts val="600"/>
              </a:spcAft>
            </a:pPr>
            <a:endParaRPr lang="en-US" sz="2600" dirty="0" smtClean="0"/>
          </a:p>
        </p:txBody>
      </p:sp>
      <p:sp>
        <p:nvSpPr>
          <p:cNvPr id="4" name="Date Placeholder 3"/>
          <p:cNvSpPr>
            <a:spLocks noGrp="1"/>
          </p:cNvSpPr>
          <p:nvPr>
            <p:ph type="dt" sz="half" idx="10"/>
          </p:nvPr>
        </p:nvSpPr>
        <p:spPr/>
        <p:txBody>
          <a:bodyPr/>
          <a:lstStyle/>
          <a:p>
            <a:fld id="{2C28A990-F580-4B71-BED8-AA0A6056CC58}" type="datetime1">
              <a:rPr lang="en-US" smtClean="0">
                <a:solidFill>
                  <a:srgbClr val="696464"/>
                </a:solidFill>
              </a:rPr>
              <a:pPr/>
              <a:t>9/18/2021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15403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cs typeface="Times New Roman" pitchFamily="18" charset="0"/>
              </a:rPr>
              <a:t>Secondary Storage</a:t>
            </a:r>
            <a:endParaRPr lang="en-US" b="1" dirty="0">
              <a:solidFill>
                <a:schemeClr val="accent6">
                  <a:lumMod val="50000"/>
                </a:schemeClr>
              </a:solidFill>
            </a:endParaRPr>
          </a:p>
        </p:txBody>
      </p:sp>
      <p:sp>
        <p:nvSpPr>
          <p:cNvPr id="3" name="Content Placeholder 2"/>
          <p:cNvSpPr>
            <a:spLocks noGrp="1"/>
          </p:cNvSpPr>
          <p:nvPr>
            <p:ph idx="1"/>
          </p:nvPr>
        </p:nvSpPr>
        <p:spPr>
          <a:xfrm>
            <a:off x="628650" y="1514901"/>
            <a:ext cx="7886700" cy="4662062"/>
          </a:xfrm>
        </p:spPr>
        <p:txBody>
          <a:bodyPr>
            <a:normAutofit lnSpcReduction="10000"/>
          </a:bodyPr>
          <a:lstStyle/>
          <a:p>
            <a:pPr>
              <a:lnSpc>
                <a:spcPct val="100000"/>
              </a:lnSpc>
              <a:spcBef>
                <a:spcPts val="600"/>
              </a:spcBef>
              <a:spcAft>
                <a:spcPts val="600"/>
              </a:spcAft>
            </a:pPr>
            <a:r>
              <a:rPr lang="en-US" sz="2600" b="1" i="1" dirty="0">
                <a:latin typeface="Times New Roman" panose="02020603050405020304" pitchFamily="18" charset="0"/>
                <a:cs typeface="Times New Roman" panose="02020603050405020304" pitchFamily="18" charset="0"/>
              </a:rPr>
              <a:t>Storage</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refers to the media and methods used to keep </a:t>
            </a:r>
            <a:r>
              <a:rPr lang="en-US" sz="2600" dirty="0" smtClean="0">
                <a:latin typeface="Times New Roman" panose="02020603050405020304" pitchFamily="18" charset="0"/>
                <a:cs typeface="Times New Roman" panose="02020603050405020304" pitchFamily="18" charset="0"/>
              </a:rPr>
              <a:t>information available </a:t>
            </a:r>
            <a:r>
              <a:rPr lang="en-US" sz="2600" dirty="0">
                <a:latin typeface="Times New Roman" panose="02020603050405020304" pitchFamily="18" charset="0"/>
                <a:cs typeface="Times New Roman" panose="02020603050405020304" pitchFamily="18" charset="0"/>
              </a:rPr>
              <a:t>for later use. </a:t>
            </a:r>
            <a:endParaRPr lang="en-US" sz="2600" dirty="0" smtClean="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r>
              <a:rPr lang="en-US" sz="2600" dirty="0" smtClean="0">
                <a:latin typeface="Times New Roman" panose="02020603050405020304" pitchFamily="18" charset="0"/>
                <a:cs typeface="Times New Roman" panose="02020603050405020304" pitchFamily="18" charset="0"/>
              </a:rPr>
              <a:t>Some </a:t>
            </a:r>
            <a:r>
              <a:rPr lang="en-US" sz="2600" dirty="0">
                <a:latin typeface="Times New Roman" panose="02020603050405020304" pitchFamily="18" charset="0"/>
                <a:cs typeface="Times New Roman" panose="02020603050405020304" pitchFamily="18" charset="0"/>
              </a:rPr>
              <a:t>data will be needed right </a:t>
            </a:r>
            <a:r>
              <a:rPr lang="en-US" sz="2600" dirty="0" smtClean="0">
                <a:latin typeface="Times New Roman" panose="02020603050405020304" pitchFamily="18" charset="0"/>
                <a:cs typeface="Times New Roman" panose="02020603050405020304" pitchFamily="18" charset="0"/>
              </a:rPr>
              <a:t>away(</a:t>
            </a:r>
            <a:r>
              <a:rPr lang="en-US" sz="2600" i="1" dirty="0">
                <a:latin typeface="Times New Roman" panose="02020603050405020304" pitchFamily="18" charset="0"/>
                <a:cs typeface="Times New Roman" panose="02020603050405020304" pitchFamily="18" charset="0"/>
              </a:rPr>
              <a:t>primary storage</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while </a:t>
            </a:r>
            <a:r>
              <a:rPr lang="en-US" sz="2600" dirty="0" smtClean="0">
                <a:latin typeface="Times New Roman" panose="02020603050405020304" pitchFamily="18" charset="0"/>
                <a:cs typeface="Times New Roman" panose="02020603050405020304" pitchFamily="18" charset="0"/>
              </a:rPr>
              <a:t>some won’t </a:t>
            </a:r>
            <a:r>
              <a:rPr lang="en-US" sz="2600" dirty="0">
                <a:latin typeface="Times New Roman" panose="02020603050405020304" pitchFamily="18" charset="0"/>
                <a:cs typeface="Times New Roman" panose="02020603050405020304" pitchFamily="18" charset="0"/>
              </a:rPr>
              <a:t>be needed for extended periods of </a:t>
            </a:r>
            <a:r>
              <a:rPr lang="en-US" sz="2600" dirty="0" smtClean="0">
                <a:latin typeface="Times New Roman" panose="02020603050405020304" pitchFamily="18" charset="0"/>
                <a:cs typeface="Times New Roman" panose="02020603050405020304" pitchFamily="18" charset="0"/>
              </a:rPr>
              <a:t>time (</a:t>
            </a:r>
            <a:r>
              <a:rPr lang="en-US" sz="2600" i="1" dirty="0">
                <a:latin typeface="Times New Roman" panose="02020603050405020304" pitchFamily="18" charset="0"/>
                <a:cs typeface="Times New Roman" panose="02020603050405020304" pitchFamily="18" charset="0"/>
              </a:rPr>
              <a:t>secondary storage</a:t>
            </a:r>
            <a:r>
              <a:rPr lang="en-US" sz="2600" dirty="0" smtClean="0">
                <a:latin typeface="Times New Roman" panose="02020603050405020304" pitchFamily="18" charset="0"/>
                <a:cs typeface="Times New Roman" panose="02020603050405020304" pitchFamily="18" charset="0"/>
              </a:rPr>
              <a:t>). </a:t>
            </a:r>
          </a:p>
          <a:p>
            <a:pPr>
              <a:lnSpc>
                <a:spcPct val="100000"/>
              </a:lnSpc>
              <a:spcBef>
                <a:spcPts val="600"/>
              </a:spcBef>
              <a:spcAft>
                <a:spcPts val="600"/>
              </a:spcAft>
            </a:pPr>
            <a:r>
              <a:rPr lang="en-US" sz="2600" i="1" dirty="0" smtClean="0">
                <a:latin typeface="Times New Roman" panose="02020603050405020304" pitchFamily="18" charset="0"/>
                <a:cs typeface="Times New Roman" panose="02020603050405020304" pitchFamily="18" charset="0"/>
              </a:rPr>
              <a:t>Examples:</a:t>
            </a:r>
          </a:p>
          <a:p>
            <a:pPr lvl="1">
              <a:lnSpc>
                <a:spcPct val="100000"/>
              </a:lnSpc>
              <a:spcBef>
                <a:spcPts val="600"/>
              </a:spcBef>
              <a:spcAft>
                <a:spcPts val="600"/>
              </a:spcAft>
            </a:pPr>
            <a:r>
              <a:rPr lang="en-US" sz="2200" i="1" dirty="0" smtClean="0">
                <a:latin typeface="Times New Roman" panose="02020603050405020304" pitchFamily="18" charset="0"/>
                <a:cs typeface="Times New Roman" panose="02020603050405020304" pitchFamily="18" charset="0"/>
              </a:rPr>
              <a:t>Floppy</a:t>
            </a:r>
          </a:p>
          <a:p>
            <a:pPr lvl="1">
              <a:lnSpc>
                <a:spcPct val="100000"/>
              </a:lnSpc>
              <a:spcBef>
                <a:spcPts val="600"/>
              </a:spcBef>
              <a:spcAft>
                <a:spcPts val="600"/>
              </a:spcAft>
            </a:pPr>
            <a:r>
              <a:rPr lang="en-US" sz="2200" i="1" dirty="0" smtClean="0">
                <a:latin typeface="Times New Roman" panose="02020603050405020304" pitchFamily="18" charset="0"/>
                <a:cs typeface="Times New Roman" panose="02020603050405020304" pitchFamily="18" charset="0"/>
              </a:rPr>
              <a:t>Hard disk</a:t>
            </a:r>
          </a:p>
          <a:p>
            <a:pPr lvl="1">
              <a:lnSpc>
                <a:spcPct val="100000"/>
              </a:lnSpc>
              <a:spcBef>
                <a:spcPts val="600"/>
              </a:spcBef>
              <a:spcAft>
                <a:spcPts val="600"/>
              </a:spcAft>
            </a:pPr>
            <a:r>
              <a:rPr lang="en-US" sz="2200" i="1" dirty="0" smtClean="0">
                <a:latin typeface="Times New Roman" panose="02020603050405020304" pitchFamily="18" charset="0"/>
                <a:cs typeface="Times New Roman" panose="02020603050405020304" pitchFamily="18" charset="0"/>
              </a:rPr>
              <a:t>CD/DVD</a:t>
            </a:r>
          </a:p>
          <a:p>
            <a:pPr lvl="1">
              <a:lnSpc>
                <a:spcPct val="100000"/>
              </a:lnSpc>
              <a:spcBef>
                <a:spcPts val="600"/>
              </a:spcBef>
              <a:spcAft>
                <a:spcPts val="600"/>
              </a:spcAft>
            </a:pPr>
            <a:r>
              <a:rPr lang="en-US" sz="2200" i="1" dirty="0" smtClean="0">
                <a:latin typeface="Times New Roman" panose="02020603050405020304" pitchFamily="18" charset="0"/>
                <a:cs typeface="Times New Roman" panose="02020603050405020304" pitchFamily="18" charset="0"/>
              </a:rPr>
              <a:t>flash</a:t>
            </a:r>
            <a:endParaRPr lang="en-US" sz="2200" i="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529137D-4453-4D27-88A4-A343DEEC7A8C}"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xmlns="" val="2067753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93342"/>
          </a:xfrm>
          <a:solidFill>
            <a:schemeClr val="accent6">
              <a:lumMod val="75000"/>
            </a:schemeClr>
          </a:solidFill>
        </p:spPr>
        <p:txBody>
          <a:bodyPr/>
          <a:lstStyle/>
          <a:p>
            <a:r>
              <a:rPr lang="en-US" sz="1800" dirty="0" smtClean="0">
                <a:latin typeface="Times New Roman" pitchFamily="18" charset="0"/>
                <a:cs typeface="Times New Roman" pitchFamily="18" charset="0"/>
              </a:rPr>
              <a:t>Study unit 2: computer structure</a:t>
            </a:r>
            <a:endParaRPr lang="en-US" sz="1800" dirty="0">
              <a:latin typeface="Times New Roman" pitchFamily="18" charset="0"/>
              <a:cs typeface="Times New Roman" pitchFamily="18" charset="0"/>
            </a:endParaRPr>
          </a:p>
        </p:txBody>
      </p:sp>
      <p:sp>
        <p:nvSpPr>
          <p:cNvPr id="3" name="Content Placeholder 2"/>
          <p:cNvSpPr>
            <a:spLocks noGrp="1"/>
          </p:cNvSpPr>
          <p:nvPr>
            <p:ph idx="1"/>
          </p:nvPr>
        </p:nvSpPr>
        <p:spPr>
          <a:xfrm>
            <a:off x="562549" y="1065461"/>
            <a:ext cx="7886700" cy="2526038"/>
          </a:xfrm>
        </p:spPr>
        <p:txBody>
          <a:bodyPr/>
          <a:lstStyle/>
          <a:p>
            <a:pPr>
              <a:buNone/>
            </a:pPr>
            <a:r>
              <a:rPr lang="en-US" sz="1800" b="1" dirty="0" smtClean="0">
                <a:latin typeface="Times New Roman" pitchFamily="18" charset="0"/>
                <a:cs typeface="Times New Roman" pitchFamily="18" charset="0"/>
              </a:rPr>
              <a:t>Introduction</a:t>
            </a:r>
          </a:p>
          <a:p>
            <a:pPr>
              <a:lnSpc>
                <a:spcPct val="150000"/>
              </a:lnSpc>
              <a:buNone/>
            </a:pPr>
            <a:r>
              <a:rPr lang="en-US" sz="1800" dirty="0" smtClean="0">
                <a:latin typeface="Times New Roman" pitchFamily="18" charset="0"/>
                <a:cs typeface="Times New Roman" pitchFamily="18" charset="0"/>
              </a:rPr>
              <a:t>This unit introduces students to  the structure of a computer  where they will get to know the basic operations of a computer, the main parts of a computer and  factors to be considered while buying a computer. </a:t>
            </a:r>
          </a:p>
          <a:p>
            <a:endParaRPr lang="en-US" dirty="0"/>
          </a:p>
        </p:txBody>
      </p:sp>
      <p:sp>
        <p:nvSpPr>
          <p:cNvPr id="4" name="Date Placeholder 3"/>
          <p:cNvSpPr>
            <a:spLocks noGrp="1"/>
          </p:cNvSpPr>
          <p:nvPr>
            <p:ph type="dt" sz="half" idx="10"/>
          </p:nvPr>
        </p:nvSpPr>
        <p:spPr/>
        <p:txBody>
          <a:bodyPr/>
          <a:lstStyle/>
          <a:p>
            <a:pPr>
              <a:defRPr/>
            </a:pPr>
            <a:fld id="{834F5FD2-DEAE-4C42-B3BF-5A9166D550DA}" type="datetime1">
              <a:rPr lang="en-US" smtClean="0"/>
              <a:pPr>
                <a:defRPr/>
              </a:pPr>
              <a:t>9/18/2021</a:t>
            </a:fld>
            <a:endParaRPr lang="en-US"/>
          </a:p>
        </p:txBody>
      </p:sp>
      <p:sp>
        <p:nvSpPr>
          <p:cNvPr id="5" name="Footer Placeholder 4"/>
          <p:cNvSpPr>
            <a:spLocks noGrp="1"/>
          </p:cNvSpPr>
          <p:nvPr>
            <p:ph type="ftr" sz="quarter" idx="11"/>
          </p:nvPr>
        </p:nvSpPr>
        <p:spPr/>
        <p:txBody>
          <a:body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p>
            <a:pPr>
              <a:defRPr/>
            </a:pPr>
            <a:fld id="{7167D670-ABBE-4E79-869C-982426A65B65}"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517525"/>
            <a:ext cx="8629650" cy="715962"/>
          </a:xfrm>
        </p:spPr>
        <p:txBody>
          <a:bodyPr>
            <a:normAutofit/>
          </a:bodyPr>
          <a:lstStyle/>
          <a:p>
            <a:pPr algn="ctr">
              <a:defRPr/>
            </a:pPr>
            <a:r>
              <a:rPr lang="en-US" b="1" dirty="0" smtClean="0">
                <a:solidFill>
                  <a:schemeClr val="accent6">
                    <a:lumMod val="50000"/>
                  </a:schemeClr>
                </a:solidFill>
                <a:cs typeface="Times New Roman" pitchFamily="18" charset="0"/>
              </a:rPr>
              <a:t>Computer Buses</a:t>
            </a:r>
          </a:p>
        </p:txBody>
      </p:sp>
      <p:sp>
        <p:nvSpPr>
          <p:cNvPr id="40963" name="Content Placeholder 2"/>
          <p:cNvSpPr>
            <a:spLocks noGrp="1"/>
          </p:cNvSpPr>
          <p:nvPr>
            <p:ph idx="1"/>
          </p:nvPr>
        </p:nvSpPr>
        <p:spPr>
          <a:xfrm>
            <a:off x="742950" y="1600200"/>
            <a:ext cx="7629525" cy="4404815"/>
          </a:xfrm>
        </p:spPr>
        <p:txBody>
          <a:bodyPr>
            <a:normAutofit lnSpcReduction="10000"/>
          </a:bodyPr>
          <a:lstStyle/>
          <a:p>
            <a:pPr algn="just" eaLnBrk="1" hangingPunct="1">
              <a:spcBef>
                <a:spcPts val="600"/>
              </a:spcBef>
              <a:spcAft>
                <a:spcPts val="600"/>
              </a:spcAft>
            </a:pPr>
            <a:r>
              <a:rPr lang="en-US" sz="2600" b="1" i="1" dirty="0" smtClean="0">
                <a:solidFill>
                  <a:schemeClr val="accent6">
                    <a:lumMod val="50000"/>
                  </a:schemeClr>
                </a:solidFill>
                <a:cs typeface="Times New Roman" pitchFamily="18" charset="0"/>
              </a:rPr>
              <a:t>A bus </a:t>
            </a:r>
            <a:r>
              <a:rPr lang="en-US" sz="2600" dirty="0" smtClean="0">
                <a:cs typeface="Times New Roman" pitchFamily="18" charset="0"/>
              </a:rPr>
              <a:t>is a path between the components of a computer. </a:t>
            </a:r>
          </a:p>
          <a:p>
            <a:pPr algn="just" eaLnBrk="1" hangingPunct="1">
              <a:spcBef>
                <a:spcPts val="600"/>
              </a:spcBef>
              <a:spcAft>
                <a:spcPts val="600"/>
              </a:spcAft>
            </a:pPr>
            <a:r>
              <a:rPr lang="en-US" sz="2600" dirty="0" smtClean="0">
                <a:cs typeface="Times New Roman" pitchFamily="18" charset="0"/>
              </a:rPr>
              <a:t>There are two main buses in a computer: </a:t>
            </a:r>
          </a:p>
          <a:p>
            <a:pPr lvl="1" algn="just">
              <a:spcBef>
                <a:spcPts val="600"/>
              </a:spcBef>
              <a:spcAft>
                <a:spcPts val="600"/>
              </a:spcAft>
            </a:pPr>
            <a:r>
              <a:rPr lang="en-US" dirty="0" smtClean="0">
                <a:cs typeface="Times New Roman" pitchFamily="18" charset="0"/>
              </a:rPr>
              <a:t>The system/internal bus resides on the motherboard and connects the CPU to other devices that resides on the motherboard.</a:t>
            </a:r>
            <a:endParaRPr lang="en-US" dirty="0">
              <a:cs typeface="Times New Roman" pitchFamily="18" charset="0"/>
            </a:endParaRPr>
          </a:p>
          <a:p>
            <a:pPr lvl="1" algn="just">
              <a:spcBef>
                <a:spcPts val="600"/>
              </a:spcBef>
              <a:spcAft>
                <a:spcPts val="600"/>
              </a:spcAft>
            </a:pPr>
            <a:r>
              <a:rPr lang="en-US" dirty="0" smtClean="0">
                <a:cs typeface="Times New Roman" pitchFamily="18" charset="0"/>
              </a:rPr>
              <a:t>An expansion/external bus connects external devices,  such as keyboard, mouse, modem, printer, etc to the CPU.</a:t>
            </a:r>
            <a:endParaRPr lang="en-US" dirty="0">
              <a:cs typeface="Times New Roman" pitchFamily="18" charset="0"/>
            </a:endParaRPr>
          </a:p>
          <a:p>
            <a:pPr lvl="1" algn="just">
              <a:spcBef>
                <a:spcPts val="600"/>
              </a:spcBef>
              <a:spcAft>
                <a:spcPts val="600"/>
              </a:spcAft>
            </a:pPr>
            <a:r>
              <a:rPr lang="en-US" dirty="0" smtClean="0">
                <a:cs typeface="Times New Roman" pitchFamily="18" charset="0"/>
              </a:rPr>
              <a:t>The system bus has two parts:  the data bus and the address bus. </a:t>
            </a:r>
          </a:p>
          <a:p>
            <a:pPr algn="just">
              <a:spcBef>
                <a:spcPts val="600"/>
              </a:spcBef>
              <a:spcAft>
                <a:spcPts val="600"/>
              </a:spcAft>
            </a:pPr>
            <a:endParaRPr lang="en-US" sz="2400" dirty="0" smtClean="0">
              <a:cs typeface="Times New Roman" pitchFamily="18" charset="0"/>
            </a:endParaRPr>
          </a:p>
        </p:txBody>
      </p:sp>
      <p:sp>
        <p:nvSpPr>
          <p:cNvPr id="4" name="Date Placeholder 3"/>
          <p:cNvSpPr>
            <a:spLocks noGrp="1"/>
          </p:cNvSpPr>
          <p:nvPr>
            <p:ph type="dt" sz="half" idx="10"/>
          </p:nvPr>
        </p:nvSpPr>
        <p:spPr/>
        <p:txBody>
          <a:bodyPr/>
          <a:lstStyle/>
          <a:p>
            <a:fld id="{B90339A8-1D00-4251-9D85-F396E867E76A}" type="datetime1">
              <a:rPr lang="en-US" smtClean="0">
                <a:solidFill>
                  <a:srgbClr val="696464"/>
                </a:solidFill>
              </a:rPr>
              <a:pPr/>
              <a:t>9/18/2021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xmlns="" val="1568924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3450" cy="1117434"/>
          </a:xfrm>
        </p:spPr>
        <p:txBody>
          <a:bodyPr>
            <a:normAutofit/>
          </a:bodyPr>
          <a:lstStyle/>
          <a:p>
            <a:pPr algn="ctr" eaLnBrk="1" fontAlgn="auto" hangingPunct="1">
              <a:spcAft>
                <a:spcPts val="0"/>
              </a:spcAft>
              <a:defRPr/>
            </a:pPr>
            <a:r>
              <a:rPr lang="en-US" b="1" dirty="0" smtClean="0">
                <a:solidFill>
                  <a:schemeClr val="accent6">
                    <a:lumMod val="50000"/>
                  </a:schemeClr>
                </a:solidFill>
                <a:cs typeface="Times New Roman" pitchFamily="18" charset="0"/>
              </a:rPr>
              <a:t>Bus cont’d…</a:t>
            </a:r>
          </a:p>
        </p:txBody>
      </p:sp>
      <p:sp>
        <p:nvSpPr>
          <p:cNvPr id="41987" name="Content Placeholder 2"/>
          <p:cNvSpPr>
            <a:spLocks noGrp="1"/>
          </p:cNvSpPr>
          <p:nvPr>
            <p:ph idx="1"/>
          </p:nvPr>
        </p:nvSpPr>
        <p:spPr>
          <a:xfrm>
            <a:off x="628650" y="1637731"/>
            <a:ext cx="7886700" cy="4189863"/>
          </a:xfrm>
        </p:spPr>
        <p:txBody>
          <a:bodyPr>
            <a:normAutofit/>
          </a:bodyPr>
          <a:lstStyle/>
          <a:p>
            <a:pPr algn="just">
              <a:spcAft>
                <a:spcPts val="1200"/>
              </a:spcAft>
            </a:pPr>
            <a:r>
              <a:rPr lang="en-US" sz="2600" b="1" dirty="0" smtClean="0">
                <a:solidFill>
                  <a:schemeClr val="accent6">
                    <a:lumMod val="50000"/>
                  </a:schemeClr>
                </a:solidFill>
                <a:cs typeface="Times New Roman" pitchFamily="18" charset="0"/>
              </a:rPr>
              <a:t>The </a:t>
            </a:r>
            <a:r>
              <a:rPr lang="en-US" sz="2600" b="1" i="1" dirty="0" smtClean="0">
                <a:solidFill>
                  <a:schemeClr val="accent6">
                    <a:lumMod val="50000"/>
                  </a:schemeClr>
                </a:solidFill>
                <a:cs typeface="Times New Roman" pitchFamily="18" charset="0"/>
              </a:rPr>
              <a:t>Data bus </a:t>
            </a:r>
            <a:r>
              <a:rPr lang="en-US" sz="2600" dirty="0" smtClean="0">
                <a:cs typeface="Times New Roman" pitchFamily="18" charset="0"/>
              </a:rPr>
              <a:t>is an electrical path composed of parallel wires that connects the CPU, memory, and the other hardware devices on the motherboard. </a:t>
            </a:r>
          </a:p>
          <a:p>
            <a:pPr algn="just">
              <a:spcAft>
                <a:spcPts val="1200"/>
              </a:spcAft>
            </a:pPr>
            <a:r>
              <a:rPr lang="en-US" sz="2600" b="1" i="1" dirty="0" smtClean="0">
                <a:solidFill>
                  <a:schemeClr val="accent6">
                    <a:lumMod val="50000"/>
                  </a:schemeClr>
                </a:solidFill>
                <a:cs typeface="Times New Roman" pitchFamily="18" charset="0"/>
              </a:rPr>
              <a:t>The address bus </a:t>
            </a:r>
            <a:r>
              <a:rPr lang="en-US" sz="2600" dirty="0" smtClean="0">
                <a:cs typeface="Times New Roman" pitchFamily="18" charset="0"/>
              </a:rPr>
              <a:t>is a set of wires similar to the data bus.  The address bus </a:t>
            </a:r>
            <a:r>
              <a:rPr lang="en-US" sz="2600" i="1" u="sng" dirty="0" smtClean="0">
                <a:cs typeface="Times New Roman" pitchFamily="18" charset="0"/>
              </a:rPr>
              <a:t>connects CPU to memory </a:t>
            </a:r>
            <a:r>
              <a:rPr lang="en-US" sz="2600" dirty="0" smtClean="0">
                <a:cs typeface="Times New Roman" pitchFamily="18" charset="0"/>
              </a:rPr>
              <a:t>and </a:t>
            </a:r>
            <a:r>
              <a:rPr lang="en-US" sz="2600" i="1" u="sng" dirty="0" smtClean="0">
                <a:cs typeface="Times New Roman" pitchFamily="18" charset="0"/>
              </a:rPr>
              <a:t>carries only memory address</a:t>
            </a:r>
            <a:endParaRPr lang="en-US" sz="2800" i="1" dirty="0" smtClean="0"/>
          </a:p>
          <a:p>
            <a:pPr eaLnBrk="1" hangingPunct="1">
              <a:spcAft>
                <a:spcPts val="1200"/>
              </a:spcAft>
            </a:pPr>
            <a:endParaRPr lang="en-US" sz="2800" i="1" dirty="0" smtClean="0"/>
          </a:p>
        </p:txBody>
      </p:sp>
      <p:sp>
        <p:nvSpPr>
          <p:cNvPr id="4" name="Date Placeholder 3"/>
          <p:cNvSpPr>
            <a:spLocks noGrp="1"/>
          </p:cNvSpPr>
          <p:nvPr>
            <p:ph type="dt" sz="half" idx="10"/>
          </p:nvPr>
        </p:nvSpPr>
        <p:spPr/>
        <p:txBody>
          <a:bodyPr/>
          <a:lstStyle/>
          <a:p>
            <a:fld id="{C9983FA8-E740-461F-A89A-5CE3C8EA105A}" type="datetime1">
              <a:rPr lang="en-US" smtClean="0">
                <a:solidFill>
                  <a:srgbClr val="696464"/>
                </a:solidFill>
              </a:rPr>
              <a:pPr/>
              <a:t>9/18/2021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xmlns="" val="1177251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517525"/>
            <a:ext cx="8629650" cy="715962"/>
          </a:xfrm>
        </p:spPr>
        <p:txBody>
          <a:bodyPr>
            <a:normAutofit/>
          </a:bodyPr>
          <a:lstStyle/>
          <a:p>
            <a:pPr algn="ctr">
              <a:defRPr/>
            </a:pPr>
            <a:r>
              <a:rPr lang="en-US" b="1" dirty="0" smtClean="0">
                <a:solidFill>
                  <a:schemeClr val="accent6">
                    <a:lumMod val="50000"/>
                  </a:schemeClr>
                </a:solidFill>
                <a:cs typeface="Times New Roman" pitchFamily="18" charset="0"/>
              </a:rPr>
              <a:t>Buses</a:t>
            </a:r>
          </a:p>
        </p:txBody>
      </p:sp>
      <p:pic>
        <p:nvPicPr>
          <p:cNvPr id="10" name="Picture 2"/>
          <p:cNvPicPr>
            <a:picLocks noGrp="1" noChangeAspect="1" noChangeArrowheads="1"/>
          </p:cNvPicPr>
          <p:nvPr>
            <p:ph idx="1"/>
          </p:nvPr>
        </p:nvPicPr>
        <p:blipFill rotWithShape="1">
          <a:blip r:embed="rId2" cstate="print"/>
          <a:srcRect l="40232" t="43793" r="42729" b="15900"/>
          <a:stretch/>
        </p:blipFill>
        <p:spPr bwMode="auto">
          <a:xfrm>
            <a:off x="5743574" y="1233487"/>
            <a:ext cx="2257426" cy="3128963"/>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44244064-039E-4377-9C41-679C8EB17A36}" type="datetime1">
              <a:rPr lang="en-US" smtClean="0">
                <a:solidFill>
                  <a:srgbClr val="696464"/>
                </a:solidFill>
              </a:rPr>
              <a:pPr/>
              <a:t>9/18/2021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solidFill>
                  <a:prstClr val="black">
                    <a:tint val="75000"/>
                  </a:prstClr>
                </a:solidFill>
              </a:rPr>
              <a:pPr/>
              <a:t>22</a:t>
            </a:fld>
            <a:endParaRPr lang="en-US">
              <a:solidFill>
                <a:prstClr val="black">
                  <a:tint val="75000"/>
                </a:prstClr>
              </a:solidFill>
            </a:endParaRPr>
          </a:p>
        </p:txBody>
      </p:sp>
      <p:pic>
        <p:nvPicPr>
          <p:cNvPr id="1026" name="Picture 2" descr="http://perfectcomputerservices.com/comp_files/Computer%20Information%20Center_files/boardsho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650" y="1485900"/>
            <a:ext cx="304800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00050" y="4589244"/>
            <a:ext cx="3276600" cy="1200329"/>
          </a:xfrm>
          <a:prstGeom prst="rect">
            <a:avLst/>
          </a:prstGeom>
        </p:spPr>
        <p:txBody>
          <a:bodyPr wrap="square">
            <a:spAutoFit/>
          </a:bodyPr>
          <a:lstStyle/>
          <a:p>
            <a:r>
              <a:rPr lang="en-US" sz="2400" b="1" dirty="0">
                <a:solidFill>
                  <a:prstClr val="black"/>
                </a:solidFill>
              </a:rPr>
              <a:t>Internal </a:t>
            </a:r>
            <a:r>
              <a:rPr lang="en-US" sz="2400" b="1" dirty="0" smtClean="0">
                <a:solidFill>
                  <a:prstClr val="black"/>
                </a:solidFill>
              </a:rPr>
              <a:t>Buses</a:t>
            </a:r>
            <a:r>
              <a:rPr lang="en-US" sz="2400" dirty="0" smtClean="0">
                <a:solidFill>
                  <a:prstClr val="black"/>
                </a:solidFill>
              </a:rPr>
              <a:t>:</a:t>
            </a:r>
          </a:p>
          <a:p>
            <a:r>
              <a:rPr lang="en-US" sz="2400" dirty="0" smtClean="0">
                <a:solidFill>
                  <a:prstClr val="black"/>
                </a:solidFill>
              </a:rPr>
              <a:t>Connections </a:t>
            </a:r>
            <a:r>
              <a:rPr lang="en-US" sz="2400" dirty="0">
                <a:solidFill>
                  <a:prstClr val="black"/>
                </a:solidFill>
              </a:rPr>
              <a:t>to various internal components.</a:t>
            </a:r>
          </a:p>
        </p:txBody>
      </p:sp>
      <p:sp>
        <p:nvSpPr>
          <p:cNvPr id="11" name="Rectangle 10"/>
          <p:cNvSpPr/>
          <p:nvPr/>
        </p:nvSpPr>
        <p:spPr>
          <a:xfrm>
            <a:off x="4205288" y="4592640"/>
            <a:ext cx="3795712" cy="1200329"/>
          </a:xfrm>
          <a:prstGeom prst="rect">
            <a:avLst/>
          </a:prstGeom>
        </p:spPr>
        <p:txBody>
          <a:bodyPr wrap="square">
            <a:spAutoFit/>
          </a:bodyPr>
          <a:lstStyle/>
          <a:p>
            <a:r>
              <a:rPr lang="en-US" sz="2400" b="1" dirty="0" smtClean="0">
                <a:solidFill>
                  <a:prstClr val="black"/>
                </a:solidFill>
              </a:rPr>
              <a:t>External Buses</a:t>
            </a:r>
            <a:r>
              <a:rPr lang="en-US" sz="2400" dirty="0" smtClean="0">
                <a:solidFill>
                  <a:prstClr val="black"/>
                </a:solidFill>
              </a:rPr>
              <a:t>:</a:t>
            </a:r>
          </a:p>
          <a:p>
            <a:r>
              <a:rPr lang="en-US" sz="2400" dirty="0">
                <a:solidFill>
                  <a:prstClr val="black"/>
                </a:solidFill>
                <a:latin typeface="Times New Roman" pitchFamily="18" charset="0"/>
                <a:cs typeface="Times New Roman" pitchFamily="18" charset="0"/>
              </a:rPr>
              <a:t>connects external </a:t>
            </a:r>
            <a:r>
              <a:rPr lang="en-US" sz="2400" dirty="0" smtClean="0">
                <a:solidFill>
                  <a:prstClr val="black"/>
                </a:solidFill>
                <a:latin typeface="Times New Roman" pitchFamily="18" charset="0"/>
                <a:cs typeface="Times New Roman" pitchFamily="18" charset="0"/>
              </a:rPr>
              <a:t>devices </a:t>
            </a:r>
            <a:r>
              <a:rPr lang="en-US" sz="2400" dirty="0">
                <a:solidFill>
                  <a:prstClr val="black"/>
                </a:solidFill>
                <a:latin typeface="Times New Roman" pitchFamily="18" charset="0"/>
                <a:cs typeface="Times New Roman" pitchFamily="18" charset="0"/>
              </a:rPr>
              <a:t>to the CPU</a:t>
            </a:r>
            <a:endParaRPr lang="en-US" sz="2400" dirty="0">
              <a:solidFill>
                <a:prstClr val="black"/>
              </a:solidFill>
            </a:endParaRPr>
          </a:p>
        </p:txBody>
      </p:sp>
      <p:cxnSp>
        <p:nvCxnSpPr>
          <p:cNvPr id="9" name="Straight Arrow Connector 8"/>
          <p:cNvCxnSpPr/>
          <p:nvPr/>
        </p:nvCxnSpPr>
        <p:spPr>
          <a:xfrm>
            <a:off x="1414464" y="3386138"/>
            <a:ext cx="33337" cy="12954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6724651" y="3663229"/>
            <a:ext cx="33337" cy="12954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462211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6">
                    <a:lumMod val="50000"/>
                  </a:schemeClr>
                </a:solidFill>
                <a:cs typeface="Times New Roman" panose="02020603050405020304" pitchFamily="18" charset="0"/>
              </a:rPr>
              <a:t>Peripheral</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b="1" dirty="0" smtClean="0">
                <a:solidFill>
                  <a:schemeClr val="accent6">
                    <a:lumMod val="50000"/>
                  </a:schemeClr>
                </a:solidFill>
                <a:cs typeface="Times New Roman" panose="02020603050405020304" pitchFamily="18" charset="0"/>
              </a:rPr>
              <a:t>Devices</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690687"/>
            <a:ext cx="7886700" cy="4486275"/>
          </a:xfrm>
        </p:spPr>
        <p:txBody>
          <a:bodyPr>
            <a:normAutofit/>
          </a:bodyPr>
          <a:lstStyle/>
          <a:p>
            <a:pPr>
              <a:spcAft>
                <a:spcPts val="1200"/>
              </a:spcAft>
            </a:pPr>
            <a:r>
              <a:rPr lang="en-US" sz="2600" dirty="0">
                <a:cs typeface="Times New Roman" pitchFamily="18" charset="0"/>
              </a:rPr>
              <a:t>A </a:t>
            </a:r>
            <a:r>
              <a:rPr lang="en-US" sz="2600" b="1" dirty="0">
                <a:solidFill>
                  <a:schemeClr val="accent6">
                    <a:lumMod val="50000"/>
                  </a:schemeClr>
                </a:solidFill>
                <a:cs typeface="Times New Roman" pitchFamily="18" charset="0"/>
              </a:rPr>
              <a:t>peripheral device </a:t>
            </a:r>
            <a:r>
              <a:rPr lang="en-US" sz="2600" dirty="0">
                <a:cs typeface="Times New Roman" pitchFamily="18" charset="0"/>
              </a:rPr>
              <a:t>designates equipment that might be added to a computer system to enhance its functionality</a:t>
            </a:r>
            <a:r>
              <a:rPr lang="en-US" sz="2600" dirty="0" smtClean="0">
                <a:cs typeface="Times New Roman" pitchFamily="18" charset="0"/>
              </a:rPr>
              <a:t>.</a:t>
            </a:r>
            <a:endParaRPr lang="en-US" sz="2600" dirty="0">
              <a:cs typeface="Times New Roman" pitchFamily="18" charset="0"/>
            </a:endParaRPr>
          </a:p>
          <a:p>
            <a:pPr>
              <a:spcAft>
                <a:spcPts val="1200"/>
              </a:spcAft>
            </a:pPr>
            <a:r>
              <a:rPr lang="en-US" sz="2600" dirty="0">
                <a:cs typeface="Times New Roman" pitchFamily="18" charset="0"/>
              </a:rPr>
              <a:t>A peripheral device can be attached, either physically or in a wireless fashion to a computer system</a:t>
            </a:r>
            <a:r>
              <a:rPr lang="en-US" sz="2600" dirty="0" smtClean="0">
                <a:cs typeface="Times New Roman" pitchFamily="18" charset="0"/>
              </a:rPr>
              <a:t>.</a:t>
            </a:r>
            <a:endParaRPr lang="en-US" sz="2600" dirty="0">
              <a:cs typeface="Times New Roman" pitchFamily="18" charset="0"/>
            </a:endParaRPr>
          </a:p>
          <a:p>
            <a:pPr>
              <a:spcAft>
                <a:spcPts val="1200"/>
              </a:spcAft>
            </a:pPr>
            <a:r>
              <a:rPr lang="en-US" sz="2600" dirty="0">
                <a:cs typeface="Times New Roman" pitchFamily="18" charset="0"/>
              </a:rPr>
              <a:t>Any device that is ready to communicate to a computer is said to be online. One that is not ready to communicate is said to be offline.</a:t>
            </a:r>
          </a:p>
        </p:txBody>
      </p:sp>
      <p:sp>
        <p:nvSpPr>
          <p:cNvPr id="4" name="Date Placeholder 3"/>
          <p:cNvSpPr>
            <a:spLocks noGrp="1"/>
          </p:cNvSpPr>
          <p:nvPr>
            <p:ph type="dt" sz="half" idx="10"/>
          </p:nvPr>
        </p:nvSpPr>
        <p:spPr/>
        <p:txBody>
          <a:bodyPr/>
          <a:lstStyle/>
          <a:p>
            <a:fld id="{A3785EA2-22CC-4DFE-A58E-C5A79F0B5E73}"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xmlns="" val="1019863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cs typeface="Times New Roman" panose="02020603050405020304" pitchFamily="18" charset="0"/>
              </a:rPr>
              <a:t>Peripherals</a:t>
            </a:r>
          </a:p>
        </p:txBody>
      </p:sp>
      <p:sp>
        <p:nvSpPr>
          <p:cNvPr id="3" name="Content Placeholder 2"/>
          <p:cNvSpPr>
            <a:spLocks noGrp="1"/>
          </p:cNvSpPr>
          <p:nvPr>
            <p:ph idx="1"/>
          </p:nvPr>
        </p:nvSpPr>
        <p:spPr>
          <a:xfrm>
            <a:off x="628650" y="1514901"/>
            <a:ext cx="7886700" cy="4662062"/>
          </a:xfrm>
        </p:spPr>
        <p:txBody>
          <a:bodyPr>
            <a:normAutofit/>
          </a:bodyPr>
          <a:lstStyle/>
          <a:p>
            <a:pPr marL="0" indent="0">
              <a:spcBef>
                <a:spcPts val="600"/>
              </a:spcBef>
              <a:spcAft>
                <a:spcPts val="1200"/>
              </a:spcAft>
              <a:buNone/>
            </a:pPr>
            <a:r>
              <a:rPr lang="en-US" dirty="0"/>
              <a:t>Peripherals are divided into </a:t>
            </a:r>
            <a:r>
              <a:rPr lang="en-US" dirty="0" smtClean="0"/>
              <a:t>four </a:t>
            </a:r>
            <a:r>
              <a:rPr lang="en-US" dirty="0"/>
              <a:t>categories: </a:t>
            </a:r>
            <a:endParaRPr lang="en-US" dirty="0" smtClean="0"/>
          </a:p>
          <a:p>
            <a:pPr lvl="1">
              <a:spcBef>
                <a:spcPts val="600"/>
              </a:spcBef>
              <a:spcAft>
                <a:spcPts val="1200"/>
              </a:spcAft>
            </a:pPr>
            <a:r>
              <a:rPr lang="en-US" sz="2800" dirty="0" smtClean="0"/>
              <a:t>Input devices </a:t>
            </a:r>
          </a:p>
          <a:p>
            <a:pPr lvl="1">
              <a:spcBef>
                <a:spcPts val="600"/>
              </a:spcBef>
              <a:spcAft>
                <a:spcPts val="1200"/>
              </a:spcAft>
            </a:pPr>
            <a:r>
              <a:rPr lang="en-US" sz="2800" dirty="0" smtClean="0"/>
              <a:t>Output devices </a:t>
            </a:r>
          </a:p>
          <a:p>
            <a:pPr lvl="1">
              <a:spcBef>
                <a:spcPts val="600"/>
              </a:spcBef>
              <a:spcAft>
                <a:spcPts val="1200"/>
              </a:spcAft>
            </a:pPr>
            <a:r>
              <a:rPr lang="en-US" sz="2800" dirty="0" smtClean="0"/>
              <a:t>Storage devices</a:t>
            </a:r>
          </a:p>
          <a:p>
            <a:pPr lvl="1">
              <a:spcBef>
                <a:spcPts val="600"/>
              </a:spcBef>
              <a:spcAft>
                <a:spcPts val="1200"/>
              </a:spcAft>
            </a:pPr>
            <a:r>
              <a:rPr lang="en-US" sz="2800" dirty="0" smtClean="0"/>
              <a:t>Processing devices</a:t>
            </a:r>
          </a:p>
        </p:txBody>
      </p:sp>
      <p:sp>
        <p:nvSpPr>
          <p:cNvPr id="4" name="Date Placeholder 3"/>
          <p:cNvSpPr>
            <a:spLocks noGrp="1"/>
          </p:cNvSpPr>
          <p:nvPr>
            <p:ph type="dt" sz="half" idx="10"/>
          </p:nvPr>
        </p:nvSpPr>
        <p:spPr/>
        <p:txBody>
          <a:bodyPr/>
          <a:lstStyle/>
          <a:p>
            <a:fld id="{9658FB55-1D50-4102-B49D-E0099E0F0107}"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xmlns="" val="1066825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cs typeface="Times New Roman" panose="02020603050405020304" pitchFamily="18" charset="0"/>
              </a:rPr>
              <a:t>Peripherals</a:t>
            </a:r>
          </a:p>
        </p:txBody>
      </p:sp>
      <p:sp>
        <p:nvSpPr>
          <p:cNvPr id="3" name="Content Placeholder 2"/>
          <p:cNvSpPr>
            <a:spLocks noGrp="1"/>
          </p:cNvSpPr>
          <p:nvPr>
            <p:ph idx="1"/>
          </p:nvPr>
        </p:nvSpPr>
        <p:spPr>
          <a:xfrm>
            <a:off x="628650" y="1514901"/>
            <a:ext cx="7886700" cy="4662062"/>
          </a:xfrm>
        </p:spPr>
        <p:txBody>
          <a:bodyPr>
            <a:normAutofit/>
          </a:bodyPr>
          <a:lstStyle/>
          <a:p>
            <a:pPr marL="0" indent="0">
              <a:spcBef>
                <a:spcPts val="600"/>
              </a:spcBef>
              <a:spcAft>
                <a:spcPts val="1200"/>
              </a:spcAft>
              <a:buNone/>
            </a:pPr>
            <a:r>
              <a:rPr lang="en-US" dirty="0"/>
              <a:t>Peripherals are divided into </a:t>
            </a:r>
            <a:r>
              <a:rPr lang="en-US" dirty="0" smtClean="0"/>
              <a:t>four </a:t>
            </a:r>
            <a:r>
              <a:rPr lang="en-US" dirty="0"/>
              <a:t>categories: </a:t>
            </a:r>
            <a:endParaRPr lang="en-US" dirty="0" smtClean="0"/>
          </a:p>
          <a:p>
            <a:pPr lvl="1">
              <a:spcBef>
                <a:spcPts val="600"/>
              </a:spcBef>
              <a:spcAft>
                <a:spcPts val="1200"/>
              </a:spcAft>
            </a:pPr>
            <a:r>
              <a:rPr lang="en-US" sz="2800" dirty="0" smtClean="0"/>
              <a:t>Input devices </a:t>
            </a:r>
          </a:p>
          <a:p>
            <a:pPr lvl="1">
              <a:spcBef>
                <a:spcPts val="600"/>
              </a:spcBef>
              <a:spcAft>
                <a:spcPts val="1200"/>
              </a:spcAft>
            </a:pPr>
            <a:r>
              <a:rPr lang="en-US" sz="2800" dirty="0" smtClean="0"/>
              <a:t>Output devices </a:t>
            </a:r>
          </a:p>
          <a:p>
            <a:pPr lvl="1">
              <a:spcBef>
                <a:spcPts val="600"/>
              </a:spcBef>
              <a:spcAft>
                <a:spcPts val="1200"/>
              </a:spcAft>
            </a:pPr>
            <a:r>
              <a:rPr lang="en-US" sz="2800" dirty="0" smtClean="0"/>
              <a:t>Storage devices</a:t>
            </a:r>
          </a:p>
          <a:p>
            <a:pPr lvl="1">
              <a:spcBef>
                <a:spcPts val="600"/>
              </a:spcBef>
              <a:spcAft>
                <a:spcPts val="1200"/>
              </a:spcAft>
            </a:pPr>
            <a:r>
              <a:rPr lang="en-US" sz="2800" dirty="0" smtClean="0"/>
              <a:t>Processing devices</a:t>
            </a:r>
          </a:p>
        </p:txBody>
      </p:sp>
      <p:sp>
        <p:nvSpPr>
          <p:cNvPr id="4" name="Date Placeholder 3"/>
          <p:cNvSpPr>
            <a:spLocks noGrp="1"/>
          </p:cNvSpPr>
          <p:nvPr>
            <p:ph type="dt" sz="half" idx="10"/>
          </p:nvPr>
        </p:nvSpPr>
        <p:spPr/>
        <p:txBody>
          <a:bodyPr/>
          <a:lstStyle/>
          <a:p>
            <a:fld id="{9658FB55-1D50-4102-B49D-E0099E0F0107}"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xmlns="" val="4129085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304800" y="274638"/>
            <a:ext cx="8629650" cy="792162"/>
          </a:xfrm>
        </p:spPr>
        <p:txBody>
          <a:bodyPr>
            <a:normAutofit/>
          </a:bodyPr>
          <a:lstStyle/>
          <a:p>
            <a:pPr algn="ctr">
              <a:defRPr/>
            </a:pPr>
            <a:r>
              <a:rPr lang="en-US" b="1" dirty="0" smtClean="0">
                <a:solidFill>
                  <a:schemeClr val="accent6">
                    <a:lumMod val="50000"/>
                  </a:schemeClr>
                </a:solidFill>
                <a:cs typeface="Times New Roman" pitchFamily="18" charset="0"/>
              </a:rPr>
              <a:t>Ports </a:t>
            </a:r>
          </a:p>
        </p:txBody>
      </p:sp>
      <p:sp>
        <p:nvSpPr>
          <p:cNvPr id="53253" name="Rectangle 3"/>
          <p:cNvSpPr>
            <a:spLocks noGrp="1" noChangeArrowheads="1"/>
          </p:cNvSpPr>
          <p:nvPr>
            <p:ph idx="1"/>
          </p:nvPr>
        </p:nvSpPr>
        <p:spPr>
          <a:xfrm>
            <a:off x="5045076" y="1333500"/>
            <a:ext cx="3397250" cy="4648200"/>
          </a:xfrm>
        </p:spPr>
        <p:txBody>
          <a:bodyPr/>
          <a:lstStyle/>
          <a:p>
            <a:pPr eaLnBrk="1" hangingPunct="1"/>
            <a:r>
              <a:rPr lang="en-US" sz="2400" i="1" dirty="0" smtClean="0">
                <a:cs typeface="Times New Roman" pitchFamily="18" charset="0"/>
              </a:rPr>
              <a:t>Port:</a:t>
            </a:r>
            <a:r>
              <a:rPr lang="en-US" sz="2400" dirty="0" smtClean="0">
                <a:cs typeface="Times New Roman" pitchFamily="18" charset="0"/>
              </a:rPr>
              <a:t> A connector through which input/output devices can be plugged into the computer.</a:t>
            </a:r>
          </a:p>
          <a:p>
            <a:pPr eaLnBrk="1" hangingPunct="1">
              <a:buFont typeface="Wingdings 2" pitchFamily="18" charset="2"/>
              <a:buNone/>
            </a:pPr>
            <a:endParaRPr lang="en-US" sz="2800" dirty="0" smtClean="0">
              <a:cs typeface="Times New Roman" panose="02020603050405020304" pitchFamily="18" charset="0"/>
            </a:endParaRPr>
          </a:p>
        </p:txBody>
      </p:sp>
      <p:sp>
        <p:nvSpPr>
          <p:cNvPr id="5" name="Date Placeholder 4"/>
          <p:cNvSpPr>
            <a:spLocks noGrp="1"/>
          </p:cNvSpPr>
          <p:nvPr>
            <p:ph type="dt" sz="half" idx="10"/>
          </p:nvPr>
        </p:nvSpPr>
        <p:spPr/>
        <p:txBody>
          <a:bodyPr/>
          <a:lstStyle/>
          <a:p>
            <a:fld id="{1D80A9F6-3E40-45E7-93FD-8A5EB40775CF}" type="datetime1">
              <a:rPr lang="en-US" smtClean="0">
                <a:solidFill>
                  <a:srgbClr val="696464"/>
                </a:solidFill>
              </a:rPr>
              <a:pPr/>
              <a:t>9/18/2021</a:t>
            </a:fld>
            <a:endParaRPr lang="en-US">
              <a:solidFill>
                <a:srgbClr val="696464"/>
              </a:solidFill>
            </a:endParaRPr>
          </a:p>
        </p:txBody>
      </p:sp>
      <p:sp>
        <p:nvSpPr>
          <p:cNvPr id="7" name="Footer Placeholder 6"/>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6" name="Slide Number Placeholder 5"/>
          <p:cNvSpPr>
            <a:spLocks noGrp="1"/>
          </p:cNvSpPr>
          <p:nvPr>
            <p:ph type="sldNum" sz="quarter" idx="12"/>
          </p:nvPr>
        </p:nvSpPr>
        <p:spPr/>
        <p:txBody>
          <a:bodyPr/>
          <a:lstStyle/>
          <a:p>
            <a:fld id="{B2ED799F-190B-4690-9AA4-A530F37BEF97}" type="slidenum">
              <a:rPr lang="en-US" smtClean="0"/>
              <a:pPr/>
              <a:t>26</a:t>
            </a:fld>
            <a:endParaRPr lang="en-US"/>
          </a:p>
        </p:txBody>
      </p:sp>
      <p:pic>
        <p:nvPicPr>
          <p:cNvPr id="53254" name="Picture 6" descr="simm3"/>
          <p:cNvPicPr>
            <a:picLocks noChangeAspect="1" noChangeArrowheads="1"/>
          </p:cNvPicPr>
          <p:nvPr/>
        </p:nvPicPr>
        <p:blipFill>
          <a:blip r:embed="rId3" cstate="print"/>
          <a:srcRect/>
          <a:stretch>
            <a:fillRect/>
          </a:stretch>
        </p:blipFill>
        <p:spPr bwMode="auto">
          <a:xfrm>
            <a:off x="579438" y="1066800"/>
            <a:ext cx="4191000" cy="5181600"/>
          </a:xfrm>
          <a:prstGeom prst="rect">
            <a:avLst/>
          </a:prstGeom>
          <a:noFill/>
          <a:ln w="9525">
            <a:noFill/>
            <a:miter lim="800000"/>
            <a:headEnd/>
            <a:tailEnd/>
          </a:ln>
        </p:spPr>
      </p:pic>
    </p:spTree>
    <p:extLst>
      <p:ext uri="{BB962C8B-B14F-4D97-AF65-F5344CB8AC3E}">
        <p14:creationId xmlns:p14="http://schemas.microsoft.com/office/powerpoint/2010/main" xmlns="" val="772647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ctr"/>
            <a:r>
              <a:rPr lang="en-US" sz="4000" b="1" dirty="0" smtClean="0">
                <a:solidFill>
                  <a:schemeClr val="accent6">
                    <a:lumMod val="50000"/>
                  </a:schemeClr>
                </a:solidFill>
                <a:cs typeface="Times New Roman" pitchFamily="18" charset="0"/>
              </a:rPr>
              <a:t>Ports cont’d</a:t>
            </a:r>
            <a:endParaRPr lang="en-US" sz="4000" dirty="0">
              <a:solidFill>
                <a:schemeClr val="accent6">
                  <a:lumMod val="50000"/>
                </a:schemeClr>
              </a:solidFill>
            </a:endParaRPr>
          </a:p>
        </p:txBody>
      </p:sp>
      <p:sp>
        <p:nvSpPr>
          <p:cNvPr id="6" name="Date Placeholder 5"/>
          <p:cNvSpPr>
            <a:spLocks noGrp="1"/>
          </p:cNvSpPr>
          <p:nvPr>
            <p:ph type="dt" sz="half" idx="10"/>
          </p:nvPr>
        </p:nvSpPr>
        <p:spPr/>
        <p:txBody>
          <a:bodyPr/>
          <a:lstStyle/>
          <a:p>
            <a:fld id="{00D5B56E-15B7-43F0-B6BC-1B8820E42DB3}" type="datetime1">
              <a:rPr lang="en-US" smtClean="0">
                <a:solidFill>
                  <a:srgbClr val="696464"/>
                </a:solidFill>
              </a:rPr>
              <a:pPr/>
              <a:t>9/18/2021</a:t>
            </a:fld>
            <a:endParaRPr lang="en-US">
              <a:solidFill>
                <a:srgbClr val="696464"/>
              </a:solidFill>
            </a:endParaRPr>
          </a:p>
        </p:txBody>
      </p:sp>
      <p:sp>
        <p:nvSpPr>
          <p:cNvPr id="8" name="Footer Placeholder 7"/>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7" name="Slide Number Placeholder 6"/>
          <p:cNvSpPr>
            <a:spLocks noGrp="1"/>
          </p:cNvSpPr>
          <p:nvPr>
            <p:ph type="sldNum" sz="quarter" idx="12"/>
          </p:nvPr>
        </p:nvSpPr>
        <p:spPr/>
        <p:txBody>
          <a:bodyPr/>
          <a:lstStyle/>
          <a:p>
            <a:fld id="{B2ED799F-190B-4690-9AA4-A530F37BEF97}" type="slidenum">
              <a:rPr lang="en-US" smtClean="0"/>
              <a:pPr/>
              <a:t>27</a:t>
            </a:fld>
            <a:endParaRPr lang="en-US"/>
          </a:p>
        </p:txBody>
      </p:sp>
      <p:pic>
        <p:nvPicPr>
          <p:cNvPr id="5" name="il_fi" descr="http://asset1.cbsistatic.com/cnwk.1d/i/ba/bg/dt/ss06_diagram_backPANEL.gif"/>
          <p:cNvPicPr/>
          <p:nvPr/>
        </p:nvPicPr>
        <p:blipFill>
          <a:blip r:embed="rId2" cstate="print"/>
          <a:srcRect/>
          <a:stretch>
            <a:fillRect/>
          </a:stretch>
        </p:blipFill>
        <p:spPr bwMode="auto">
          <a:xfrm>
            <a:off x="1559541" y="838200"/>
            <a:ext cx="5387169" cy="5518150"/>
          </a:xfrm>
          <a:prstGeom prst="rect">
            <a:avLst/>
          </a:prstGeom>
          <a:noFill/>
          <a:ln w="9525">
            <a:noFill/>
            <a:miter lim="800000"/>
            <a:headEnd/>
            <a:tailEnd/>
          </a:ln>
        </p:spPr>
      </p:pic>
    </p:spTree>
    <p:extLst>
      <p:ext uri="{BB962C8B-B14F-4D97-AF65-F5344CB8AC3E}">
        <p14:creationId xmlns:p14="http://schemas.microsoft.com/office/powerpoint/2010/main" xmlns="" val="1012001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609600" y="274638"/>
            <a:ext cx="8534400" cy="944562"/>
          </a:xfrm>
        </p:spPr>
        <p:txBody>
          <a:bodyPr>
            <a:noAutofit/>
          </a:bodyPr>
          <a:lstStyle/>
          <a:p>
            <a:pPr algn="ctr">
              <a:defRPr/>
            </a:pPr>
            <a:r>
              <a:rPr lang="en-US" b="1" dirty="0" smtClean="0">
                <a:solidFill>
                  <a:schemeClr val="accent6">
                    <a:lumMod val="50000"/>
                  </a:schemeClr>
                </a:solidFill>
                <a:cs typeface="Times New Roman" pitchFamily="18" charset="0"/>
              </a:rPr>
              <a:t>Universal Serial Bus</a:t>
            </a:r>
            <a:endParaRPr lang="en-US" sz="3200" b="1" dirty="0" smtClean="0">
              <a:solidFill>
                <a:schemeClr val="accent6">
                  <a:lumMod val="50000"/>
                </a:schemeClr>
              </a:solidFill>
              <a:cs typeface="Times New Roman" pitchFamily="18" charset="0"/>
            </a:endParaRPr>
          </a:p>
        </p:txBody>
      </p:sp>
      <p:sp>
        <p:nvSpPr>
          <p:cNvPr id="55301" name="Rectangle 3"/>
          <p:cNvSpPr>
            <a:spLocks noGrp="1" noChangeArrowheads="1"/>
          </p:cNvSpPr>
          <p:nvPr>
            <p:ph idx="1"/>
          </p:nvPr>
        </p:nvSpPr>
        <p:spPr>
          <a:xfrm>
            <a:off x="846160" y="1447800"/>
            <a:ext cx="7506269" cy="4106839"/>
          </a:xfrm>
        </p:spPr>
        <p:txBody>
          <a:bodyPr/>
          <a:lstStyle/>
          <a:p>
            <a:pPr eaLnBrk="1" hangingPunct="1">
              <a:lnSpc>
                <a:spcPct val="100000"/>
              </a:lnSpc>
              <a:spcAft>
                <a:spcPts val="600"/>
              </a:spcAft>
            </a:pPr>
            <a:r>
              <a:rPr lang="en-US" sz="2600" i="1" dirty="0" smtClean="0">
                <a:cs typeface="Times New Roman" pitchFamily="18" charset="0"/>
              </a:rPr>
              <a:t>Universal Serial Bus (USB):</a:t>
            </a:r>
            <a:r>
              <a:rPr lang="en-US" sz="2600" dirty="0" smtClean="0">
                <a:cs typeface="Times New Roman" pitchFamily="18" charset="0"/>
              </a:rPr>
              <a:t> A general purpose port that can connect up to 128 devices, and also hot swappable, meaning that devices can be plugged in or unplugged without having to shut down or reboot the system.</a:t>
            </a:r>
          </a:p>
          <a:p>
            <a:pPr algn="just">
              <a:lnSpc>
                <a:spcPct val="100000"/>
              </a:lnSpc>
              <a:spcAft>
                <a:spcPts val="600"/>
              </a:spcAft>
            </a:pPr>
            <a:r>
              <a:rPr lang="en-US" sz="2600" b="1" dirty="0" smtClean="0">
                <a:cs typeface="Times New Roman" pitchFamily="18" charset="0"/>
              </a:rPr>
              <a:t>Plug and Play:</a:t>
            </a:r>
            <a:r>
              <a:rPr lang="en-US" sz="2600" dirty="0" smtClean="0">
                <a:cs typeface="Times New Roman" pitchFamily="18" charset="0"/>
              </a:rPr>
              <a:t> The ability to install devices into a computer when the computer itself makes any necessary internal adjustments.</a:t>
            </a:r>
          </a:p>
          <a:p>
            <a:pPr eaLnBrk="1" hangingPunct="1">
              <a:lnSpc>
                <a:spcPct val="100000"/>
              </a:lnSpc>
              <a:spcAft>
                <a:spcPts val="600"/>
              </a:spcAft>
            </a:pPr>
            <a:endParaRPr lang="en-US" sz="2600" dirty="0" smtClean="0">
              <a:cs typeface="Times New Roman" pitchFamily="18" charset="0"/>
            </a:endParaRPr>
          </a:p>
        </p:txBody>
      </p:sp>
      <p:sp>
        <p:nvSpPr>
          <p:cNvPr id="4" name="Date Placeholder 3"/>
          <p:cNvSpPr>
            <a:spLocks noGrp="1"/>
          </p:cNvSpPr>
          <p:nvPr>
            <p:ph type="dt" sz="half" idx="10"/>
          </p:nvPr>
        </p:nvSpPr>
        <p:spPr/>
        <p:txBody>
          <a:bodyPr/>
          <a:lstStyle/>
          <a:p>
            <a:fld id="{E3D78893-A135-40E2-8CCE-1686CBDEFA79}" type="datetime1">
              <a:rPr lang="en-US" smtClean="0">
                <a:solidFill>
                  <a:srgbClr val="696464"/>
                </a:solidFill>
              </a:rPr>
              <a:pPr/>
              <a:t>9/18/2021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28</a:t>
            </a:fld>
            <a:endParaRPr lang="en-US"/>
          </a:p>
        </p:txBody>
      </p:sp>
    </p:spTree>
    <p:extLst>
      <p:ext uri="{BB962C8B-B14F-4D97-AF65-F5344CB8AC3E}">
        <p14:creationId xmlns:p14="http://schemas.microsoft.com/office/powerpoint/2010/main" xmlns="" val="2580225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7250" cy="715962"/>
          </a:xfrm>
        </p:spPr>
        <p:txBody>
          <a:bodyPr>
            <a:normAutofit/>
          </a:bodyPr>
          <a:lstStyle/>
          <a:p>
            <a:pPr algn="ctr" fontAlgn="auto">
              <a:spcAft>
                <a:spcPts val="0"/>
              </a:spcAft>
              <a:defRPr/>
            </a:pPr>
            <a:r>
              <a:rPr lang="en-US" b="1" dirty="0" smtClean="0">
                <a:solidFill>
                  <a:schemeClr val="accent6">
                    <a:lumMod val="50000"/>
                  </a:schemeClr>
                </a:solidFill>
                <a:cs typeface="Times New Roman" pitchFamily="18" charset="0"/>
              </a:rPr>
              <a:t>Note</a:t>
            </a:r>
          </a:p>
        </p:txBody>
      </p:sp>
      <p:sp>
        <p:nvSpPr>
          <p:cNvPr id="3" name="Content Placeholder 2"/>
          <p:cNvSpPr>
            <a:spLocks noGrp="1"/>
          </p:cNvSpPr>
          <p:nvPr>
            <p:ph idx="1"/>
          </p:nvPr>
        </p:nvSpPr>
        <p:spPr>
          <a:xfrm>
            <a:off x="381000" y="1219200"/>
            <a:ext cx="8553450" cy="5257800"/>
          </a:xfrm>
        </p:spPr>
        <p:txBody>
          <a:bodyPr>
            <a:normAutofit/>
          </a:bodyPr>
          <a:lstStyle/>
          <a:p>
            <a:pPr marL="577850" lvl="1" indent="-463550" eaLnBrk="1" fontAlgn="auto" hangingPunct="1">
              <a:lnSpc>
                <a:spcPct val="103000"/>
              </a:lnSpc>
              <a:spcAft>
                <a:spcPts val="0"/>
              </a:spcAft>
              <a:buClr>
                <a:srgbClr val="3333CC"/>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smtClean="0">
                <a:cs typeface="Times New Roman" pitchFamily="18" charset="0"/>
              </a:rPr>
              <a:t>Processing takes place in the PC's central processing unit (CPU). The system's memory plays a crucial role in processing data.</a:t>
            </a:r>
            <a:r>
              <a:rPr lang="en-GB" dirty="0" smtClean="0">
                <a:cs typeface="Times New Roman" pitchFamily="18" charset="0"/>
              </a:rPr>
              <a:t> </a:t>
            </a:r>
            <a:r>
              <a:rPr lang="en-GB" sz="2400" dirty="0" smtClean="0">
                <a:cs typeface="Times New Roman" pitchFamily="18" charset="0"/>
              </a:rPr>
              <a:t> Both the CPU and memory are attached to the    system's motherboard, which connects all the computer's devices</a:t>
            </a:r>
            <a:r>
              <a:rPr lang="en-GB" dirty="0" smtClean="0">
                <a:cs typeface="Times New Roman" pitchFamily="18" charset="0"/>
              </a:rPr>
              <a:t> </a:t>
            </a:r>
            <a:r>
              <a:rPr lang="en-GB" sz="2400" dirty="0" smtClean="0">
                <a:cs typeface="Times New Roman" pitchFamily="18" charset="0"/>
              </a:rPr>
              <a:t>together, enabling them to intercommunicate. </a:t>
            </a:r>
          </a:p>
        </p:txBody>
      </p:sp>
      <p:sp>
        <p:nvSpPr>
          <p:cNvPr id="6" name="Date Placeholder 5"/>
          <p:cNvSpPr>
            <a:spLocks noGrp="1"/>
          </p:cNvSpPr>
          <p:nvPr>
            <p:ph type="dt" sz="half" idx="10"/>
          </p:nvPr>
        </p:nvSpPr>
        <p:spPr/>
        <p:txBody>
          <a:bodyPr/>
          <a:lstStyle/>
          <a:p>
            <a:fld id="{F1ED6CA0-1EEB-4FAA-A79D-0BE3C060E64A}" type="datetime1">
              <a:rPr lang="en-US" smtClean="0">
                <a:solidFill>
                  <a:srgbClr val="696464"/>
                </a:solidFill>
              </a:rPr>
              <a:pPr/>
              <a:t>9/18/2021</a:t>
            </a:fld>
            <a:endParaRPr lang="en-US">
              <a:solidFill>
                <a:srgbClr val="696464"/>
              </a:solidFill>
            </a:endParaRPr>
          </a:p>
        </p:txBody>
      </p:sp>
      <p:sp>
        <p:nvSpPr>
          <p:cNvPr id="7" name="Footer Placeholder 6"/>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8" name="Slide Number Placeholder 7"/>
          <p:cNvSpPr>
            <a:spLocks noGrp="1"/>
          </p:cNvSpPr>
          <p:nvPr>
            <p:ph type="sldNum" sz="quarter" idx="12"/>
          </p:nvPr>
        </p:nvSpPr>
        <p:spPr/>
        <p:txBody>
          <a:bodyPr/>
          <a:lstStyle/>
          <a:p>
            <a:pPr>
              <a:defRPr/>
            </a:pPr>
            <a:fld id="{24087B17-1283-4975-81D5-2B0896D822A5}" type="slidenum">
              <a:rPr lang="en-US" smtClean="0"/>
              <a:pPr>
                <a:defRPr/>
              </a:pPr>
              <a:t>29</a:t>
            </a:fld>
            <a:endParaRPr lang="en-US"/>
          </a:p>
        </p:txBody>
      </p:sp>
      <p:pic>
        <p:nvPicPr>
          <p:cNvPr id="10" name="Picture 2"/>
          <p:cNvPicPr>
            <a:picLocks noChangeAspect="1" noChangeArrowheads="1"/>
          </p:cNvPicPr>
          <p:nvPr/>
        </p:nvPicPr>
        <p:blipFill rotWithShape="1">
          <a:blip r:embed="rId2" cstate="print"/>
          <a:srcRect l="4576" b="5577"/>
          <a:stretch/>
        </p:blipFill>
        <p:spPr>
          <a:xfrm>
            <a:off x="1378424" y="3187950"/>
            <a:ext cx="4885898" cy="2926248"/>
          </a:xfrm>
          <a:prstGeom prst="rect">
            <a:avLst/>
          </a:prstGeom>
          <a:noFill/>
        </p:spPr>
      </p:pic>
    </p:spTree>
    <p:extLst>
      <p:ext uri="{BB962C8B-B14F-4D97-AF65-F5344CB8AC3E}">
        <p14:creationId xmlns:p14="http://schemas.microsoft.com/office/powerpoint/2010/main" xmlns="" val="1730609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6392"/>
          </a:xfrm>
          <a:solidFill>
            <a:srgbClr val="92D050"/>
          </a:solidFill>
        </p:spPr>
        <p:txBody>
          <a:bodyPr/>
          <a:lstStyle/>
          <a:p>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Learning Outcomes of Study Unit 2</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617633" y="1076478"/>
            <a:ext cx="7886700" cy="2338750"/>
          </a:xfrm>
        </p:spPr>
        <p:txBody>
          <a:bodyPr/>
          <a:lstStyle/>
          <a:p>
            <a:pPr>
              <a:buNone/>
            </a:pPr>
            <a:r>
              <a:rPr lang="en-US" sz="1800" dirty="0" smtClean="0">
                <a:latin typeface="Times New Roman" pitchFamily="18" charset="0"/>
                <a:cs typeface="Times New Roman" pitchFamily="18" charset="0"/>
              </a:rPr>
              <a:t>Upon completion of this study unit, you should be able to.</a:t>
            </a:r>
          </a:p>
          <a:p>
            <a:pPr>
              <a:lnSpc>
                <a:spcPct val="150000"/>
              </a:lnSpc>
              <a:buNone/>
            </a:pPr>
            <a:r>
              <a:rPr lang="en-US" sz="1800" dirty="0" smtClean="0">
                <a:latin typeface="Times New Roman" pitchFamily="18" charset="0"/>
                <a:cs typeface="Times New Roman" pitchFamily="18" charset="0"/>
              </a:rPr>
              <a:t>Describe the basic operations of a computer</a:t>
            </a:r>
            <a:r>
              <a:rPr lang="en-US" altLang="en-US" sz="1800" dirty="0" smtClean="0">
                <a:latin typeface="Times New Roman" pitchFamily="18" charset="0"/>
                <a:cs typeface="Times New Roman" pitchFamily="18" charset="0"/>
              </a:rPr>
              <a:t>.</a:t>
            </a:r>
          </a:p>
          <a:p>
            <a:pPr>
              <a:lnSpc>
                <a:spcPct val="150000"/>
              </a:lnSpc>
              <a:buNone/>
            </a:pPr>
            <a:r>
              <a:rPr lang="en-US" sz="1800" dirty="0" smtClean="0">
                <a:solidFill>
                  <a:schemeClr val="accent6">
                    <a:lumMod val="50000"/>
                  </a:schemeClr>
                </a:solidFill>
                <a:latin typeface="Times New Roman" pitchFamily="18" charset="0"/>
                <a:cs typeface="Times New Roman" pitchFamily="18" charset="0"/>
              </a:rPr>
              <a:t>Identify the main parts of a computer plus there functions.</a:t>
            </a:r>
          </a:p>
          <a:p>
            <a:pPr>
              <a:lnSpc>
                <a:spcPct val="150000"/>
              </a:lnSpc>
              <a:buNone/>
            </a:pPr>
            <a:r>
              <a:rPr lang="en-US" sz="1800" dirty="0" smtClean="0">
                <a:solidFill>
                  <a:schemeClr val="accent6">
                    <a:lumMod val="50000"/>
                  </a:schemeClr>
                </a:solidFill>
                <a:latin typeface="Times New Roman" pitchFamily="18" charset="0"/>
                <a:cs typeface="Times New Roman" pitchFamily="18" charset="0"/>
              </a:rPr>
              <a:t>Explain the  factors considered while buying a computer. </a:t>
            </a:r>
            <a:endParaRPr lang="en-US" sz="1800" dirty="0"/>
          </a:p>
        </p:txBody>
      </p:sp>
      <p:sp>
        <p:nvSpPr>
          <p:cNvPr id="4" name="Date Placeholder 3"/>
          <p:cNvSpPr>
            <a:spLocks noGrp="1"/>
          </p:cNvSpPr>
          <p:nvPr>
            <p:ph type="dt" sz="half" idx="10"/>
          </p:nvPr>
        </p:nvSpPr>
        <p:spPr/>
        <p:txBody>
          <a:bodyPr/>
          <a:lstStyle/>
          <a:p>
            <a:pPr>
              <a:defRPr/>
            </a:pPr>
            <a:fld id="{834F5FD2-DEAE-4C42-B3BF-5A9166D550DA}" type="datetime1">
              <a:rPr lang="en-US" smtClean="0"/>
              <a:pPr>
                <a:defRPr/>
              </a:pPr>
              <a:t>9/18/2021</a:t>
            </a:fld>
            <a:endParaRPr lang="en-US"/>
          </a:p>
        </p:txBody>
      </p:sp>
      <p:sp>
        <p:nvSpPr>
          <p:cNvPr id="5" name="Footer Placeholder 4"/>
          <p:cNvSpPr>
            <a:spLocks noGrp="1"/>
          </p:cNvSpPr>
          <p:nvPr>
            <p:ph type="ftr" sz="quarter" idx="11"/>
          </p:nvPr>
        </p:nvSpPr>
        <p:spPr/>
        <p:txBody>
          <a:body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p>
            <a:pPr>
              <a:defRPr/>
            </a:pPr>
            <a:fld id="{7167D670-ABBE-4E79-869C-982426A65B65}"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9608" t="14863" r="19607" b="1477"/>
          <a:stretch>
            <a:fillRect/>
          </a:stretch>
        </p:blipFill>
        <p:spPr bwMode="auto">
          <a:xfrm>
            <a:off x="765048" y="457200"/>
            <a:ext cx="6992112" cy="56388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E25B8B68-7031-4382-A9D9-2EB63D66FA09}" type="datetime1">
              <a:rPr lang="en-US" smtClean="0">
                <a:solidFill>
                  <a:srgbClr val="696464"/>
                </a:solidFill>
              </a:rPr>
              <a:pPr/>
              <a:t>9/18/2021</a:t>
            </a:fld>
            <a:endParaRPr lang="en-US">
              <a:solidFill>
                <a:srgbClr val="696464"/>
              </a:solidFill>
            </a:endParaRPr>
          </a:p>
        </p:txBody>
      </p:sp>
      <p:sp>
        <p:nvSpPr>
          <p:cNvPr id="4" name="Footer Placeholder 3"/>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30</a:t>
            </a:fld>
            <a:endParaRPr lang="en-US"/>
          </a:p>
        </p:txBody>
      </p:sp>
    </p:spTree>
    <p:extLst>
      <p:ext uri="{BB962C8B-B14F-4D97-AF65-F5344CB8AC3E}">
        <p14:creationId xmlns:p14="http://schemas.microsoft.com/office/powerpoint/2010/main" xmlns="" val="2623162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8627" t="18209" r="18628" b="8170"/>
          <a:stretch>
            <a:fillRect/>
          </a:stretch>
        </p:blipFill>
        <p:spPr bwMode="auto">
          <a:xfrm>
            <a:off x="202624" y="641350"/>
            <a:ext cx="8312726" cy="57150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69CD01E8-7BB0-4182-9DF9-25AE2C39CDD6}" type="datetime1">
              <a:rPr lang="en-US" smtClean="0">
                <a:solidFill>
                  <a:srgbClr val="696464"/>
                </a:solidFill>
              </a:rPr>
              <a:pPr/>
              <a:t>9/18/2021</a:t>
            </a:fld>
            <a:endParaRPr lang="en-US">
              <a:solidFill>
                <a:srgbClr val="696464"/>
              </a:solidFill>
            </a:endParaRPr>
          </a:p>
        </p:txBody>
      </p:sp>
      <p:sp>
        <p:nvSpPr>
          <p:cNvPr id="4" name="Footer Placeholder 3"/>
          <p:cNvSpPr>
            <a:spLocks noGrp="1"/>
          </p:cNvSpPr>
          <p:nvPr>
            <p:ph type="ftr" sz="quarter" idx="11"/>
          </p:nvPr>
        </p:nvSpPr>
        <p:spPr/>
        <p:txBody>
          <a:bodyPr/>
          <a:lstStyle/>
          <a:p>
            <a:r>
              <a:rPr lang="en-US" smtClean="0">
                <a:solidFill>
                  <a:srgbClr val="696464"/>
                </a:solidFill>
              </a:rPr>
              <a:t>computer fundametals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31</a:t>
            </a:fld>
            <a:endParaRPr lang="en-US"/>
          </a:p>
        </p:txBody>
      </p:sp>
    </p:spTree>
    <p:extLst>
      <p:ext uri="{BB962C8B-B14F-4D97-AF65-F5344CB8AC3E}">
        <p14:creationId xmlns:p14="http://schemas.microsoft.com/office/powerpoint/2010/main" xmlns="" val="3448289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accent6">
                    <a:lumMod val="50000"/>
                  </a:schemeClr>
                </a:solidFill>
              </a:rPr>
              <a:t>Factors to consider while buying a computer</a:t>
            </a:r>
            <a:endParaRPr lang="en-GB" sz="4000" b="1" dirty="0">
              <a:solidFill>
                <a:schemeClr val="accent6">
                  <a:lumMod val="50000"/>
                </a:schemeClr>
              </a:solidFill>
            </a:endParaRPr>
          </a:p>
        </p:txBody>
      </p:sp>
      <p:sp>
        <p:nvSpPr>
          <p:cNvPr id="3" name="Content Placeholder 2"/>
          <p:cNvSpPr>
            <a:spLocks noGrp="1"/>
          </p:cNvSpPr>
          <p:nvPr>
            <p:ph idx="1"/>
          </p:nvPr>
        </p:nvSpPr>
        <p:spPr/>
        <p:txBody>
          <a:bodyPr/>
          <a:lstStyle/>
          <a:p>
            <a:r>
              <a:rPr lang="en-GB" dirty="0" smtClean="0"/>
              <a:t>Computer Case</a:t>
            </a:r>
          </a:p>
          <a:p>
            <a:r>
              <a:rPr lang="en-GB" dirty="0" smtClean="0"/>
              <a:t>CD or DVD media</a:t>
            </a:r>
          </a:p>
          <a:p>
            <a:r>
              <a:rPr lang="en-GB" dirty="0" smtClean="0"/>
              <a:t>Storage space</a:t>
            </a:r>
          </a:p>
          <a:p>
            <a:r>
              <a:rPr lang="en-GB" dirty="0" smtClean="0"/>
              <a:t>The size of RAM</a:t>
            </a:r>
          </a:p>
          <a:p>
            <a:r>
              <a:rPr lang="en-GB" dirty="0" smtClean="0"/>
              <a:t>Speed of processor</a:t>
            </a:r>
          </a:p>
          <a:p>
            <a:r>
              <a:rPr lang="en-GB" dirty="0" smtClean="0"/>
              <a:t>Number of USB ports</a:t>
            </a:r>
          </a:p>
          <a:p>
            <a:r>
              <a:rPr lang="en-GB" dirty="0" smtClean="0"/>
              <a:t>Monitor size</a:t>
            </a:r>
          </a:p>
          <a:p>
            <a:r>
              <a:rPr lang="en-GB" dirty="0" smtClean="0"/>
              <a:t>Warranty……..</a:t>
            </a:r>
          </a:p>
          <a:p>
            <a:endParaRPr lang="en-GB" dirty="0" smtClean="0"/>
          </a:p>
          <a:p>
            <a:endParaRPr lang="en-GB" dirty="0"/>
          </a:p>
        </p:txBody>
      </p:sp>
      <p:sp>
        <p:nvSpPr>
          <p:cNvPr id="4" name="Date Placeholder 3"/>
          <p:cNvSpPr>
            <a:spLocks noGrp="1"/>
          </p:cNvSpPr>
          <p:nvPr>
            <p:ph type="dt" sz="half" idx="10"/>
          </p:nvPr>
        </p:nvSpPr>
        <p:spPr/>
        <p:txBody>
          <a:bodyPr/>
          <a:lstStyle/>
          <a:p>
            <a:pPr>
              <a:defRPr/>
            </a:pPr>
            <a:fld id="{F89ED564-C183-49F0-8E6F-2ACA898F38E3}" type="datetime1">
              <a:rPr lang="en-US" smtClean="0"/>
              <a:pPr>
                <a:defRPr/>
              </a:pPr>
              <a:t>9/18/2021</a:t>
            </a:fld>
            <a:endParaRPr lang="en-US"/>
          </a:p>
        </p:txBody>
      </p:sp>
      <p:sp>
        <p:nvSpPr>
          <p:cNvPr id="5" name="Footer Placeholder 4"/>
          <p:cNvSpPr>
            <a:spLocks noGrp="1"/>
          </p:cNvSpPr>
          <p:nvPr>
            <p:ph type="ftr" sz="quarter" idx="11"/>
          </p:nvPr>
        </p:nvSpPr>
        <p:spPr/>
        <p:txBody>
          <a:body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p>
            <a:pPr>
              <a:defRPr/>
            </a:pPr>
            <a:fld id="{7167D670-ABBE-4E79-869C-982426A65B65}" type="slidenum">
              <a:rPr lang="en-US" smtClean="0"/>
              <a:pPr>
                <a:defRPr/>
              </a:pPr>
              <a:t>32</a:t>
            </a:fld>
            <a:endParaRPr lang="en-US"/>
          </a:p>
        </p:txBody>
      </p:sp>
    </p:spTree>
    <p:extLst>
      <p:ext uri="{BB962C8B-B14F-4D97-AF65-F5344CB8AC3E}">
        <p14:creationId xmlns:p14="http://schemas.microsoft.com/office/powerpoint/2010/main" xmlns="" val="1403034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60291"/>
          </a:xfrm>
          <a:solidFill>
            <a:schemeClr val="accent6"/>
          </a:solidFill>
        </p:spPr>
        <p:txBody>
          <a:bodyPr/>
          <a:lstStyle/>
          <a:p>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Review questions</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p>
        </p:txBody>
      </p:sp>
      <p:sp>
        <p:nvSpPr>
          <p:cNvPr id="3" name="Content Placeholder 2"/>
          <p:cNvSpPr>
            <a:spLocks noGrp="1"/>
          </p:cNvSpPr>
          <p:nvPr>
            <p:ph idx="1"/>
          </p:nvPr>
        </p:nvSpPr>
        <p:spPr>
          <a:xfrm>
            <a:off x="595599" y="1340882"/>
            <a:ext cx="7886700" cy="3352304"/>
          </a:xfrm>
        </p:spPr>
        <p:txBody>
          <a:bodyPr/>
          <a:lstStyle/>
          <a:p>
            <a:pPr marL="514350" indent="-514350">
              <a:buFont typeface="+mj-lt"/>
              <a:buAutoNum type="arabicPeriod"/>
            </a:pPr>
            <a:r>
              <a:rPr lang="en-US" sz="1800" dirty="0" smtClean="0">
                <a:latin typeface="Times New Roman" pitchFamily="18" charset="0"/>
                <a:cs typeface="Times New Roman" pitchFamily="18" charset="0"/>
              </a:rPr>
              <a:t>Explain the basic operations performed by a computer.</a:t>
            </a:r>
          </a:p>
          <a:p>
            <a:pPr marL="514350" indent="-514350">
              <a:buFont typeface="+mj-lt"/>
              <a:buAutoNum type="arabicPeriod"/>
            </a:pPr>
            <a:r>
              <a:rPr lang="en-US" sz="1800" dirty="0" smtClean="0">
                <a:latin typeface="Times New Roman" pitchFamily="18" charset="0"/>
                <a:cs typeface="Times New Roman" pitchFamily="18" charset="0"/>
              </a:rPr>
              <a:t>With examples explain the main parts of a computer giving functions for each.</a:t>
            </a:r>
          </a:p>
          <a:p>
            <a:pPr marL="514350" indent="-514350">
              <a:buFont typeface="+mj-lt"/>
              <a:buAutoNum type="arabicPeriod"/>
            </a:pPr>
            <a:r>
              <a:rPr lang="en-US" sz="1800" dirty="0" smtClean="0">
                <a:latin typeface="Times New Roman" pitchFamily="18" charset="0"/>
                <a:cs typeface="Times New Roman" pitchFamily="18" charset="0"/>
              </a:rPr>
              <a:t>Explain the functions of each of the CPU components.</a:t>
            </a:r>
          </a:p>
          <a:p>
            <a:pPr marL="514350" indent="-514350">
              <a:buFont typeface="+mj-lt"/>
              <a:buAutoNum type="arabicPeriod"/>
            </a:pPr>
            <a:r>
              <a:rPr lang="en-US" sz="1800" dirty="0" smtClean="0">
                <a:latin typeface="Times New Roman" pitchFamily="18" charset="0"/>
                <a:cs typeface="Times New Roman" pitchFamily="18" charset="0"/>
              </a:rPr>
              <a:t>Write short notes on the following.</a:t>
            </a:r>
          </a:p>
          <a:p>
            <a:pPr marL="514350" indent="-514350">
              <a:buFont typeface="+mj-lt"/>
              <a:buAutoNum type="arabicPeriod"/>
            </a:pPr>
            <a:r>
              <a:rPr lang="en-US" sz="1800" dirty="0" smtClean="0">
                <a:latin typeface="Times New Roman" pitchFamily="18" charset="0"/>
                <a:cs typeface="Times New Roman" pitchFamily="18" charset="0"/>
              </a:rPr>
              <a:t>What devices are connected internally on the motherboard.</a:t>
            </a:r>
          </a:p>
          <a:p>
            <a:pPr marL="514350" indent="-514350">
              <a:buFont typeface="+mj-lt"/>
              <a:buAutoNum type="alphaLcParenR"/>
            </a:pPr>
            <a:r>
              <a:rPr lang="en-US" sz="1800" dirty="0" smtClean="0">
                <a:latin typeface="Times New Roman" pitchFamily="18" charset="0"/>
                <a:cs typeface="Times New Roman" pitchFamily="18" charset="0"/>
              </a:rPr>
              <a:t>Primary storage devices</a:t>
            </a:r>
          </a:p>
          <a:p>
            <a:pPr marL="514350" indent="-514350">
              <a:buFont typeface="+mj-lt"/>
              <a:buAutoNum type="alphaLcParenR"/>
            </a:pPr>
            <a:r>
              <a:rPr lang="en-US" sz="1800" dirty="0" smtClean="0">
                <a:latin typeface="Times New Roman" pitchFamily="18" charset="0"/>
                <a:cs typeface="Times New Roman" pitchFamily="18" charset="0"/>
              </a:rPr>
              <a:t>Secondary storage devices</a:t>
            </a:r>
          </a:p>
          <a:p>
            <a:pPr marL="514350" indent="-514350">
              <a:buFont typeface="+mj-lt"/>
              <a:buAutoNum type="alphaLcParenR"/>
            </a:pPr>
            <a:r>
              <a:rPr lang="en-US" sz="1800" dirty="0" smtClean="0">
                <a:latin typeface="Times New Roman" pitchFamily="18" charset="0"/>
                <a:cs typeface="Times New Roman" pitchFamily="18" charset="0"/>
              </a:rPr>
              <a:t>Port</a:t>
            </a:r>
          </a:p>
          <a:p>
            <a:pPr marL="514350" indent="-514350">
              <a:buFont typeface="+mj-lt"/>
              <a:buAutoNum type="alphaLcParenR"/>
            </a:pPr>
            <a:r>
              <a:rPr lang="en-US" sz="1800" dirty="0" smtClean="0">
                <a:latin typeface="Times New Roman" pitchFamily="18" charset="0"/>
                <a:cs typeface="Times New Roman" pitchFamily="18" charset="0"/>
              </a:rPr>
              <a:t>bus</a:t>
            </a:r>
          </a:p>
          <a:p>
            <a:pPr marL="514350" indent="-514350">
              <a:buFont typeface="+mj-lt"/>
              <a:buAutoNum type="alphaLcParenR"/>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pPr>
              <a:defRPr/>
            </a:pPr>
            <a:fld id="{57000C96-87D7-4A95-9A7C-4937634FD21B}" type="datetime1">
              <a:rPr lang="en-US" smtClean="0"/>
              <a:pPr>
                <a:defRPr/>
              </a:pPr>
              <a:t>9/18/2021</a:t>
            </a:fld>
            <a:endParaRPr lang="en-US"/>
          </a:p>
        </p:txBody>
      </p:sp>
      <p:sp>
        <p:nvSpPr>
          <p:cNvPr id="5" name="Footer Placeholder 4"/>
          <p:cNvSpPr>
            <a:spLocks noGrp="1"/>
          </p:cNvSpPr>
          <p:nvPr>
            <p:ph type="ftr" sz="quarter" idx="11"/>
          </p:nvPr>
        </p:nvSpPr>
        <p:spPr/>
        <p:txBody>
          <a:body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p>
            <a:pPr>
              <a:defRPr/>
            </a:pPr>
            <a:fld id="{7167D670-ABBE-4E79-869C-982426A65B65}"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835713"/>
          </a:xfrm>
          <a:solidFill>
            <a:schemeClr val="accent6">
              <a:lumMod val="75000"/>
            </a:schemeClr>
          </a:solidFill>
        </p:spPr>
        <p:txBody>
          <a:bodyPr/>
          <a:lstStyle/>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References and Additional Reading Materials</a:t>
            </a:r>
            <a:r>
              <a:rPr lang="en-US" dirty="0" smtClean="0"/>
              <a:t/>
            </a:r>
            <a:br>
              <a:rPr lang="en-US" dirty="0" smtClean="0"/>
            </a:br>
            <a:endParaRPr lang="en-US" dirty="0"/>
          </a:p>
        </p:txBody>
      </p:sp>
      <p:sp>
        <p:nvSpPr>
          <p:cNvPr id="3" name="Content Placeholder 2"/>
          <p:cNvSpPr>
            <a:spLocks noGrp="1"/>
          </p:cNvSpPr>
          <p:nvPr>
            <p:ph idx="1"/>
          </p:nvPr>
        </p:nvSpPr>
        <p:spPr>
          <a:xfrm>
            <a:off x="485432" y="1506137"/>
            <a:ext cx="7886700" cy="3704842"/>
          </a:xfrm>
        </p:spPr>
        <p:txBody>
          <a:bodyPr/>
          <a:lstStyle/>
          <a:p>
            <a:pPr marL="342900" indent="-342900">
              <a:buFont typeface="+mj-lt"/>
              <a:buAutoNum type="arabicPeriod"/>
            </a:pPr>
            <a:r>
              <a:rPr lang="en-US" sz="1800" dirty="0" smtClean="0">
                <a:latin typeface="Times New Roman" pitchFamily="18" charset="0"/>
                <a:cs typeface="Times New Roman" pitchFamily="18" charset="0"/>
              </a:rPr>
              <a:t>Timothy O’ Leary, Linda O’ Leary (2005). Computing Essentials 2005 Complete Edition, McGraw-Hill Companies, Inc., NY</a:t>
            </a:r>
          </a:p>
          <a:p>
            <a:pPr marL="342900" indent="-342900">
              <a:buFont typeface="+mj-lt"/>
              <a:buAutoNum type="arabicPeriod"/>
            </a:pPr>
            <a:endParaRPr lang="en-US" sz="1800" dirty="0" smtClean="0">
              <a:latin typeface="Times New Roman" pitchFamily="18" charset="0"/>
              <a:cs typeface="Times New Roman" pitchFamily="18" charset="0"/>
            </a:endParaRPr>
          </a:p>
          <a:p>
            <a:pPr marL="342900" indent="-342900">
              <a:buFont typeface="+mj-lt"/>
              <a:buAutoNum type="arabicPeriod"/>
            </a:pPr>
            <a:r>
              <a:rPr lang="en-US" sz="1800" dirty="0" err="1" smtClean="0">
                <a:latin typeface="Times New Roman" pitchFamily="18" charset="0"/>
                <a:cs typeface="Times New Roman" pitchFamily="18" charset="0"/>
              </a:rPr>
              <a:t>Sanghera</a:t>
            </a:r>
            <a:r>
              <a:rPr lang="en-US" sz="1800" dirty="0" smtClean="0">
                <a:latin typeface="Times New Roman" pitchFamily="18" charset="0"/>
                <a:cs typeface="Times New Roman" pitchFamily="18" charset="0"/>
              </a:rPr>
              <a:t> (2005). Fundamentals of Computing, Kendall/Hunt Publishing Co., USA</a:t>
            </a:r>
          </a:p>
          <a:p>
            <a:pPr marL="342900" indent="-342900">
              <a:buFont typeface="+mj-lt"/>
              <a:buAutoNum type="arabicPeriod"/>
            </a:pPr>
            <a:endParaRPr lang="en-US" sz="1800" dirty="0" smtClean="0">
              <a:latin typeface="Times New Roman" pitchFamily="18" charset="0"/>
              <a:cs typeface="Times New Roman" pitchFamily="18" charset="0"/>
            </a:endParaRPr>
          </a:p>
          <a:p>
            <a:pPr marL="342900" indent="-342900">
              <a:buFont typeface="+mj-lt"/>
              <a:buAutoNum type="arabicPeriod"/>
            </a:pPr>
            <a:r>
              <a:rPr lang="x-none" sz="1800" smtClean="0">
                <a:latin typeface="Times New Roman" pitchFamily="18" charset="0"/>
                <a:cs typeface="Times New Roman" pitchFamily="18" charset="0"/>
              </a:rPr>
              <a:t>Larry E. Long, Nancy Long., (1996). Introduction to Computers &amp; Information System, Internet Edition, Prentice Hall College Div.</a:t>
            </a:r>
            <a:endParaRPr lang="en-US" sz="1800" dirty="0" smtClean="0">
              <a:latin typeface="Times New Roman" pitchFamily="18" charset="0"/>
              <a:cs typeface="Times New Roman" pitchFamily="18" charset="0"/>
            </a:endParaRPr>
          </a:p>
          <a:p>
            <a:pPr marL="342900" indent="-342900">
              <a:buFont typeface="+mj-lt"/>
              <a:buAutoNum type="arabicPeriod"/>
            </a:pPr>
            <a:endParaRPr lang="en-US" sz="1800" b="1" dirty="0" smtClean="0">
              <a:latin typeface="Times New Roman" pitchFamily="18" charset="0"/>
              <a:cs typeface="Times New Roman" pitchFamily="18" charset="0"/>
            </a:endParaRPr>
          </a:p>
          <a:p>
            <a:pPr marL="342900" indent="-342900">
              <a:buFont typeface="+mj-lt"/>
              <a:buAutoNum type="arabicPeriod"/>
            </a:pPr>
            <a:r>
              <a:rPr lang="x-none" sz="1800" smtClean="0">
                <a:latin typeface="Times New Roman" pitchFamily="18" charset="0"/>
                <a:cs typeface="Times New Roman" pitchFamily="18" charset="0"/>
              </a:rPr>
              <a:t>Shelly O’Hara, Paul Wray., (2001). Introduction to Computers and the Internet for seniors, DD C Publications</a:t>
            </a:r>
            <a:endParaRPr lang="en-US" sz="1800" b="1" dirty="0" smtClean="0">
              <a:latin typeface="Times New Roman" pitchFamily="18" charset="0"/>
              <a:cs typeface="Times New Roman" pitchFamily="18" charset="0"/>
            </a:endParaRPr>
          </a:p>
          <a:p>
            <a:endParaRPr lang="en-US" dirty="0"/>
          </a:p>
        </p:txBody>
      </p:sp>
      <p:sp>
        <p:nvSpPr>
          <p:cNvPr id="4" name="Date Placeholder 3"/>
          <p:cNvSpPr>
            <a:spLocks noGrp="1"/>
          </p:cNvSpPr>
          <p:nvPr>
            <p:ph type="dt" sz="half" idx="10"/>
          </p:nvPr>
        </p:nvSpPr>
        <p:spPr/>
        <p:txBody>
          <a:bodyPr/>
          <a:lstStyle/>
          <a:p>
            <a:pPr>
              <a:defRPr/>
            </a:pPr>
            <a:fld id="{57000C96-87D7-4A95-9A7C-4937634FD21B}" type="datetime1">
              <a:rPr lang="en-US" smtClean="0"/>
              <a:pPr>
                <a:defRPr/>
              </a:pPr>
              <a:t>9/18/2021</a:t>
            </a:fld>
            <a:endParaRPr lang="en-US"/>
          </a:p>
        </p:txBody>
      </p:sp>
      <p:sp>
        <p:nvSpPr>
          <p:cNvPr id="5" name="Footer Placeholder 4"/>
          <p:cNvSpPr>
            <a:spLocks noGrp="1"/>
          </p:cNvSpPr>
          <p:nvPr>
            <p:ph type="ftr" sz="quarter" idx="11"/>
          </p:nvPr>
        </p:nvSpPr>
        <p:spPr/>
        <p:txBody>
          <a:bodyPr/>
          <a:lstStyle/>
          <a:p>
            <a:pPr>
              <a:defRPr/>
            </a:pPr>
            <a:r>
              <a:rPr lang="en-US" smtClean="0"/>
              <a:t>computer fundametals</a:t>
            </a:r>
            <a:endParaRPr lang="en-US"/>
          </a:p>
        </p:txBody>
      </p:sp>
      <p:sp>
        <p:nvSpPr>
          <p:cNvPr id="6" name="Slide Number Placeholder 5"/>
          <p:cNvSpPr>
            <a:spLocks noGrp="1"/>
          </p:cNvSpPr>
          <p:nvPr>
            <p:ph type="sldNum" sz="quarter" idx="12"/>
          </p:nvPr>
        </p:nvSpPr>
        <p:spPr/>
        <p:txBody>
          <a:bodyPr/>
          <a:lstStyle/>
          <a:p>
            <a:pPr>
              <a:defRPr/>
            </a:pPr>
            <a:fld id="{7167D670-ABBE-4E79-869C-982426A65B65}" type="slidenum">
              <a:rPr lang="en-US" smtClean="0"/>
              <a:pPr>
                <a:defRPr/>
              </a:pPr>
              <a:t>34</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cs typeface="Times New Roman" panose="02020603050405020304" pitchFamily="18" charset="0"/>
              </a:rPr>
              <a:t>Basic operations of a computer</a:t>
            </a:r>
            <a:endParaRPr lang="en-US" b="1"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628650" y="1514901"/>
            <a:ext cx="7886700" cy="4662062"/>
          </a:xfrm>
        </p:spPr>
        <p:txBody>
          <a:bodyPr>
            <a:normAutofit/>
          </a:bodyPr>
          <a:lstStyle/>
          <a:p>
            <a:pPr marL="0" indent="0">
              <a:buNone/>
            </a:pPr>
            <a:r>
              <a:rPr lang="en-GB" dirty="0"/>
              <a:t>The computer performs basically five major operations </a:t>
            </a:r>
            <a:r>
              <a:rPr lang="en-GB" dirty="0" smtClean="0"/>
              <a:t>or functions </a:t>
            </a:r>
            <a:r>
              <a:rPr lang="en-GB" dirty="0"/>
              <a:t>irrespective of their size and </a:t>
            </a:r>
            <a:r>
              <a:rPr lang="en-GB" dirty="0" smtClean="0"/>
              <a:t>make</a:t>
            </a:r>
            <a:r>
              <a:rPr lang="en-US" dirty="0" smtClean="0"/>
              <a:t>:</a:t>
            </a:r>
          </a:p>
          <a:p>
            <a:pPr marL="1200150" lvl="1" indent="-742950">
              <a:buFont typeface="+mj-lt"/>
              <a:buAutoNum type="arabicPeriod"/>
            </a:pPr>
            <a:r>
              <a:rPr lang="en-GB" sz="2600" dirty="0" smtClean="0"/>
              <a:t>It accepts data or instruction by way of input</a:t>
            </a:r>
          </a:p>
          <a:p>
            <a:pPr marL="1200150" lvl="1" indent="-742950">
              <a:buFont typeface="+mj-lt"/>
              <a:buAutoNum type="arabicPeriod"/>
            </a:pPr>
            <a:r>
              <a:rPr lang="en-GB" sz="2600" dirty="0" smtClean="0"/>
              <a:t>It stores data</a:t>
            </a:r>
          </a:p>
          <a:p>
            <a:pPr marL="1200150" lvl="1" indent="-742950">
              <a:buFont typeface="+mj-lt"/>
              <a:buAutoNum type="arabicPeriod"/>
            </a:pPr>
            <a:r>
              <a:rPr lang="en-GB" sz="2600" dirty="0" smtClean="0"/>
              <a:t>It can </a:t>
            </a:r>
            <a:r>
              <a:rPr lang="en-GB" sz="2600" dirty="0"/>
              <a:t>process data as required by the </a:t>
            </a:r>
            <a:r>
              <a:rPr lang="en-GB" sz="2600" dirty="0" smtClean="0"/>
              <a:t>user</a:t>
            </a:r>
          </a:p>
          <a:p>
            <a:pPr marL="1200150" lvl="1" indent="-742950">
              <a:buFont typeface="+mj-lt"/>
              <a:buAutoNum type="arabicPeriod"/>
            </a:pPr>
            <a:r>
              <a:rPr lang="en-GB" sz="2600" dirty="0" smtClean="0"/>
              <a:t>It gives </a:t>
            </a:r>
            <a:r>
              <a:rPr lang="en-GB" sz="2600" dirty="0"/>
              <a:t>results </a:t>
            </a:r>
            <a:r>
              <a:rPr lang="en-GB" sz="2600" dirty="0" smtClean="0"/>
              <a:t>in the </a:t>
            </a:r>
            <a:r>
              <a:rPr lang="en-GB" sz="2600" dirty="0"/>
              <a:t>form of </a:t>
            </a:r>
            <a:r>
              <a:rPr lang="en-GB" sz="2600" dirty="0" smtClean="0"/>
              <a:t>output</a:t>
            </a:r>
            <a:endParaRPr lang="en-GB" sz="2600" dirty="0"/>
          </a:p>
          <a:p>
            <a:pPr marL="1200150" lvl="1" indent="-742950">
              <a:buFont typeface="+mj-lt"/>
              <a:buAutoNum type="arabicPeriod"/>
            </a:pPr>
            <a:r>
              <a:rPr lang="en-GB" sz="2600" dirty="0" smtClean="0"/>
              <a:t>It controls </a:t>
            </a:r>
            <a:r>
              <a:rPr lang="en-GB" sz="2600" dirty="0"/>
              <a:t>all operations inside </a:t>
            </a:r>
            <a:r>
              <a:rPr lang="en-GB" sz="2600" dirty="0" smtClean="0"/>
              <a:t>a computer</a:t>
            </a:r>
            <a:r>
              <a:rPr lang="en-GB" sz="2600" dirty="0"/>
              <a:t>.</a:t>
            </a:r>
            <a:endParaRPr lang="en-US" altLang="en-US" sz="2600" dirty="0"/>
          </a:p>
        </p:txBody>
      </p:sp>
      <p:sp>
        <p:nvSpPr>
          <p:cNvPr id="4" name="Date Placeholder 3"/>
          <p:cNvSpPr>
            <a:spLocks noGrp="1"/>
          </p:cNvSpPr>
          <p:nvPr>
            <p:ph type="dt" sz="half" idx="10"/>
          </p:nvPr>
        </p:nvSpPr>
        <p:spPr/>
        <p:txBody>
          <a:bodyPr/>
          <a:lstStyle/>
          <a:p>
            <a:fld id="{4F03853A-6869-4BCC-8CA6-2968C563216C}"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2465176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cs typeface="Times New Roman" panose="02020603050405020304" pitchFamily="18" charset="0"/>
              </a:rPr>
              <a:t>Main Parts of a Computer </a:t>
            </a:r>
          </a:p>
        </p:txBody>
      </p:sp>
      <p:sp>
        <p:nvSpPr>
          <p:cNvPr id="3" name="Content Placeholder 2"/>
          <p:cNvSpPr>
            <a:spLocks noGrp="1"/>
          </p:cNvSpPr>
          <p:nvPr>
            <p:ph idx="1"/>
          </p:nvPr>
        </p:nvSpPr>
        <p:spPr>
          <a:xfrm>
            <a:off x="628650" y="1514901"/>
            <a:ext cx="7886700" cy="4662062"/>
          </a:xfrm>
        </p:spPr>
        <p:txBody>
          <a:bodyPr>
            <a:normAutofit/>
          </a:bodyPr>
          <a:lstStyle/>
          <a:p>
            <a:pPr marL="0" indent="0">
              <a:lnSpc>
                <a:spcPct val="150000"/>
              </a:lnSpc>
              <a:buNone/>
            </a:pPr>
            <a:r>
              <a:rPr lang="en-US" dirty="0"/>
              <a:t>A computer consists of three main parts</a:t>
            </a:r>
            <a:r>
              <a:rPr lang="en-US" dirty="0" smtClean="0"/>
              <a:t>:</a:t>
            </a:r>
            <a:endParaRPr lang="en-US" dirty="0"/>
          </a:p>
          <a:p>
            <a:pPr marL="1200150" lvl="1" indent="-742950">
              <a:lnSpc>
                <a:spcPct val="150000"/>
              </a:lnSpc>
              <a:buFont typeface="+mj-lt"/>
              <a:buAutoNum type="arabicPeriod"/>
            </a:pPr>
            <a:r>
              <a:rPr lang="en-US" sz="2600" dirty="0" smtClean="0"/>
              <a:t>A </a:t>
            </a:r>
            <a:r>
              <a:rPr lang="en-US" sz="2600" dirty="0"/>
              <a:t>processor (CPU</a:t>
            </a:r>
            <a:r>
              <a:rPr lang="en-US" sz="2600" dirty="0" smtClean="0"/>
              <a:t>)</a:t>
            </a:r>
          </a:p>
          <a:p>
            <a:pPr marL="1200150" lvl="1" indent="-742950">
              <a:lnSpc>
                <a:spcPct val="150000"/>
              </a:lnSpc>
              <a:buFont typeface="+mj-lt"/>
              <a:buAutoNum type="arabicPeriod"/>
            </a:pPr>
            <a:r>
              <a:rPr lang="en-US" sz="2600" dirty="0" smtClean="0"/>
              <a:t>A </a:t>
            </a:r>
            <a:r>
              <a:rPr lang="en-US" sz="2600" dirty="0"/>
              <a:t>main-memory </a:t>
            </a:r>
            <a:r>
              <a:rPr lang="en-US" sz="2600" dirty="0" smtClean="0"/>
              <a:t>unit</a:t>
            </a:r>
          </a:p>
          <a:p>
            <a:pPr marL="1200150" lvl="1" indent="-742950">
              <a:lnSpc>
                <a:spcPct val="150000"/>
              </a:lnSpc>
              <a:buFont typeface="+mj-lt"/>
              <a:buAutoNum type="arabicPeriod"/>
            </a:pPr>
            <a:r>
              <a:rPr lang="en-US" sz="2600" dirty="0" smtClean="0"/>
              <a:t>An I/O system</a:t>
            </a:r>
            <a:endParaRPr lang="en-US" altLang="en-US" sz="2600" dirty="0"/>
          </a:p>
        </p:txBody>
      </p:sp>
      <p:sp>
        <p:nvSpPr>
          <p:cNvPr id="4" name="Date Placeholder 3"/>
          <p:cNvSpPr>
            <a:spLocks noGrp="1"/>
          </p:cNvSpPr>
          <p:nvPr>
            <p:ph type="dt" sz="half" idx="10"/>
          </p:nvPr>
        </p:nvSpPr>
        <p:spPr/>
        <p:txBody>
          <a:bodyPr/>
          <a:lstStyle/>
          <a:p>
            <a:fld id="{4F03853A-6869-4BCC-8CA6-2968C563216C}"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1437324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cs typeface="Times New Roman" panose="02020603050405020304" pitchFamily="18" charset="0"/>
              </a:rPr>
              <a:t>Computer Structure</a:t>
            </a:r>
            <a:endParaRPr lang="en-US" b="1" dirty="0">
              <a:solidFill>
                <a:schemeClr val="accent6">
                  <a:lumMod val="50000"/>
                </a:schemeClr>
              </a:solidFill>
              <a:cs typeface="Times New Roman" panose="02020603050405020304" pitchFamily="18" charset="0"/>
            </a:endParaRPr>
          </a:p>
        </p:txBody>
      </p:sp>
      <p:sp>
        <p:nvSpPr>
          <p:cNvPr id="4" name="Date Placeholder 3"/>
          <p:cNvSpPr>
            <a:spLocks noGrp="1"/>
          </p:cNvSpPr>
          <p:nvPr>
            <p:ph type="dt" sz="half" idx="10"/>
          </p:nvPr>
        </p:nvSpPr>
        <p:spPr/>
        <p:txBody>
          <a:bodyPr/>
          <a:lstStyle/>
          <a:p>
            <a:fld id="{DF57EA2E-DF41-4502-BAFB-9997B74D7756}"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6</a:t>
            </a:fld>
            <a:endParaRPr lang="en-US">
              <a:solidFill>
                <a:prstClr val="black">
                  <a:tint val="75000"/>
                </a:prstClr>
              </a:solidFill>
            </a:endParaRPr>
          </a:p>
        </p:txBody>
      </p:sp>
      <p:pic>
        <p:nvPicPr>
          <p:cNvPr id="8" name="Picture 7"/>
          <p:cNvPicPr>
            <a:picLocks noChangeAspect="1"/>
          </p:cNvPicPr>
          <p:nvPr/>
        </p:nvPicPr>
        <p:blipFill rotWithShape="1">
          <a:blip r:embed="rId2"/>
          <a:srcRect l="25732" t="24609" r="23316" b="13672"/>
          <a:stretch/>
        </p:blipFill>
        <p:spPr>
          <a:xfrm>
            <a:off x="1318820" y="1362076"/>
            <a:ext cx="6506359" cy="4431055"/>
          </a:xfrm>
          <a:prstGeom prst="rect">
            <a:avLst/>
          </a:prstGeom>
        </p:spPr>
      </p:pic>
      <p:sp>
        <p:nvSpPr>
          <p:cNvPr id="3" name="Rectangle 2"/>
          <p:cNvSpPr/>
          <p:nvPr/>
        </p:nvSpPr>
        <p:spPr>
          <a:xfrm>
            <a:off x="2806832" y="5943935"/>
            <a:ext cx="3890809" cy="338554"/>
          </a:xfrm>
          <a:prstGeom prst="rect">
            <a:avLst/>
          </a:prstGeom>
        </p:spPr>
        <p:txBody>
          <a:bodyPr wrap="none">
            <a:spAutoFit/>
          </a:bodyPr>
          <a:lstStyle/>
          <a:p>
            <a:r>
              <a:rPr lang="en-GB" sz="1600" dirty="0">
                <a:latin typeface="TTE1CA6618T00"/>
              </a:rPr>
              <a:t>Block diagram of Computer Organisation</a:t>
            </a:r>
            <a:endParaRPr lang="en-GB" sz="2800" dirty="0"/>
          </a:p>
        </p:txBody>
      </p:sp>
    </p:spTree>
    <p:extLst>
      <p:ext uri="{BB962C8B-B14F-4D97-AF65-F5344CB8AC3E}">
        <p14:creationId xmlns:p14="http://schemas.microsoft.com/office/powerpoint/2010/main" xmlns="" val="217749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dirty="0" smtClean="0"/>
              <a:t>Central processing unit: the heart of the computer, it actually executes instructions.</a:t>
            </a:r>
          </a:p>
          <a:p>
            <a:pPr>
              <a:lnSpc>
                <a:spcPct val="150000"/>
              </a:lnSpc>
            </a:pPr>
            <a:r>
              <a:rPr lang="en-US" dirty="0" smtClean="0"/>
              <a:t>It comprise of 3 major components:</a:t>
            </a:r>
          </a:p>
          <a:p>
            <a:pPr lvl="1">
              <a:lnSpc>
                <a:spcPct val="150000"/>
              </a:lnSpc>
            </a:pPr>
            <a:r>
              <a:rPr lang="en-US" sz="2800" dirty="0" smtClean="0"/>
              <a:t>Control Unit</a:t>
            </a:r>
          </a:p>
          <a:p>
            <a:pPr lvl="1">
              <a:lnSpc>
                <a:spcPct val="150000"/>
              </a:lnSpc>
            </a:pPr>
            <a:r>
              <a:rPr lang="en-US" sz="2800" dirty="0" smtClean="0"/>
              <a:t>Arithmetic Logic Unit (ALU)</a:t>
            </a:r>
          </a:p>
          <a:p>
            <a:pPr lvl="1">
              <a:lnSpc>
                <a:spcPct val="150000"/>
              </a:lnSpc>
            </a:pPr>
            <a:r>
              <a:rPr lang="en-US" sz="2800" dirty="0" smtClean="0"/>
              <a:t>Registers</a:t>
            </a:r>
          </a:p>
        </p:txBody>
      </p:sp>
      <p:sp>
        <p:nvSpPr>
          <p:cNvPr id="4" name="Date Placeholder 3"/>
          <p:cNvSpPr>
            <a:spLocks noGrp="1"/>
          </p:cNvSpPr>
          <p:nvPr>
            <p:ph type="dt" sz="half" idx="10"/>
          </p:nvPr>
        </p:nvSpPr>
        <p:spPr/>
        <p:txBody>
          <a:bodyPr/>
          <a:lstStyle/>
          <a:p>
            <a:fld id="{C9FD7799-0A7A-4253-BFD7-96B0C2715ABB}"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7</a:t>
            </a:fld>
            <a:endParaRPr lang="en-US">
              <a:solidFill>
                <a:prstClr val="black">
                  <a:tint val="75000"/>
                </a:prstClr>
              </a:solidFill>
            </a:endParaRPr>
          </a:p>
        </p:txBody>
      </p:sp>
      <p:sp>
        <p:nvSpPr>
          <p:cNvPr id="7"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smtClean="0">
                <a:solidFill>
                  <a:schemeClr val="accent6">
                    <a:lumMod val="50000"/>
                  </a:schemeClr>
                </a:solidFill>
                <a:cs typeface="Times New Roman" panose="02020603050405020304" pitchFamily="18" charset="0"/>
              </a:rPr>
              <a:t>Processor (CPU) </a:t>
            </a:r>
            <a:endParaRPr lang="en-US" b="1" dirty="0">
              <a:solidFill>
                <a:schemeClr val="accent6">
                  <a:lumMod val="50000"/>
                </a:schemeClr>
              </a:solidFill>
              <a:cs typeface="Times New Roman" panose="02020603050405020304" pitchFamily="18" charset="0"/>
            </a:endParaRPr>
          </a:p>
        </p:txBody>
      </p:sp>
    </p:spTree>
    <p:extLst>
      <p:ext uri="{BB962C8B-B14F-4D97-AF65-F5344CB8AC3E}">
        <p14:creationId xmlns:p14="http://schemas.microsoft.com/office/powerpoint/2010/main" xmlns="" val="366027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600" dirty="0" smtClean="0"/>
              <a:t>Central processing unit: the heart of the computer, it actually executes instructions.</a:t>
            </a:r>
          </a:p>
          <a:p>
            <a:r>
              <a:rPr lang="en-US" sz="2600" dirty="0" smtClean="0"/>
              <a:t>The </a:t>
            </a:r>
            <a:r>
              <a:rPr lang="en-US" sz="2600" dirty="0"/>
              <a:t>control unit sends signals </a:t>
            </a:r>
            <a:r>
              <a:rPr lang="en-US" sz="2600" dirty="0" smtClean="0"/>
              <a:t>that fetch </a:t>
            </a:r>
            <a:r>
              <a:rPr lang="en-US" sz="2600" dirty="0"/>
              <a:t>each of these instructions in turn from the main </a:t>
            </a:r>
            <a:r>
              <a:rPr lang="en-US" sz="2600" dirty="0" smtClean="0"/>
              <a:t>memory.</a:t>
            </a:r>
          </a:p>
          <a:p>
            <a:r>
              <a:rPr lang="en-US" sz="2600" dirty="0" smtClean="0"/>
              <a:t>It </a:t>
            </a:r>
            <a:r>
              <a:rPr lang="en-US" sz="2600" dirty="0"/>
              <a:t>then decodes and </a:t>
            </a:r>
            <a:r>
              <a:rPr lang="en-US" sz="2600" dirty="0" smtClean="0"/>
              <a:t>executes them</a:t>
            </a:r>
            <a:r>
              <a:rPr lang="en-US" sz="2600" dirty="0"/>
              <a:t>. </a:t>
            </a:r>
            <a:endParaRPr lang="en-US" sz="2600" dirty="0" smtClean="0"/>
          </a:p>
          <a:p>
            <a:r>
              <a:rPr lang="en-US" sz="2600" dirty="0" smtClean="0"/>
              <a:t>The </a:t>
            </a:r>
            <a:r>
              <a:rPr lang="en-US" sz="2600" dirty="0"/>
              <a:t>ALU is involved from time to time where it is necessary </a:t>
            </a:r>
            <a:r>
              <a:rPr lang="en-US" sz="2600" dirty="0" smtClean="0"/>
              <a:t>to perform </a:t>
            </a:r>
            <a:r>
              <a:rPr lang="en-US" sz="2600" dirty="0"/>
              <a:t>arithmetic calculations or make logical decisions. </a:t>
            </a:r>
            <a:endParaRPr lang="en-US" sz="2600" dirty="0" smtClean="0"/>
          </a:p>
          <a:p>
            <a:r>
              <a:rPr lang="en-US" sz="2600" dirty="0" smtClean="0"/>
              <a:t>All </a:t>
            </a:r>
            <a:r>
              <a:rPr lang="en-US" sz="2600" dirty="0"/>
              <a:t>programs </a:t>
            </a:r>
            <a:r>
              <a:rPr lang="en-US" sz="2600" dirty="0" smtClean="0"/>
              <a:t>run </a:t>
            </a:r>
            <a:r>
              <a:rPr lang="en-US" sz="2600" dirty="0"/>
              <a:t>in this manner.</a:t>
            </a:r>
          </a:p>
        </p:txBody>
      </p:sp>
      <p:sp>
        <p:nvSpPr>
          <p:cNvPr id="4" name="Date Placeholder 3"/>
          <p:cNvSpPr>
            <a:spLocks noGrp="1"/>
          </p:cNvSpPr>
          <p:nvPr>
            <p:ph type="dt" sz="half" idx="10"/>
          </p:nvPr>
        </p:nvSpPr>
        <p:spPr/>
        <p:txBody>
          <a:bodyPr/>
          <a:lstStyle/>
          <a:p>
            <a:fld id="{C9FD7799-0A7A-4253-BFD7-96B0C2715ABB}"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8</a:t>
            </a:fld>
            <a:endParaRPr lang="en-US">
              <a:solidFill>
                <a:prstClr val="black">
                  <a:tint val="75000"/>
                </a:prstClr>
              </a:solidFill>
            </a:endParaRPr>
          </a:p>
        </p:txBody>
      </p:sp>
      <p:sp>
        <p:nvSpPr>
          <p:cNvPr id="7"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smtClean="0">
                <a:solidFill>
                  <a:schemeClr val="accent6">
                    <a:lumMod val="50000"/>
                  </a:schemeClr>
                </a:solidFill>
                <a:cs typeface="Times New Roman" panose="02020603050405020304" pitchFamily="18" charset="0"/>
              </a:rPr>
              <a:t>Processor (CPU) </a:t>
            </a:r>
            <a:endParaRPr lang="en-US" b="1" dirty="0">
              <a:solidFill>
                <a:schemeClr val="accent6">
                  <a:lumMod val="50000"/>
                </a:schemeClr>
              </a:solidFill>
              <a:cs typeface="Times New Roman" panose="02020603050405020304" pitchFamily="18" charset="0"/>
            </a:endParaRPr>
          </a:p>
        </p:txBody>
      </p:sp>
    </p:spTree>
    <p:extLst>
      <p:ext uri="{BB962C8B-B14F-4D97-AF65-F5344CB8AC3E}">
        <p14:creationId xmlns:p14="http://schemas.microsoft.com/office/powerpoint/2010/main" xmlns="" val="196527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chemeClr val="accent6">
                    <a:lumMod val="50000"/>
                  </a:schemeClr>
                </a:solidFill>
                <a:cs typeface="Times New Roman" panose="02020603050405020304" pitchFamily="18" charset="0"/>
              </a:rPr>
              <a:t>Control Unit</a:t>
            </a:r>
            <a:endParaRPr lang="en-US" b="1"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628650" y="1514901"/>
            <a:ext cx="7886700" cy="4662062"/>
          </a:xfrm>
        </p:spPr>
        <p:txBody>
          <a:bodyPr>
            <a:normAutofit fontScale="85000" lnSpcReduction="10000"/>
          </a:bodyPr>
          <a:lstStyle/>
          <a:p>
            <a:pPr marL="0" indent="0">
              <a:lnSpc>
                <a:spcPct val="150000"/>
              </a:lnSpc>
              <a:buNone/>
            </a:pPr>
            <a:r>
              <a:rPr lang="en-US" b="1" dirty="0" smtClean="0">
                <a:solidFill>
                  <a:schemeClr val="accent6">
                    <a:lumMod val="50000"/>
                  </a:schemeClr>
                </a:solidFill>
              </a:rPr>
              <a:t>The </a:t>
            </a:r>
            <a:r>
              <a:rPr lang="en-US" b="1" dirty="0">
                <a:solidFill>
                  <a:schemeClr val="accent6">
                    <a:lumMod val="50000"/>
                  </a:schemeClr>
                </a:solidFill>
              </a:rPr>
              <a:t>control unit </a:t>
            </a:r>
            <a:r>
              <a:rPr lang="en-US" dirty="0"/>
              <a:t>is the nerve center that sends </a:t>
            </a:r>
            <a:r>
              <a:rPr lang="en-US" dirty="0" smtClean="0"/>
              <a:t>and control signals </a:t>
            </a:r>
            <a:r>
              <a:rPr lang="en-US" dirty="0"/>
              <a:t>to other units and senses their </a:t>
            </a:r>
            <a:r>
              <a:rPr lang="en-US" dirty="0" smtClean="0"/>
              <a:t>states. Thus </a:t>
            </a:r>
            <a:r>
              <a:rPr lang="en-US" dirty="0"/>
              <a:t>the control unit serves as a coordinator of the </a:t>
            </a:r>
            <a:r>
              <a:rPr lang="en-US" dirty="0" smtClean="0"/>
              <a:t>memory, arithmetic </a:t>
            </a:r>
            <a:r>
              <a:rPr lang="en-US" dirty="0"/>
              <a:t>and </a:t>
            </a:r>
            <a:r>
              <a:rPr lang="en-US" dirty="0" smtClean="0"/>
              <a:t>logic</a:t>
            </a:r>
            <a:r>
              <a:rPr lang="en-US" dirty="0"/>
              <a:t>, and input/output </a:t>
            </a:r>
            <a:r>
              <a:rPr lang="en-US" dirty="0" smtClean="0"/>
              <a:t>units</a:t>
            </a:r>
          </a:p>
          <a:p>
            <a:pPr marL="0" indent="0">
              <a:lnSpc>
                <a:spcPct val="150000"/>
              </a:lnSpc>
              <a:buNone/>
            </a:pPr>
            <a:r>
              <a:rPr lang="en-US" sz="2600" b="1" dirty="0">
                <a:solidFill>
                  <a:schemeClr val="accent6">
                    <a:lumMod val="50000"/>
                  </a:schemeClr>
                </a:solidFill>
              </a:rPr>
              <a:t>The main functions of the control unit are:</a:t>
            </a:r>
          </a:p>
          <a:p>
            <a:pPr marL="971550" lvl="1" indent="-514350">
              <a:lnSpc>
                <a:spcPct val="150000"/>
              </a:lnSpc>
              <a:buFont typeface="+mj-lt"/>
              <a:buAutoNum type="arabicPeriod"/>
            </a:pPr>
            <a:r>
              <a:rPr lang="en-US" sz="2600" dirty="0"/>
              <a:t>To interpret these instructions</a:t>
            </a:r>
          </a:p>
          <a:p>
            <a:pPr marL="971550" lvl="1" indent="-514350">
              <a:lnSpc>
                <a:spcPct val="150000"/>
              </a:lnSpc>
              <a:buFont typeface="+mj-lt"/>
              <a:buAutoNum type="arabicPeriod"/>
            </a:pPr>
            <a:r>
              <a:rPr lang="en-US" sz="2600" dirty="0" smtClean="0"/>
              <a:t>To control/govern all the activities within the computer </a:t>
            </a:r>
            <a:r>
              <a:rPr lang="en-US" sz="2600" dirty="0" err="1" smtClean="0"/>
              <a:t>i.e</a:t>
            </a:r>
            <a:r>
              <a:rPr lang="en-US" sz="2600" dirty="0" smtClean="0"/>
              <a:t> inputting data, storing data, processing, and outputting.</a:t>
            </a:r>
          </a:p>
        </p:txBody>
      </p:sp>
      <p:sp>
        <p:nvSpPr>
          <p:cNvPr id="4" name="Date Placeholder 3"/>
          <p:cNvSpPr>
            <a:spLocks noGrp="1"/>
          </p:cNvSpPr>
          <p:nvPr>
            <p:ph type="dt" sz="half" idx="10"/>
          </p:nvPr>
        </p:nvSpPr>
        <p:spPr/>
        <p:txBody>
          <a:bodyPr/>
          <a:lstStyle/>
          <a:p>
            <a:fld id="{0D76B4E0-BE0E-4A07-A3B1-5A8DF4A800B0}" type="datetime1">
              <a:rPr lang="en-US" smtClean="0">
                <a:solidFill>
                  <a:prstClr val="black">
                    <a:tint val="75000"/>
                  </a:prstClr>
                </a:solidFill>
              </a:rPr>
              <a:pPr/>
              <a:t>9/18/2021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computer fundametals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xmlns="" val="3929602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S EXCEL [Repaired]" id="{1F262B01-B91F-4C22-8E7B-1E62D75B1F84}" vid="{8EF05FFC-1E2B-42B3-B055-22F04FF8D4A4}"/>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S EXCEL [Repaired]" id="{1F262B01-B91F-4C22-8E7B-1E62D75B1F84}" vid="{8EF05FFC-1E2B-42B3-B055-22F04FF8D4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TotalTime>
  <Words>1768</Words>
  <Application>Microsoft Office PowerPoint</Application>
  <PresentationFormat>On-screen Show (4:3)</PresentationFormat>
  <Paragraphs>263</Paragraphs>
  <Slides>34</Slides>
  <Notes>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1_Office Theme</vt:lpstr>
      <vt:lpstr>2_Office Theme</vt:lpstr>
      <vt:lpstr>Slide 1</vt:lpstr>
      <vt:lpstr>Study unit 2: computer structure</vt:lpstr>
      <vt:lpstr>  Learning Outcomes of Study Unit 2 </vt:lpstr>
      <vt:lpstr>Basic operations of a computer</vt:lpstr>
      <vt:lpstr>Main Parts of a Computer </vt:lpstr>
      <vt:lpstr>Computer Structure</vt:lpstr>
      <vt:lpstr>Slide 7</vt:lpstr>
      <vt:lpstr>Slide 8</vt:lpstr>
      <vt:lpstr>Control Unit</vt:lpstr>
      <vt:lpstr>Control Unit …..</vt:lpstr>
      <vt:lpstr>Arithmetic Logic Unit</vt:lpstr>
      <vt:lpstr>Registers</vt:lpstr>
      <vt:lpstr>Memory unit </vt:lpstr>
      <vt:lpstr>Primary Storage</vt:lpstr>
      <vt:lpstr>RAM</vt:lpstr>
      <vt:lpstr>RAM cont’d</vt:lpstr>
      <vt:lpstr>Cache memory</vt:lpstr>
      <vt:lpstr>Cache memory</vt:lpstr>
      <vt:lpstr>Secondary Storage</vt:lpstr>
      <vt:lpstr>Computer Buses</vt:lpstr>
      <vt:lpstr>Bus cont’d…</vt:lpstr>
      <vt:lpstr>Buses</vt:lpstr>
      <vt:lpstr>Peripheral Devices </vt:lpstr>
      <vt:lpstr>Peripherals</vt:lpstr>
      <vt:lpstr>Peripherals</vt:lpstr>
      <vt:lpstr>Ports </vt:lpstr>
      <vt:lpstr>Ports cont’d</vt:lpstr>
      <vt:lpstr>Universal Serial Bus</vt:lpstr>
      <vt:lpstr>Note</vt:lpstr>
      <vt:lpstr>Slide 30</vt:lpstr>
      <vt:lpstr>Slide 31</vt:lpstr>
      <vt:lpstr>Factors to consider while buying a computer</vt:lpstr>
      <vt:lpstr> Review questions </vt:lpstr>
      <vt:lpstr>  References and Additional Reading Materials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C0S 3201: Artificial Intelligence</dc:title>
  <dc:creator>CS4HS</dc:creator>
  <cp:lastModifiedBy>USER</cp:lastModifiedBy>
  <cp:revision>271</cp:revision>
  <cp:lastPrinted>2016-09-23T07:12:55Z</cp:lastPrinted>
  <dcterms:created xsi:type="dcterms:W3CDTF">2015-08-24T11:25:43Z</dcterms:created>
  <dcterms:modified xsi:type="dcterms:W3CDTF">2021-09-18T17:18:32Z</dcterms:modified>
</cp:coreProperties>
</file>