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2"/>
  </p:handoutMasterIdLst>
  <p:sldIdLst>
    <p:sldId id="321" r:id="rId2"/>
    <p:sldId id="338" r:id="rId3"/>
    <p:sldId id="262" r:id="rId4"/>
    <p:sldId id="327" r:id="rId5"/>
    <p:sldId id="328" r:id="rId6"/>
    <p:sldId id="324" r:id="rId7"/>
    <p:sldId id="349" r:id="rId8"/>
    <p:sldId id="350" r:id="rId9"/>
    <p:sldId id="351" r:id="rId10"/>
    <p:sldId id="352" r:id="rId11"/>
    <p:sldId id="353" r:id="rId12"/>
    <p:sldId id="354" r:id="rId13"/>
    <p:sldId id="355" r:id="rId14"/>
    <p:sldId id="358" r:id="rId15"/>
    <p:sldId id="359" r:id="rId16"/>
    <p:sldId id="360" r:id="rId17"/>
    <p:sldId id="361" r:id="rId18"/>
    <p:sldId id="362" r:id="rId19"/>
    <p:sldId id="363" r:id="rId20"/>
    <p:sldId id="364" r:id="rId21"/>
    <p:sldId id="365" r:id="rId22"/>
    <p:sldId id="366" r:id="rId23"/>
    <p:sldId id="348" r:id="rId24"/>
    <p:sldId id="323" r:id="rId25"/>
    <p:sldId id="273" r:id="rId26"/>
    <p:sldId id="268" r:id="rId27"/>
    <p:sldId id="270" r:id="rId28"/>
    <p:sldId id="274" r:id="rId29"/>
    <p:sldId id="280" r:id="rId30"/>
    <p:sldId id="281" r:id="rId31"/>
    <p:sldId id="275" r:id="rId32"/>
    <p:sldId id="277" r:id="rId33"/>
    <p:sldId id="286" r:id="rId34"/>
    <p:sldId id="287" r:id="rId35"/>
    <p:sldId id="278" r:id="rId36"/>
    <p:sldId id="340" r:id="rId37"/>
    <p:sldId id="291" r:id="rId38"/>
    <p:sldId id="301" r:id="rId39"/>
    <p:sldId id="337" r:id="rId40"/>
    <p:sldId id="293" r:id="rId41"/>
    <p:sldId id="302" r:id="rId42"/>
    <p:sldId id="306" r:id="rId43"/>
    <p:sldId id="333" r:id="rId44"/>
    <p:sldId id="303" r:id="rId45"/>
    <p:sldId id="304" r:id="rId46"/>
    <p:sldId id="309" r:id="rId47"/>
    <p:sldId id="310" r:id="rId48"/>
    <p:sldId id="294" r:id="rId49"/>
    <p:sldId id="295" r:id="rId50"/>
    <p:sldId id="312" r:id="rId51"/>
    <p:sldId id="317" r:id="rId52"/>
    <p:sldId id="313" r:id="rId53"/>
    <p:sldId id="314" r:id="rId54"/>
    <p:sldId id="319" r:id="rId55"/>
    <p:sldId id="315" r:id="rId56"/>
    <p:sldId id="320" r:id="rId57"/>
    <p:sldId id="342" r:id="rId58"/>
    <p:sldId id="344" r:id="rId59"/>
    <p:sldId id="343" r:id="rId60"/>
    <p:sldId id="346" r:id="rId61"/>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90" autoAdjust="0"/>
  </p:normalViewPr>
  <p:slideViewPr>
    <p:cSldViewPr>
      <p:cViewPr varScale="1">
        <p:scale>
          <a:sx n="69" d="100"/>
          <a:sy n="69" d="100"/>
        </p:scale>
        <p:origin x="-1416"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898102" y="0"/>
            <a:ext cx="2982119" cy="464820"/>
          </a:xfrm>
          <a:prstGeom prst="rect">
            <a:avLst/>
          </a:prstGeom>
        </p:spPr>
        <p:txBody>
          <a:bodyPr vert="horz" lIns="93177" tIns="46589" rIns="93177" bIns="46589" rtlCol="0"/>
          <a:lstStyle>
            <a:lvl1pPr algn="r">
              <a:defRPr sz="1200"/>
            </a:lvl1pPr>
          </a:lstStyle>
          <a:p>
            <a:fld id="{742C365E-EA92-451F-A951-79C3A3DADBDA}" type="datetimeFigureOut">
              <a:rPr lang="en-US" smtClean="0"/>
              <a:pPr/>
              <a:t>12-Oct-21</a:t>
            </a:fld>
            <a:endParaRPr lang="en-US" dirty="0"/>
          </a:p>
        </p:txBody>
      </p:sp>
      <p:sp>
        <p:nvSpPr>
          <p:cNvPr id="4" name="Footer Placeholder 3"/>
          <p:cNvSpPr>
            <a:spLocks noGrp="1"/>
          </p:cNvSpPr>
          <p:nvPr>
            <p:ph type="ftr" sz="quarter" idx="2"/>
          </p:nvPr>
        </p:nvSpPr>
        <p:spPr>
          <a:xfrm>
            <a:off x="0" y="8829967"/>
            <a:ext cx="2982119"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3177" tIns="46589" rIns="93177" bIns="46589" rtlCol="0" anchor="b"/>
          <a:lstStyle>
            <a:lvl1pPr algn="r">
              <a:defRPr sz="1200"/>
            </a:lvl1pPr>
          </a:lstStyle>
          <a:p>
            <a:fld id="{822D2569-19B5-41D7-8A18-D8FD45418DF7}" type="slidenum">
              <a:rPr lang="en-US" smtClean="0"/>
              <a:pPr/>
              <a:t>‹#›</a:t>
            </a:fld>
            <a:endParaRPr lang="en-US" dirty="0"/>
          </a:p>
        </p:txBody>
      </p:sp>
    </p:spTree>
    <p:extLst>
      <p:ext uri="{BB962C8B-B14F-4D97-AF65-F5344CB8AC3E}">
        <p14:creationId xmlns:p14="http://schemas.microsoft.com/office/powerpoint/2010/main" xmlns="" val="34849519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98FDF7-69C7-4E42-8169-05E3C00C93DE}" type="datetimeFigureOut">
              <a:rPr lang="en-US" smtClean="0"/>
              <a:pPr/>
              <a:t>12-Oct-21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6B1411-6A33-4A95-9246-226BC7F27C03}" type="slidenum">
              <a:rPr lang="en-US" smtClean="0"/>
              <a:pPr/>
              <a:t>‹#›</a:t>
            </a:fld>
            <a:endParaRPr lang="en-US" dirty="0"/>
          </a:p>
        </p:txBody>
      </p:sp>
    </p:spTree>
    <p:extLst>
      <p:ext uri="{BB962C8B-B14F-4D97-AF65-F5344CB8AC3E}">
        <p14:creationId xmlns:p14="http://schemas.microsoft.com/office/powerpoint/2010/main" xmlns="" val="2806239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98FDF7-69C7-4E42-8169-05E3C00C93DE}" type="datetimeFigureOut">
              <a:rPr lang="en-US" smtClean="0"/>
              <a:pPr/>
              <a:t>12-Oct-21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6B1411-6A33-4A95-9246-226BC7F27C03}" type="slidenum">
              <a:rPr lang="en-US" smtClean="0"/>
              <a:pPr/>
              <a:t>‹#›</a:t>
            </a:fld>
            <a:endParaRPr lang="en-US" dirty="0"/>
          </a:p>
        </p:txBody>
      </p:sp>
    </p:spTree>
    <p:extLst>
      <p:ext uri="{BB962C8B-B14F-4D97-AF65-F5344CB8AC3E}">
        <p14:creationId xmlns:p14="http://schemas.microsoft.com/office/powerpoint/2010/main" xmlns="" val="752918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98FDF7-69C7-4E42-8169-05E3C00C93DE}" type="datetimeFigureOut">
              <a:rPr lang="en-US" smtClean="0"/>
              <a:pPr/>
              <a:t>12-Oct-21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6B1411-6A33-4A95-9246-226BC7F27C03}" type="slidenum">
              <a:rPr lang="en-US" smtClean="0"/>
              <a:pPr/>
              <a:t>‹#›</a:t>
            </a:fld>
            <a:endParaRPr lang="en-US" dirty="0"/>
          </a:p>
        </p:txBody>
      </p:sp>
    </p:spTree>
    <p:extLst>
      <p:ext uri="{BB962C8B-B14F-4D97-AF65-F5344CB8AC3E}">
        <p14:creationId xmlns:p14="http://schemas.microsoft.com/office/powerpoint/2010/main" xmlns="" val="1705821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98FDF7-69C7-4E42-8169-05E3C00C93DE}" type="datetimeFigureOut">
              <a:rPr lang="en-US" smtClean="0"/>
              <a:pPr/>
              <a:t>12-Oct-21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6B1411-6A33-4A95-9246-226BC7F27C03}" type="slidenum">
              <a:rPr lang="en-US" smtClean="0"/>
              <a:pPr/>
              <a:t>‹#›</a:t>
            </a:fld>
            <a:endParaRPr lang="en-US" dirty="0"/>
          </a:p>
        </p:txBody>
      </p:sp>
    </p:spTree>
    <p:extLst>
      <p:ext uri="{BB962C8B-B14F-4D97-AF65-F5344CB8AC3E}">
        <p14:creationId xmlns:p14="http://schemas.microsoft.com/office/powerpoint/2010/main" xmlns="" val="3102505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98FDF7-69C7-4E42-8169-05E3C00C93DE}" type="datetimeFigureOut">
              <a:rPr lang="en-US" smtClean="0"/>
              <a:pPr/>
              <a:t>12-Oct-21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6B1411-6A33-4A95-9246-226BC7F27C03}" type="slidenum">
              <a:rPr lang="en-US" smtClean="0"/>
              <a:pPr/>
              <a:t>‹#›</a:t>
            </a:fld>
            <a:endParaRPr lang="en-US" dirty="0"/>
          </a:p>
        </p:txBody>
      </p:sp>
    </p:spTree>
    <p:extLst>
      <p:ext uri="{BB962C8B-B14F-4D97-AF65-F5344CB8AC3E}">
        <p14:creationId xmlns:p14="http://schemas.microsoft.com/office/powerpoint/2010/main" xmlns="" val="2118586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98FDF7-69C7-4E42-8169-05E3C00C93DE}" type="datetimeFigureOut">
              <a:rPr lang="en-US" smtClean="0"/>
              <a:pPr/>
              <a:t>12-Oct-21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6B1411-6A33-4A95-9246-226BC7F27C03}" type="slidenum">
              <a:rPr lang="en-US" smtClean="0"/>
              <a:pPr/>
              <a:t>‹#›</a:t>
            </a:fld>
            <a:endParaRPr lang="en-US" dirty="0"/>
          </a:p>
        </p:txBody>
      </p:sp>
    </p:spTree>
    <p:extLst>
      <p:ext uri="{BB962C8B-B14F-4D97-AF65-F5344CB8AC3E}">
        <p14:creationId xmlns:p14="http://schemas.microsoft.com/office/powerpoint/2010/main" xmlns="" val="3475084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98FDF7-69C7-4E42-8169-05E3C00C93DE}" type="datetimeFigureOut">
              <a:rPr lang="en-US" smtClean="0"/>
              <a:pPr/>
              <a:t>12-Oct-21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D6B1411-6A33-4A95-9246-226BC7F27C03}" type="slidenum">
              <a:rPr lang="en-US" smtClean="0"/>
              <a:pPr/>
              <a:t>‹#›</a:t>
            </a:fld>
            <a:endParaRPr lang="en-US" dirty="0"/>
          </a:p>
        </p:txBody>
      </p:sp>
    </p:spTree>
    <p:extLst>
      <p:ext uri="{BB962C8B-B14F-4D97-AF65-F5344CB8AC3E}">
        <p14:creationId xmlns:p14="http://schemas.microsoft.com/office/powerpoint/2010/main" xmlns="" val="2350000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98FDF7-69C7-4E42-8169-05E3C00C93DE}" type="datetimeFigureOut">
              <a:rPr lang="en-US" smtClean="0"/>
              <a:pPr/>
              <a:t>12-Oct-21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D6B1411-6A33-4A95-9246-226BC7F27C03}" type="slidenum">
              <a:rPr lang="en-US" smtClean="0"/>
              <a:pPr/>
              <a:t>‹#›</a:t>
            </a:fld>
            <a:endParaRPr lang="en-US" dirty="0"/>
          </a:p>
        </p:txBody>
      </p:sp>
    </p:spTree>
    <p:extLst>
      <p:ext uri="{BB962C8B-B14F-4D97-AF65-F5344CB8AC3E}">
        <p14:creationId xmlns:p14="http://schemas.microsoft.com/office/powerpoint/2010/main" xmlns="" val="3996236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98FDF7-69C7-4E42-8169-05E3C00C93DE}" type="datetimeFigureOut">
              <a:rPr lang="en-US" smtClean="0"/>
              <a:pPr/>
              <a:t>12-Oct-21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D6B1411-6A33-4A95-9246-226BC7F27C03}" type="slidenum">
              <a:rPr lang="en-US" smtClean="0"/>
              <a:pPr/>
              <a:t>‹#›</a:t>
            </a:fld>
            <a:endParaRPr lang="en-US" dirty="0"/>
          </a:p>
        </p:txBody>
      </p:sp>
    </p:spTree>
    <p:extLst>
      <p:ext uri="{BB962C8B-B14F-4D97-AF65-F5344CB8AC3E}">
        <p14:creationId xmlns:p14="http://schemas.microsoft.com/office/powerpoint/2010/main" xmlns="" val="3270216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98FDF7-69C7-4E42-8169-05E3C00C93DE}" type="datetimeFigureOut">
              <a:rPr lang="en-US" smtClean="0"/>
              <a:pPr/>
              <a:t>12-Oct-21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6B1411-6A33-4A95-9246-226BC7F27C03}" type="slidenum">
              <a:rPr lang="en-US" smtClean="0"/>
              <a:pPr/>
              <a:t>‹#›</a:t>
            </a:fld>
            <a:endParaRPr lang="en-US" dirty="0"/>
          </a:p>
        </p:txBody>
      </p:sp>
    </p:spTree>
    <p:extLst>
      <p:ext uri="{BB962C8B-B14F-4D97-AF65-F5344CB8AC3E}">
        <p14:creationId xmlns:p14="http://schemas.microsoft.com/office/powerpoint/2010/main" xmlns="" val="1300183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98FDF7-69C7-4E42-8169-05E3C00C93DE}" type="datetimeFigureOut">
              <a:rPr lang="en-US" smtClean="0"/>
              <a:pPr/>
              <a:t>12-Oct-21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6B1411-6A33-4A95-9246-226BC7F27C03}" type="slidenum">
              <a:rPr lang="en-US" smtClean="0"/>
              <a:pPr/>
              <a:t>‹#›</a:t>
            </a:fld>
            <a:endParaRPr lang="en-US" dirty="0"/>
          </a:p>
        </p:txBody>
      </p:sp>
    </p:spTree>
    <p:extLst>
      <p:ext uri="{BB962C8B-B14F-4D97-AF65-F5344CB8AC3E}">
        <p14:creationId xmlns:p14="http://schemas.microsoft.com/office/powerpoint/2010/main" xmlns="" val="3713434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98FDF7-69C7-4E42-8169-05E3C00C93DE}" type="datetimeFigureOut">
              <a:rPr lang="en-US" smtClean="0"/>
              <a:pPr/>
              <a:t>12-Oct-21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6B1411-6A33-4A95-9246-226BC7F27C03}" type="slidenum">
              <a:rPr lang="en-US" smtClean="0"/>
              <a:pPr/>
              <a:t>‹#›</a:t>
            </a:fld>
            <a:endParaRPr lang="en-US" dirty="0"/>
          </a:p>
        </p:txBody>
      </p:sp>
    </p:spTree>
    <p:extLst>
      <p:ext uri="{BB962C8B-B14F-4D97-AF65-F5344CB8AC3E}">
        <p14:creationId xmlns:p14="http://schemas.microsoft.com/office/powerpoint/2010/main" xmlns="" val="29529903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www.google.co.tz/url?sa=i&amp;rct=j&amp;q=&amp;esrc=s&amp;frm=1&amp;source=images&amp;cd=&amp;cad=rja&amp;uact=8&amp;ved=0CAcQjRxqFQoTCIqJ_trI38cCFUe0FAodolcMvg&amp;url=http://www.brennands.co.uk/home-garden/kitchen/kettles/corded-kettles/igenix-stainless-steel-corded-electric-kettle-ig4180/prod_3151.html&amp;psig=AFQjCNEhf1Ic7YWBI3jsVZ-ZWrz9Axhjhw&amp;ust=1441531135482549"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tz/url?sa=i&amp;rct=j&amp;q=&amp;esrc=s&amp;frm=1&amp;source=images&amp;cd=&amp;cad=rja&amp;uact=8&amp;ved=0CAcQjRxqFQoTCJ60lJCU5McCFUTVFAod3NAGVA&amp;url=http://www.shutterstock.com/s/charcoal-boiled/search.html&amp;psig=AFQjCNFuKQ0R_bN2lHQPoJ2T6_U1uCDoVg&amp;ust=1441688917901545" TargetMode="Externa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hyperlink" Target="http://www.google.co.tz/url?sa=i&amp;rct=j&amp;q=&amp;esrc=s&amp;frm=1&amp;source=images&amp;cd=&amp;cad=rja&amp;uact=8&amp;ved=0CAcQjRxqFQoTCLLRo7WU5McCFYNvFAodtLQPmw&amp;url=http://www.shutterstock.com/similar-35670247/stock-photo-a-two-ringed-gas-camping-stove-set-inside-a-blue-canvas-tent-two-tin-pots-are-on-the-stove.html&amp;psig=AFQjCNFuKQ0R_bN2lHQPoJ2T6_U1uCDoVg&amp;ust=1441688917901545"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0808"/>
            <a:ext cx="7772400" cy="1470025"/>
          </a:xfrm>
        </p:spPr>
        <p:txBody>
          <a:bodyPr/>
          <a:lstStyle/>
          <a:p>
            <a:r>
              <a:rPr lang="en-US" b="1" dirty="0" smtClean="0">
                <a:solidFill>
                  <a:srgbClr val="FF0000"/>
                </a:solidFill>
              </a:rPr>
              <a:t>PROCESS CONTROL AND ANALYSIS</a:t>
            </a:r>
            <a:endParaRPr lang="en-US" b="1" dirty="0">
              <a:solidFill>
                <a:srgbClr val="FF0000"/>
              </a:solidFill>
            </a:endParaRPr>
          </a:p>
        </p:txBody>
      </p:sp>
      <p:sp>
        <p:nvSpPr>
          <p:cNvPr id="3" name="Subtitle 2"/>
          <p:cNvSpPr>
            <a:spLocks noGrp="1"/>
          </p:cNvSpPr>
          <p:nvPr>
            <p:ph type="subTitle" idx="1"/>
          </p:nvPr>
        </p:nvSpPr>
        <p:spPr>
          <a:xfrm>
            <a:off x="1371600" y="3260576"/>
            <a:ext cx="7088832" cy="2472680"/>
          </a:xfrm>
        </p:spPr>
        <p:txBody>
          <a:bodyPr>
            <a:noAutofit/>
          </a:bodyPr>
          <a:lstStyle/>
          <a:p>
            <a:r>
              <a:rPr lang="en-US" sz="3600" b="1" dirty="0" smtClean="0">
                <a:solidFill>
                  <a:schemeClr val="tx1"/>
                </a:solidFill>
              </a:rPr>
              <a:t>Dr. William Wanasolo</a:t>
            </a:r>
          </a:p>
          <a:p>
            <a:r>
              <a:rPr lang="en-US" sz="3600" b="1" dirty="0" smtClean="0">
                <a:solidFill>
                  <a:schemeClr val="tx1"/>
                </a:solidFill>
              </a:rPr>
              <a:t>(Chemical and Process Engineering)</a:t>
            </a:r>
          </a:p>
          <a:p>
            <a:endParaRPr lang="en-US" sz="3600" b="1" dirty="0" smtClean="0">
              <a:solidFill>
                <a:schemeClr val="tx1"/>
              </a:solidFill>
            </a:endParaRPr>
          </a:p>
          <a:p>
            <a:r>
              <a:rPr lang="en-US" sz="3600" b="1" smtClean="0">
                <a:solidFill>
                  <a:schemeClr val="tx1"/>
                </a:solidFill>
              </a:rPr>
              <a:t>Oct 2021</a:t>
            </a:r>
            <a:endParaRPr lang="en-US" sz="3600" b="1" dirty="0">
              <a:solidFill>
                <a:schemeClr val="tx1"/>
              </a:solidFill>
            </a:endParaRPr>
          </a:p>
        </p:txBody>
      </p:sp>
    </p:spTree>
    <p:extLst>
      <p:ext uri="{BB962C8B-B14F-4D97-AF65-F5344CB8AC3E}">
        <p14:creationId xmlns:p14="http://schemas.microsoft.com/office/powerpoint/2010/main" xmlns="" val="10469438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534400" cy="5592763"/>
          </a:xfrm>
        </p:spPr>
        <p:txBody>
          <a:bodyPr>
            <a:normAutofit/>
          </a:bodyPr>
          <a:lstStyle/>
          <a:p>
            <a:r>
              <a:rPr lang="en-US" sz="3600" dirty="0" smtClean="0"/>
              <a:t>Process Control is the active changing of the process based on the results of process monitoring. </a:t>
            </a:r>
          </a:p>
          <a:p>
            <a:r>
              <a:rPr lang="en-US" sz="3600" dirty="0" smtClean="0"/>
              <a:t>Once the process monitoring tools detect an out-of-control situation, a change is made to bring the process back into control. </a:t>
            </a:r>
          </a:p>
          <a:p>
            <a:endParaRPr lang="en-US" sz="3600" dirty="0"/>
          </a:p>
        </p:txBody>
      </p:sp>
    </p:spTree>
    <p:extLst>
      <p:ext uri="{BB962C8B-B14F-4D97-AF65-F5344CB8AC3E}">
        <p14:creationId xmlns:p14="http://schemas.microsoft.com/office/powerpoint/2010/main" xmlns="" val="3157144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534400" cy="5592763"/>
          </a:xfrm>
        </p:spPr>
        <p:txBody>
          <a:bodyPr>
            <a:normAutofit/>
          </a:bodyPr>
          <a:lstStyle/>
          <a:p>
            <a:r>
              <a:rPr lang="en-US" sz="3600" dirty="0" smtClean="0"/>
              <a:t>Process control is used extensively in industrial process such as in oil refining, chemical processing, electrical generation and the food and beverage industries where the creation of a product is based on a continuous series of processes being applied to raw materials. </a:t>
            </a:r>
          </a:p>
          <a:p>
            <a:endParaRPr lang="en-US" sz="3600" dirty="0"/>
          </a:p>
        </p:txBody>
      </p:sp>
    </p:spTree>
    <p:extLst>
      <p:ext uri="{BB962C8B-B14F-4D97-AF65-F5344CB8AC3E}">
        <p14:creationId xmlns:p14="http://schemas.microsoft.com/office/powerpoint/2010/main" xmlns="" val="3569730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a:bodyPr>
          <a:lstStyle/>
          <a:p>
            <a:r>
              <a:rPr lang="en-US" altLang="zh-TW" sz="4000" b="1" dirty="0" smtClean="0">
                <a:ea typeface="新細明體" pitchFamily="18" charset="-120"/>
              </a:rPr>
              <a:t>Importance of Process Control</a:t>
            </a:r>
            <a:endParaRPr lang="en-US" altLang="zh-TW" sz="4000" b="1" dirty="0">
              <a:ea typeface="新細明體" pitchFamily="18" charset="-120"/>
            </a:endParaRPr>
          </a:p>
        </p:txBody>
      </p:sp>
      <p:sp>
        <p:nvSpPr>
          <p:cNvPr id="63491" name="Rectangle 3"/>
          <p:cNvSpPr>
            <a:spLocks noGrp="1" noChangeArrowheads="1"/>
          </p:cNvSpPr>
          <p:nvPr>
            <p:ph type="body" idx="1"/>
          </p:nvPr>
        </p:nvSpPr>
        <p:spPr>
          <a:xfrm>
            <a:off x="228600" y="1295400"/>
            <a:ext cx="8686800" cy="4830763"/>
          </a:xfrm>
        </p:spPr>
        <p:txBody>
          <a:bodyPr>
            <a:noAutofit/>
          </a:bodyPr>
          <a:lstStyle/>
          <a:p>
            <a:r>
              <a:rPr lang="en-US" altLang="zh-TW" sz="3600" dirty="0">
                <a:ea typeface="新細明體" pitchFamily="18" charset="-120"/>
              </a:rPr>
              <a:t>Industrial processes are not static but rather very dynamic; they are continuously changing as a result of many types of disturbances.</a:t>
            </a:r>
          </a:p>
          <a:p>
            <a:r>
              <a:rPr lang="en-US" altLang="zh-TW" sz="3600" dirty="0">
                <a:ea typeface="新細明體" pitchFamily="18" charset="-120"/>
              </a:rPr>
              <a:t>It is principally because of this dynamic nature that control systems are needed to continuously and automatically watch over the variables that must be controlled.</a:t>
            </a:r>
          </a:p>
          <a:p>
            <a:endParaRPr lang="en-US" altLang="zh-TW" sz="3600" dirty="0">
              <a:ea typeface="新細明體" pitchFamily="18" charset="-120"/>
            </a:endParaRPr>
          </a:p>
        </p:txBody>
      </p:sp>
    </p:spTree>
    <p:extLst>
      <p:ext uri="{BB962C8B-B14F-4D97-AF65-F5344CB8AC3E}">
        <p14:creationId xmlns:p14="http://schemas.microsoft.com/office/powerpoint/2010/main" xmlns="" val="548190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86800" cy="5897563"/>
          </a:xfrm>
        </p:spPr>
        <p:txBody>
          <a:bodyPr>
            <a:noAutofit/>
          </a:bodyPr>
          <a:lstStyle/>
          <a:p>
            <a:r>
              <a:rPr lang="en-US" sz="3400" dirty="0" smtClean="0"/>
              <a:t>In almost all industrial process applications, control of process variables is critical to the safe and efficient operation of the process. </a:t>
            </a:r>
          </a:p>
          <a:p>
            <a:r>
              <a:rPr lang="en-US" sz="3400" dirty="0" smtClean="0"/>
              <a:t>Consequently, it enables mass production of consistent products from continuously operated processes such as oil refining, paper manufacturing, chemicals, power plants, etc. </a:t>
            </a:r>
          </a:p>
          <a:p>
            <a:r>
              <a:rPr lang="en-US" sz="3400" dirty="0"/>
              <a:t>Process control enables automation, by which a small staff of operating personnel can operate a complex process from a central control room</a:t>
            </a:r>
            <a:r>
              <a:rPr lang="en-US" sz="3400" dirty="0" smtClean="0"/>
              <a:t>.</a:t>
            </a:r>
            <a:endParaRPr lang="en-US" sz="3400" dirty="0"/>
          </a:p>
        </p:txBody>
      </p:sp>
    </p:spTree>
    <p:extLst>
      <p:ext uri="{BB962C8B-B14F-4D97-AF65-F5344CB8AC3E}">
        <p14:creationId xmlns:p14="http://schemas.microsoft.com/office/powerpoint/2010/main" xmlns="" val="2503251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686800" cy="4830763"/>
          </a:xfrm>
        </p:spPr>
        <p:txBody>
          <a:bodyPr>
            <a:noAutofit/>
          </a:bodyPr>
          <a:lstStyle/>
          <a:p>
            <a:pPr>
              <a:buNone/>
            </a:pPr>
            <a:r>
              <a:rPr lang="en-US" altLang="zh-TW" sz="3600" b="1" dirty="0" smtClean="0">
                <a:ea typeface="新細明體" pitchFamily="18" charset="-120"/>
                <a:cs typeface="Arial" charset="0"/>
              </a:rPr>
              <a:t>Controlled Variables </a:t>
            </a:r>
          </a:p>
          <a:p>
            <a:r>
              <a:rPr lang="en-US" altLang="zh-TW" sz="3600" dirty="0" smtClean="0">
                <a:ea typeface="新細明體" pitchFamily="18" charset="-120"/>
                <a:cs typeface="Arial" charset="0"/>
              </a:rPr>
              <a:t>The variables which define the performance or quality of the final product, which are also called </a:t>
            </a:r>
            <a:r>
              <a:rPr lang="en-US" altLang="zh-TW" sz="3600" i="1" dirty="0" smtClean="0">
                <a:ea typeface="新細明體" pitchFamily="18" charset="-120"/>
                <a:cs typeface="Arial" charset="0"/>
              </a:rPr>
              <a:t>output variables</a:t>
            </a:r>
            <a:r>
              <a:rPr lang="en-US" altLang="zh-TW" sz="3600" dirty="0" smtClean="0">
                <a:ea typeface="新細明體" pitchFamily="18" charset="-120"/>
                <a:cs typeface="Arial" charset="0"/>
              </a:rPr>
              <a:t>.</a:t>
            </a:r>
            <a:endParaRPr lang="en-US" altLang="zh-TW" sz="3600" dirty="0" smtClean="0">
              <a:ea typeface="新細明體" pitchFamily="18" charset="-120"/>
              <a:cs typeface="Times New Roman" pitchFamily="18" charset="0"/>
            </a:endParaRPr>
          </a:p>
          <a:p>
            <a:pPr>
              <a:buNone/>
            </a:pPr>
            <a:r>
              <a:rPr lang="en-US" altLang="zh-TW" sz="3600" b="1" dirty="0" smtClean="0">
                <a:ea typeface="新細明體" pitchFamily="18" charset="-120"/>
                <a:cs typeface="Arial" charset="0"/>
              </a:rPr>
              <a:t>Manipulated Variables</a:t>
            </a:r>
          </a:p>
          <a:p>
            <a:r>
              <a:rPr lang="en-US" altLang="zh-TW" sz="3600" dirty="0" smtClean="0">
                <a:ea typeface="新細明體" pitchFamily="18" charset="-120"/>
                <a:cs typeface="Arial" charset="0"/>
              </a:rPr>
              <a:t>These input variables that are adjusted dynamically to keep the controlled variables at their set-points.</a:t>
            </a:r>
            <a:endParaRPr lang="en-US" altLang="zh-TW" sz="3600" dirty="0" smtClean="0">
              <a:ea typeface="新細明體" pitchFamily="18" charset="-120"/>
              <a:cs typeface="Times New Roman" pitchFamily="18" charset="0"/>
            </a:endParaRPr>
          </a:p>
          <a:p>
            <a:endParaRPr lang="en-US" sz="3600" dirty="0"/>
          </a:p>
        </p:txBody>
      </p:sp>
      <p:sp>
        <p:nvSpPr>
          <p:cNvPr id="4" name="Text Box 2"/>
          <p:cNvSpPr txBox="1">
            <a:spLocks noGrp="1" noChangeArrowheads="1"/>
          </p:cNvSpPr>
          <p:nvPr>
            <p:ph type="title"/>
          </p:nvPr>
        </p:nvSpPr>
        <p:spPr bwMode="auto">
          <a:prstGeom prst="rect">
            <a:avLst/>
          </a:prstGeom>
          <a:noFill/>
          <a:ln w="9525">
            <a:noFill/>
            <a:miter lim="800000"/>
            <a:headEnd/>
            <a:tailEnd/>
          </a:ln>
          <a:effectLst/>
        </p:spPr>
        <p:txBody>
          <a:bodyPr>
            <a:spAutoFit/>
          </a:bodyPr>
          <a:lstStyle/>
          <a:p>
            <a:pPr algn="ctr">
              <a:spcBef>
                <a:spcPct val="50000"/>
              </a:spcBef>
            </a:pPr>
            <a:r>
              <a:rPr lang="en-US" altLang="zh-TW" sz="4400" b="1" dirty="0">
                <a:solidFill>
                  <a:srgbClr val="009900"/>
                </a:solidFill>
                <a:ea typeface="新細明體" pitchFamily="18" charset="-120"/>
                <a:cs typeface="Times New Roman" pitchFamily="18" charset="0"/>
              </a:rPr>
              <a:t>Control Terminology</a:t>
            </a:r>
            <a:r>
              <a:rPr lang="en-US" altLang="zh-TW" sz="4400" dirty="0">
                <a:latin typeface="Arial" charset="0"/>
                <a:ea typeface="新細明體" pitchFamily="18" charset="-120"/>
                <a:cs typeface="Times New Roman" pitchFamily="18" charset="0"/>
              </a:rPr>
              <a:t> </a:t>
            </a:r>
          </a:p>
        </p:txBody>
      </p:sp>
    </p:spTree>
    <p:extLst>
      <p:ext uri="{BB962C8B-B14F-4D97-AF65-F5344CB8AC3E}">
        <p14:creationId xmlns:p14="http://schemas.microsoft.com/office/powerpoint/2010/main" xmlns="" val="1589430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86800" cy="5867400"/>
          </a:xfrm>
        </p:spPr>
        <p:txBody>
          <a:bodyPr>
            <a:noAutofit/>
          </a:bodyPr>
          <a:lstStyle/>
          <a:p>
            <a:pPr>
              <a:buNone/>
            </a:pPr>
            <a:r>
              <a:rPr lang="en-US" sz="3600" b="1" dirty="0" smtClean="0"/>
              <a:t>Measured variable </a:t>
            </a:r>
          </a:p>
          <a:p>
            <a:r>
              <a:rPr lang="en-US" sz="3600" dirty="0" smtClean="0"/>
              <a:t>Is the electronic or pneumatic representation of the value of the controlled variable. </a:t>
            </a:r>
          </a:p>
          <a:p>
            <a:r>
              <a:rPr lang="en-US" sz="3600" dirty="0" smtClean="0"/>
              <a:t>The measured variable typically comes from a transmitter, which measures the controlled variable and produces an output representative of it. </a:t>
            </a:r>
          </a:p>
        </p:txBody>
      </p:sp>
    </p:spTree>
    <p:extLst>
      <p:ext uri="{BB962C8B-B14F-4D97-AF65-F5344CB8AC3E}">
        <p14:creationId xmlns:p14="http://schemas.microsoft.com/office/powerpoint/2010/main" xmlns="" val="2213817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86800" cy="5745163"/>
          </a:xfrm>
        </p:spPr>
        <p:txBody>
          <a:bodyPr>
            <a:normAutofit/>
          </a:bodyPr>
          <a:lstStyle/>
          <a:p>
            <a:r>
              <a:rPr lang="en-US" sz="3600" dirty="0" smtClean="0"/>
              <a:t>For example the transmitter measures the tank level (controlled variable) and converts it to electronic signal such as voltage.</a:t>
            </a:r>
          </a:p>
          <a:p>
            <a:r>
              <a:rPr lang="en-US" sz="3600" dirty="0" smtClean="0"/>
              <a:t>The measured variable is sent to the controller in the loop, where it is compared to a desired value called the set-point. </a:t>
            </a:r>
          </a:p>
          <a:p>
            <a:r>
              <a:rPr lang="en-US" sz="3600" dirty="0" smtClean="0"/>
              <a:t>The set-point and the measured variable are compared in order to produce an error signal. </a:t>
            </a:r>
          </a:p>
          <a:p>
            <a:endParaRPr lang="en-US" sz="3600" dirty="0"/>
          </a:p>
        </p:txBody>
      </p:sp>
    </p:spTree>
    <p:extLst>
      <p:ext uri="{BB962C8B-B14F-4D97-AF65-F5344CB8AC3E}">
        <p14:creationId xmlns:p14="http://schemas.microsoft.com/office/powerpoint/2010/main" xmlns="" val="27380819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86800" cy="5745163"/>
          </a:xfrm>
        </p:spPr>
        <p:txBody>
          <a:bodyPr>
            <a:noAutofit/>
          </a:bodyPr>
          <a:lstStyle/>
          <a:p>
            <a:pPr>
              <a:buNone/>
            </a:pPr>
            <a:r>
              <a:rPr lang="en-US" sz="3600" b="1" dirty="0" smtClean="0"/>
              <a:t>Set-point </a:t>
            </a:r>
          </a:p>
          <a:p>
            <a:r>
              <a:rPr lang="en-US" sz="3600" dirty="0" smtClean="0"/>
              <a:t>Is often manually entered by an operator, but it can also be automatically obtained from other systems. </a:t>
            </a:r>
          </a:p>
          <a:p>
            <a:pPr>
              <a:buNone/>
            </a:pPr>
            <a:r>
              <a:rPr lang="en-US" sz="3600" b="1" dirty="0"/>
              <a:t>E</a:t>
            </a:r>
            <a:r>
              <a:rPr lang="en-US" sz="3600" b="1" dirty="0" smtClean="0"/>
              <a:t>rror </a:t>
            </a:r>
          </a:p>
          <a:p>
            <a:r>
              <a:rPr lang="en-US" sz="3600" dirty="0" smtClean="0"/>
              <a:t>Is the difference between the measured level and the set-point. </a:t>
            </a:r>
          </a:p>
          <a:p>
            <a:r>
              <a:rPr lang="en-US" sz="3600" dirty="0" smtClean="0"/>
              <a:t>It can be either a negative or positive value. </a:t>
            </a:r>
          </a:p>
        </p:txBody>
      </p:sp>
    </p:spTree>
    <p:extLst>
      <p:ext uri="{BB962C8B-B14F-4D97-AF65-F5344CB8AC3E}">
        <p14:creationId xmlns:p14="http://schemas.microsoft.com/office/powerpoint/2010/main" xmlns="" val="19362259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86800" cy="5745163"/>
          </a:xfrm>
        </p:spPr>
        <p:txBody>
          <a:bodyPr>
            <a:normAutofit lnSpcReduction="10000"/>
          </a:bodyPr>
          <a:lstStyle/>
          <a:p>
            <a:r>
              <a:rPr lang="en-US" sz="3600" dirty="0" smtClean="0"/>
              <a:t>The error signal is then added to the base signal level of the controller to create the controller output. </a:t>
            </a:r>
          </a:p>
          <a:p>
            <a:pPr>
              <a:buNone/>
            </a:pPr>
            <a:r>
              <a:rPr lang="en-US" sz="3600" b="1" dirty="0" smtClean="0"/>
              <a:t>The controller output </a:t>
            </a:r>
          </a:p>
          <a:p>
            <a:r>
              <a:rPr lang="en-US" sz="3600" dirty="0" smtClean="0"/>
              <a:t>Is the total output of the controller. </a:t>
            </a:r>
          </a:p>
          <a:p>
            <a:r>
              <a:rPr lang="en-US" sz="3600" dirty="0" smtClean="0"/>
              <a:t>With the controller in automatic, the output is calculated by the controller itself. </a:t>
            </a:r>
          </a:p>
          <a:p>
            <a:r>
              <a:rPr lang="en-US" sz="3600" dirty="0" smtClean="0"/>
              <a:t>If the controller is placed in manual, the output can be manually adjusted to any desired position. </a:t>
            </a:r>
          </a:p>
          <a:p>
            <a:endParaRPr lang="en-US" sz="3600" dirty="0"/>
          </a:p>
        </p:txBody>
      </p:sp>
    </p:spTree>
    <p:extLst>
      <p:ext uri="{BB962C8B-B14F-4D97-AF65-F5344CB8AC3E}">
        <p14:creationId xmlns:p14="http://schemas.microsoft.com/office/powerpoint/2010/main" xmlns="" val="2204297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324600"/>
          </a:xfrm>
        </p:spPr>
        <p:txBody>
          <a:bodyPr>
            <a:noAutofit/>
          </a:bodyPr>
          <a:lstStyle/>
          <a:p>
            <a:pPr>
              <a:spcBef>
                <a:spcPct val="50000"/>
              </a:spcBef>
              <a:buNone/>
            </a:pPr>
            <a:r>
              <a:rPr lang="en-US" altLang="zh-TW" sz="3600" b="1" dirty="0" smtClean="0">
                <a:ea typeface="新細明體" pitchFamily="18" charset="-120"/>
                <a:cs typeface="Arial" charset="0"/>
              </a:rPr>
              <a:t>Disturbances </a:t>
            </a:r>
          </a:p>
          <a:p>
            <a:pPr>
              <a:spcBef>
                <a:spcPct val="50000"/>
              </a:spcBef>
            </a:pPr>
            <a:r>
              <a:rPr lang="en-US" altLang="zh-TW" sz="3600" dirty="0" smtClean="0">
                <a:ea typeface="新細明體" pitchFamily="18" charset="-120"/>
                <a:cs typeface="Arial" charset="0"/>
              </a:rPr>
              <a:t>These are also called the “load” variables and represent inputs that can cause the controlled variables to deviate from respective set points.</a:t>
            </a:r>
            <a:endParaRPr lang="en-US" altLang="zh-TW" sz="3600" dirty="0" smtClean="0">
              <a:ea typeface="新細明體" pitchFamily="18" charset="-120"/>
            </a:endParaRPr>
          </a:p>
          <a:p>
            <a:pPr>
              <a:spcBef>
                <a:spcPct val="50000"/>
              </a:spcBef>
              <a:buNone/>
            </a:pPr>
            <a:r>
              <a:rPr lang="en-US" altLang="zh-TW" sz="3600" b="1" dirty="0" smtClean="0">
                <a:ea typeface="新細明體" pitchFamily="18" charset="-120"/>
                <a:cs typeface="Arial" charset="0"/>
              </a:rPr>
              <a:t>Servo control</a:t>
            </a:r>
            <a:r>
              <a:rPr lang="en-US" altLang="zh-TW" sz="3600" dirty="0" smtClean="0">
                <a:ea typeface="新細明體" pitchFamily="18" charset="-120"/>
                <a:cs typeface="Arial" charset="0"/>
              </a:rPr>
              <a:t> </a:t>
            </a:r>
          </a:p>
          <a:p>
            <a:pPr>
              <a:spcBef>
                <a:spcPct val="50000"/>
              </a:spcBef>
            </a:pPr>
            <a:r>
              <a:rPr lang="en-US" altLang="zh-TW" sz="3600" dirty="0" smtClean="0">
                <a:ea typeface="新細明體" pitchFamily="18" charset="-120"/>
                <a:cs typeface="Arial" charset="0"/>
              </a:rPr>
              <a:t>The set-point signal is </a:t>
            </a:r>
            <a:r>
              <a:rPr lang="en-US" altLang="zh-TW" sz="3600" i="1" dirty="0" smtClean="0">
                <a:ea typeface="新細明體" pitchFamily="18" charset="-120"/>
                <a:cs typeface="Arial" charset="0"/>
              </a:rPr>
              <a:t>changed</a:t>
            </a:r>
            <a:r>
              <a:rPr lang="en-US" altLang="zh-TW" sz="3600" dirty="0" smtClean="0">
                <a:ea typeface="新細明體" pitchFamily="18" charset="-120"/>
                <a:cs typeface="Arial" charset="0"/>
              </a:rPr>
              <a:t> and the manipulated variable is adjusted appropriately to achieve the new operating conditions. </a:t>
            </a:r>
          </a:p>
          <a:p>
            <a:endParaRPr lang="en-US" sz="3600" dirty="0"/>
          </a:p>
        </p:txBody>
      </p:sp>
    </p:spTree>
    <p:extLst>
      <p:ext uri="{BB962C8B-B14F-4D97-AF65-F5344CB8AC3E}">
        <p14:creationId xmlns:p14="http://schemas.microsoft.com/office/powerpoint/2010/main" xmlns="" val="319445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normAutofit/>
          </a:bodyPr>
          <a:lstStyle/>
          <a:p>
            <a:r>
              <a:rPr lang="en-US" b="1" dirty="0"/>
              <a:t>Course Outline</a:t>
            </a:r>
            <a:endParaRPr lang="en-US" dirty="0"/>
          </a:p>
        </p:txBody>
      </p:sp>
      <p:sp>
        <p:nvSpPr>
          <p:cNvPr id="3" name="Content Placeholder 2"/>
          <p:cNvSpPr>
            <a:spLocks noGrp="1"/>
          </p:cNvSpPr>
          <p:nvPr>
            <p:ph idx="1"/>
          </p:nvPr>
        </p:nvSpPr>
        <p:spPr>
          <a:xfrm>
            <a:off x="251520" y="1196752"/>
            <a:ext cx="8435280" cy="5472608"/>
          </a:xfrm>
        </p:spPr>
        <p:txBody>
          <a:bodyPr>
            <a:noAutofit/>
          </a:bodyPr>
          <a:lstStyle/>
          <a:p>
            <a:pPr lvl="0" fontAlgn="base" hangingPunct="0"/>
            <a:r>
              <a:rPr lang="en-US" sz="3600" dirty="0"/>
              <a:t>Introduction to process </a:t>
            </a:r>
            <a:r>
              <a:rPr lang="en-US" sz="3600" dirty="0" smtClean="0"/>
              <a:t>analysis; </a:t>
            </a:r>
            <a:r>
              <a:rPr lang="en-US" sz="3600" dirty="0"/>
              <a:t>First and second order systems, linearization of systems, time delay.  Block diagrams and Transfer functions of open-loops</a:t>
            </a:r>
            <a:r>
              <a:rPr lang="en-US" sz="3600" dirty="0" smtClean="0"/>
              <a:t>.</a:t>
            </a:r>
          </a:p>
          <a:p>
            <a:pPr fontAlgn="base" hangingPunct="0"/>
            <a:r>
              <a:rPr lang="en-US" sz="3600" dirty="0"/>
              <a:t>The process control system; Control system components, simple controllers: (P, I, D, PI, PD, PID). Closed loop block diagram transfer function and response</a:t>
            </a:r>
            <a:r>
              <a:rPr lang="en-US" sz="3600" dirty="0" smtClean="0"/>
              <a:t>.</a:t>
            </a:r>
          </a:p>
        </p:txBody>
      </p:sp>
    </p:spTree>
    <p:extLst>
      <p:ext uri="{BB962C8B-B14F-4D97-AF65-F5344CB8AC3E}">
        <p14:creationId xmlns:p14="http://schemas.microsoft.com/office/powerpoint/2010/main" xmlns="" val="406079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8839200" cy="5287963"/>
          </a:xfrm>
        </p:spPr>
        <p:txBody>
          <a:bodyPr>
            <a:normAutofit/>
          </a:bodyPr>
          <a:lstStyle/>
          <a:p>
            <a:pPr>
              <a:buNone/>
            </a:pPr>
            <a:r>
              <a:rPr lang="en-US" altLang="zh-TW" sz="4000" b="1" dirty="0" smtClean="0">
                <a:ea typeface="新細明體" pitchFamily="18" charset="-120"/>
                <a:cs typeface="Arial" charset="0"/>
              </a:rPr>
              <a:t>Regulatory control</a:t>
            </a:r>
            <a:r>
              <a:rPr lang="en-US" altLang="zh-TW" sz="4000" dirty="0" smtClean="0">
                <a:ea typeface="新細明體" pitchFamily="18" charset="-120"/>
                <a:cs typeface="Arial" charset="0"/>
              </a:rPr>
              <a:t> </a:t>
            </a:r>
          </a:p>
          <a:p>
            <a:r>
              <a:rPr lang="en-US" altLang="zh-TW" sz="4000" dirty="0" smtClean="0">
                <a:ea typeface="新細明體" pitchFamily="18" charset="-120"/>
                <a:cs typeface="Arial" charset="0"/>
              </a:rPr>
              <a:t>The set-point is </a:t>
            </a:r>
            <a:r>
              <a:rPr lang="en-US" altLang="zh-TW" sz="4000" i="1" dirty="0" smtClean="0">
                <a:ea typeface="新細明體" pitchFamily="18" charset="-120"/>
                <a:cs typeface="Arial" charset="0"/>
              </a:rPr>
              <a:t>fixed</a:t>
            </a:r>
            <a:r>
              <a:rPr lang="en-US" altLang="zh-TW" sz="4000" dirty="0" smtClean="0">
                <a:ea typeface="新細明體" pitchFamily="18" charset="-120"/>
                <a:cs typeface="Arial" charset="0"/>
              </a:rPr>
              <a:t> at a constant value.  When any disturbance enters the system, the manipulated variable is adjusted to drive the controlled variable back to its fixed set-point.</a:t>
            </a:r>
          </a:p>
          <a:p>
            <a:endParaRPr lang="en-US" sz="4000" dirty="0"/>
          </a:p>
        </p:txBody>
      </p:sp>
    </p:spTree>
    <p:extLst>
      <p:ext uri="{BB962C8B-B14F-4D97-AF65-F5344CB8AC3E}">
        <p14:creationId xmlns:p14="http://schemas.microsoft.com/office/powerpoint/2010/main" xmlns="" val="1716534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Image result for block diagram of control system"/>
          <p:cNvPicPr>
            <a:picLocks noChangeAspect="1" noChangeArrowheads="1"/>
          </p:cNvPicPr>
          <p:nvPr/>
        </p:nvPicPr>
        <p:blipFill>
          <a:blip r:embed="rId2" cstate="print"/>
          <a:srcRect/>
          <a:stretch>
            <a:fillRect/>
          </a:stretch>
        </p:blipFill>
        <p:spPr bwMode="auto">
          <a:xfrm>
            <a:off x="457200" y="1066800"/>
            <a:ext cx="8412040" cy="4343400"/>
          </a:xfrm>
          <a:prstGeom prst="rect">
            <a:avLst/>
          </a:prstGeom>
          <a:noFill/>
        </p:spPr>
      </p:pic>
    </p:spTree>
    <p:extLst>
      <p:ext uri="{BB962C8B-B14F-4D97-AF65-F5344CB8AC3E}">
        <p14:creationId xmlns:p14="http://schemas.microsoft.com/office/powerpoint/2010/main" xmlns="" val="24285508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Image result for block diagram of control system"/>
          <p:cNvPicPr>
            <a:picLocks noChangeAspect="1" noChangeArrowheads="1"/>
          </p:cNvPicPr>
          <p:nvPr/>
        </p:nvPicPr>
        <p:blipFill>
          <a:blip r:embed="rId2" cstate="print"/>
          <a:srcRect/>
          <a:stretch>
            <a:fillRect/>
          </a:stretch>
        </p:blipFill>
        <p:spPr bwMode="auto">
          <a:xfrm>
            <a:off x="228600" y="381000"/>
            <a:ext cx="8686800" cy="5867400"/>
          </a:xfrm>
          <a:prstGeom prst="rect">
            <a:avLst/>
          </a:prstGeom>
          <a:noFill/>
        </p:spPr>
      </p:pic>
    </p:spTree>
    <p:extLst>
      <p:ext uri="{BB962C8B-B14F-4D97-AF65-F5344CB8AC3E}">
        <p14:creationId xmlns:p14="http://schemas.microsoft.com/office/powerpoint/2010/main" xmlns="" val="20790494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7682" y="1244571"/>
            <a:ext cx="3314238" cy="312772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8" name="Picture 4" descr="Tokeo la picha la electric kettles"/>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59832" y="3629300"/>
            <a:ext cx="2520280" cy="2997422"/>
          </a:xfrm>
          <a:prstGeom prst="rect">
            <a:avLst/>
          </a:prstGeom>
          <a:noFill/>
          <a:extLst>
            <a:ext uri="{909E8E84-426E-40DD-AFC4-6F175D3DCCD1}">
              <a14:hiddenFill xmlns:a14="http://schemas.microsoft.com/office/drawing/2010/main" xmlns="">
                <a:solidFill>
                  <a:srgbClr val="FFFFFF"/>
                </a:solidFill>
              </a14:hiddenFill>
            </a:ext>
          </a:extLst>
        </p:spPr>
      </p:pic>
      <p:pic>
        <p:nvPicPr>
          <p:cNvPr id="1030" name="Picture 6" descr="http://www.brennands.co.uk/images/uploads/Igenix/IG4180_-_kettle.jpg">
            <a:hlinkClick r:id="rId4"/>
          </p:cNvPr>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220072" y="1102648"/>
            <a:ext cx="3505572" cy="336535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Title 1"/>
          <p:cNvSpPr>
            <a:spLocks noGrp="1"/>
          </p:cNvSpPr>
          <p:nvPr>
            <p:ph type="title"/>
          </p:nvPr>
        </p:nvSpPr>
        <p:spPr/>
        <p:txBody>
          <a:bodyPr>
            <a:normAutofit/>
          </a:bodyPr>
          <a:lstStyle/>
          <a:p>
            <a:r>
              <a:rPr lang="en-US" sz="3600" dirty="0" smtClean="0">
                <a:solidFill>
                  <a:srgbClr val="0070C0"/>
                </a:solidFill>
              </a:rPr>
              <a:t>Temperature </a:t>
            </a:r>
            <a:r>
              <a:rPr lang="en-US" sz="3600" dirty="0">
                <a:solidFill>
                  <a:srgbClr val="0070C0"/>
                </a:solidFill>
              </a:rPr>
              <a:t>controlled system (heater</a:t>
            </a:r>
            <a:r>
              <a:rPr lang="en-US" sz="3600" dirty="0" smtClean="0">
                <a:solidFill>
                  <a:srgbClr val="0070C0"/>
                </a:solidFill>
              </a:rPr>
              <a:t>)</a:t>
            </a:r>
            <a:endParaRPr lang="en-US" sz="3600" dirty="0">
              <a:solidFill>
                <a:srgbClr val="0070C0"/>
              </a:solidFill>
            </a:endParaRPr>
          </a:p>
        </p:txBody>
      </p:sp>
    </p:spTree>
    <p:extLst>
      <p:ext uri="{BB962C8B-B14F-4D97-AF65-F5344CB8AC3E}">
        <p14:creationId xmlns:p14="http://schemas.microsoft.com/office/powerpoint/2010/main" xmlns="" val="11367494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normAutofit/>
          </a:bodyPr>
          <a:lstStyle/>
          <a:p>
            <a:r>
              <a:rPr lang="en-US" sz="3600" smtClean="0">
                <a:solidFill>
                  <a:srgbClr val="0070C0"/>
                </a:solidFill>
              </a:rPr>
              <a:t>Temperature uncontrolled </a:t>
            </a:r>
            <a:r>
              <a:rPr lang="en-US" sz="3600" dirty="0">
                <a:solidFill>
                  <a:srgbClr val="0070C0"/>
                </a:solidFill>
              </a:rPr>
              <a:t>system (heater</a:t>
            </a:r>
            <a:r>
              <a:rPr lang="en-US" sz="3600" dirty="0" smtClean="0">
                <a:solidFill>
                  <a:srgbClr val="0070C0"/>
                </a:solidFill>
              </a:rPr>
              <a:t>)</a:t>
            </a:r>
            <a:endParaRPr lang="en-US" sz="3600" dirty="0">
              <a:solidFill>
                <a:srgbClr val="0070C0"/>
              </a:solidFill>
            </a:endParaRPr>
          </a:p>
        </p:txBody>
      </p:sp>
      <p:pic>
        <p:nvPicPr>
          <p:cNvPr id="2" name="Picture 2" descr="http://thumb9.shutterstock.com/display_pic_with_logo/2449688/248830882/stock-photo-boiling-hot-water-with-kettle-on-bonfire-248830882.jpg">
            <a:hlinkClick r:id="rId2"/>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51174" y="1124743"/>
            <a:ext cx="4109058" cy="2903735"/>
          </a:xfrm>
          <a:prstGeom prst="rect">
            <a:avLst/>
          </a:prstGeom>
          <a:noFill/>
          <a:extLst>
            <a:ext uri="{909E8E84-426E-40DD-AFC4-6F175D3DCCD1}">
              <a14:hiddenFill xmlns:a14="http://schemas.microsoft.com/office/drawing/2010/main" xmlns="">
                <a:solidFill>
                  <a:srgbClr val="FFFFFF"/>
                </a:solidFill>
              </a14:hiddenFill>
            </a:ext>
          </a:extLst>
        </p:spPr>
      </p:pic>
      <p:pic>
        <p:nvPicPr>
          <p:cNvPr id="3" name="Picture 4" descr="http://thumb1.shutterstock.com/display_pic_with_logo/1389400/300517790/stock-photo-handle-vintage-traditional-kettle-for-boiling-water-on-wood-sticks-300517790.jpg">
            <a:hlinkClick r:id="rId4"/>
          </p:cNvPr>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501644" y="3925527"/>
            <a:ext cx="4086580" cy="288784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442569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0070C0"/>
                </a:solidFill>
              </a:rPr>
              <a:t>Temperature </a:t>
            </a:r>
            <a:r>
              <a:rPr lang="en-US" sz="3600" dirty="0">
                <a:solidFill>
                  <a:srgbClr val="0070C0"/>
                </a:solidFill>
              </a:rPr>
              <a:t>controlled system (heater</a:t>
            </a:r>
            <a:r>
              <a:rPr lang="en-US" sz="3600" dirty="0" smtClean="0">
                <a:solidFill>
                  <a:srgbClr val="0070C0"/>
                </a:solidFill>
              </a:rPr>
              <a:t>)</a:t>
            </a:r>
            <a:endParaRPr lang="en-US" sz="3600" dirty="0">
              <a:solidFill>
                <a:srgbClr val="0070C0"/>
              </a:solidFill>
            </a:endParaRPr>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5536" y="1772816"/>
            <a:ext cx="8136904" cy="4536504"/>
          </a:xfrm>
          <a:prstGeom prst="rect">
            <a:avLst/>
          </a:prstGeom>
          <a:noFill/>
          <a:ln>
            <a:noFill/>
          </a:ln>
        </p:spPr>
      </p:pic>
    </p:spTree>
    <p:extLst>
      <p:ext uri="{BB962C8B-B14F-4D97-AF65-F5344CB8AC3E}">
        <p14:creationId xmlns:p14="http://schemas.microsoft.com/office/powerpoint/2010/main" xmlns="" val="18092380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rPr>
              <a:t>Process control is accomplished by:</a:t>
            </a:r>
            <a:endParaRPr lang="en-US" b="1" dirty="0">
              <a:solidFill>
                <a:srgbClr val="0070C0"/>
              </a:solidFill>
            </a:endParaRPr>
          </a:p>
        </p:txBody>
      </p:sp>
      <p:sp>
        <p:nvSpPr>
          <p:cNvPr id="3" name="Content Placeholder 2"/>
          <p:cNvSpPr>
            <a:spLocks noGrp="1"/>
          </p:cNvSpPr>
          <p:nvPr>
            <p:ph idx="1"/>
          </p:nvPr>
        </p:nvSpPr>
        <p:spPr/>
        <p:txBody>
          <a:bodyPr>
            <a:normAutofit/>
          </a:bodyPr>
          <a:lstStyle/>
          <a:p>
            <a:pPr lvl="0"/>
            <a:r>
              <a:rPr lang="en-US" dirty="0" smtClean="0"/>
              <a:t>Measuring </a:t>
            </a:r>
            <a:r>
              <a:rPr lang="en-US" dirty="0"/>
              <a:t>the controlled variable, </a:t>
            </a:r>
            <a:endParaRPr lang="en-US" dirty="0" smtClean="0"/>
          </a:p>
          <a:p>
            <a:pPr lvl="0"/>
            <a:r>
              <a:rPr lang="en-US" dirty="0" smtClean="0"/>
              <a:t>Comparing </a:t>
            </a:r>
            <a:r>
              <a:rPr lang="en-US" dirty="0"/>
              <a:t>the measured value with the desired value, called set value (or set point)</a:t>
            </a:r>
          </a:p>
          <a:p>
            <a:pPr lvl="0"/>
            <a:r>
              <a:rPr lang="en-US" dirty="0"/>
              <a:t>Adjusting (in some way), the error and/or manipulated variable, until the desired value is attained</a:t>
            </a:r>
          </a:p>
          <a:p>
            <a:endParaRPr lang="en-US" dirty="0"/>
          </a:p>
        </p:txBody>
      </p:sp>
    </p:spTree>
    <p:extLst>
      <p:ext uri="{BB962C8B-B14F-4D97-AF65-F5344CB8AC3E}">
        <p14:creationId xmlns:p14="http://schemas.microsoft.com/office/powerpoint/2010/main" xmlns="" val="42065887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solidFill>
                  <a:srgbClr val="00B050"/>
                </a:solidFill>
              </a:rPr>
              <a:t>Flow-rate </a:t>
            </a:r>
            <a:r>
              <a:rPr lang="en-US" sz="3200" b="1" dirty="0">
                <a:solidFill>
                  <a:srgbClr val="00B050"/>
                </a:solidFill>
              </a:rPr>
              <a:t>controlled system (room warming</a:t>
            </a:r>
            <a:r>
              <a:rPr lang="en-US" sz="3200" b="1" dirty="0" smtClean="0">
                <a:solidFill>
                  <a:srgbClr val="00B050"/>
                </a:solidFill>
              </a:rPr>
              <a:t>)</a:t>
            </a:r>
            <a:endParaRPr lang="en-US" sz="3200" b="1" dirty="0">
              <a:solidFill>
                <a:srgbClr val="00B050"/>
              </a:solidFill>
            </a:endParaRPr>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520" y="1268760"/>
            <a:ext cx="8640960" cy="5472608"/>
          </a:xfrm>
          <a:prstGeom prst="rect">
            <a:avLst/>
          </a:prstGeom>
          <a:noFill/>
          <a:ln>
            <a:noFill/>
          </a:ln>
        </p:spPr>
      </p:pic>
    </p:spTree>
    <p:extLst>
      <p:ext uri="{BB962C8B-B14F-4D97-AF65-F5344CB8AC3E}">
        <p14:creationId xmlns:p14="http://schemas.microsoft.com/office/powerpoint/2010/main" xmlns="" val="39320516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476672"/>
            <a:ext cx="8928992" cy="5904656"/>
          </a:xfrm>
        </p:spPr>
        <p:txBody>
          <a:bodyPr>
            <a:noAutofit/>
          </a:bodyPr>
          <a:lstStyle/>
          <a:p>
            <a:r>
              <a:rPr lang="en-US" sz="3400" dirty="0"/>
              <a:t>In the above diagram, the temperature is controlled at point A, the cold fluid temperature leaving the heat exchanger. </a:t>
            </a:r>
            <a:endParaRPr lang="en-US" sz="3400" dirty="0" smtClean="0"/>
          </a:p>
          <a:p>
            <a:r>
              <a:rPr lang="en-US" sz="3400" dirty="0" smtClean="0"/>
              <a:t>The </a:t>
            </a:r>
            <a:r>
              <a:rPr lang="en-US" sz="3400" dirty="0"/>
              <a:t>temperature at point A (controlled variable), denoted by B, is measured using temperature sensor such as thermocouple. </a:t>
            </a:r>
            <a:endParaRPr lang="en-US" sz="3400" dirty="0" smtClean="0"/>
          </a:p>
          <a:p>
            <a:r>
              <a:rPr lang="en-US" sz="3400" dirty="0"/>
              <a:t>The output from thermocouple is fed to comparator and controller via a transmission system. </a:t>
            </a:r>
          </a:p>
          <a:p>
            <a:endParaRPr lang="en-US" sz="3400" dirty="0"/>
          </a:p>
        </p:txBody>
      </p:sp>
    </p:spTree>
    <p:extLst>
      <p:ext uri="{BB962C8B-B14F-4D97-AF65-F5344CB8AC3E}">
        <p14:creationId xmlns:p14="http://schemas.microsoft.com/office/powerpoint/2010/main" xmlns="" val="1636855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435280" cy="6264696"/>
          </a:xfrm>
        </p:spPr>
        <p:txBody>
          <a:bodyPr>
            <a:noAutofit/>
          </a:bodyPr>
          <a:lstStyle/>
          <a:p>
            <a:r>
              <a:rPr lang="en-US" sz="3400" dirty="0"/>
              <a:t>The comparator compares the measured value, B, with the set point, D, and produces an error, denoted by E. </a:t>
            </a:r>
          </a:p>
          <a:p>
            <a:r>
              <a:rPr lang="en-US" sz="3400" dirty="0" smtClean="0"/>
              <a:t>The </a:t>
            </a:r>
            <a:r>
              <a:rPr lang="en-US" sz="3400" dirty="0"/>
              <a:t>controller provides the required control action, such as </a:t>
            </a:r>
            <a:r>
              <a:rPr lang="en-US" sz="3400" dirty="0" smtClean="0"/>
              <a:t>CLOSE or OPEN the valve</a:t>
            </a:r>
            <a:r>
              <a:rPr lang="en-US" sz="3400" dirty="0"/>
              <a:t>. </a:t>
            </a:r>
          </a:p>
          <a:p>
            <a:r>
              <a:rPr lang="en-US" sz="3400" dirty="0" smtClean="0"/>
              <a:t>The controller produces an output J, which is a function of the error signal, E. </a:t>
            </a:r>
          </a:p>
          <a:p>
            <a:r>
              <a:rPr lang="en-US" sz="3400" dirty="0" smtClean="0"/>
              <a:t>The </a:t>
            </a:r>
            <a:r>
              <a:rPr lang="en-US" sz="3400" dirty="0"/>
              <a:t>controller output signal maybe in a form of a current or voltage from an electronic controller or microprocessor simulating the appropriate control action. </a:t>
            </a:r>
            <a:endParaRPr lang="en-US" sz="3400" dirty="0" smtClean="0"/>
          </a:p>
        </p:txBody>
      </p:sp>
    </p:spTree>
    <p:extLst>
      <p:ext uri="{BB962C8B-B14F-4D97-AF65-F5344CB8AC3E}">
        <p14:creationId xmlns:p14="http://schemas.microsoft.com/office/powerpoint/2010/main" xmlns="" val="2937541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332656"/>
            <a:ext cx="8902824" cy="6264696"/>
          </a:xfrm>
        </p:spPr>
        <p:txBody>
          <a:bodyPr>
            <a:noAutofit/>
          </a:bodyPr>
          <a:lstStyle/>
          <a:p>
            <a:pPr fontAlgn="base" hangingPunct="0"/>
            <a:r>
              <a:rPr lang="en-US" dirty="0"/>
              <a:t>Stability of a linear systems: </a:t>
            </a:r>
            <a:r>
              <a:rPr lang="en-US" dirty="0" err="1"/>
              <a:t>Routh</a:t>
            </a:r>
            <a:r>
              <a:rPr lang="en-US" dirty="0"/>
              <a:t> test for stability, Root locus and its application to controller design.	</a:t>
            </a:r>
            <a:r>
              <a:rPr lang="en-US" dirty="0" smtClean="0"/>
              <a:t>    </a:t>
            </a:r>
            <a:endParaRPr lang="en-US" dirty="0"/>
          </a:p>
          <a:p>
            <a:pPr fontAlgn="base" hangingPunct="0"/>
            <a:r>
              <a:rPr lang="en-US" dirty="0"/>
              <a:t>Controller design:  By the quarter decay ratio, Cohen and loan process reaction curve. </a:t>
            </a:r>
            <a:endParaRPr lang="en-US" dirty="0" smtClean="0"/>
          </a:p>
          <a:p>
            <a:pPr fontAlgn="base" hangingPunct="0"/>
            <a:r>
              <a:rPr lang="en-US" dirty="0" smtClean="0"/>
              <a:t>Frequency </a:t>
            </a:r>
            <a:r>
              <a:rPr lang="en-US" dirty="0"/>
              <a:t>response methods:   Bode diagrams for processes and controllers, Bode stability criteria, Controller design using Zeigler and Nicolas controller settings </a:t>
            </a:r>
            <a:endParaRPr lang="en-US" dirty="0" smtClean="0"/>
          </a:p>
          <a:p>
            <a:pPr lvl="0" fontAlgn="base" hangingPunct="0"/>
            <a:r>
              <a:rPr lang="en-US" dirty="0" smtClean="0"/>
              <a:t>Process </a:t>
            </a:r>
            <a:r>
              <a:rPr lang="en-US" dirty="0"/>
              <a:t>identification: Control experimental dynamics and theoretical analysis of complex process.							</a:t>
            </a:r>
          </a:p>
        </p:txBody>
      </p:sp>
    </p:spTree>
    <p:extLst>
      <p:ext uri="{BB962C8B-B14F-4D97-AF65-F5344CB8AC3E}">
        <p14:creationId xmlns:p14="http://schemas.microsoft.com/office/powerpoint/2010/main" xmlns="" val="41900464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76672"/>
            <a:ext cx="8784976" cy="5246043"/>
          </a:xfrm>
        </p:spPr>
        <p:txBody>
          <a:bodyPr>
            <a:noAutofit/>
          </a:bodyPr>
          <a:lstStyle/>
          <a:p>
            <a:r>
              <a:rPr lang="en-US" sz="3600" dirty="0" smtClean="0"/>
              <a:t>The signal is transmitted to the control valve, called final control element, connected in such a way that it starts to OPEN or CLOSE according to the signal level. </a:t>
            </a:r>
          </a:p>
          <a:p>
            <a:r>
              <a:rPr lang="en-US" sz="3600" dirty="0" smtClean="0"/>
              <a:t>The </a:t>
            </a:r>
            <a:r>
              <a:rPr lang="en-US" sz="3600" dirty="0"/>
              <a:t>manipulated variable is the flow-rate of the hot fluid. </a:t>
            </a:r>
            <a:endParaRPr lang="en-US" sz="3600" dirty="0" smtClean="0"/>
          </a:p>
          <a:p>
            <a:r>
              <a:rPr lang="en-US" sz="3600" dirty="0" smtClean="0"/>
              <a:t>Any </a:t>
            </a:r>
            <a:r>
              <a:rPr lang="en-US" sz="3600" dirty="0"/>
              <a:t>change in flow-rate of hot fluid is detected in the controlled variable.       </a:t>
            </a:r>
          </a:p>
        </p:txBody>
      </p:sp>
    </p:spTree>
    <p:extLst>
      <p:ext uri="{BB962C8B-B14F-4D97-AF65-F5344CB8AC3E}">
        <p14:creationId xmlns:p14="http://schemas.microsoft.com/office/powerpoint/2010/main" xmlns="" val="29375414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Discussion Question</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Suppose </a:t>
            </a:r>
            <a:r>
              <a:rPr lang="en-US" dirty="0"/>
              <a:t>a control system is to be </a:t>
            </a:r>
            <a:r>
              <a:rPr lang="en-US" dirty="0" smtClean="0"/>
              <a:t>designed for cooling purposes, </a:t>
            </a:r>
            <a:r>
              <a:rPr lang="en-US" dirty="0"/>
              <a:t>what adjustments would you </a:t>
            </a:r>
            <a:r>
              <a:rPr lang="en-US" dirty="0" smtClean="0"/>
              <a:t>make to </a:t>
            </a:r>
            <a:r>
              <a:rPr lang="en-US" dirty="0"/>
              <a:t>the </a:t>
            </a:r>
            <a:r>
              <a:rPr lang="en-US" dirty="0" smtClean="0"/>
              <a:t>above system?</a:t>
            </a:r>
          </a:p>
          <a:p>
            <a:r>
              <a:rPr lang="en-US" dirty="0" smtClean="0">
                <a:solidFill>
                  <a:srgbClr val="FF0000"/>
                </a:solidFill>
              </a:rPr>
              <a:t>Why do we need process control in industrial systems?</a:t>
            </a:r>
          </a:p>
          <a:p>
            <a:r>
              <a:rPr lang="en-US" dirty="0" smtClean="0">
                <a:solidFill>
                  <a:srgbClr val="FF0000"/>
                </a:solidFill>
              </a:rPr>
              <a:t>List down ten practical areas with automated processes </a:t>
            </a:r>
            <a:endParaRPr lang="en-US" dirty="0">
              <a:solidFill>
                <a:srgbClr val="FF0000"/>
              </a:solidFill>
            </a:endParaRPr>
          </a:p>
          <a:p>
            <a:endParaRPr lang="en-US" dirty="0"/>
          </a:p>
          <a:p>
            <a:endParaRPr lang="en-US" dirty="0"/>
          </a:p>
        </p:txBody>
      </p:sp>
    </p:spTree>
    <p:extLst>
      <p:ext uri="{BB962C8B-B14F-4D97-AF65-F5344CB8AC3E}">
        <p14:creationId xmlns:p14="http://schemas.microsoft.com/office/powerpoint/2010/main" xmlns="" val="12223211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Feed-Back Control</a:t>
            </a:r>
            <a:endParaRPr lang="en-US" b="1" dirty="0">
              <a:solidFill>
                <a:srgbClr val="FF0000"/>
              </a:solidFill>
            </a:endParaRPr>
          </a:p>
        </p:txBody>
      </p:sp>
      <p:sp>
        <p:nvSpPr>
          <p:cNvPr id="3" name="Content Placeholder 2"/>
          <p:cNvSpPr>
            <a:spLocks noGrp="1"/>
          </p:cNvSpPr>
          <p:nvPr>
            <p:ph idx="1"/>
          </p:nvPr>
        </p:nvSpPr>
        <p:spPr>
          <a:xfrm>
            <a:off x="457200" y="1340768"/>
            <a:ext cx="8229600" cy="4785395"/>
          </a:xfrm>
        </p:spPr>
        <p:txBody>
          <a:bodyPr>
            <a:normAutofit lnSpcReduction="10000"/>
          </a:bodyPr>
          <a:lstStyle/>
          <a:p>
            <a:r>
              <a:rPr lang="en-US" sz="3600" dirty="0" smtClean="0"/>
              <a:t>Process </a:t>
            </a:r>
            <a:r>
              <a:rPr lang="en-US" sz="3600" dirty="0"/>
              <a:t>control heavily relies on the concept of feed-back. </a:t>
            </a:r>
            <a:endParaRPr lang="en-US" sz="3600" dirty="0" smtClean="0"/>
          </a:p>
          <a:p>
            <a:r>
              <a:rPr lang="en-US" sz="3600" dirty="0" smtClean="0"/>
              <a:t>The </a:t>
            </a:r>
            <a:r>
              <a:rPr lang="en-US" sz="3600" dirty="0"/>
              <a:t>feed-back process is used to regulate the value of a quantity in a system to a desired level by measuring the error. </a:t>
            </a:r>
          </a:p>
          <a:p>
            <a:r>
              <a:rPr lang="en-US" sz="3600" dirty="0" smtClean="0"/>
              <a:t>Sometimes </a:t>
            </a:r>
            <a:r>
              <a:rPr lang="en-US" sz="3600" dirty="0"/>
              <a:t>the decision is based on the instantaneous value of the error; </a:t>
            </a:r>
            <a:endParaRPr lang="en-US" sz="3600" dirty="0" smtClean="0"/>
          </a:p>
          <a:p>
            <a:r>
              <a:rPr lang="en-US" sz="3600" dirty="0" smtClean="0"/>
              <a:t>It </a:t>
            </a:r>
            <a:r>
              <a:rPr lang="en-US" sz="3600" dirty="0"/>
              <a:t>can also be based on the error history; </a:t>
            </a:r>
          </a:p>
          <a:p>
            <a:pPr marL="0" indent="0">
              <a:buNone/>
            </a:pPr>
            <a:endParaRPr lang="en-US" sz="3600" dirty="0"/>
          </a:p>
        </p:txBody>
      </p:sp>
    </p:spTree>
    <p:extLst>
      <p:ext uri="{BB962C8B-B14F-4D97-AF65-F5344CB8AC3E}">
        <p14:creationId xmlns:p14="http://schemas.microsoft.com/office/powerpoint/2010/main" xmlns="" val="14829295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404664"/>
            <a:ext cx="8928992" cy="5721499"/>
          </a:xfrm>
        </p:spPr>
        <p:txBody>
          <a:bodyPr>
            <a:noAutofit/>
          </a:bodyPr>
          <a:lstStyle/>
          <a:p>
            <a:r>
              <a:rPr lang="en-US" sz="3600" dirty="0"/>
              <a:t>Other times based on the prediction of future values of the error. </a:t>
            </a:r>
          </a:p>
          <a:p>
            <a:r>
              <a:rPr lang="en-US" sz="3600" dirty="0"/>
              <a:t>OR: all can be combined and used alongside each other. </a:t>
            </a:r>
          </a:p>
          <a:p>
            <a:r>
              <a:rPr lang="en-US" sz="3600" dirty="0" smtClean="0"/>
              <a:t>The </a:t>
            </a:r>
            <a:r>
              <a:rPr lang="en-US" sz="3600" dirty="0"/>
              <a:t>main components of feed-back loop are: sensor; decision/computation and the actuator. </a:t>
            </a:r>
            <a:endParaRPr lang="en-US" sz="3600" dirty="0" smtClean="0"/>
          </a:p>
          <a:p>
            <a:r>
              <a:rPr lang="en-US" sz="3600" dirty="0" smtClean="0"/>
              <a:t>The </a:t>
            </a:r>
            <a:r>
              <a:rPr lang="en-US" sz="3600" dirty="0"/>
              <a:t>theory of differential equations, linear algebra and complex variables is used to analyze feed-back control systems. </a:t>
            </a:r>
            <a:endParaRPr lang="en-US" sz="3600" dirty="0" smtClean="0"/>
          </a:p>
        </p:txBody>
      </p:sp>
    </p:spTree>
    <p:extLst>
      <p:ext uri="{BB962C8B-B14F-4D97-AF65-F5344CB8AC3E}">
        <p14:creationId xmlns:p14="http://schemas.microsoft.com/office/powerpoint/2010/main" xmlns="" val="29431573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r>
              <a:rPr lang="en-US" sz="3600" dirty="0" smtClean="0"/>
              <a:t>In </a:t>
            </a:r>
            <a:r>
              <a:rPr lang="en-US" sz="3600" dirty="0"/>
              <a:t>general, the tasks involve measuring; comparison and adjustment. </a:t>
            </a:r>
            <a:endParaRPr lang="en-US" sz="3600" dirty="0" smtClean="0"/>
          </a:p>
          <a:p>
            <a:r>
              <a:rPr lang="en-US" sz="3600" dirty="0" smtClean="0"/>
              <a:t>The </a:t>
            </a:r>
            <a:r>
              <a:rPr lang="en-US" sz="3600" dirty="0"/>
              <a:t>use of </a:t>
            </a:r>
            <a:r>
              <a:rPr lang="en-US" sz="3600" dirty="0" smtClean="0"/>
              <a:t>modern </a:t>
            </a:r>
            <a:r>
              <a:rPr lang="en-US" sz="3600" dirty="0"/>
              <a:t>and complex control systems is possible because of development of micro-processors. </a:t>
            </a:r>
            <a:endParaRPr lang="en-US" sz="3600" dirty="0" smtClean="0"/>
          </a:p>
          <a:p>
            <a:r>
              <a:rPr lang="en-US" sz="3600" dirty="0" smtClean="0"/>
              <a:t>Consequently</a:t>
            </a:r>
            <a:r>
              <a:rPr lang="en-US" sz="3600" dirty="0"/>
              <a:t>, process control has been one of areas with significant technological growth in the process industry.  </a:t>
            </a:r>
          </a:p>
          <a:p>
            <a:endParaRPr lang="en-US" sz="3600" dirty="0"/>
          </a:p>
        </p:txBody>
      </p:sp>
    </p:spTree>
    <p:extLst>
      <p:ext uri="{BB962C8B-B14F-4D97-AF65-F5344CB8AC3E}">
        <p14:creationId xmlns:p14="http://schemas.microsoft.com/office/powerpoint/2010/main" xmlns="" val="29431573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FF0000"/>
                </a:solidFill>
              </a:rPr>
              <a:t>Functions of Control Loop</a:t>
            </a:r>
            <a:endParaRPr lang="en-US" sz="4000" b="1" dirty="0">
              <a:solidFill>
                <a:srgbClr val="FF0000"/>
              </a:solidFill>
            </a:endParaRPr>
          </a:p>
        </p:txBody>
      </p:sp>
      <p:sp>
        <p:nvSpPr>
          <p:cNvPr id="3" name="Content Placeholder 2"/>
          <p:cNvSpPr>
            <a:spLocks noGrp="1"/>
          </p:cNvSpPr>
          <p:nvPr>
            <p:ph idx="1"/>
          </p:nvPr>
        </p:nvSpPr>
        <p:spPr>
          <a:xfrm>
            <a:off x="395536" y="1340768"/>
            <a:ext cx="8579296" cy="4785395"/>
          </a:xfrm>
        </p:spPr>
        <p:txBody>
          <a:bodyPr>
            <a:normAutofit/>
          </a:bodyPr>
          <a:lstStyle/>
          <a:p>
            <a:pPr marL="0" indent="0">
              <a:buNone/>
            </a:pPr>
            <a:r>
              <a:rPr lang="en-US" sz="3600" dirty="0" smtClean="0"/>
              <a:t>The </a:t>
            </a:r>
            <a:r>
              <a:rPr lang="en-US" sz="3600" dirty="0"/>
              <a:t>two reasons for existence of error </a:t>
            </a:r>
            <a:r>
              <a:rPr lang="en-US" sz="3600" dirty="0" smtClean="0"/>
              <a:t>in the above example are </a:t>
            </a:r>
            <a:r>
              <a:rPr lang="en-US" sz="3600" dirty="0"/>
              <a:t>such that:</a:t>
            </a:r>
          </a:p>
          <a:p>
            <a:r>
              <a:rPr lang="en-US" sz="3600" dirty="0" smtClean="0"/>
              <a:t>Changes </a:t>
            </a:r>
            <a:r>
              <a:rPr lang="en-US" sz="3600" dirty="0"/>
              <a:t>may occur </a:t>
            </a:r>
            <a:r>
              <a:rPr lang="en-US" sz="3600" dirty="0" smtClean="0"/>
              <a:t>due </a:t>
            </a:r>
            <a:r>
              <a:rPr lang="en-US" sz="3600" dirty="0"/>
              <a:t>to </a:t>
            </a:r>
            <a:r>
              <a:rPr lang="en-US" sz="3600" dirty="0" smtClean="0"/>
              <a:t>reasons </a:t>
            </a:r>
            <a:r>
              <a:rPr lang="en-US" sz="3600" dirty="0"/>
              <a:t>other than the valve settings. </a:t>
            </a:r>
            <a:r>
              <a:rPr lang="en-US" sz="3600" dirty="0" smtClean="0"/>
              <a:t>These </a:t>
            </a:r>
            <a:r>
              <a:rPr lang="en-US" sz="3600" dirty="0"/>
              <a:t>changes are called load changes or simply load. </a:t>
            </a:r>
            <a:endParaRPr lang="en-US" sz="3600" dirty="0" smtClean="0"/>
          </a:p>
          <a:p>
            <a:r>
              <a:rPr lang="en-US" sz="3600" dirty="0"/>
              <a:t>The control of controlled variable in the presence of variation in load is termed regulator problem or </a:t>
            </a:r>
            <a:r>
              <a:rPr lang="en-US" sz="3600" b="1" dirty="0">
                <a:solidFill>
                  <a:srgbClr val="FF0000"/>
                </a:solidFill>
              </a:rPr>
              <a:t>load rejection</a:t>
            </a:r>
          </a:p>
          <a:p>
            <a:endParaRPr lang="en-US" sz="3600" dirty="0" smtClean="0"/>
          </a:p>
        </p:txBody>
      </p:sp>
    </p:spTree>
    <p:extLst>
      <p:ext uri="{BB962C8B-B14F-4D97-AF65-F5344CB8AC3E}">
        <p14:creationId xmlns:p14="http://schemas.microsoft.com/office/powerpoint/2010/main" xmlns="" val="260609279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04664"/>
            <a:ext cx="8686800" cy="5721499"/>
          </a:xfrm>
        </p:spPr>
        <p:txBody>
          <a:bodyPr>
            <a:noAutofit/>
          </a:bodyPr>
          <a:lstStyle/>
          <a:p>
            <a:r>
              <a:rPr lang="en-US" sz="3600" dirty="0"/>
              <a:t>Secondly, it may also be required to raise/lower the value of the controlled variable or set point for different operational reasons (production purposes). </a:t>
            </a:r>
          </a:p>
          <a:p>
            <a:pPr lvl="0"/>
            <a:r>
              <a:rPr lang="en-US" sz="3600" dirty="0" smtClean="0"/>
              <a:t>This </a:t>
            </a:r>
            <a:r>
              <a:rPr lang="en-US" sz="3600" dirty="0"/>
              <a:t>is achieved by lowering/raising the </a:t>
            </a:r>
            <a:r>
              <a:rPr lang="en-US" sz="3600" dirty="0" smtClean="0"/>
              <a:t>set-point, </a:t>
            </a:r>
            <a:r>
              <a:rPr lang="en-US" sz="3600" dirty="0"/>
              <a:t>creating a </a:t>
            </a:r>
            <a:r>
              <a:rPr lang="en-US" sz="3600" dirty="0" smtClean="0"/>
              <a:t>positive/negative </a:t>
            </a:r>
            <a:r>
              <a:rPr lang="en-US" sz="3600" dirty="0"/>
              <a:t>error, E. </a:t>
            </a:r>
            <a:endParaRPr lang="en-US" sz="3600" dirty="0" smtClean="0"/>
          </a:p>
          <a:p>
            <a:pPr lvl="0"/>
            <a:r>
              <a:rPr lang="en-US" sz="3600" dirty="0" smtClean="0"/>
              <a:t>The </a:t>
            </a:r>
            <a:r>
              <a:rPr lang="en-US" sz="3600" dirty="0"/>
              <a:t>control system will seek to minimize the error in relation to the new set-point. </a:t>
            </a:r>
            <a:endParaRPr lang="en-US" sz="3600" dirty="0" smtClean="0"/>
          </a:p>
          <a:p>
            <a:pPr lvl="0"/>
            <a:r>
              <a:rPr lang="en-US" sz="3600" dirty="0" smtClean="0"/>
              <a:t>This </a:t>
            </a:r>
            <a:r>
              <a:rPr lang="en-US" sz="3600" dirty="0"/>
              <a:t>is called </a:t>
            </a:r>
            <a:r>
              <a:rPr lang="en-US" sz="3600" b="1" dirty="0">
                <a:solidFill>
                  <a:srgbClr val="FF0000"/>
                </a:solidFill>
              </a:rPr>
              <a:t>servo problem</a:t>
            </a:r>
            <a:r>
              <a:rPr lang="en-US" sz="3600" b="1" dirty="0"/>
              <a:t> </a:t>
            </a:r>
            <a:r>
              <a:rPr lang="en-US" sz="3600" dirty="0"/>
              <a:t>(set-point following case)</a:t>
            </a:r>
          </a:p>
          <a:p>
            <a:endParaRPr lang="en-US" sz="3600" dirty="0"/>
          </a:p>
        </p:txBody>
      </p:sp>
    </p:spTree>
    <p:extLst>
      <p:ext uri="{BB962C8B-B14F-4D97-AF65-F5344CB8AC3E}">
        <p14:creationId xmlns:p14="http://schemas.microsoft.com/office/powerpoint/2010/main" xmlns="" val="19868167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Feed-back Control Actions</a:t>
            </a:r>
            <a:endParaRPr lang="en-US" dirty="0">
              <a:solidFill>
                <a:srgbClr val="FF0000"/>
              </a:solidFill>
            </a:endParaRPr>
          </a:p>
        </p:txBody>
      </p:sp>
      <p:sp>
        <p:nvSpPr>
          <p:cNvPr id="3" name="Content Placeholder 2"/>
          <p:cNvSpPr>
            <a:spLocks noGrp="1"/>
          </p:cNvSpPr>
          <p:nvPr>
            <p:ph idx="1"/>
          </p:nvPr>
        </p:nvSpPr>
        <p:spPr>
          <a:xfrm>
            <a:off x="251520" y="1196752"/>
            <a:ext cx="8784976" cy="4929411"/>
          </a:xfrm>
        </p:spPr>
        <p:txBody>
          <a:bodyPr>
            <a:normAutofit/>
          </a:bodyPr>
          <a:lstStyle/>
          <a:p>
            <a:r>
              <a:rPr lang="en-US" dirty="0" smtClean="0"/>
              <a:t>There </a:t>
            </a:r>
            <a:r>
              <a:rPr lang="en-US" dirty="0"/>
              <a:t>are two types of controls namely sequence control and regulatory (feed-back) control. </a:t>
            </a:r>
            <a:endParaRPr lang="en-US" dirty="0" smtClean="0"/>
          </a:p>
          <a:p>
            <a:r>
              <a:rPr lang="en-US" dirty="0" smtClean="0"/>
              <a:t>In </a:t>
            </a:r>
            <a:r>
              <a:rPr lang="en-US" dirty="0"/>
              <a:t>sequence control there is pre-determined set of control actions required to effect control in a sequence form, one after the other, without breaking the sequence. </a:t>
            </a:r>
            <a:endParaRPr lang="en-US" dirty="0" smtClean="0"/>
          </a:p>
          <a:p>
            <a:r>
              <a:rPr lang="en-US" dirty="0"/>
              <a:t>The feed-back control is already described above in the heat exchanger system . </a:t>
            </a:r>
          </a:p>
          <a:p>
            <a:pPr marL="0" indent="0">
              <a:buNone/>
            </a:pPr>
            <a:endParaRPr lang="en-US" dirty="0" smtClean="0"/>
          </a:p>
        </p:txBody>
      </p:sp>
    </p:spTree>
    <p:extLst>
      <p:ext uri="{BB962C8B-B14F-4D97-AF65-F5344CB8AC3E}">
        <p14:creationId xmlns:p14="http://schemas.microsoft.com/office/powerpoint/2010/main" xmlns="" val="9289508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548680"/>
            <a:ext cx="8784976" cy="5577483"/>
          </a:xfrm>
        </p:spPr>
        <p:txBody>
          <a:bodyPr>
            <a:normAutofit/>
          </a:bodyPr>
          <a:lstStyle/>
          <a:p>
            <a:r>
              <a:rPr lang="en-US" dirty="0"/>
              <a:t>Control actions are used with feed-back control and there are two types of control actions namely discrete and continuous control actions. </a:t>
            </a:r>
          </a:p>
          <a:p>
            <a:r>
              <a:rPr lang="en-US" dirty="0" smtClean="0"/>
              <a:t>The </a:t>
            </a:r>
            <a:r>
              <a:rPr lang="en-US" dirty="0"/>
              <a:t>continuous control actions are also categorized into four main types: </a:t>
            </a:r>
            <a:r>
              <a:rPr lang="en-US" dirty="0" smtClean="0"/>
              <a:t>proportional; </a:t>
            </a:r>
            <a:r>
              <a:rPr lang="en-US" dirty="0"/>
              <a:t>integral; derivative and a combination of the above. </a:t>
            </a:r>
            <a:endParaRPr lang="en-US" dirty="0" smtClean="0"/>
          </a:p>
          <a:p>
            <a:endParaRPr lang="en-US" dirty="0"/>
          </a:p>
        </p:txBody>
      </p:sp>
    </p:spTree>
    <p:extLst>
      <p:ext uri="{BB962C8B-B14F-4D97-AF65-F5344CB8AC3E}">
        <p14:creationId xmlns:p14="http://schemas.microsoft.com/office/powerpoint/2010/main" xmlns="" val="22527890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normAutofit/>
          </a:bodyPr>
          <a:lstStyle/>
          <a:p>
            <a:r>
              <a:rPr lang="en-US" sz="4000" b="1" dirty="0" smtClean="0">
                <a:solidFill>
                  <a:srgbClr val="FF0000"/>
                </a:solidFill>
              </a:rPr>
              <a:t>ON/OFF Control</a:t>
            </a:r>
            <a:endParaRPr lang="en-US" sz="4000" dirty="0">
              <a:solidFill>
                <a:srgbClr val="FF0000"/>
              </a:solidFill>
            </a:endParaRPr>
          </a:p>
        </p:txBody>
      </p:sp>
      <p:sp>
        <p:nvSpPr>
          <p:cNvPr id="3" name="Content Placeholder 2"/>
          <p:cNvSpPr>
            <a:spLocks noGrp="1"/>
          </p:cNvSpPr>
          <p:nvPr>
            <p:ph idx="1"/>
          </p:nvPr>
        </p:nvSpPr>
        <p:spPr>
          <a:xfrm>
            <a:off x="179512" y="1052736"/>
            <a:ext cx="8856984" cy="5112569"/>
          </a:xfrm>
        </p:spPr>
        <p:txBody>
          <a:bodyPr>
            <a:normAutofit fontScale="92500" lnSpcReduction="20000"/>
          </a:bodyPr>
          <a:lstStyle/>
          <a:p>
            <a:r>
              <a:rPr lang="en-US" sz="3600" dirty="0"/>
              <a:t>The discrete control action is mainly ON/OFF or sometimes called two position control action (TRUE/NOT-TRUE). </a:t>
            </a:r>
          </a:p>
          <a:p>
            <a:r>
              <a:rPr lang="en-US" sz="3600" dirty="0" smtClean="0"/>
              <a:t>In </a:t>
            </a:r>
            <a:r>
              <a:rPr lang="en-US" sz="3600" dirty="0"/>
              <a:t>many control applications it is </a:t>
            </a:r>
            <a:r>
              <a:rPr lang="en-US" sz="3600" dirty="0" smtClean="0"/>
              <a:t>sufficient for </a:t>
            </a:r>
            <a:r>
              <a:rPr lang="en-US" sz="3600" dirty="0"/>
              <a:t>the controller to operate at either of the two levels than over a continuous range. </a:t>
            </a:r>
            <a:endParaRPr lang="en-US" sz="3600" dirty="0" smtClean="0"/>
          </a:p>
          <a:p>
            <a:r>
              <a:rPr lang="en-US" sz="3600" dirty="0"/>
              <a:t>The two levels are ON and OFF. For example the heater settings, if </a:t>
            </a:r>
            <a:r>
              <a:rPr lang="en-US" sz="3600" dirty="0" err="1"/>
              <a:t>Ts</a:t>
            </a:r>
            <a:r>
              <a:rPr lang="en-US" sz="3600" dirty="0"/>
              <a:t> &gt; Tm, switch ON. </a:t>
            </a:r>
          </a:p>
          <a:p>
            <a:r>
              <a:rPr lang="en-US" sz="3600" dirty="0"/>
              <a:t>The action is </a:t>
            </a:r>
            <a:r>
              <a:rPr lang="en-US" sz="3600" dirty="0">
                <a:solidFill>
                  <a:srgbClr val="FF0000"/>
                </a:solidFill>
              </a:rPr>
              <a:t>discrete (instant) </a:t>
            </a:r>
            <a:r>
              <a:rPr lang="en-US" sz="3600" dirty="0"/>
              <a:t>while the response is </a:t>
            </a:r>
            <a:r>
              <a:rPr lang="en-US" sz="3600" dirty="0">
                <a:solidFill>
                  <a:srgbClr val="FF0000"/>
                </a:solidFill>
              </a:rPr>
              <a:t>sinusoidal (gradual)</a:t>
            </a:r>
            <a:r>
              <a:rPr lang="en-US" sz="3600" dirty="0"/>
              <a:t> change as shown below</a:t>
            </a:r>
            <a:r>
              <a:rPr lang="en-US" sz="3600" dirty="0" smtClean="0"/>
              <a:t>.</a:t>
            </a:r>
            <a:endParaRPr lang="en-US" sz="3600" dirty="0"/>
          </a:p>
        </p:txBody>
      </p:sp>
    </p:spTree>
    <p:extLst>
      <p:ext uri="{BB962C8B-B14F-4D97-AF65-F5344CB8AC3E}">
        <p14:creationId xmlns:p14="http://schemas.microsoft.com/office/powerpoint/2010/main" xmlns="" val="36417425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7768"/>
            <a:ext cx="8229600" cy="1143000"/>
          </a:xfrm>
        </p:spPr>
        <p:txBody>
          <a:bodyPr/>
          <a:lstStyle/>
          <a:p>
            <a:pPr fontAlgn="base" hangingPunct="0"/>
            <a:r>
              <a:rPr lang="en-US" b="1" dirty="0" smtClean="0"/>
              <a:t>Course Objectives</a:t>
            </a:r>
            <a:endParaRPr lang="en-US" dirty="0"/>
          </a:p>
        </p:txBody>
      </p:sp>
      <p:sp>
        <p:nvSpPr>
          <p:cNvPr id="3" name="Content Placeholder 2"/>
          <p:cNvSpPr>
            <a:spLocks noGrp="1"/>
          </p:cNvSpPr>
          <p:nvPr>
            <p:ph idx="1"/>
          </p:nvPr>
        </p:nvSpPr>
        <p:spPr>
          <a:xfrm>
            <a:off x="107504" y="1268760"/>
            <a:ext cx="8964488" cy="4997152"/>
          </a:xfrm>
        </p:spPr>
        <p:txBody>
          <a:bodyPr>
            <a:normAutofit fontScale="92500" lnSpcReduction="10000"/>
          </a:bodyPr>
          <a:lstStyle/>
          <a:p>
            <a:pPr marL="0" indent="0" fontAlgn="base" hangingPunct="0">
              <a:buNone/>
            </a:pPr>
            <a:r>
              <a:rPr lang="en-US" dirty="0" smtClean="0"/>
              <a:t>By end of the course unit, learners will be able to:</a:t>
            </a:r>
            <a:endParaRPr lang="en-US" dirty="0"/>
          </a:p>
          <a:p>
            <a:pPr fontAlgn="base" hangingPunct="0"/>
            <a:r>
              <a:rPr lang="en-US" dirty="0" smtClean="0"/>
              <a:t>Appreciate </a:t>
            </a:r>
            <a:r>
              <a:rPr lang="en-US" dirty="0"/>
              <a:t>and apply process analysis and control </a:t>
            </a:r>
            <a:r>
              <a:rPr lang="en-US" dirty="0" smtClean="0"/>
              <a:t>techniques to </a:t>
            </a:r>
            <a:r>
              <a:rPr lang="en-US" dirty="0"/>
              <a:t>chemical industrial problems.</a:t>
            </a:r>
          </a:p>
          <a:p>
            <a:pPr lvl="0" fontAlgn="base" hangingPunct="0"/>
            <a:r>
              <a:rPr lang="en-US" dirty="0" smtClean="0"/>
              <a:t>Linearize mathematical problems</a:t>
            </a:r>
          </a:p>
          <a:p>
            <a:pPr lvl="0" fontAlgn="base" hangingPunct="0"/>
            <a:r>
              <a:rPr lang="en-US" dirty="0" smtClean="0"/>
              <a:t>Use transfer functions to solve first/second order differential equations  </a:t>
            </a:r>
          </a:p>
          <a:p>
            <a:pPr lvl="0" fontAlgn="base" hangingPunct="0"/>
            <a:r>
              <a:rPr lang="en-US" dirty="0"/>
              <a:t>Interpret process control block diagrams</a:t>
            </a:r>
          </a:p>
          <a:p>
            <a:pPr lvl="0" fontAlgn="base" hangingPunct="0"/>
            <a:r>
              <a:rPr lang="en-US" dirty="0"/>
              <a:t>Carry out stability criteria for many processes using different tuning approaches</a:t>
            </a:r>
          </a:p>
          <a:p>
            <a:pPr lvl="0" fontAlgn="base" hangingPunct="0"/>
            <a:r>
              <a:rPr lang="en-US" dirty="0"/>
              <a:t>Produce designs for industrial process </a:t>
            </a:r>
            <a:r>
              <a:rPr lang="en-US" dirty="0" smtClean="0"/>
              <a:t>controllers</a:t>
            </a:r>
            <a:endParaRPr lang="en-US" dirty="0"/>
          </a:p>
        </p:txBody>
      </p:sp>
    </p:spTree>
    <p:extLst>
      <p:ext uri="{BB962C8B-B14F-4D97-AF65-F5344CB8AC3E}">
        <p14:creationId xmlns:p14="http://schemas.microsoft.com/office/powerpoint/2010/main" xmlns="" val="32184787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4000" b="1" dirty="0" smtClean="0">
                <a:solidFill>
                  <a:srgbClr val="FF0000"/>
                </a:solidFill>
              </a:rPr>
              <a:t>ON/OFF Control</a:t>
            </a:r>
            <a:endParaRPr lang="en-US" sz="4000" dirty="0">
              <a:solidFill>
                <a:srgbClr val="FF0000"/>
              </a:solidFill>
            </a:endParaRPr>
          </a:p>
        </p:txBody>
      </p:sp>
      <p:pic>
        <p:nvPicPr>
          <p:cNvPr id="5" name="Content Placeholder 4"/>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5192" y="1340768"/>
            <a:ext cx="8579296" cy="4392488"/>
          </a:xfrm>
          <a:prstGeom prst="rect">
            <a:avLst/>
          </a:prstGeom>
          <a:noFill/>
          <a:ln>
            <a:noFill/>
          </a:ln>
        </p:spPr>
      </p:pic>
    </p:spTree>
    <p:extLst>
      <p:ext uri="{BB962C8B-B14F-4D97-AF65-F5344CB8AC3E}">
        <p14:creationId xmlns:p14="http://schemas.microsoft.com/office/powerpoint/2010/main" xmlns="" val="190655428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normAutofit/>
          </a:bodyPr>
          <a:lstStyle/>
          <a:p>
            <a:r>
              <a:rPr lang="en-US" sz="4000" b="1" dirty="0" smtClean="0">
                <a:solidFill>
                  <a:srgbClr val="FF0000"/>
                </a:solidFill>
              </a:rPr>
              <a:t>Disadvantage</a:t>
            </a:r>
            <a:endParaRPr lang="en-US" sz="4000" dirty="0">
              <a:solidFill>
                <a:srgbClr val="FF0000"/>
              </a:solidFill>
            </a:endParaRPr>
          </a:p>
        </p:txBody>
      </p:sp>
      <p:sp>
        <p:nvSpPr>
          <p:cNvPr id="3" name="Content Placeholder 2"/>
          <p:cNvSpPr>
            <a:spLocks noGrp="1"/>
          </p:cNvSpPr>
          <p:nvPr>
            <p:ph idx="1"/>
          </p:nvPr>
        </p:nvSpPr>
        <p:spPr>
          <a:xfrm>
            <a:off x="251520" y="1091877"/>
            <a:ext cx="8784976" cy="4929411"/>
          </a:xfrm>
        </p:spPr>
        <p:txBody>
          <a:bodyPr>
            <a:normAutofit/>
          </a:bodyPr>
          <a:lstStyle/>
          <a:p>
            <a:pPr lvl="0"/>
            <a:r>
              <a:rPr lang="en-US" dirty="0" smtClean="0"/>
              <a:t>The </a:t>
            </a:r>
            <a:r>
              <a:rPr lang="en-US" dirty="0"/>
              <a:t>controller output bears no relationship to the magnitude of the error signal. </a:t>
            </a:r>
          </a:p>
          <a:p>
            <a:pPr lvl="0"/>
            <a:r>
              <a:rPr lang="en-US" dirty="0"/>
              <a:t>Depending on the sensitivity of the system, the controller may as well make cycles at high frequency, e.g., the heat exchanger is switched ON and OFF very rapidly as the temperature rises and falls, resulting in excessive wear. </a:t>
            </a:r>
            <a:endParaRPr lang="en-US" dirty="0" smtClean="0"/>
          </a:p>
          <a:p>
            <a:r>
              <a:rPr lang="en-US" dirty="0"/>
              <a:t>To avoid this, many ON/OFF controllers have in-built backlash (or counter action). </a:t>
            </a:r>
          </a:p>
        </p:txBody>
      </p:sp>
    </p:spTree>
    <p:extLst>
      <p:ext uri="{BB962C8B-B14F-4D97-AF65-F5344CB8AC3E}">
        <p14:creationId xmlns:p14="http://schemas.microsoft.com/office/powerpoint/2010/main" xmlns="" val="3491152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784976" cy="6336704"/>
          </a:xfrm>
        </p:spPr>
        <p:txBody>
          <a:bodyPr>
            <a:noAutofit/>
          </a:bodyPr>
          <a:lstStyle/>
          <a:p>
            <a:pPr lvl="0"/>
            <a:r>
              <a:rPr lang="en-US" sz="3300" dirty="0"/>
              <a:t>For example, the thermostat may be set to 80°C and because of backlash it will switch ON at 78°C and OFF and 82°C. </a:t>
            </a:r>
          </a:p>
          <a:p>
            <a:pPr lvl="0"/>
            <a:r>
              <a:rPr lang="en-US" sz="3300" dirty="0"/>
              <a:t>This prevents the heat exchanger from frequent ON and OFF oscillations. </a:t>
            </a:r>
          </a:p>
          <a:p>
            <a:pPr lvl="0"/>
            <a:r>
              <a:rPr lang="en-US" sz="3300" dirty="0" smtClean="0"/>
              <a:t>The </a:t>
            </a:r>
            <a:r>
              <a:rPr lang="en-US" sz="3300" dirty="0"/>
              <a:t>backlash is called differential gap. It is the difference between the maximum and minimum value of the measured out-put variable when system is operating at equilibrium condition. </a:t>
            </a:r>
          </a:p>
        </p:txBody>
      </p:sp>
    </p:spTree>
    <p:extLst>
      <p:ext uri="{BB962C8B-B14F-4D97-AF65-F5344CB8AC3E}">
        <p14:creationId xmlns:p14="http://schemas.microsoft.com/office/powerpoint/2010/main" xmlns="" val="21053855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548680"/>
            <a:ext cx="8784976" cy="5577483"/>
          </a:xfrm>
        </p:spPr>
        <p:txBody>
          <a:bodyPr>
            <a:noAutofit/>
          </a:bodyPr>
          <a:lstStyle/>
          <a:p>
            <a:r>
              <a:rPr lang="en-US" sz="3600" dirty="0"/>
              <a:t>The theoretical analysis of ON/OFF controller systems is difficult since the control action is discontinuous. </a:t>
            </a:r>
          </a:p>
          <a:p>
            <a:pPr lvl="0"/>
            <a:r>
              <a:rPr lang="en-US" sz="3600" dirty="0" smtClean="0"/>
              <a:t>It </a:t>
            </a:r>
            <a:r>
              <a:rPr lang="en-US" sz="3600" dirty="0"/>
              <a:t>is often treated as a two linear problem, i.e., one with system ON and the other with system OFF.  </a:t>
            </a:r>
          </a:p>
          <a:p>
            <a:pPr lvl="0"/>
            <a:r>
              <a:rPr lang="en-US" sz="3600" dirty="0"/>
              <a:t>The high oscillation nature of control makes it limited to only purposes where close control is not essential   </a:t>
            </a:r>
          </a:p>
          <a:p>
            <a:endParaRPr lang="en-US" sz="3600" dirty="0"/>
          </a:p>
        </p:txBody>
      </p:sp>
    </p:spTree>
    <p:extLst>
      <p:ext uri="{BB962C8B-B14F-4D97-AF65-F5344CB8AC3E}">
        <p14:creationId xmlns:p14="http://schemas.microsoft.com/office/powerpoint/2010/main" xmlns="" val="203712516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Continuous Control</a:t>
            </a:r>
            <a:endParaRPr lang="en-US" dirty="0">
              <a:solidFill>
                <a:srgbClr val="FF0000"/>
              </a:solidFill>
            </a:endParaRPr>
          </a:p>
        </p:txBody>
      </p:sp>
      <p:sp>
        <p:nvSpPr>
          <p:cNvPr id="3" name="Content Placeholder 2"/>
          <p:cNvSpPr>
            <a:spLocks noGrp="1"/>
          </p:cNvSpPr>
          <p:nvPr>
            <p:ph idx="1"/>
          </p:nvPr>
        </p:nvSpPr>
        <p:spPr>
          <a:xfrm>
            <a:off x="179512" y="1196752"/>
            <a:ext cx="8856984" cy="4929411"/>
          </a:xfrm>
        </p:spPr>
        <p:txBody>
          <a:bodyPr>
            <a:normAutofit/>
          </a:bodyPr>
          <a:lstStyle/>
          <a:p>
            <a:r>
              <a:rPr lang="en-US" sz="3600" dirty="0" smtClean="0"/>
              <a:t>The </a:t>
            </a:r>
            <a:r>
              <a:rPr lang="en-US" sz="3600" dirty="0"/>
              <a:t>problem of ON and OFF controllers is that the controller out-put bears no relationship to the magnitude of the error. </a:t>
            </a:r>
            <a:endParaRPr lang="en-US" sz="3600" dirty="0" smtClean="0"/>
          </a:p>
          <a:p>
            <a:r>
              <a:rPr lang="en-US" sz="3600" dirty="0" smtClean="0"/>
              <a:t>This </a:t>
            </a:r>
            <a:r>
              <a:rPr lang="en-US" sz="3600" dirty="0"/>
              <a:t>may </a:t>
            </a:r>
            <a:r>
              <a:rPr lang="en-US" sz="3600" dirty="0" smtClean="0"/>
              <a:t>not be </a:t>
            </a:r>
            <a:r>
              <a:rPr lang="en-US" sz="3600" dirty="0"/>
              <a:t>serious problem with simple applications. </a:t>
            </a:r>
            <a:endParaRPr lang="en-US" sz="3600" dirty="0" smtClean="0"/>
          </a:p>
          <a:p>
            <a:r>
              <a:rPr lang="en-US" sz="3600" dirty="0" smtClean="0"/>
              <a:t>However</a:t>
            </a:r>
            <a:r>
              <a:rPr lang="en-US" sz="3600" dirty="0"/>
              <a:t>, with complex problems, a more continuous form of control is required</a:t>
            </a:r>
            <a:r>
              <a:rPr lang="en-US" sz="3600" dirty="0" smtClean="0"/>
              <a:t>.</a:t>
            </a:r>
          </a:p>
          <a:p>
            <a:r>
              <a:rPr lang="en-US" sz="3600" dirty="0" smtClean="0"/>
              <a:t>Continuous controller are:</a:t>
            </a:r>
            <a:endParaRPr lang="en-US" sz="3600" dirty="0"/>
          </a:p>
          <a:p>
            <a:endParaRPr lang="en-US" sz="3600" dirty="0"/>
          </a:p>
        </p:txBody>
      </p:sp>
    </p:spTree>
    <p:extLst>
      <p:ext uri="{BB962C8B-B14F-4D97-AF65-F5344CB8AC3E}">
        <p14:creationId xmlns:p14="http://schemas.microsoft.com/office/powerpoint/2010/main" xmlns="" val="132820325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FF0000"/>
                </a:solidFill>
              </a:rPr>
              <a:t>Proportional Controller </a:t>
            </a:r>
            <a:endParaRPr lang="en-US" sz="4000" dirty="0">
              <a:solidFill>
                <a:srgbClr val="FF0000"/>
              </a:solidFill>
            </a:endParaRPr>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a:xfrm>
                <a:off x="179512" y="1196752"/>
                <a:ext cx="8856984" cy="4929411"/>
              </a:xfrm>
            </p:spPr>
            <p:txBody>
              <a:bodyPr>
                <a:normAutofit lnSpcReduction="10000"/>
              </a:bodyPr>
              <a:lstStyle/>
              <a:p>
                <a:r>
                  <a:rPr lang="en-US" dirty="0" smtClean="0"/>
                  <a:t>The </a:t>
                </a:r>
                <a:r>
                  <a:rPr lang="en-US" dirty="0"/>
                  <a:t>controller out-put, </a:t>
                </a:r>
                <a:r>
                  <a:rPr lang="en-US" i="1" dirty="0"/>
                  <a:t>J</a:t>
                </a:r>
                <a:r>
                  <a:rPr lang="en-US" dirty="0"/>
                  <a:t>, is proportional to the error signal, expressed as:</a:t>
                </a:r>
              </a:p>
              <a:p>
                <a:pPr marL="0" indent="0">
                  <a:buNone/>
                </a:pPr>
                <a14:m>
                  <m:oMathPara xmlns:m="http://schemas.openxmlformats.org/officeDocument/2006/math">
                    <m:oMathParaPr>
                      <m:jc m:val="centerGroup"/>
                    </m:oMathParaPr>
                    <m:oMath xmlns:m="http://schemas.openxmlformats.org/officeDocument/2006/math">
                      <m:r>
                        <a:rPr lang="en-US" i="1">
                          <a:latin typeface="Cambria Math"/>
                        </a:rPr>
                        <m:t>𝐽</m:t>
                      </m:r>
                      <m:r>
                        <a:rPr lang="en-US" i="1">
                          <a:latin typeface="Cambria Math"/>
                        </a:rPr>
                        <m:t>=</m:t>
                      </m:r>
                      <m:sSub>
                        <m:sSubPr>
                          <m:ctrlPr>
                            <a:rPr lang="en-US" i="1">
                              <a:latin typeface="Cambria Math"/>
                            </a:rPr>
                          </m:ctrlPr>
                        </m:sSubPr>
                        <m:e>
                          <m:r>
                            <a:rPr lang="en-US" i="1">
                              <a:latin typeface="Cambria Math"/>
                            </a:rPr>
                            <m:t>𝐽</m:t>
                          </m:r>
                        </m:e>
                        <m:sub>
                          <m:r>
                            <a:rPr lang="en-US" i="1">
                              <a:latin typeface="Cambria Math"/>
                            </a:rPr>
                            <m:t>0</m:t>
                          </m:r>
                        </m:sub>
                      </m:sSub>
                      <m:r>
                        <a:rPr lang="en-US" i="1">
                          <a:latin typeface="Cambria Math"/>
                        </a:rPr>
                        <m:t>+</m:t>
                      </m:r>
                      <m:sSub>
                        <m:sSubPr>
                          <m:ctrlPr>
                            <a:rPr lang="en-US" i="1">
                              <a:latin typeface="Cambria Math"/>
                            </a:rPr>
                          </m:ctrlPr>
                        </m:sSubPr>
                        <m:e>
                          <m:r>
                            <a:rPr lang="en-US" i="1">
                              <a:latin typeface="Cambria Math"/>
                            </a:rPr>
                            <m:t>𝐾</m:t>
                          </m:r>
                        </m:e>
                        <m:sub>
                          <m:r>
                            <a:rPr lang="en-US" i="1">
                              <a:latin typeface="Cambria Math"/>
                            </a:rPr>
                            <m:t>𝑃</m:t>
                          </m:r>
                        </m:sub>
                      </m:sSub>
                      <m:r>
                        <a:rPr lang="en-US" i="1">
                          <a:latin typeface="Cambria Math"/>
                        </a:rPr>
                        <m:t>𝑒</m:t>
                      </m:r>
                      <m:r>
                        <a:rPr lang="en-US" i="1">
                          <a:latin typeface="Cambria Math"/>
                        </a:rPr>
                        <m:t>…(</m:t>
                      </m:r>
                      <m:r>
                        <a:rPr lang="en-US" i="1">
                          <a:latin typeface="Cambria Math"/>
                        </a:rPr>
                        <m:t>𝑖</m:t>
                      </m:r>
                      <m:r>
                        <a:rPr lang="en-US" i="1">
                          <a:latin typeface="Cambria Math"/>
                        </a:rPr>
                        <m:t>)</m:t>
                      </m:r>
                    </m:oMath>
                  </m:oMathPara>
                </a14:m>
                <a:endParaRPr lang="en-US" dirty="0"/>
              </a:p>
              <a:p>
                <a:r>
                  <a:rPr lang="en-US" dirty="0"/>
                  <a:t> Where; </a:t>
                </a:r>
                <a:r>
                  <a:rPr lang="en-US" i="1" dirty="0"/>
                  <a:t>K</a:t>
                </a:r>
                <a:r>
                  <a:rPr lang="en-US" i="1" baseline="-25000" dirty="0"/>
                  <a:t>P</a:t>
                </a:r>
                <a:r>
                  <a:rPr lang="en-US" dirty="0"/>
                  <a:t> = proportionality constant called proportional gain or sensitivity (amplifying) factor; </a:t>
                </a:r>
                <a:r>
                  <a:rPr lang="en-US" i="1" dirty="0"/>
                  <a:t>J</a:t>
                </a:r>
                <a:r>
                  <a:rPr lang="en-US" i="1" baseline="-25000" dirty="0"/>
                  <a:t>0</a:t>
                </a:r>
                <a:r>
                  <a:rPr lang="en-US" dirty="0"/>
                  <a:t> = controller out-put when </a:t>
                </a:r>
                <a:r>
                  <a:rPr lang="en-US" i="1" dirty="0"/>
                  <a:t>e </a:t>
                </a:r>
                <a:r>
                  <a:rPr lang="en-US" dirty="0"/>
                  <a:t>= zero. </a:t>
                </a:r>
                <a:endParaRPr lang="en-US" dirty="0" smtClean="0"/>
              </a:p>
              <a:p>
                <a:r>
                  <a:rPr lang="en-US" dirty="0"/>
                  <a:t>The higher the error magnitude, the larger is the applied correction action. </a:t>
                </a:r>
              </a:p>
              <a:p>
                <a:r>
                  <a:rPr lang="en-US" dirty="0"/>
                  <a:t>When </a:t>
                </a:r>
                <a:r>
                  <a:rPr lang="en-US" i="1" dirty="0"/>
                  <a:t>e </a:t>
                </a:r>
                <a:r>
                  <a:rPr lang="en-US" dirty="0"/>
                  <a:t>= zero, the control system is at </a:t>
                </a:r>
                <a:r>
                  <a:rPr lang="en-US" dirty="0">
                    <a:solidFill>
                      <a:srgbClr val="FF0000"/>
                    </a:solidFill>
                  </a:rPr>
                  <a:t>steady state</a:t>
                </a:r>
                <a:r>
                  <a:rPr lang="en-US" dirty="0"/>
                  <a:t>. </a:t>
                </a:r>
              </a:p>
              <a:p>
                <a:endParaRPr lang="en-US"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79512" y="1196752"/>
                <a:ext cx="8856984" cy="4929411"/>
              </a:xfrm>
              <a:blipFill rotWithShape="1">
                <a:blip r:embed="rId2" cstate="print"/>
                <a:stretch>
                  <a:fillRect l="-1514" t="-2596" r="-2478" b="-12732"/>
                </a:stretch>
              </a:blipFill>
            </p:spPr>
            <p:txBody>
              <a:bodyPr/>
              <a:lstStyle/>
              <a:p>
                <a:r>
                  <a:rPr lang="en-US">
                    <a:noFill/>
                  </a:rPr>
                  <a:t> </a:t>
                </a:r>
              </a:p>
            </p:txBody>
          </p:sp>
        </mc:Fallback>
      </mc:AlternateContent>
    </p:spTree>
    <p:extLst>
      <p:ext uri="{BB962C8B-B14F-4D97-AF65-F5344CB8AC3E}">
        <p14:creationId xmlns:p14="http://schemas.microsoft.com/office/powerpoint/2010/main" xmlns="" val="116855296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404664"/>
            <a:ext cx="8856984" cy="5721499"/>
          </a:xfrm>
        </p:spPr>
        <p:txBody>
          <a:bodyPr>
            <a:noAutofit/>
          </a:bodyPr>
          <a:lstStyle/>
          <a:p>
            <a:r>
              <a:rPr lang="en-US" sz="3600" dirty="0"/>
              <a:t>In proportional controllers, as long as the error persists the controller gives a corrective signal, the magnitude of which is proportional to the error. </a:t>
            </a:r>
          </a:p>
          <a:p>
            <a:r>
              <a:rPr lang="en-US" sz="3600" dirty="0" smtClean="0"/>
              <a:t>The </a:t>
            </a:r>
            <a:r>
              <a:rPr lang="en-US" sz="3600" dirty="0"/>
              <a:t>proportionality constant is very important in tuning the system response time. </a:t>
            </a:r>
            <a:endParaRPr lang="en-US" sz="3600" dirty="0" smtClean="0"/>
          </a:p>
          <a:p>
            <a:r>
              <a:rPr lang="en-US" sz="3600" dirty="0" smtClean="0"/>
              <a:t>A </a:t>
            </a:r>
            <a:r>
              <a:rPr lang="en-US" sz="3600" dirty="0"/>
              <a:t>high particular value of </a:t>
            </a:r>
            <a:r>
              <a:rPr lang="en-US" sz="3600" i="1" dirty="0"/>
              <a:t>K</a:t>
            </a:r>
            <a:r>
              <a:rPr lang="en-US" sz="3600" i="1" baseline="-25000" dirty="0"/>
              <a:t>P</a:t>
            </a:r>
            <a:r>
              <a:rPr lang="en-US" sz="3600" dirty="0"/>
              <a:t> would generate a high corrective signal than a small value of </a:t>
            </a:r>
            <a:r>
              <a:rPr lang="en-US" sz="3600" i="1" dirty="0"/>
              <a:t>K</a:t>
            </a:r>
            <a:r>
              <a:rPr lang="en-US" sz="3600" i="1" baseline="-25000" dirty="0"/>
              <a:t>P</a:t>
            </a:r>
            <a:r>
              <a:rPr lang="en-US" sz="3600" dirty="0"/>
              <a:t> for the same value of error. </a:t>
            </a:r>
            <a:endParaRPr lang="en-US" sz="3600" dirty="0" smtClean="0"/>
          </a:p>
        </p:txBody>
      </p:sp>
    </p:spTree>
    <p:extLst>
      <p:ext uri="{BB962C8B-B14F-4D97-AF65-F5344CB8AC3E}">
        <p14:creationId xmlns:p14="http://schemas.microsoft.com/office/powerpoint/2010/main" xmlns="" val="281213084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4525963"/>
          </a:xfrm>
        </p:spPr>
        <p:txBody>
          <a:bodyPr>
            <a:normAutofit/>
          </a:bodyPr>
          <a:lstStyle/>
          <a:p>
            <a:r>
              <a:rPr lang="en-US" sz="3600" dirty="0" smtClean="0"/>
              <a:t>At </a:t>
            </a:r>
            <a:r>
              <a:rPr lang="en-US" sz="3600" dirty="0"/>
              <a:t>very high values of </a:t>
            </a:r>
            <a:r>
              <a:rPr lang="en-US" sz="3600" i="1" dirty="0"/>
              <a:t>K</a:t>
            </a:r>
            <a:r>
              <a:rPr lang="en-US" sz="3600" i="1" baseline="-25000" dirty="0"/>
              <a:t>P,</a:t>
            </a:r>
            <a:r>
              <a:rPr lang="en-US" sz="3600" dirty="0"/>
              <a:t> oscillations could occur since the corrective signal is so high that the set-point is </a:t>
            </a:r>
            <a:r>
              <a:rPr lang="en-US" sz="3600" dirty="0">
                <a:solidFill>
                  <a:srgbClr val="FF0000"/>
                </a:solidFill>
              </a:rPr>
              <a:t>over-shoot</a:t>
            </a:r>
            <a:r>
              <a:rPr lang="en-US" sz="3600" dirty="0"/>
              <a:t>. </a:t>
            </a:r>
          </a:p>
          <a:p>
            <a:endParaRPr lang="en-US" sz="3600" dirty="0"/>
          </a:p>
        </p:txBody>
      </p:sp>
      <p:pic>
        <p:nvPicPr>
          <p:cNvPr id="4" name="Picture 3"/>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9552" y="2924944"/>
            <a:ext cx="8064896" cy="2996952"/>
          </a:xfrm>
          <a:prstGeom prst="rect">
            <a:avLst/>
          </a:prstGeom>
          <a:noFill/>
          <a:ln>
            <a:noFill/>
          </a:ln>
        </p:spPr>
      </p:pic>
    </p:spTree>
    <p:extLst>
      <p:ext uri="{BB962C8B-B14F-4D97-AF65-F5344CB8AC3E}">
        <p14:creationId xmlns:p14="http://schemas.microsoft.com/office/powerpoint/2010/main" xmlns="" val="281213084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332656"/>
            <a:ext cx="8974832" cy="5793507"/>
          </a:xfrm>
        </p:spPr>
        <p:txBody>
          <a:bodyPr>
            <a:noAutofit/>
          </a:bodyPr>
          <a:lstStyle/>
          <a:p>
            <a:r>
              <a:rPr lang="en-US" sz="3600" dirty="0"/>
              <a:t>It is possible for the value of </a:t>
            </a:r>
            <a:r>
              <a:rPr lang="en-US" sz="3600" i="1" dirty="0"/>
              <a:t>K</a:t>
            </a:r>
            <a:r>
              <a:rPr lang="en-US" sz="3600" i="1" baseline="-25000" dirty="0"/>
              <a:t>P</a:t>
            </a:r>
            <a:r>
              <a:rPr lang="en-US" sz="3600" dirty="0"/>
              <a:t> to be very high that the system becomes unstable and oscillates continuously. </a:t>
            </a:r>
            <a:endParaRPr lang="en-US" sz="3600" dirty="0" smtClean="0"/>
          </a:p>
          <a:p>
            <a:r>
              <a:rPr lang="en-US" sz="3600" dirty="0" smtClean="0"/>
              <a:t>If </a:t>
            </a:r>
            <a:r>
              <a:rPr lang="en-US" sz="3600" i="1" dirty="0"/>
              <a:t>K</a:t>
            </a:r>
            <a:r>
              <a:rPr lang="en-US" sz="3600" i="1" baseline="-25000" dirty="0"/>
              <a:t>P</a:t>
            </a:r>
            <a:r>
              <a:rPr lang="en-US" sz="3600" dirty="0"/>
              <a:t> is too small, the correction signal would be too small to correct the error within required time. </a:t>
            </a:r>
            <a:endParaRPr lang="en-US" sz="3600" dirty="0" smtClean="0"/>
          </a:p>
          <a:p>
            <a:r>
              <a:rPr lang="en-US" sz="3600" dirty="0"/>
              <a:t>For each control loop the value of </a:t>
            </a:r>
            <a:r>
              <a:rPr lang="en-US" sz="3600" i="1" dirty="0"/>
              <a:t>K</a:t>
            </a:r>
            <a:r>
              <a:rPr lang="en-US" sz="3600" i="1" baseline="-25000" dirty="0"/>
              <a:t>P</a:t>
            </a:r>
            <a:r>
              <a:rPr lang="en-US" sz="3600" dirty="0"/>
              <a:t> must be chosen that gives the required system response to changes without causing oscillations. This is called system tuning.</a:t>
            </a:r>
          </a:p>
          <a:p>
            <a:endParaRPr lang="en-US" sz="3600" dirty="0" smtClean="0"/>
          </a:p>
        </p:txBody>
      </p:sp>
    </p:spTree>
    <p:extLst>
      <p:ext uri="{BB962C8B-B14F-4D97-AF65-F5344CB8AC3E}">
        <p14:creationId xmlns:p14="http://schemas.microsoft.com/office/powerpoint/2010/main" xmlns="" val="335593922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7768"/>
            <a:ext cx="8229600" cy="1143000"/>
          </a:xfrm>
        </p:spPr>
        <p:txBody>
          <a:bodyPr>
            <a:normAutofit/>
          </a:bodyPr>
          <a:lstStyle/>
          <a:p>
            <a:r>
              <a:rPr lang="en-US" sz="4000" b="1" dirty="0" smtClean="0">
                <a:solidFill>
                  <a:srgbClr val="FF0000"/>
                </a:solidFill>
              </a:rPr>
              <a:t>Disadvantage</a:t>
            </a:r>
            <a:endParaRPr lang="en-US" sz="4000" dirty="0">
              <a:solidFill>
                <a:srgbClr val="FF0000"/>
              </a:solidFill>
            </a:endParaRPr>
          </a:p>
        </p:txBody>
      </p:sp>
      <p:sp>
        <p:nvSpPr>
          <p:cNvPr id="3" name="Content Placeholder 2"/>
          <p:cNvSpPr>
            <a:spLocks noGrp="1"/>
          </p:cNvSpPr>
          <p:nvPr>
            <p:ph idx="1"/>
          </p:nvPr>
        </p:nvSpPr>
        <p:spPr>
          <a:xfrm>
            <a:off x="457200" y="1196752"/>
            <a:ext cx="8229600" cy="4929411"/>
          </a:xfrm>
        </p:spPr>
        <p:txBody>
          <a:bodyPr>
            <a:normAutofit/>
          </a:bodyPr>
          <a:lstStyle/>
          <a:p>
            <a:r>
              <a:rPr lang="en-US" sz="3600" dirty="0" smtClean="0"/>
              <a:t>The </a:t>
            </a:r>
            <a:r>
              <a:rPr lang="en-US" sz="3600" dirty="0"/>
              <a:t>problem with proportional controllers is that for a given error, the corrective signal is constant. </a:t>
            </a:r>
            <a:endParaRPr lang="en-US" sz="3600" dirty="0" smtClean="0"/>
          </a:p>
          <a:p>
            <a:r>
              <a:rPr lang="en-US" sz="3600" dirty="0" smtClean="0"/>
              <a:t>If </a:t>
            </a:r>
            <a:r>
              <a:rPr lang="en-US" sz="3600" dirty="0"/>
              <a:t>the signal is very small that it cannot correct the problem, then the set-point would never be reached. </a:t>
            </a:r>
            <a:endParaRPr lang="en-US" sz="3600" dirty="0" smtClean="0"/>
          </a:p>
          <a:p>
            <a:r>
              <a:rPr lang="en-US" sz="3600" dirty="0" smtClean="0"/>
              <a:t>This </a:t>
            </a:r>
            <a:r>
              <a:rPr lang="en-US" sz="3600" dirty="0"/>
              <a:t>constitutes a major limitation of the proportional controller.  </a:t>
            </a:r>
          </a:p>
          <a:p>
            <a:endParaRPr lang="en-US" sz="3600" dirty="0"/>
          </a:p>
        </p:txBody>
      </p:sp>
    </p:spTree>
    <p:extLst>
      <p:ext uri="{BB962C8B-B14F-4D97-AF65-F5344CB8AC3E}">
        <p14:creationId xmlns:p14="http://schemas.microsoft.com/office/powerpoint/2010/main" xmlns="" val="2497011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Delivery and Assessment</a:t>
            </a:r>
            <a:endParaRPr lang="en-US" b="1" dirty="0"/>
          </a:p>
        </p:txBody>
      </p:sp>
      <p:sp>
        <p:nvSpPr>
          <p:cNvPr id="3" name="Content Placeholder 2"/>
          <p:cNvSpPr>
            <a:spLocks noGrp="1"/>
          </p:cNvSpPr>
          <p:nvPr>
            <p:ph idx="1"/>
          </p:nvPr>
        </p:nvSpPr>
        <p:spPr>
          <a:xfrm>
            <a:off x="457200" y="1340768"/>
            <a:ext cx="8507288" cy="4785395"/>
          </a:xfrm>
        </p:spPr>
        <p:txBody>
          <a:bodyPr>
            <a:normAutofit lnSpcReduction="10000"/>
          </a:bodyPr>
          <a:lstStyle/>
          <a:p>
            <a:r>
              <a:rPr lang="en-US" b="1" dirty="0" smtClean="0"/>
              <a:t>Lectures: </a:t>
            </a:r>
          </a:p>
          <a:p>
            <a:pPr marL="0" indent="0">
              <a:buNone/>
            </a:pPr>
            <a:r>
              <a:rPr lang="en-US" dirty="0"/>
              <a:t>	</a:t>
            </a:r>
            <a:r>
              <a:rPr lang="en-US" dirty="0" smtClean="0"/>
              <a:t>Every Monday at 2.00 pm</a:t>
            </a:r>
          </a:p>
          <a:p>
            <a:r>
              <a:rPr lang="en-US" b="1" dirty="0" smtClean="0"/>
              <a:t>Assignments </a:t>
            </a:r>
            <a:r>
              <a:rPr lang="en-US" dirty="0" smtClean="0"/>
              <a:t>(20%): </a:t>
            </a:r>
          </a:p>
          <a:p>
            <a:pPr marL="0" indent="0">
              <a:buNone/>
            </a:pPr>
            <a:r>
              <a:rPr lang="en-US" dirty="0"/>
              <a:t>	</a:t>
            </a:r>
            <a:r>
              <a:rPr lang="en-US" dirty="0" smtClean="0"/>
              <a:t>Two assignments given at any time of 	lectures</a:t>
            </a:r>
          </a:p>
          <a:p>
            <a:r>
              <a:rPr lang="en-US" b="1" dirty="0" smtClean="0"/>
              <a:t>Test </a:t>
            </a:r>
            <a:r>
              <a:rPr lang="en-US" dirty="0" smtClean="0"/>
              <a:t>(20%): </a:t>
            </a:r>
          </a:p>
          <a:p>
            <a:pPr marL="0" indent="0">
              <a:buNone/>
            </a:pPr>
            <a:r>
              <a:rPr lang="en-US" dirty="0"/>
              <a:t>	</a:t>
            </a:r>
            <a:r>
              <a:rPr lang="en-US" dirty="0" smtClean="0"/>
              <a:t>One test: Tentative date is during the 14</a:t>
            </a:r>
            <a:r>
              <a:rPr lang="en-US" baseline="30000" dirty="0" smtClean="0"/>
              <a:t>th</a:t>
            </a:r>
            <a:r>
              <a:rPr lang="en-US" dirty="0" smtClean="0"/>
              <a:t> week:</a:t>
            </a:r>
            <a:endParaRPr lang="en-US" b="1" dirty="0" smtClean="0">
              <a:solidFill>
                <a:srgbClr val="FF0000"/>
              </a:solidFill>
            </a:endParaRPr>
          </a:p>
          <a:p>
            <a:r>
              <a:rPr lang="en-US" b="1" dirty="0"/>
              <a:t>Final</a:t>
            </a:r>
            <a:r>
              <a:rPr lang="en-US" dirty="0" smtClean="0"/>
              <a:t> </a:t>
            </a:r>
            <a:r>
              <a:rPr lang="en-US" b="1" dirty="0" smtClean="0"/>
              <a:t>Exam </a:t>
            </a:r>
            <a:r>
              <a:rPr lang="en-US" dirty="0" smtClean="0"/>
              <a:t>(60%)</a:t>
            </a:r>
            <a:endParaRPr lang="en-US" dirty="0"/>
          </a:p>
        </p:txBody>
      </p:sp>
    </p:spTree>
    <p:extLst>
      <p:ext uri="{BB962C8B-B14F-4D97-AF65-F5344CB8AC3E}">
        <p14:creationId xmlns:p14="http://schemas.microsoft.com/office/powerpoint/2010/main" xmlns="" val="283268209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Integral Controller  </a:t>
            </a:r>
            <a:endParaRPr lang="en-US" dirty="0">
              <a:solidFill>
                <a:srgbClr val="FF0000"/>
              </a:solidFill>
            </a:endParaRPr>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a:xfrm>
                <a:off x="251520" y="1268760"/>
                <a:ext cx="8712968" cy="4857403"/>
              </a:xfrm>
            </p:spPr>
            <p:txBody>
              <a:bodyPr>
                <a:normAutofit/>
              </a:bodyPr>
              <a:lstStyle/>
              <a:p>
                <a:r>
                  <a:rPr lang="en-US" dirty="0" smtClean="0"/>
                  <a:t>In </a:t>
                </a:r>
                <a:r>
                  <a:rPr lang="en-US" dirty="0"/>
                  <a:t>integral control the controller out-put is proportional to the time integral of the error signal. </a:t>
                </a:r>
                <a:endParaRPr lang="en-US" dirty="0" smtClean="0"/>
              </a:p>
              <a:p>
                <a:r>
                  <a:rPr lang="en-US" dirty="0" smtClean="0"/>
                  <a:t>The </a:t>
                </a:r>
                <a:r>
                  <a:rPr lang="en-US" dirty="0"/>
                  <a:t>control is dependent on the history of the error signal. This can be represented as:</a:t>
                </a:r>
              </a:p>
              <a:p>
                <a:pPr marL="0" indent="0">
                  <a:buNone/>
                </a:pPr>
                <a14:m>
                  <m:oMathPara xmlns:m="http://schemas.openxmlformats.org/officeDocument/2006/math">
                    <m:oMathParaPr>
                      <m:jc m:val="centerGroup"/>
                    </m:oMathParaPr>
                    <m:oMath xmlns:m="http://schemas.openxmlformats.org/officeDocument/2006/math">
                      <m:r>
                        <a:rPr lang="en-US" i="1">
                          <a:latin typeface="Cambria Math"/>
                        </a:rPr>
                        <m:t>𝐽</m:t>
                      </m:r>
                      <m:r>
                        <a:rPr lang="en-US" i="1">
                          <a:latin typeface="Cambria Math"/>
                        </a:rPr>
                        <m:t>=</m:t>
                      </m:r>
                      <m:sSub>
                        <m:sSubPr>
                          <m:ctrlPr>
                            <a:rPr lang="en-US" i="1">
                              <a:latin typeface="Cambria Math"/>
                            </a:rPr>
                          </m:ctrlPr>
                        </m:sSubPr>
                        <m:e>
                          <m:r>
                            <a:rPr lang="en-US" i="1">
                              <a:latin typeface="Cambria Math"/>
                            </a:rPr>
                            <m:t>𝐽</m:t>
                          </m:r>
                        </m:e>
                        <m:sub>
                          <m:r>
                            <a:rPr lang="en-US" i="1">
                              <a:latin typeface="Cambria Math"/>
                            </a:rPr>
                            <m:t>0</m:t>
                          </m:r>
                        </m:sub>
                      </m:sSub>
                      <m:r>
                        <a:rPr lang="en-US" i="1">
                          <a:latin typeface="Cambria Math"/>
                        </a:rPr>
                        <m:t>+</m:t>
                      </m:r>
                      <m:sSub>
                        <m:sSubPr>
                          <m:ctrlPr>
                            <a:rPr lang="en-US" i="1">
                              <a:latin typeface="Cambria Math"/>
                            </a:rPr>
                          </m:ctrlPr>
                        </m:sSubPr>
                        <m:e>
                          <m:r>
                            <a:rPr lang="en-US" i="1">
                              <a:latin typeface="Cambria Math"/>
                            </a:rPr>
                            <m:t>𝐾</m:t>
                          </m:r>
                        </m:e>
                        <m:sub>
                          <m:r>
                            <a:rPr lang="en-US" i="1">
                              <a:latin typeface="Cambria Math"/>
                            </a:rPr>
                            <m:t>𝐼</m:t>
                          </m:r>
                        </m:sub>
                      </m:sSub>
                      <m:nary>
                        <m:naryPr>
                          <m:limLoc m:val="subSup"/>
                          <m:ctrlPr>
                            <a:rPr lang="en-US" i="1">
                              <a:latin typeface="Cambria Math"/>
                            </a:rPr>
                          </m:ctrlPr>
                        </m:naryPr>
                        <m:sub>
                          <m:r>
                            <a:rPr lang="en-US" i="1">
                              <a:latin typeface="Cambria Math"/>
                            </a:rPr>
                            <m:t>0</m:t>
                          </m:r>
                        </m:sub>
                        <m:sup>
                          <m:r>
                            <a:rPr lang="en-US" i="1">
                              <a:latin typeface="Cambria Math"/>
                            </a:rPr>
                            <m:t>𝑡</m:t>
                          </m:r>
                        </m:sup>
                        <m:e>
                          <m:r>
                            <a:rPr lang="en-US" i="1">
                              <a:latin typeface="Cambria Math"/>
                            </a:rPr>
                            <m:t>𝑒𝑑𝑡</m:t>
                          </m:r>
                        </m:e>
                      </m:nary>
                      <m:r>
                        <a:rPr lang="en-US" i="1">
                          <a:latin typeface="Cambria Math"/>
                        </a:rPr>
                        <m:t>…(</m:t>
                      </m:r>
                      <m:r>
                        <a:rPr lang="en-US" i="1">
                          <a:latin typeface="Cambria Math"/>
                        </a:rPr>
                        <m:t>𝑖𝑖</m:t>
                      </m:r>
                      <m:r>
                        <a:rPr lang="en-US" i="1">
                          <a:latin typeface="Cambria Math"/>
                        </a:rPr>
                        <m:t>)</m:t>
                      </m:r>
                    </m:oMath>
                  </m:oMathPara>
                </a14:m>
                <a:endParaRPr lang="en-US" dirty="0"/>
              </a:p>
              <a:p>
                <a:pPr marL="0" indent="0">
                  <a:buNone/>
                </a:pPr>
                <a:r>
                  <a:rPr lang="en-US" dirty="0"/>
                  <a:t>Where, </a:t>
                </a:r>
                <a:r>
                  <a:rPr lang="en-US" i="1" dirty="0"/>
                  <a:t>K</a:t>
                </a:r>
                <a:r>
                  <a:rPr lang="en-US" i="1" baseline="-25000" dirty="0"/>
                  <a:t>I</a:t>
                </a:r>
                <a:r>
                  <a:rPr lang="en-US" dirty="0"/>
                  <a:t> is the gain of integral controller. </a:t>
                </a:r>
                <a:endParaRPr lang="en-US"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251520" y="1268760"/>
                <a:ext cx="8712968" cy="4857403"/>
              </a:xfrm>
              <a:blipFill rotWithShape="1">
                <a:blip r:embed="rId2" cstate="print"/>
                <a:stretch>
                  <a:fillRect l="-1748" t="-1631"/>
                </a:stretch>
              </a:blipFill>
            </p:spPr>
            <p:txBody>
              <a:bodyPr/>
              <a:lstStyle/>
              <a:p>
                <a:r>
                  <a:rPr lang="en-US">
                    <a:noFill/>
                  </a:rPr>
                  <a:t> </a:t>
                </a:r>
              </a:p>
            </p:txBody>
          </p:sp>
        </mc:Fallback>
      </mc:AlternateContent>
    </p:spTree>
    <p:extLst>
      <p:ext uri="{BB962C8B-B14F-4D97-AF65-F5344CB8AC3E}">
        <p14:creationId xmlns:p14="http://schemas.microsoft.com/office/powerpoint/2010/main" xmlns="" val="3598506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443805"/>
            <a:ext cx="8856984" cy="5649491"/>
          </a:xfrm>
        </p:spPr>
        <p:txBody>
          <a:bodyPr>
            <a:normAutofit/>
          </a:bodyPr>
          <a:lstStyle/>
          <a:p>
            <a:r>
              <a:rPr lang="en-US" sz="3600" dirty="0" smtClean="0"/>
              <a:t>The </a:t>
            </a:r>
            <a:r>
              <a:rPr lang="en-US" sz="3600" dirty="0"/>
              <a:t>longer the error persists, the higher </a:t>
            </a:r>
            <a:r>
              <a:rPr lang="en-US" sz="3600" dirty="0" smtClean="0"/>
              <a:t>the </a:t>
            </a:r>
            <a:r>
              <a:rPr lang="en-US" sz="3600" dirty="0"/>
              <a:t>corrective signal becomes. </a:t>
            </a:r>
            <a:endParaRPr lang="en-US" sz="3600" dirty="0" smtClean="0"/>
          </a:p>
          <a:p>
            <a:r>
              <a:rPr lang="en-US" sz="3600" dirty="0" smtClean="0"/>
              <a:t>Therefore</a:t>
            </a:r>
            <a:r>
              <a:rPr lang="en-US" sz="3600" dirty="0"/>
              <a:t>, as long as the error signal is positive, the corrective signal will occur at an increasing rate. </a:t>
            </a:r>
          </a:p>
          <a:p>
            <a:endParaRPr lang="en-US" sz="3600" dirty="0"/>
          </a:p>
        </p:txBody>
      </p:sp>
    </p:spTree>
    <p:extLst>
      <p:ext uri="{BB962C8B-B14F-4D97-AF65-F5344CB8AC3E}">
        <p14:creationId xmlns:p14="http://schemas.microsoft.com/office/powerpoint/2010/main" xmlns="" val="193394606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Disadvantage</a:t>
            </a:r>
            <a:endParaRPr lang="en-US" dirty="0">
              <a:solidFill>
                <a:srgbClr val="FF0000"/>
              </a:solidFill>
            </a:endParaRPr>
          </a:p>
        </p:txBody>
      </p:sp>
      <p:sp>
        <p:nvSpPr>
          <p:cNvPr id="3" name="Content Placeholder 2"/>
          <p:cNvSpPr>
            <a:spLocks noGrp="1"/>
          </p:cNvSpPr>
          <p:nvPr>
            <p:ph idx="1"/>
          </p:nvPr>
        </p:nvSpPr>
        <p:spPr>
          <a:xfrm>
            <a:off x="179512" y="1340768"/>
            <a:ext cx="8856984" cy="4785395"/>
          </a:xfrm>
        </p:spPr>
        <p:txBody>
          <a:bodyPr>
            <a:normAutofit/>
          </a:bodyPr>
          <a:lstStyle/>
          <a:p>
            <a:r>
              <a:rPr lang="en-US" sz="3600" dirty="0" smtClean="0"/>
              <a:t>The </a:t>
            </a:r>
            <a:r>
              <a:rPr lang="en-US" sz="3600" dirty="0"/>
              <a:t>problem is that when the error magnitude returns to zero, a correction signal still exists, as a result, the error must be negative to reduce the corrective signal to zero. </a:t>
            </a:r>
            <a:endParaRPr lang="en-US" sz="3600" dirty="0" smtClean="0"/>
          </a:p>
          <a:p>
            <a:r>
              <a:rPr lang="en-US" sz="3600" dirty="0" smtClean="0"/>
              <a:t>This </a:t>
            </a:r>
            <a:r>
              <a:rPr lang="en-US" sz="3600" dirty="0"/>
              <a:t>makes the integral controller to have a tendency </a:t>
            </a:r>
            <a:r>
              <a:rPr lang="en-US" sz="3600" dirty="0" smtClean="0"/>
              <a:t>to cause </a:t>
            </a:r>
            <a:r>
              <a:rPr lang="en-US" sz="3600" dirty="0"/>
              <a:t>oscillations in the system out-put.</a:t>
            </a:r>
          </a:p>
          <a:p>
            <a:endParaRPr lang="en-US" sz="3600" dirty="0"/>
          </a:p>
        </p:txBody>
      </p:sp>
    </p:spTree>
    <p:extLst>
      <p:ext uri="{BB962C8B-B14F-4D97-AF65-F5344CB8AC3E}">
        <p14:creationId xmlns:p14="http://schemas.microsoft.com/office/powerpoint/2010/main" xmlns="" val="271502604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normAutofit/>
          </a:bodyPr>
          <a:lstStyle/>
          <a:p>
            <a:r>
              <a:rPr lang="en-US" b="1" dirty="0" smtClean="0">
                <a:solidFill>
                  <a:srgbClr val="FF0000"/>
                </a:solidFill>
              </a:rPr>
              <a:t>Derivative Controller  </a:t>
            </a:r>
            <a:endParaRPr lang="en-US" dirty="0">
              <a:solidFill>
                <a:srgbClr val="FF0000"/>
              </a:solidFill>
            </a:endParaRPr>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a:xfrm>
                <a:off x="179512" y="980728"/>
                <a:ext cx="8784976" cy="5688632"/>
              </a:xfrm>
            </p:spPr>
            <p:txBody>
              <a:bodyPr>
                <a:noAutofit/>
              </a:bodyPr>
              <a:lstStyle/>
              <a:p>
                <a:r>
                  <a:rPr lang="en-US" sz="3400" dirty="0" smtClean="0"/>
                  <a:t>The </a:t>
                </a:r>
                <a:r>
                  <a:rPr lang="en-US" sz="3400" dirty="0"/>
                  <a:t>controller out-put is proportional to the rate of change of the error, expressed as:</a:t>
                </a:r>
              </a:p>
              <a:p>
                <a:pPr marL="0" indent="0">
                  <a:buNone/>
                </a:pPr>
                <a14:m>
                  <m:oMathPara xmlns:m="http://schemas.openxmlformats.org/officeDocument/2006/math">
                    <m:oMathParaPr>
                      <m:jc m:val="centerGroup"/>
                    </m:oMathParaPr>
                    <m:oMath xmlns:m="http://schemas.openxmlformats.org/officeDocument/2006/math">
                      <m:r>
                        <a:rPr lang="en-US" sz="3400" i="1">
                          <a:latin typeface="Cambria Math"/>
                        </a:rPr>
                        <m:t>𝐽</m:t>
                      </m:r>
                      <m:r>
                        <a:rPr lang="en-US" sz="3400" i="1">
                          <a:latin typeface="Cambria Math"/>
                        </a:rPr>
                        <m:t>=</m:t>
                      </m:r>
                      <m:sSub>
                        <m:sSubPr>
                          <m:ctrlPr>
                            <a:rPr lang="en-US" sz="3400" i="1">
                              <a:latin typeface="Cambria Math"/>
                            </a:rPr>
                          </m:ctrlPr>
                        </m:sSubPr>
                        <m:e>
                          <m:r>
                            <a:rPr lang="en-US" sz="3400" i="1">
                              <a:latin typeface="Cambria Math"/>
                            </a:rPr>
                            <m:t>𝐽</m:t>
                          </m:r>
                        </m:e>
                        <m:sub>
                          <m:r>
                            <a:rPr lang="en-US" sz="3400" i="1">
                              <a:latin typeface="Cambria Math"/>
                            </a:rPr>
                            <m:t>0</m:t>
                          </m:r>
                        </m:sub>
                      </m:sSub>
                      <m:r>
                        <a:rPr lang="en-US" sz="3400" i="1">
                          <a:latin typeface="Cambria Math"/>
                        </a:rPr>
                        <m:t>+</m:t>
                      </m:r>
                      <m:sSub>
                        <m:sSubPr>
                          <m:ctrlPr>
                            <a:rPr lang="en-US" sz="3400" i="1">
                              <a:latin typeface="Cambria Math"/>
                            </a:rPr>
                          </m:ctrlPr>
                        </m:sSubPr>
                        <m:e>
                          <m:r>
                            <a:rPr lang="en-US" sz="3400" i="1">
                              <a:latin typeface="Cambria Math"/>
                            </a:rPr>
                            <m:t>𝐾</m:t>
                          </m:r>
                        </m:e>
                        <m:sub>
                          <m:r>
                            <a:rPr lang="en-US" sz="3400" i="1">
                              <a:latin typeface="Cambria Math"/>
                            </a:rPr>
                            <m:t>𝐷</m:t>
                          </m:r>
                        </m:sub>
                      </m:sSub>
                      <m:f>
                        <m:fPr>
                          <m:ctrlPr>
                            <a:rPr lang="en-US" sz="3400" i="1">
                              <a:latin typeface="Cambria Math"/>
                            </a:rPr>
                          </m:ctrlPr>
                        </m:fPr>
                        <m:num>
                          <m:r>
                            <a:rPr lang="en-US" sz="3400" i="1">
                              <a:latin typeface="Cambria Math"/>
                            </a:rPr>
                            <m:t>𝑑𝑒</m:t>
                          </m:r>
                        </m:num>
                        <m:den>
                          <m:r>
                            <a:rPr lang="en-US" sz="3400" i="1">
                              <a:latin typeface="Cambria Math"/>
                            </a:rPr>
                            <m:t>𝑑𝑡</m:t>
                          </m:r>
                        </m:den>
                      </m:f>
                      <m:r>
                        <a:rPr lang="en-US" sz="3400" i="1">
                          <a:latin typeface="Cambria Math"/>
                        </a:rPr>
                        <m:t>…(</m:t>
                      </m:r>
                      <m:r>
                        <a:rPr lang="en-US" sz="3400" i="1">
                          <a:latin typeface="Cambria Math"/>
                        </a:rPr>
                        <m:t>𝑖𝑖𝑖</m:t>
                      </m:r>
                      <m:r>
                        <a:rPr lang="en-US" sz="3400" i="1">
                          <a:latin typeface="Cambria Math"/>
                        </a:rPr>
                        <m:t>)</m:t>
                      </m:r>
                    </m:oMath>
                  </m:oMathPara>
                </a14:m>
                <a:endParaRPr lang="en-US" sz="3400" dirty="0"/>
              </a:p>
              <a:p>
                <a:pPr marL="0" indent="0">
                  <a:buNone/>
                </a:pPr>
                <a:r>
                  <a:rPr lang="en-US" sz="3400" dirty="0"/>
                  <a:t>Where, </a:t>
                </a:r>
                <a:r>
                  <a:rPr lang="en-US" sz="3400" i="1" dirty="0"/>
                  <a:t>K</a:t>
                </a:r>
                <a:r>
                  <a:rPr lang="en-US" sz="3400" i="1" baseline="-25000" dirty="0"/>
                  <a:t>D</a:t>
                </a:r>
                <a:r>
                  <a:rPr lang="en-US" sz="3400" dirty="0"/>
                  <a:t> is the </a:t>
                </a:r>
                <a:r>
                  <a:rPr lang="en-US" sz="3400" dirty="0" smtClean="0"/>
                  <a:t>gain </a:t>
                </a:r>
                <a:r>
                  <a:rPr lang="en-US" sz="3400" dirty="0"/>
                  <a:t>of the derivative.</a:t>
                </a:r>
              </a:p>
              <a:p>
                <a:r>
                  <a:rPr lang="en-US" sz="3400" dirty="0"/>
                  <a:t>The derivative controller is predictive for future values of the </a:t>
                </a:r>
                <a:r>
                  <a:rPr lang="en-US" sz="3400" dirty="0" smtClean="0"/>
                  <a:t>error. </a:t>
                </a:r>
              </a:p>
              <a:p>
                <a:r>
                  <a:rPr lang="en-US" sz="3400" dirty="0"/>
                  <a:t>It is also called the rate control. </a:t>
                </a:r>
              </a:p>
              <a:p>
                <a:r>
                  <a:rPr lang="en-US" sz="3400" dirty="0"/>
                  <a:t>The faster the out-put deviates from the set point, the higher is the corrective signal. </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79512" y="980728"/>
                <a:ext cx="8784976" cy="5688632"/>
              </a:xfrm>
              <a:blipFill rotWithShape="1">
                <a:blip r:embed="rId2" cstate="print"/>
                <a:stretch>
                  <a:fillRect l="-1872" t="-1501" b="-2894"/>
                </a:stretch>
              </a:blipFill>
            </p:spPr>
            <p:txBody>
              <a:bodyPr/>
              <a:lstStyle/>
              <a:p>
                <a:r>
                  <a:rPr lang="en-US">
                    <a:noFill/>
                  </a:rPr>
                  <a:t> </a:t>
                </a:r>
              </a:p>
            </p:txBody>
          </p:sp>
        </mc:Fallback>
      </mc:AlternateContent>
    </p:spTree>
    <p:extLst>
      <p:ext uri="{BB962C8B-B14F-4D97-AF65-F5344CB8AC3E}">
        <p14:creationId xmlns:p14="http://schemas.microsoft.com/office/powerpoint/2010/main" xmlns="" val="233561258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856984" cy="6264696"/>
          </a:xfrm>
        </p:spPr>
        <p:txBody>
          <a:bodyPr>
            <a:noAutofit/>
          </a:bodyPr>
          <a:lstStyle/>
          <a:p>
            <a:r>
              <a:rPr lang="en-US" sz="3400" dirty="0"/>
              <a:t>This is a major </a:t>
            </a:r>
            <a:r>
              <a:rPr lang="en-US" sz="3400" dirty="0">
                <a:solidFill>
                  <a:srgbClr val="FF0000"/>
                </a:solidFill>
              </a:rPr>
              <a:t>advantage</a:t>
            </a:r>
            <a:r>
              <a:rPr lang="en-US" sz="3400" dirty="0"/>
              <a:t> of the derivative </a:t>
            </a:r>
            <a:r>
              <a:rPr lang="en-US" sz="3400" dirty="0" smtClean="0"/>
              <a:t>controller, it can be fast. </a:t>
            </a:r>
            <a:endParaRPr lang="en-US" sz="3400" dirty="0"/>
          </a:p>
          <a:p>
            <a:r>
              <a:rPr lang="en-US" sz="3400" dirty="0" smtClean="0"/>
              <a:t>When </a:t>
            </a:r>
            <a:r>
              <a:rPr lang="en-US" sz="3400" dirty="0"/>
              <a:t>the error is steady or constant, the controller out-put is zero and no corrective action. </a:t>
            </a:r>
          </a:p>
          <a:p>
            <a:r>
              <a:rPr lang="en-US" sz="3400" dirty="0" smtClean="0"/>
              <a:t>Only </a:t>
            </a:r>
            <a:r>
              <a:rPr lang="en-US" sz="3400" dirty="0"/>
              <a:t>when the error is changing that there will be controller out-put</a:t>
            </a:r>
            <a:r>
              <a:rPr lang="en-US" sz="3400" dirty="0" smtClean="0"/>
              <a:t>.</a:t>
            </a:r>
          </a:p>
          <a:p>
            <a:r>
              <a:rPr lang="en-US" sz="3400" dirty="0"/>
              <a:t>Hence, the error can exist without corrective action being taken, this is a </a:t>
            </a:r>
            <a:r>
              <a:rPr lang="en-US" sz="3400" dirty="0">
                <a:solidFill>
                  <a:srgbClr val="FF0000"/>
                </a:solidFill>
              </a:rPr>
              <a:t>disadvantage</a:t>
            </a:r>
            <a:r>
              <a:rPr lang="en-US" sz="3400" dirty="0"/>
              <a:t>. </a:t>
            </a:r>
          </a:p>
          <a:p>
            <a:r>
              <a:rPr lang="en-US" sz="3400" dirty="0"/>
              <a:t>Therefore, it is always used in conjunction with proportional or integral controller or both. </a:t>
            </a:r>
            <a:r>
              <a:rPr lang="en-US" sz="3400" dirty="0" smtClean="0"/>
              <a:t> </a:t>
            </a:r>
          </a:p>
        </p:txBody>
      </p:sp>
    </p:spTree>
    <p:extLst>
      <p:ext uri="{BB962C8B-B14F-4D97-AF65-F5344CB8AC3E}">
        <p14:creationId xmlns:p14="http://schemas.microsoft.com/office/powerpoint/2010/main" xmlns="" val="137269874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752"/>
            <a:ext cx="8229600" cy="1143000"/>
          </a:xfrm>
        </p:spPr>
        <p:txBody>
          <a:bodyPr>
            <a:normAutofit/>
          </a:bodyPr>
          <a:lstStyle/>
          <a:p>
            <a:r>
              <a:rPr lang="en-US" sz="4000" b="1" dirty="0" smtClean="0">
                <a:solidFill>
                  <a:srgbClr val="FF0000"/>
                </a:solidFill>
              </a:rPr>
              <a:t>Combination of Controllers </a:t>
            </a:r>
            <a:endParaRPr lang="en-US" sz="4000" b="1" dirty="0">
              <a:solidFill>
                <a:srgbClr val="FF0000"/>
              </a:solidFill>
            </a:endParaRPr>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a:xfrm>
                <a:off x="179512" y="908720"/>
                <a:ext cx="8784976" cy="5688632"/>
              </a:xfrm>
            </p:spPr>
            <p:txBody>
              <a:bodyPr>
                <a:noAutofit/>
              </a:bodyPr>
              <a:lstStyle/>
              <a:p>
                <a:r>
                  <a:rPr lang="en-US" sz="2800" b="1" dirty="0"/>
                  <a:t>PI Controller </a:t>
                </a:r>
                <a:endParaRPr lang="en-US" sz="2800" dirty="0"/>
              </a:p>
              <a:p>
                <a:pPr marL="0" indent="0">
                  <a:buNone/>
                </a:pPr>
                <a14:m>
                  <m:oMathPara xmlns:m="http://schemas.openxmlformats.org/officeDocument/2006/math">
                    <m:oMathParaPr>
                      <m:jc m:val="centerGroup"/>
                    </m:oMathParaPr>
                    <m:oMath xmlns:m="http://schemas.openxmlformats.org/officeDocument/2006/math">
                      <m:r>
                        <a:rPr lang="en-US" sz="2800" i="1">
                          <a:latin typeface="Cambria Math"/>
                        </a:rPr>
                        <m:t>𝐽</m:t>
                      </m:r>
                      <m:r>
                        <a:rPr lang="en-US" sz="2800" i="1">
                          <a:latin typeface="Cambria Math"/>
                        </a:rPr>
                        <m:t>=</m:t>
                      </m:r>
                      <m:sSub>
                        <m:sSubPr>
                          <m:ctrlPr>
                            <a:rPr lang="en-US" sz="2800" i="1">
                              <a:latin typeface="Cambria Math"/>
                            </a:rPr>
                          </m:ctrlPr>
                        </m:sSubPr>
                        <m:e>
                          <m:r>
                            <a:rPr lang="en-US" sz="2800" i="1">
                              <a:latin typeface="Cambria Math"/>
                            </a:rPr>
                            <m:t>𝐽</m:t>
                          </m:r>
                        </m:e>
                        <m:sub>
                          <m:r>
                            <a:rPr lang="en-US" sz="2800" i="1">
                              <a:latin typeface="Cambria Math"/>
                            </a:rPr>
                            <m:t>0</m:t>
                          </m:r>
                        </m:sub>
                      </m:sSub>
                      <m:sSub>
                        <m:sSubPr>
                          <m:ctrlPr>
                            <a:rPr lang="en-US" sz="2800" i="1">
                              <a:latin typeface="Cambria Math"/>
                            </a:rPr>
                          </m:ctrlPr>
                        </m:sSubPr>
                        <m:e>
                          <m:r>
                            <a:rPr lang="en-US" sz="2800" i="1">
                              <a:latin typeface="Cambria Math"/>
                            </a:rPr>
                            <m:t>+</m:t>
                          </m:r>
                          <m:r>
                            <a:rPr lang="en-US" sz="2800" i="1">
                              <a:latin typeface="Cambria Math"/>
                            </a:rPr>
                            <m:t>𝐾</m:t>
                          </m:r>
                        </m:e>
                        <m:sub>
                          <m:r>
                            <a:rPr lang="en-US" sz="2800" i="1">
                              <a:latin typeface="Cambria Math"/>
                            </a:rPr>
                            <m:t>𝑃</m:t>
                          </m:r>
                        </m:sub>
                      </m:sSub>
                      <m:r>
                        <a:rPr lang="en-US" sz="2800" i="1">
                          <a:latin typeface="Cambria Math"/>
                        </a:rPr>
                        <m:t>𝑒</m:t>
                      </m:r>
                      <m:r>
                        <a:rPr lang="en-US" sz="2800" i="1">
                          <a:latin typeface="Cambria Math"/>
                        </a:rPr>
                        <m:t>+</m:t>
                      </m:r>
                      <m:sSub>
                        <m:sSubPr>
                          <m:ctrlPr>
                            <a:rPr lang="en-US" sz="2800" i="1">
                              <a:latin typeface="Cambria Math"/>
                            </a:rPr>
                          </m:ctrlPr>
                        </m:sSubPr>
                        <m:e>
                          <m:r>
                            <a:rPr lang="en-US" sz="2800" i="1">
                              <a:latin typeface="Cambria Math"/>
                            </a:rPr>
                            <m:t>𝐾</m:t>
                          </m:r>
                        </m:e>
                        <m:sub>
                          <m:r>
                            <a:rPr lang="en-US" sz="2800" i="1">
                              <a:latin typeface="Cambria Math"/>
                            </a:rPr>
                            <m:t>𝐼</m:t>
                          </m:r>
                        </m:sub>
                      </m:sSub>
                      <m:nary>
                        <m:naryPr>
                          <m:limLoc m:val="subSup"/>
                          <m:ctrlPr>
                            <a:rPr lang="en-US" sz="2800" i="1">
                              <a:latin typeface="Cambria Math"/>
                            </a:rPr>
                          </m:ctrlPr>
                        </m:naryPr>
                        <m:sub>
                          <m:r>
                            <a:rPr lang="en-US" sz="2800" i="1">
                              <a:latin typeface="Cambria Math"/>
                            </a:rPr>
                            <m:t>0</m:t>
                          </m:r>
                        </m:sub>
                        <m:sup>
                          <m:r>
                            <a:rPr lang="en-US" sz="2800" i="1">
                              <a:latin typeface="Cambria Math"/>
                            </a:rPr>
                            <m:t>𝑡</m:t>
                          </m:r>
                        </m:sup>
                        <m:e>
                          <m:r>
                            <a:rPr lang="en-US" sz="2800" i="1">
                              <a:latin typeface="Cambria Math"/>
                            </a:rPr>
                            <m:t>𝑒𝑑𝑡</m:t>
                          </m:r>
                        </m:e>
                      </m:nary>
                      <m:r>
                        <a:rPr lang="en-US" sz="2800" i="1">
                          <a:latin typeface="Cambria Math"/>
                        </a:rPr>
                        <m:t>…(</m:t>
                      </m:r>
                      <m:r>
                        <a:rPr lang="en-US" sz="2800" i="1">
                          <a:latin typeface="Cambria Math"/>
                        </a:rPr>
                        <m:t>𝑖𝑣</m:t>
                      </m:r>
                      <m:r>
                        <a:rPr lang="en-US" sz="2800" i="1">
                          <a:latin typeface="Cambria Math"/>
                        </a:rPr>
                        <m:t>)</m:t>
                      </m:r>
                    </m:oMath>
                  </m:oMathPara>
                </a14:m>
                <a:endParaRPr lang="en-US" sz="2800" dirty="0"/>
              </a:p>
              <a:p>
                <a:r>
                  <a:rPr lang="en-US" sz="2800" dirty="0"/>
                  <a:t> </a:t>
                </a:r>
                <a:r>
                  <a:rPr lang="en-US" sz="2800" b="1" dirty="0" smtClean="0"/>
                  <a:t>PD </a:t>
                </a:r>
                <a:r>
                  <a:rPr lang="en-US" sz="2800" b="1" dirty="0"/>
                  <a:t>Controller </a:t>
                </a:r>
                <a:endParaRPr lang="en-US" sz="2800" dirty="0"/>
              </a:p>
              <a:p>
                <a:pPr marL="0" indent="0">
                  <a:buNone/>
                </a:pPr>
                <a14:m>
                  <m:oMathPara xmlns:m="http://schemas.openxmlformats.org/officeDocument/2006/math">
                    <m:oMathParaPr>
                      <m:jc m:val="centerGroup"/>
                    </m:oMathParaPr>
                    <m:oMath xmlns:m="http://schemas.openxmlformats.org/officeDocument/2006/math">
                      <m:r>
                        <a:rPr lang="en-US" sz="2800" i="1">
                          <a:latin typeface="Cambria Math"/>
                        </a:rPr>
                        <m:t>𝐽</m:t>
                      </m:r>
                      <m:r>
                        <a:rPr lang="en-US" sz="2800" i="1">
                          <a:latin typeface="Cambria Math"/>
                        </a:rPr>
                        <m:t>=</m:t>
                      </m:r>
                      <m:sSub>
                        <m:sSubPr>
                          <m:ctrlPr>
                            <a:rPr lang="en-US" sz="2800" i="1">
                              <a:latin typeface="Cambria Math"/>
                            </a:rPr>
                          </m:ctrlPr>
                        </m:sSubPr>
                        <m:e>
                          <m:r>
                            <a:rPr lang="en-US" sz="2800" i="1">
                              <a:latin typeface="Cambria Math"/>
                            </a:rPr>
                            <m:t>𝐽</m:t>
                          </m:r>
                        </m:e>
                        <m:sub>
                          <m:r>
                            <a:rPr lang="en-US" sz="2800" i="1">
                              <a:latin typeface="Cambria Math"/>
                            </a:rPr>
                            <m:t>0</m:t>
                          </m:r>
                        </m:sub>
                      </m:sSub>
                      <m:sSub>
                        <m:sSubPr>
                          <m:ctrlPr>
                            <a:rPr lang="en-US" sz="2800" i="1">
                              <a:latin typeface="Cambria Math"/>
                            </a:rPr>
                          </m:ctrlPr>
                        </m:sSubPr>
                        <m:e>
                          <m:r>
                            <a:rPr lang="en-US" sz="2800" i="1">
                              <a:latin typeface="Cambria Math"/>
                            </a:rPr>
                            <m:t>+</m:t>
                          </m:r>
                          <m:r>
                            <a:rPr lang="en-US" sz="2800" i="1">
                              <a:latin typeface="Cambria Math"/>
                            </a:rPr>
                            <m:t>𝐾</m:t>
                          </m:r>
                        </m:e>
                        <m:sub>
                          <m:r>
                            <a:rPr lang="en-US" sz="2800" i="1">
                              <a:latin typeface="Cambria Math"/>
                            </a:rPr>
                            <m:t>𝑃</m:t>
                          </m:r>
                        </m:sub>
                      </m:sSub>
                      <m:r>
                        <a:rPr lang="en-US" sz="2800" i="1">
                          <a:latin typeface="Cambria Math"/>
                        </a:rPr>
                        <m:t>𝑒</m:t>
                      </m:r>
                      <m:r>
                        <a:rPr lang="en-US" sz="2800" i="1">
                          <a:latin typeface="Cambria Math"/>
                        </a:rPr>
                        <m:t>+</m:t>
                      </m:r>
                      <m:sSub>
                        <m:sSubPr>
                          <m:ctrlPr>
                            <a:rPr lang="en-US" sz="2800" i="1">
                              <a:latin typeface="Cambria Math"/>
                            </a:rPr>
                          </m:ctrlPr>
                        </m:sSubPr>
                        <m:e>
                          <m:r>
                            <a:rPr lang="en-US" sz="2800" i="1">
                              <a:latin typeface="Cambria Math"/>
                            </a:rPr>
                            <m:t>𝐾</m:t>
                          </m:r>
                        </m:e>
                        <m:sub>
                          <m:r>
                            <a:rPr lang="en-US" sz="2800" i="1">
                              <a:latin typeface="Cambria Math"/>
                            </a:rPr>
                            <m:t>𝐷</m:t>
                          </m:r>
                        </m:sub>
                      </m:sSub>
                      <m:f>
                        <m:fPr>
                          <m:ctrlPr>
                            <a:rPr lang="en-US" sz="2800" i="1">
                              <a:latin typeface="Cambria Math"/>
                            </a:rPr>
                          </m:ctrlPr>
                        </m:fPr>
                        <m:num>
                          <m:r>
                            <a:rPr lang="en-US" sz="2800" i="1">
                              <a:latin typeface="Cambria Math"/>
                            </a:rPr>
                            <m:t>𝑑𝑒</m:t>
                          </m:r>
                        </m:num>
                        <m:den>
                          <m:r>
                            <a:rPr lang="en-US" sz="2800" i="1">
                              <a:latin typeface="Cambria Math"/>
                            </a:rPr>
                            <m:t>𝑑𝑡</m:t>
                          </m:r>
                        </m:den>
                      </m:f>
                      <m:r>
                        <a:rPr lang="en-US" sz="2800" i="1">
                          <a:latin typeface="Cambria Math"/>
                        </a:rPr>
                        <m:t>…(</m:t>
                      </m:r>
                      <m:r>
                        <a:rPr lang="en-US" sz="2800" i="1">
                          <a:latin typeface="Cambria Math"/>
                        </a:rPr>
                        <m:t>𝑣</m:t>
                      </m:r>
                      <m:r>
                        <a:rPr lang="en-US" sz="2800" i="1">
                          <a:latin typeface="Cambria Math"/>
                        </a:rPr>
                        <m:t>)</m:t>
                      </m:r>
                    </m:oMath>
                  </m:oMathPara>
                </a14:m>
                <a:endParaRPr lang="en-US" sz="2800" dirty="0"/>
              </a:p>
              <a:p>
                <a:r>
                  <a:rPr lang="en-US" sz="2800" dirty="0"/>
                  <a:t> </a:t>
                </a:r>
                <a:r>
                  <a:rPr lang="en-US" sz="2800" b="1" dirty="0" smtClean="0"/>
                  <a:t>ID </a:t>
                </a:r>
                <a:r>
                  <a:rPr lang="en-US" sz="2800" b="1" dirty="0"/>
                  <a:t>Controller </a:t>
                </a:r>
                <a:endParaRPr lang="en-US" sz="2800" dirty="0"/>
              </a:p>
              <a:p>
                <a:pPr marL="0" indent="0">
                  <a:buNone/>
                </a:pPr>
                <a14:m>
                  <m:oMathPara xmlns:m="http://schemas.openxmlformats.org/officeDocument/2006/math">
                    <m:oMathParaPr>
                      <m:jc m:val="centerGroup"/>
                    </m:oMathParaPr>
                    <m:oMath xmlns:m="http://schemas.openxmlformats.org/officeDocument/2006/math">
                      <m:r>
                        <a:rPr lang="en-US" sz="2800" i="1">
                          <a:latin typeface="Cambria Math"/>
                        </a:rPr>
                        <m:t>𝐽</m:t>
                      </m:r>
                      <m:r>
                        <a:rPr lang="en-US" sz="2800" i="1">
                          <a:latin typeface="Cambria Math"/>
                        </a:rPr>
                        <m:t>=</m:t>
                      </m:r>
                      <m:sSub>
                        <m:sSubPr>
                          <m:ctrlPr>
                            <a:rPr lang="en-US" sz="2800" i="1">
                              <a:latin typeface="Cambria Math"/>
                            </a:rPr>
                          </m:ctrlPr>
                        </m:sSubPr>
                        <m:e>
                          <m:r>
                            <a:rPr lang="en-US" sz="2800" i="1">
                              <a:latin typeface="Cambria Math"/>
                            </a:rPr>
                            <m:t>𝐽</m:t>
                          </m:r>
                        </m:e>
                        <m:sub>
                          <m:r>
                            <a:rPr lang="en-US" sz="2800" i="1">
                              <a:latin typeface="Cambria Math"/>
                            </a:rPr>
                            <m:t>0</m:t>
                          </m:r>
                        </m:sub>
                      </m:sSub>
                      <m:r>
                        <a:rPr lang="en-US" sz="2800" i="1">
                          <a:latin typeface="Cambria Math"/>
                        </a:rPr>
                        <m:t>+</m:t>
                      </m:r>
                      <m:sSub>
                        <m:sSubPr>
                          <m:ctrlPr>
                            <a:rPr lang="en-US" sz="2800" i="1">
                              <a:latin typeface="Cambria Math"/>
                            </a:rPr>
                          </m:ctrlPr>
                        </m:sSubPr>
                        <m:e>
                          <m:r>
                            <a:rPr lang="en-US" sz="2800" i="1">
                              <a:latin typeface="Cambria Math"/>
                            </a:rPr>
                            <m:t>𝐾</m:t>
                          </m:r>
                        </m:e>
                        <m:sub>
                          <m:r>
                            <a:rPr lang="en-US" sz="2800" i="1">
                              <a:latin typeface="Cambria Math"/>
                            </a:rPr>
                            <m:t>𝐼</m:t>
                          </m:r>
                        </m:sub>
                      </m:sSub>
                      <m:nary>
                        <m:naryPr>
                          <m:limLoc m:val="subSup"/>
                          <m:ctrlPr>
                            <a:rPr lang="en-US" sz="2800" i="1">
                              <a:latin typeface="Cambria Math"/>
                            </a:rPr>
                          </m:ctrlPr>
                        </m:naryPr>
                        <m:sub>
                          <m:r>
                            <a:rPr lang="en-US" sz="2800" i="1">
                              <a:latin typeface="Cambria Math"/>
                            </a:rPr>
                            <m:t>0</m:t>
                          </m:r>
                        </m:sub>
                        <m:sup>
                          <m:r>
                            <a:rPr lang="en-US" sz="2800" i="1">
                              <a:latin typeface="Cambria Math"/>
                            </a:rPr>
                            <m:t>𝑡</m:t>
                          </m:r>
                        </m:sup>
                        <m:e>
                          <m:r>
                            <a:rPr lang="en-US" sz="2800" i="1">
                              <a:latin typeface="Cambria Math"/>
                            </a:rPr>
                            <m:t>𝑒𝑑𝑡</m:t>
                          </m:r>
                        </m:e>
                      </m:nary>
                      <m:r>
                        <a:rPr lang="en-US" sz="2800" i="1">
                          <a:latin typeface="Cambria Math"/>
                        </a:rPr>
                        <m:t>+</m:t>
                      </m:r>
                      <m:sSub>
                        <m:sSubPr>
                          <m:ctrlPr>
                            <a:rPr lang="en-US" sz="2800" i="1">
                              <a:latin typeface="Cambria Math"/>
                            </a:rPr>
                          </m:ctrlPr>
                        </m:sSubPr>
                        <m:e>
                          <m:r>
                            <a:rPr lang="en-US" sz="2800" i="1">
                              <a:latin typeface="Cambria Math"/>
                            </a:rPr>
                            <m:t>𝐾</m:t>
                          </m:r>
                        </m:e>
                        <m:sub>
                          <m:r>
                            <a:rPr lang="en-US" sz="2800" i="1">
                              <a:latin typeface="Cambria Math"/>
                            </a:rPr>
                            <m:t>𝐷</m:t>
                          </m:r>
                        </m:sub>
                      </m:sSub>
                      <m:f>
                        <m:fPr>
                          <m:ctrlPr>
                            <a:rPr lang="en-US" sz="2800" i="1">
                              <a:latin typeface="Cambria Math"/>
                            </a:rPr>
                          </m:ctrlPr>
                        </m:fPr>
                        <m:num>
                          <m:r>
                            <a:rPr lang="en-US" sz="2800" i="1">
                              <a:latin typeface="Cambria Math"/>
                            </a:rPr>
                            <m:t>𝑑𝑒</m:t>
                          </m:r>
                        </m:num>
                        <m:den>
                          <m:r>
                            <a:rPr lang="en-US" sz="2800" i="1">
                              <a:latin typeface="Cambria Math"/>
                            </a:rPr>
                            <m:t>𝑑𝑡</m:t>
                          </m:r>
                        </m:den>
                      </m:f>
                      <m:r>
                        <a:rPr lang="en-US" sz="2800" i="1">
                          <a:latin typeface="Cambria Math"/>
                        </a:rPr>
                        <m:t>…(</m:t>
                      </m:r>
                      <m:r>
                        <a:rPr lang="en-US" sz="2800" i="1">
                          <a:latin typeface="Cambria Math"/>
                        </a:rPr>
                        <m:t>𝑣𝑖</m:t>
                      </m:r>
                      <m:r>
                        <a:rPr lang="en-US" sz="2800" i="1">
                          <a:latin typeface="Cambria Math"/>
                        </a:rPr>
                        <m:t>)</m:t>
                      </m:r>
                    </m:oMath>
                  </m:oMathPara>
                </a14:m>
                <a:endParaRPr lang="en-US" sz="2800" dirty="0"/>
              </a:p>
              <a:p>
                <a:r>
                  <a:rPr lang="en-US" sz="2800" b="1" dirty="0"/>
                  <a:t>PID Controller </a:t>
                </a:r>
              </a:p>
              <a:p>
                <a:pPr marL="0" indent="0">
                  <a:buNone/>
                </a:pPr>
                <a14:m>
                  <m:oMathPara xmlns:m="http://schemas.openxmlformats.org/officeDocument/2006/math">
                    <m:oMathParaPr>
                      <m:jc m:val="centerGroup"/>
                    </m:oMathParaPr>
                    <m:oMath xmlns:m="http://schemas.openxmlformats.org/officeDocument/2006/math">
                      <m:r>
                        <a:rPr lang="en-US" sz="2800" i="1">
                          <a:latin typeface="Cambria Math"/>
                        </a:rPr>
                        <m:t>𝐽</m:t>
                      </m:r>
                      <m:r>
                        <a:rPr lang="en-US" sz="2800" i="1">
                          <a:latin typeface="Cambria Math"/>
                        </a:rPr>
                        <m:t>=</m:t>
                      </m:r>
                      <m:sSub>
                        <m:sSubPr>
                          <m:ctrlPr>
                            <a:rPr lang="en-US" sz="2800" i="1">
                              <a:latin typeface="Cambria Math"/>
                            </a:rPr>
                          </m:ctrlPr>
                        </m:sSubPr>
                        <m:e>
                          <m:r>
                            <a:rPr lang="en-US" sz="2800" i="1">
                              <a:latin typeface="Cambria Math"/>
                            </a:rPr>
                            <m:t>𝐽</m:t>
                          </m:r>
                        </m:e>
                        <m:sub>
                          <m:r>
                            <a:rPr lang="en-US" sz="2800" i="1">
                              <a:latin typeface="Cambria Math"/>
                            </a:rPr>
                            <m:t>0</m:t>
                          </m:r>
                        </m:sub>
                      </m:sSub>
                      <m:sSub>
                        <m:sSubPr>
                          <m:ctrlPr>
                            <a:rPr lang="en-US" sz="2800" i="1">
                              <a:latin typeface="Cambria Math"/>
                            </a:rPr>
                          </m:ctrlPr>
                        </m:sSubPr>
                        <m:e>
                          <m:r>
                            <a:rPr lang="en-US" sz="2800" i="1">
                              <a:latin typeface="Cambria Math"/>
                            </a:rPr>
                            <m:t>+</m:t>
                          </m:r>
                          <m:r>
                            <a:rPr lang="en-US" sz="2800" i="1">
                              <a:latin typeface="Cambria Math"/>
                            </a:rPr>
                            <m:t>𝐾</m:t>
                          </m:r>
                        </m:e>
                        <m:sub>
                          <m:r>
                            <a:rPr lang="en-US" sz="2800" i="1">
                              <a:latin typeface="Cambria Math"/>
                            </a:rPr>
                            <m:t>𝑃</m:t>
                          </m:r>
                        </m:sub>
                      </m:sSub>
                      <m:r>
                        <a:rPr lang="en-US" sz="2800" i="1">
                          <a:latin typeface="Cambria Math"/>
                        </a:rPr>
                        <m:t>𝑒</m:t>
                      </m:r>
                      <m:r>
                        <a:rPr lang="en-US" sz="2800" i="1">
                          <a:latin typeface="Cambria Math"/>
                        </a:rPr>
                        <m:t>+</m:t>
                      </m:r>
                      <m:sSub>
                        <m:sSubPr>
                          <m:ctrlPr>
                            <a:rPr lang="en-US" sz="2800" i="1">
                              <a:latin typeface="Cambria Math"/>
                            </a:rPr>
                          </m:ctrlPr>
                        </m:sSubPr>
                        <m:e>
                          <m:r>
                            <a:rPr lang="en-US" sz="2800" i="1">
                              <a:latin typeface="Cambria Math"/>
                            </a:rPr>
                            <m:t>𝐾</m:t>
                          </m:r>
                        </m:e>
                        <m:sub>
                          <m:r>
                            <a:rPr lang="en-US" sz="2800" i="1">
                              <a:latin typeface="Cambria Math"/>
                            </a:rPr>
                            <m:t>𝐼</m:t>
                          </m:r>
                        </m:sub>
                      </m:sSub>
                      <m:nary>
                        <m:naryPr>
                          <m:limLoc m:val="subSup"/>
                          <m:ctrlPr>
                            <a:rPr lang="en-US" sz="2800" i="1">
                              <a:latin typeface="Cambria Math"/>
                            </a:rPr>
                          </m:ctrlPr>
                        </m:naryPr>
                        <m:sub>
                          <m:r>
                            <a:rPr lang="en-US" sz="2800" i="1">
                              <a:latin typeface="Cambria Math"/>
                            </a:rPr>
                            <m:t>0</m:t>
                          </m:r>
                        </m:sub>
                        <m:sup>
                          <m:r>
                            <a:rPr lang="en-US" sz="2800" i="1">
                              <a:latin typeface="Cambria Math"/>
                            </a:rPr>
                            <m:t>𝑡</m:t>
                          </m:r>
                        </m:sup>
                        <m:e>
                          <m:r>
                            <a:rPr lang="en-US" sz="2800" i="1">
                              <a:latin typeface="Cambria Math"/>
                            </a:rPr>
                            <m:t>𝑒𝑑𝑡</m:t>
                          </m:r>
                        </m:e>
                      </m:nary>
                      <m:r>
                        <a:rPr lang="en-US" sz="2800" i="1">
                          <a:latin typeface="Cambria Math"/>
                        </a:rPr>
                        <m:t>+</m:t>
                      </m:r>
                      <m:sSub>
                        <m:sSubPr>
                          <m:ctrlPr>
                            <a:rPr lang="en-US" sz="2800" i="1">
                              <a:latin typeface="Cambria Math"/>
                            </a:rPr>
                          </m:ctrlPr>
                        </m:sSubPr>
                        <m:e>
                          <m:r>
                            <a:rPr lang="en-US" sz="2800" i="1">
                              <a:latin typeface="Cambria Math"/>
                            </a:rPr>
                            <m:t>𝐾</m:t>
                          </m:r>
                        </m:e>
                        <m:sub>
                          <m:r>
                            <a:rPr lang="en-US" sz="2800" i="1">
                              <a:latin typeface="Cambria Math"/>
                            </a:rPr>
                            <m:t>𝐷</m:t>
                          </m:r>
                        </m:sub>
                      </m:sSub>
                      <m:f>
                        <m:fPr>
                          <m:ctrlPr>
                            <a:rPr lang="en-US" sz="2800" i="1">
                              <a:latin typeface="Cambria Math"/>
                            </a:rPr>
                          </m:ctrlPr>
                        </m:fPr>
                        <m:num>
                          <m:r>
                            <a:rPr lang="en-US" sz="2800" i="1">
                              <a:latin typeface="Cambria Math"/>
                            </a:rPr>
                            <m:t>𝑑𝑒</m:t>
                          </m:r>
                        </m:num>
                        <m:den>
                          <m:r>
                            <a:rPr lang="en-US" sz="2800" i="1">
                              <a:latin typeface="Cambria Math"/>
                            </a:rPr>
                            <m:t>𝑑𝑡</m:t>
                          </m:r>
                        </m:den>
                      </m:f>
                      <m:r>
                        <a:rPr lang="en-US" sz="2800" i="1">
                          <a:latin typeface="Cambria Math"/>
                        </a:rPr>
                        <m:t>…(</m:t>
                      </m:r>
                      <m:r>
                        <a:rPr lang="en-US" sz="2800" i="1">
                          <a:latin typeface="Cambria Math"/>
                        </a:rPr>
                        <m:t>𝑣𝑖𝑖</m:t>
                      </m:r>
                      <m:r>
                        <a:rPr lang="en-US" sz="2800" i="1">
                          <a:latin typeface="Cambria Math"/>
                        </a:rPr>
                        <m:t>)</m:t>
                      </m:r>
                    </m:oMath>
                  </m:oMathPara>
                </a14:m>
                <a:endParaRPr lang="en-US" sz="2800" dirty="0"/>
              </a:p>
              <a:p>
                <a:endParaRPr lang="en-US" sz="28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79512" y="908720"/>
                <a:ext cx="8784976" cy="5688632"/>
              </a:xfrm>
              <a:blipFill rotWithShape="1">
                <a:blip r:embed="rId2" cstate="print"/>
                <a:stretch>
                  <a:fillRect l="-1179" t="-965" b="-12755"/>
                </a:stretch>
              </a:blipFill>
            </p:spPr>
            <p:txBody>
              <a:bodyPr/>
              <a:lstStyle/>
              <a:p>
                <a:r>
                  <a:rPr lang="en-US">
                    <a:noFill/>
                  </a:rPr>
                  <a:t> </a:t>
                </a:r>
              </a:p>
            </p:txBody>
          </p:sp>
        </mc:Fallback>
      </mc:AlternateContent>
    </p:spTree>
    <p:extLst>
      <p:ext uri="{BB962C8B-B14F-4D97-AF65-F5344CB8AC3E}">
        <p14:creationId xmlns:p14="http://schemas.microsoft.com/office/powerpoint/2010/main" xmlns="" val="35331660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FF0000"/>
                </a:solidFill>
              </a:rPr>
              <a:t>Combination of Controllers </a:t>
            </a:r>
            <a:endParaRPr lang="en-US" sz="4000" b="1"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Discrete </a:t>
            </a:r>
            <a:r>
              <a:rPr lang="en-US" dirty="0"/>
              <a:t>forms of Equations </a:t>
            </a:r>
            <a:r>
              <a:rPr lang="en-US" i="1" dirty="0"/>
              <a:t>(i)</a:t>
            </a:r>
            <a:r>
              <a:rPr lang="en-US" dirty="0"/>
              <a:t> - </a:t>
            </a:r>
            <a:r>
              <a:rPr lang="en-US" i="1" dirty="0"/>
              <a:t>(vii)</a:t>
            </a:r>
            <a:r>
              <a:rPr lang="en-US" dirty="0"/>
              <a:t> are used in algorithms to generate computer programs that simulate the various control actions. </a:t>
            </a:r>
            <a:endParaRPr lang="en-US" dirty="0" smtClean="0"/>
          </a:p>
          <a:p>
            <a:r>
              <a:rPr lang="en-US" dirty="0" smtClean="0"/>
              <a:t>When </a:t>
            </a:r>
            <a:r>
              <a:rPr lang="en-US" dirty="0"/>
              <a:t>the parameters </a:t>
            </a:r>
            <a:r>
              <a:rPr lang="en-US" i="1" dirty="0"/>
              <a:t>K</a:t>
            </a:r>
            <a:r>
              <a:rPr lang="en-US" i="1" baseline="-25000" dirty="0"/>
              <a:t>P</a:t>
            </a:r>
            <a:r>
              <a:rPr lang="en-US" dirty="0"/>
              <a:t>; </a:t>
            </a:r>
            <a:r>
              <a:rPr lang="en-US" i="1" dirty="0"/>
              <a:t>K</a:t>
            </a:r>
            <a:r>
              <a:rPr lang="en-US" i="1" baseline="-25000" dirty="0"/>
              <a:t>I</a:t>
            </a:r>
            <a:r>
              <a:rPr lang="en-US" dirty="0"/>
              <a:t> and </a:t>
            </a:r>
            <a:r>
              <a:rPr lang="en-US" i="1" dirty="0"/>
              <a:t>K</a:t>
            </a:r>
            <a:r>
              <a:rPr lang="en-US" i="1" baseline="-25000" dirty="0"/>
              <a:t>D</a:t>
            </a:r>
            <a:r>
              <a:rPr lang="en-US" dirty="0"/>
              <a:t> are fixed throughout the control action, the controllers are known as fixed parameter controllers. </a:t>
            </a:r>
            <a:endParaRPr lang="en-US" dirty="0" smtClean="0"/>
          </a:p>
          <a:p>
            <a:r>
              <a:rPr lang="en-US" dirty="0" smtClean="0"/>
              <a:t>Otherwise </a:t>
            </a:r>
            <a:r>
              <a:rPr lang="en-US" dirty="0"/>
              <a:t>they are called adaptive controllers. </a:t>
            </a:r>
          </a:p>
          <a:p>
            <a:endParaRPr lang="en-US" dirty="0"/>
          </a:p>
        </p:txBody>
      </p:sp>
    </p:spTree>
    <p:extLst>
      <p:ext uri="{BB962C8B-B14F-4D97-AF65-F5344CB8AC3E}">
        <p14:creationId xmlns:p14="http://schemas.microsoft.com/office/powerpoint/2010/main" xmlns="" val="283603213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FF0000"/>
                </a:solidFill>
              </a:rPr>
              <a:t>Characteristics of Control </a:t>
            </a:r>
            <a:r>
              <a:rPr lang="en-US" sz="4000" b="1" dirty="0" smtClean="0">
                <a:solidFill>
                  <a:srgbClr val="FF0000"/>
                </a:solidFill>
              </a:rPr>
              <a:t>Modes</a:t>
            </a:r>
            <a:endParaRPr lang="en-US" sz="4000" dirty="0">
              <a:solidFill>
                <a:srgbClr val="FF0000"/>
              </a:solidFill>
            </a:endParaRPr>
          </a:p>
        </p:txBody>
      </p:sp>
      <p:sp>
        <p:nvSpPr>
          <p:cNvPr id="3" name="Content Placeholder 2"/>
          <p:cNvSpPr>
            <a:spLocks noGrp="1"/>
          </p:cNvSpPr>
          <p:nvPr>
            <p:ph idx="1"/>
          </p:nvPr>
        </p:nvSpPr>
        <p:spPr>
          <a:xfrm>
            <a:off x="201911" y="1268760"/>
            <a:ext cx="8834585" cy="5328592"/>
          </a:xfrm>
        </p:spPr>
        <p:txBody>
          <a:bodyPr>
            <a:noAutofit/>
          </a:bodyPr>
          <a:lstStyle/>
          <a:p>
            <a:r>
              <a:rPr lang="en-US" sz="3600" dirty="0" smtClean="0"/>
              <a:t>Immediately </a:t>
            </a:r>
            <a:r>
              <a:rPr lang="en-US" sz="3600" dirty="0"/>
              <a:t>the output of the controller begins to reposition the final control element, the magnitude of the error begins to decrease. </a:t>
            </a:r>
            <a:endParaRPr lang="en-US" sz="3600" dirty="0" smtClean="0"/>
          </a:p>
          <a:p>
            <a:r>
              <a:rPr lang="en-US" sz="3600" dirty="0" smtClean="0"/>
              <a:t>Eventually</a:t>
            </a:r>
            <a:r>
              <a:rPr lang="en-US" sz="3600" dirty="0"/>
              <a:t>, the controller brings the error to zero and the controlled variable back to the set-point. </a:t>
            </a:r>
            <a:endParaRPr lang="en-US" sz="3600" dirty="0" smtClean="0"/>
          </a:p>
          <a:p>
            <a:r>
              <a:rPr lang="en-US" sz="3600" dirty="0"/>
              <a:t>The proportional action of the controller stabilizes the process. </a:t>
            </a:r>
          </a:p>
        </p:txBody>
      </p:sp>
    </p:spTree>
    <p:extLst>
      <p:ext uri="{BB962C8B-B14F-4D97-AF65-F5344CB8AC3E}">
        <p14:creationId xmlns:p14="http://schemas.microsoft.com/office/powerpoint/2010/main" xmlns="" val="263179839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96752"/>
            <a:ext cx="8856984" cy="5328592"/>
          </a:xfrm>
        </p:spPr>
        <p:txBody>
          <a:bodyPr>
            <a:noAutofit/>
          </a:bodyPr>
          <a:lstStyle/>
          <a:p>
            <a:r>
              <a:rPr lang="en-US" sz="3600" dirty="0" smtClean="0"/>
              <a:t>The Integral (reset) action </a:t>
            </a:r>
            <a:r>
              <a:rPr lang="en-US" sz="3600" dirty="0"/>
              <a:t>combined with </a:t>
            </a:r>
            <a:r>
              <a:rPr lang="en-US" sz="3600" dirty="0" smtClean="0"/>
              <a:t>the proportional action causes the measured variable to return to the </a:t>
            </a:r>
            <a:r>
              <a:rPr lang="en-US" sz="3600" dirty="0"/>
              <a:t> set-point. </a:t>
            </a:r>
            <a:endParaRPr lang="en-US" sz="3600" dirty="0" smtClean="0"/>
          </a:p>
          <a:p>
            <a:r>
              <a:rPr lang="en-US" sz="3600" dirty="0"/>
              <a:t>The Derivative (rate) action combined with the proportional action reduces the initial overshoot and cyclic period</a:t>
            </a:r>
            <a:r>
              <a:rPr lang="en-US" sz="3600" dirty="0" smtClean="0"/>
              <a:t>.</a:t>
            </a:r>
            <a:endParaRPr lang="en-US" sz="3600" dirty="0"/>
          </a:p>
        </p:txBody>
      </p:sp>
    </p:spTree>
    <p:extLst>
      <p:ext uri="{BB962C8B-B14F-4D97-AF65-F5344CB8AC3E}">
        <p14:creationId xmlns:p14="http://schemas.microsoft.com/office/powerpoint/2010/main" xmlns="" val="313569324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971600" y="1340768"/>
            <a:ext cx="7344816" cy="5328592"/>
          </a:xfrm>
          <a:prstGeom prst="rect">
            <a:avLst/>
          </a:prstGeom>
          <a:noFill/>
          <a:ln>
            <a:noFill/>
          </a:ln>
        </p:spPr>
      </p:pic>
      <p:sp>
        <p:nvSpPr>
          <p:cNvPr id="5" name="Title 1"/>
          <p:cNvSpPr>
            <a:spLocks noGrp="1"/>
          </p:cNvSpPr>
          <p:nvPr>
            <p:ph type="title"/>
          </p:nvPr>
        </p:nvSpPr>
        <p:spPr/>
        <p:txBody>
          <a:bodyPr>
            <a:normAutofit/>
          </a:bodyPr>
          <a:lstStyle/>
          <a:p>
            <a:r>
              <a:rPr lang="en-US" sz="4000" b="1" dirty="0">
                <a:solidFill>
                  <a:srgbClr val="FF0000"/>
                </a:solidFill>
              </a:rPr>
              <a:t>Characteristics of Control </a:t>
            </a:r>
            <a:r>
              <a:rPr lang="en-US" sz="4000" b="1" dirty="0" smtClean="0">
                <a:solidFill>
                  <a:srgbClr val="FF0000"/>
                </a:solidFill>
              </a:rPr>
              <a:t>Modes</a:t>
            </a:r>
            <a:endParaRPr lang="en-US" sz="4000" dirty="0">
              <a:solidFill>
                <a:srgbClr val="FF0000"/>
              </a:solidFill>
            </a:endParaRPr>
          </a:p>
        </p:txBody>
      </p:sp>
    </p:spTree>
    <p:extLst>
      <p:ext uri="{BB962C8B-B14F-4D97-AF65-F5344CB8AC3E}">
        <p14:creationId xmlns:p14="http://schemas.microsoft.com/office/powerpoint/2010/main" xmlns="" val="79825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Reference Books</a:t>
            </a:r>
            <a:endParaRPr lang="en-US" dirty="0">
              <a:solidFill>
                <a:srgbClr val="FF0000"/>
              </a:solidFill>
            </a:endParaRPr>
          </a:p>
        </p:txBody>
      </p:sp>
      <p:sp>
        <p:nvSpPr>
          <p:cNvPr id="3" name="Content Placeholder 2"/>
          <p:cNvSpPr>
            <a:spLocks noGrp="1"/>
          </p:cNvSpPr>
          <p:nvPr>
            <p:ph idx="1"/>
          </p:nvPr>
        </p:nvSpPr>
        <p:spPr>
          <a:xfrm>
            <a:off x="457200" y="1268760"/>
            <a:ext cx="8229600" cy="4857403"/>
          </a:xfrm>
        </p:spPr>
        <p:txBody>
          <a:bodyPr>
            <a:normAutofit fontScale="85000" lnSpcReduction="20000"/>
          </a:bodyPr>
          <a:lstStyle/>
          <a:p>
            <a:r>
              <a:rPr lang="en-US" dirty="0" err="1"/>
              <a:t>Skogestad</a:t>
            </a:r>
            <a:r>
              <a:rPr lang="en-US" dirty="0"/>
              <a:t>, S., &amp; </a:t>
            </a:r>
            <a:r>
              <a:rPr lang="en-US" dirty="0" err="1"/>
              <a:t>Postlethwaite</a:t>
            </a:r>
            <a:r>
              <a:rPr lang="en-US" dirty="0"/>
              <a:t>, I. (2007). </a:t>
            </a:r>
            <a:r>
              <a:rPr lang="en-US" i="1" dirty="0"/>
              <a:t>Multivariable feedback control: analysis and design</a:t>
            </a:r>
            <a:r>
              <a:rPr lang="en-US" dirty="0"/>
              <a:t> (Vol. 2): Wiley New York</a:t>
            </a:r>
            <a:r>
              <a:rPr lang="en-US" dirty="0" smtClean="0"/>
              <a:t>.</a:t>
            </a:r>
          </a:p>
          <a:p>
            <a:r>
              <a:rPr lang="en-US" dirty="0" err="1"/>
              <a:t>Luyben</a:t>
            </a:r>
            <a:r>
              <a:rPr lang="en-US" dirty="0"/>
              <a:t>, W. L. (1989). </a:t>
            </a:r>
            <a:r>
              <a:rPr lang="en-US" i="1" dirty="0"/>
              <a:t>Process modeling, simulation and control for chemical engineers</a:t>
            </a:r>
            <a:r>
              <a:rPr lang="en-US" dirty="0"/>
              <a:t>: McGraw-Hill Higher Education</a:t>
            </a:r>
            <a:r>
              <a:rPr lang="en-US" dirty="0" smtClean="0"/>
              <a:t>.</a:t>
            </a:r>
          </a:p>
          <a:p>
            <a:r>
              <a:rPr lang="en-US" dirty="0"/>
              <a:t>Taguchi, G. (1986). </a:t>
            </a:r>
            <a:r>
              <a:rPr lang="en-US" i="1" dirty="0"/>
              <a:t>Introduction to quality engineering: designing quality into products and processes</a:t>
            </a:r>
            <a:r>
              <a:rPr lang="en-US" dirty="0" smtClean="0"/>
              <a:t>.</a:t>
            </a:r>
          </a:p>
          <a:p>
            <a:r>
              <a:rPr lang="en-US" dirty="0"/>
              <a:t>Marlin, T. E. (1995). </a:t>
            </a:r>
            <a:r>
              <a:rPr lang="en-US" i="1" dirty="0"/>
              <a:t>Process Control</a:t>
            </a:r>
            <a:r>
              <a:rPr lang="en-US" dirty="0"/>
              <a:t>: McGraw-Hill New York</a:t>
            </a:r>
            <a:r>
              <a:rPr lang="en-US" dirty="0" smtClean="0"/>
              <a:t>.</a:t>
            </a:r>
          </a:p>
          <a:p>
            <a:r>
              <a:rPr lang="en-US" dirty="0"/>
              <a:t>Smith, C. A., &amp; </a:t>
            </a:r>
            <a:r>
              <a:rPr lang="en-US" dirty="0" err="1"/>
              <a:t>Corripio</a:t>
            </a:r>
            <a:r>
              <a:rPr lang="en-US" dirty="0"/>
              <a:t>, A. B. (1985). </a:t>
            </a:r>
            <a:r>
              <a:rPr lang="en-US" i="1" dirty="0"/>
              <a:t>Principles and practice of automatic process control</a:t>
            </a:r>
            <a:r>
              <a:rPr lang="en-US" dirty="0"/>
              <a:t> (Vol. 2): Wiley New York</a:t>
            </a:r>
            <a:r>
              <a:rPr lang="en-US" dirty="0" smtClean="0"/>
              <a:t>.</a:t>
            </a:r>
          </a:p>
          <a:p>
            <a:endParaRPr lang="en-US" dirty="0"/>
          </a:p>
        </p:txBody>
      </p:sp>
    </p:spTree>
    <p:extLst>
      <p:ext uri="{BB962C8B-B14F-4D97-AF65-F5344CB8AC3E}">
        <p14:creationId xmlns:p14="http://schemas.microsoft.com/office/powerpoint/2010/main" xmlns="" val="87341752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Study Question</a:t>
            </a:r>
            <a:endParaRPr lang="en-US" b="1" dirty="0">
              <a:solidFill>
                <a:srgbClr val="FF0000"/>
              </a:solidFill>
            </a:endParaRPr>
          </a:p>
        </p:txBody>
      </p:sp>
      <p:sp>
        <p:nvSpPr>
          <p:cNvPr id="3" name="Content Placeholder 2"/>
          <p:cNvSpPr>
            <a:spLocks noGrp="1"/>
          </p:cNvSpPr>
          <p:nvPr>
            <p:ph idx="1"/>
          </p:nvPr>
        </p:nvSpPr>
        <p:spPr/>
        <p:txBody>
          <a:bodyPr/>
          <a:lstStyle/>
          <a:p>
            <a:r>
              <a:rPr lang="en-US" i="1" dirty="0" smtClean="0">
                <a:solidFill>
                  <a:srgbClr val="00B050"/>
                </a:solidFill>
              </a:rPr>
              <a:t>What are the advantages and disadvantages of the PI; PD; ID and PID controllers </a:t>
            </a:r>
            <a:endParaRPr lang="en-US" i="1" dirty="0">
              <a:solidFill>
                <a:srgbClr val="00B050"/>
              </a:solidFill>
            </a:endParaRPr>
          </a:p>
        </p:txBody>
      </p:sp>
    </p:spTree>
    <p:extLst>
      <p:ext uri="{BB962C8B-B14F-4D97-AF65-F5344CB8AC3E}">
        <p14:creationId xmlns:p14="http://schemas.microsoft.com/office/powerpoint/2010/main" xmlns="" val="1072997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Introduction</a:t>
            </a:r>
            <a:endParaRPr lang="en-US" dirty="0"/>
          </a:p>
        </p:txBody>
      </p:sp>
      <p:sp>
        <p:nvSpPr>
          <p:cNvPr id="3" name="Content Placeholder 2"/>
          <p:cNvSpPr>
            <a:spLocks noGrp="1"/>
          </p:cNvSpPr>
          <p:nvPr>
            <p:ph idx="1"/>
          </p:nvPr>
        </p:nvSpPr>
        <p:spPr>
          <a:xfrm>
            <a:off x="152400" y="1295400"/>
            <a:ext cx="8839200" cy="4830763"/>
          </a:xfrm>
        </p:spPr>
        <p:txBody>
          <a:bodyPr>
            <a:noAutofit/>
          </a:bodyPr>
          <a:lstStyle/>
          <a:p>
            <a:r>
              <a:rPr lang="en-US" sz="3600" dirty="0" smtClean="0"/>
              <a:t>A </a:t>
            </a:r>
            <a:r>
              <a:rPr lang="en-US" sz="3600" b="1" dirty="0" smtClean="0"/>
              <a:t>process</a:t>
            </a:r>
            <a:r>
              <a:rPr lang="en-US" sz="3600" dirty="0" smtClean="0"/>
              <a:t> is a sequence of interdependent and linked actions which, at every stage, consume one or more resources (employee time, energy, data, materials, machines, etc.) to convert inputs into outputs. </a:t>
            </a:r>
          </a:p>
          <a:p>
            <a:r>
              <a:rPr lang="en-US" sz="3600" dirty="0" smtClean="0"/>
              <a:t>These outputs then serve as inputs for the next stage until a known end result is reached</a:t>
            </a:r>
          </a:p>
          <a:p>
            <a:endParaRPr lang="en-US" sz="3600" dirty="0"/>
          </a:p>
        </p:txBody>
      </p:sp>
    </p:spTree>
    <p:extLst>
      <p:ext uri="{BB962C8B-B14F-4D97-AF65-F5344CB8AC3E}">
        <p14:creationId xmlns:p14="http://schemas.microsoft.com/office/powerpoint/2010/main" xmlns="" val="3649061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844824"/>
            <a:ext cx="8964488" cy="4584104"/>
          </a:xfrm>
        </p:spPr>
        <p:txBody>
          <a:bodyPr>
            <a:noAutofit/>
          </a:bodyPr>
          <a:lstStyle/>
          <a:p>
            <a:r>
              <a:rPr lang="en-US" sz="3400" b="1" dirty="0" smtClean="0"/>
              <a:t>Process control </a:t>
            </a:r>
            <a:r>
              <a:rPr lang="en-US" sz="3400" dirty="0" smtClean="0"/>
              <a:t>is simply the automated control of a process. </a:t>
            </a:r>
          </a:p>
          <a:p>
            <a:r>
              <a:rPr lang="en-US" sz="3400" dirty="0" smtClean="0"/>
              <a:t>It is the styles</a:t>
            </a:r>
            <a:r>
              <a:rPr lang="en-US" sz="3400" dirty="0"/>
              <a:t>, mechanisms and procedures used to maintain the output of a specific process within a desired range. </a:t>
            </a:r>
            <a:endParaRPr lang="en-US" sz="3400" dirty="0" smtClean="0"/>
          </a:p>
          <a:p>
            <a:r>
              <a:rPr lang="en-US" sz="3400" dirty="0" smtClean="0"/>
              <a:t>It is a set of activities that ensure a process is predictable, stable, and consistently operating at the target level of performance with only normal variations. </a:t>
            </a:r>
          </a:p>
        </p:txBody>
      </p:sp>
      <p:pic>
        <p:nvPicPr>
          <p:cNvPr id="5" name="Picture 4"/>
          <p:cNvPicPr/>
          <p:nvPr/>
        </p:nvPicPr>
        <p:blipFill>
          <a:blip r:embed="rId2" cstate="print"/>
          <a:srcRect/>
          <a:stretch>
            <a:fillRect/>
          </a:stretch>
        </p:blipFill>
        <p:spPr bwMode="auto">
          <a:xfrm>
            <a:off x="609600" y="116632"/>
            <a:ext cx="8153400" cy="1752600"/>
          </a:xfrm>
          <a:prstGeom prst="rect">
            <a:avLst/>
          </a:prstGeom>
          <a:noFill/>
          <a:ln w="9525">
            <a:noFill/>
            <a:miter lim="800000"/>
            <a:headEnd/>
            <a:tailEnd/>
          </a:ln>
        </p:spPr>
      </p:pic>
    </p:spTree>
    <p:extLst>
      <p:ext uri="{BB962C8B-B14F-4D97-AF65-F5344CB8AC3E}">
        <p14:creationId xmlns:p14="http://schemas.microsoft.com/office/powerpoint/2010/main" xmlns="" val="73754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534400" cy="5592763"/>
          </a:xfrm>
        </p:spPr>
        <p:txBody>
          <a:bodyPr>
            <a:normAutofit/>
          </a:bodyPr>
          <a:lstStyle/>
          <a:p>
            <a:r>
              <a:rPr lang="en-US" sz="3400" dirty="0" smtClean="0"/>
              <a:t>Process control is an engineering discipline that deals with architectures, mechanisms and algorithms for maintaining the output of a specific process within a desired range. </a:t>
            </a:r>
          </a:p>
          <a:p>
            <a:r>
              <a:rPr lang="en-US" sz="3400" dirty="0" smtClean="0"/>
              <a:t>For instance, the temperature of a chemical reactor may be controlled within specific range to maintain a consistent product output. </a:t>
            </a:r>
          </a:p>
          <a:p>
            <a:r>
              <a:rPr lang="en-US" sz="3400" dirty="0"/>
              <a:t>Other applications include flight control systems, robotics, etc. </a:t>
            </a:r>
            <a:endParaRPr lang="en-US" sz="3400" dirty="0" smtClean="0"/>
          </a:p>
        </p:txBody>
      </p:sp>
    </p:spTree>
    <p:extLst>
      <p:ext uri="{BB962C8B-B14F-4D97-AF65-F5344CB8AC3E}">
        <p14:creationId xmlns:p14="http://schemas.microsoft.com/office/powerpoint/2010/main" xmlns="" val="3326407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3274</TotalTime>
  <Words>2596</Words>
  <Application>Microsoft Office PowerPoint</Application>
  <PresentationFormat>On-screen Show (4:3)</PresentationFormat>
  <Paragraphs>190</Paragraphs>
  <Slides>60</Slides>
  <Notes>0</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Office Theme</vt:lpstr>
      <vt:lpstr>PROCESS CONTROL AND ANALYSIS</vt:lpstr>
      <vt:lpstr>Course Outline</vt:lpstr>
      <vt:lpstr>Slide 3</vt:lpstr>
      <vt:lpstr>Course Objectives</vt:lpstr>
      <vt:lpstr>Delivery and Assessment</vt:lpstr>
      <vt:lpstr>Reference Books</vt:lpstr>
      <vt:lpstr>Introduction</vt:lpstr>
      <vt:lpstr>Slide 8</vt:lpstr>
      <vt:lpstr>Slide 9</vt:lpstr>
      <vt:lpstr>Slide 10</vt:lpstr>
      <vt:lpstr>Slide 11</vt:lpstr>
      <vt:lpstr>Importance of Process Control</vt:lpstr>
      <vt:lpstr>Slide 13</vt:lpstr>
      <vt:lpstr>Control Terminology </vt:lpstr>
      <vt:lpstr>Slide 15</vt:lpstr>
      <vt:lpstr>Slide 16</vt:lpstr>
      <vt:lpstr>Slide 17</vt:lpstr>
      <vt:lpstr>Slide 18</vt:lpstr>
      <vt:lpstr>Slide 19</vt:lpstr>
      <vt:lpstr>Slide 20</vt:lpstr>
      <vt:lpstr>Slide 21</vt:lpstr>
      <vt:lpstr>Slide 22</vt:lpstr>
      <vt:lpstr>Temperature controlled system (heater)</vt:lpstr>
      <vt:lpstr>Temperature uncontrolled system (heater)</vt:lpstr>
      <vt:lpstr>Temperature controlled system (heater)</vt:lpstr>
      <vt:lpstr>Process control is accomplished by:</vt:lpstr>
      <vt:lpstr>Flow-rate controlled system (room warming)</vt:lpstr>
      <vt:lpstr>Slide 28</vt:lpstr>
      <vt:lpstr>Slide 29</vt:lpstr>
      <vt:lpstr>Slide 30</vt:lpstr>
      <vt:lpstr>Discussion Question</vt:lpstr>
      <vt:lpstr>Feed-Back Control</vt:lpstr>
      <vt:lpstr>Slide 33</vt:lpstr>
      <vt:lpstr>Slide 34</vt:lpstr>
      <vt:lpstr>Functions of Control Loop</vt:lpstr>
      <vt:lpstr>Slide 36</vt:lpstr>
      <vt:lpstr>Feed-back Control Actions</vt:lpstr>
      <vt:lpstr>Slide 38</vt:lpstr>
      <vt:lpstr>ON/OFF Control</vt:lpstr>
      <vt:lpstr>ON/OFF Control</vt:lpstr>
      <vt:lpstr>Disadvantage</vt:lpstr>
      <vt:lpstr>Slide 42</vt:lpstr>
      <vt:lpstr>Slide 43</vt:lpstr>
      <vt:lpstr>Continuous Control</vt:lpstr>
      <vt:lpstr>Proportional Controller </vt:lpstr>
      <vt:lpstr>Slide 46</vt:lpstr>
      <vt:lpstr>Slide 47</vt:lpstr>
      <vt:lpstr>Slide 48</vt:lpstr>
      <vt:lpstr>Disadvantage</vt:lpstr>
      <vt:lpstr>Integral Controller  </vt:lpstr>
      <vt:lpstr>Slide 51</vt:lpstr>
      <vt:lpstr>Disadvantage</vt:lpstr>
      <vt:lpstr>Derivative Controller  </vt:lpstr>
      <vt:lpstr>Slide 54</vt:lpstr>
      <vt:lpstr>Combination of Controllers </vt:lpstr>
      <vt:lpstr>Combination of Controllers </vt:lpstr>
      <vt:lpstr>Characteristics of Control Modes</vt:lpstr>
      <vt:lpstr>Slide 58</vt:lpstr>
      <vt:lpstr>Characteristics of Control Modes</vt:lpstr>
      <vt:lpstr>Study Question</vt:lpstr>
    </vt:vector>
  </TitlesOfParts>
  <Company>Kyambogo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 CONTROL AND ANALYSIS</dc:title>
  <dc:creator>Wanasolo</dc:creator>
  <cp:lastModifiedBy>Windows User</cp:lastModifiedBy>
  <cp:revision>223</cp:revision>
  <cp:lastPrinted>2015-11-06T11:08:15Z</cp:lastPrinted>
  <dcterms:created xsi:type="dcterms:W3CDTF">2015-09-05T07:10:42Z</dcterms:created>
  <dcterms:modified xsi:type="dcterms:W3CDTF">2021-10-12T12:39:45Z</dcterms:modified>
</cp:coreProperties>
</file>