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9" r:id="rId1"/>
    <p:sldMasterId id="2147483892" r:id="rId2"/>
  </p:sldMasterIdLst>
  <p:notesMasterIdLst>
    <p:notesMasterId r:id="rId42"/>
  </p:notesMasterIdLst>
  <p:handoutMasterIdLst>
    <p:handoutMasterId r:id="rId43"/>
  </p:handoutMasterIdLst>
  <p:sldIdLst>
    <p:sldId id="341" r:id="rId3"/>
    <p:sldId id="339" r:id="rId4"/>
    <p:sldId id="340" r:id="rId5"/>
    <p:sldId id="308" r:id="rId6"/>
    <p:sldId id="309" r:id="rId7"/>
    <p:sldId id="310" r:id="rId8"/>
    <p:sldId id="317" r:id="rId9"/>
    <p:sldId id="318" r:id="rId10"/>
    <p:sldId id="307" r:id="rId11"/>
    <p:sldId id="319" r:id="rId12"/>
    <p:sldId id="320" r:id="rId13"/>
    <p:sldId id="322" r:id="rId14"/>
    <p:sldId id="323" r:id="rId15"/>
    <p:sldId id="324" r:id="rId16"/>
    <p:sldId id="325" r:id="rId17"/>
    <p:sldId id="327" r:id="rId18"/>
    <p:sldId id="287" r:id="rId19"/>
    <p:sldId id="288" r:id="rId20"/>
    <p:sldId id="294" r:id="rId21"/>
    <p:sldId id="289" r:id="rId22"/>
    <p:sldId id="290" r:id="rId23"/>
    <p:sldId id="291" r:id="rId24"/>
    <p:sldId id="292" r:id="rId25"/>
    <p:sldId id="293" r:id="rId26"/>
    <p:sldId id="302" r:id="rId27"/>
    <p:sldId id="295" r:id="rId28"/>
    <p:sldId id="326" r:id="rId29"/>
    <p:sldId id="328" r:id="rId30"/>
    <p:sldId id="329" r:id="rId31"/>
    <p:sldId id="330" r:id="rId32"/>
    <p:sldId id="331" r:id="rId33"/>
    <p:sldId id="332" r:id="rId34"/>
    <p:sldId id="333" r:id="rId35"/>
    <p:sldId id="334" r:id="rId36"/>
    <p:sldId id="335" r:id="rId37"/>
    <p:sldId id="336" r:id="rId38"/>
    <p:sldId id="303" r:id="rId39"/>
    <p:sldId id="337" r:id="rId40"/>
    <p:sldId id="338" r:id="rId4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96" autoAdjust="0"/>
    <p:restoredTop sz="94660"/>
  </p:normalViewPr>
  <p:slideViewPr>
    <p:cSldViewPr snapToGrid="0">
      <p:cViewPr varScale="1">
        <p:scale>
          <a:sx n="86" d="100"/>
          <a:sy n="86" d="100"/>
        </p:scale>
        <p:origin x="-150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8135"/>
          </a:xfrm>
          <a:prstGeom prst="rect">
            <a:avLst/>
          </a:prstGeom>
        </p:spPr>
        <p:txBody>
          <a:bodyPr vert="horz" lIns="91440" tIns="45720" rIns="91440" bIns="45720" rtlCol="0"/>
          <a:lstStyle>
            <a:lvl1pPr algn="r">
              <a:defRPr sz="1200"/>
            </a:lvl1pPr>
          </a:lstStyle>
          <a:p>
            <a:fld id="{BA8071E7-142F-4363-9253-83D5F6CCE56F}" type="datetimeFigureOut">
              <a:rPr lang="en-US" smtClean="0"/>
              <a:pPr/>
              <a:t>9/18/2021</a:t>
            </a:fld>
            <a:endParaRPr lang="en-US"/>
          </a:p>
        </p:txBody>
      </p:sp>
      <p:sp>
        <p:nvSpPr>
          <p:cNvPr id="4" name="Footer Placeholder 3"/>
          <p:cNvSpPr>
            <a:spLocks noGrp="1"/>
          </p:cNvSpPr>
          <p:nvPr>
            <p:ph type="ftr" sz="quarter" idx="2"/>
          </p:nvPr>
        </p:nvSpPr>
        <p:spPr>
          <a:xfrm>
            <a:off x="1" y="9430092"/>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2"/>
            <a:ext cx="2945659" cy="498134"/>
          </a:xfrm>
          <a:prstGeom prst="rect">
            <a:avLst/>
          </a:prstGeom>
        </p:spPr>
        <p:txBody>
          <a:bodyPr vert="horz" lIns="91440" tIns="45720" rIns="91440" bIns="45720" rtlCol="0" anchor="b"/>
          <a:lstStyle>
            <a:lvl1pPr algn="r">
              <a:defRPr sz="1200"/>
            </a:lvl1pPr>
          </a:lstStyle>
          <a:p>
            <a:fld id="{05A1D234-77C3-4A97-BA68-EFAF1F7933FC}" type="slidenum">
              <a:rPr lang="en-US" smtClean="0"/>
              <a:pPr/>
              <a:t>‹#›</a:t>
            </a:fld>
            <a:endParaRPr lang="en-US"/>
          </a:p>
        </p:txBody>
      </p:sp>
    </p:spTree>
    <p:extLst>
      <p:ext uri="{BB962C8B-B14F-4D97-AF65-F5344CB8AC3E}">
        <p14:creationId xmlns:p14="http://schemas.microsoft.com/office/powerpoint/2010/main" xmlns="" val="264384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135"/>
          </a:xfrm>
          <a:prstGeom prst="rect">
            <a:avLst/>
          </a:prstGeom>
        </p:spPr>
        <p:txBody>
          <a:bodyPr vert="horz" lIns="91440" tIns="45720" rIns="91440" bIns="45720" rtlCol="0"/>
          <a:lstStyle>
            <a:lvl1pPr algn="r">
              <a:defRPr sz="1200"/>
            </a:lvl1pPr>
          </a:lstStyle>
          <a:p>
            <a:fld id="{E87BFFF3-293D-4F48-824C-BA02EFAE4CF0}" type="datetimeFigureOut">
              <a:rPr lang="en-US" smtClean="0"/>
              <a:pPr/>
              <a:t>9/18/2021</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60"/>
            <a:ext cx="5438140" cy="3909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45CB65AB-A26C-4F60-BC3A-6482E767D64A}" type="slidenum">
              <a:rPr lang="en-US" smtClean="0"/>
              <a:pPr/>
              <a:t>‹#›</a:t>
            </a:fld>
            <a:endParaRPr lang="en-US"/>
          </a:p>
        </p:txBody>
      </p:sp>
    </p:spTree>
    <p:extLst>
      <p:ext uri="{BB962C8B-B14F-4D97-AF65-F5344CB8AC3E}">
        <p14:creationId xmlns:p14="http://schemas.microsoft.com/office/powerpoint/2010/main" xmlns="" val="16179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CB65AB-A26C-4F60-BC3A-6482E767D64A}" type="slidenum">
              <a:rPr lang="en-US" smtClean="0"/>
              <a:pPr/>
              <a:t>4</a:t>
            </a:fld>
            <a:endParaRPr lang="en-US"/>
          </a:p>
        </p:txBody>
      </p:sp>
    </p:spTree>
    <p:extLst>
      <p:ext uri="{BB962C8B-B14F-4D97-AF65-F5344CB8AC3E}">
        <p14:creationId xmlns:p14="http://schemas.microsoft.com/office/powerpoint/2010/main" xmlns="" val="48123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CB65AB-A26C-4F60-BC3A-6482E767D64A}" type="slidenum">
              <a:rPr lang="en-US" smtClean="0"/>
              <a:pPr/>
              <a:t>7</a:t>
            </a:fld>
            <a:endParaRPr lang="en-US"/>
          </a:p>
        </p:txBody>
      </p:sp>
    </p:spTree>
    <p:extLst>
      <p:ext uri="{BB962C8B-B14F-4D97-AF65-F5344CB8AC3E}">
        <p14:creationId xmlns:p14="http://schemas.microsoft.com/office/powerpoint/2010/main" xmlns="" val="888353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Times New Roman" pitchFamily="16" charset="0"/>
            </a:endParaRPr>
          </a:p>
        </p:txBody>
      </p:sp>
      <p:sp>
        <p:nvSpPr>
          <p:cNvPr id="55300" name="Header Placeholder 3"/>
          <p:cNvSpPr>
            <a:spLocks noGrp="1"/>
          </p:cNvSpPr>
          <p:nvPr>
            <p:ph type="hdr" sz="quarter"/>
          </p:nvPr>
        </p:nvSpPr>
        <p:spPr>
          <a:noFill/>
        </p:spPr>
        <p:txBody>
          <a:bodyPr/>
          <a:lstStyle/>
          <a:p>
            <a:r>
              <a:rPr lang="en-US" smtClean="0">
                <a:solidFill>
                  <a:srgbClr val="000000"/>
                </a:solidFill>
                <a:latin typeface="Times New Roman" pitchFamily="16" charset="0"/>
              </a:rPr>
              <a:t>CSC 1100 - Computer Literacy</a:t>
            </a:r>
          </a:p>
        </p:txBody>
      </p:sp>
      <p:sp>
        <p:nvSpPr>
          <p:cNvPr id="55301" name="Footer Placeholder 4"/>
          <p:cNvSpPr>
            <a:spLocks noGrp="1"/>
          </p:cNvSpPr>
          <p:nvPr>
            <p:ph type="ftr" sz="quarter" idx="4"/>
          </p:nvPr>
        </p:nvSpPr>
        <p:spPr>
          <a:noFill/>
        </p:spPr>
        <p:txBody>
          <a:bodyPr/>
          <a:lstStyle/>
          <a:p>
            <a:r>
              <a:rPr lang="en-US" smtClean="0">
                <a:solidFill>
                  <a:srgbClr val="000000"/>
                </a:solidFill>
                <a:latin typeface="Times New Roman" pitchFamily="16" charset="0"/>
              </a:rPr>
              <a:t>CCSF CIS 100P / COM COMP 110  Bowne</a:t>
            </a:r>
          </a:p>
        </p:txBody>
      </p:sp>
      <p:sp>
        <p:nvSpPr>
          <p:cNvPr id="55302" name="Slide Number Placeholder 5"/>
          <p:cNvSpPr>
            <a:spLocks noGrp="1"/>
          </p:cNvSpPr>
          <p:nvPr>
            <p:ph type="sldNum" sz="quarter" idx="5"/>
          </p:nvPr>
        </p:nvSpPr>
        <p:spPr>
          <a:noFill/>
        </p:spPr>
        <p:txBody>
          <a:bodyPr/>
          <a:lstStyle/>
          <a:p>
            <a:fld id="{36F77475-2F71-447B-A911-B2823075AC1C}" type="slidenum">
              <a:rPr lang="en-US" smtClean="0">
                <a:solidFill>
                  <a:srgbClr val="000000"/>
                </a:solidFill>
                <a:latin typeface="Times New Roman" pitchFamily="16" charset="0"/>
              </a:rPr>
              <a:pPr/>
              <a:t>12</a:t>
            </a:fld>
            <a:endParaRPr lang="en-US" smtClean="0">
              <a:solidFill>
                <a:srgbClr val="000000"/>
              </a:solidFill>
              <a:latin typeface="Times New Roman" pitchFamily="16" charset="0"/>
            </a:endParaRPr>
          </a:p>
        </p:txBody>
      </p:sp>
    </p:spTree>
    <p:extLst>
      <p:ext uri="{BB962C8B-B14F-4D97-AF65-F5344CB8AC3E}">
        <p14:creationId xmlns:p14="http://schemas.microsoft.com/office/powerpoint/2010/main" xmlns="" val="4244834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Input devices e.g Camera’s used to take pictures during voter registration</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BAECA3-4B4D-4407-81CB-3D0579454306}" type="slidenum">
              <a:rPr lang="en-US" smtClean="0">
                <a:solidFill>
                  <a:srgbClr val="000000"/>
                </a:solidFill>
              </a:rPr>
              <a:pPr/>
              <a:t>18</a:t>
            </a:fld>
            <a:endParaRPr lang="en-US" smtClean="0">
              <a:solidFill>
                <a:srgbClr val="000000"/>
              </a:solidFill>
            </a:endParaRPr>
          </a:p>
        </p:txBody>
      </p:sp>
    </p:spTree>
    <p:extLst>
      <p:ext uri="{BB962C8B-B14F-4D97-AF65-F5344CB8AC3E}">
        <p14:creationId xmlns:p14="http://schemas.microsoft.com/office/powerpoint/2010/main" xmlns="" val="424179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C1EFA7-818A-4657-AD9F-7B9CDCE7CEB2}" type="slidenum">
              <a:rPr lang="zh-TW" altLang="en-US">
                <a:solidFill>
                  <a:srgbClr val="000000"/>
                </a:solidFill>
              </a:rPr>
              <a:pPr/>
              <a:t>34</a:t>
            </a:fld>
            <a:endParaRPr lang="en-US" altLang="zh-TW">
              <a:solidFill>
                <a:srgbClr val="000000"/>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zh-TW" b="1" i="1">
                <a:cs typeface="Times New Roman" pitchFamily="18" charset="0"/>
              </a:rPr>
              <a:t>Discussion point</a:t>
            </a:r>
          </a:p>
          <a:p>
            <a:r>
              <a:rPr lang="en-US" altLang="zh-TW">
                <a:cs typeface="Times New Roman" pitchFamily="18" charset="0"/>
              </a:rPr>
              <a:t>Have students contrast desktop and notebook computers. Focus on the pros and cons of each type of computer. </a:t>
            </a:r>
          </a:p>
        </p:txBody>
      </p:sp>
    </p:spTree>
    <p:extLst>
      <p:ext uri="{BB962C8B-B14F-4D97-AF65-F5344CB8AC3E}">
        <p14:creationId xmlns:p14="http://schemas.microsoft.com/office/powerpoint/2010/main" xmlns="" val="251189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04EF-F408-4F6B-BF8C-3F4E367EAD60}" type="slidenum">
              <a:rPr lang="zh-TW" altLang="en-US">
                <a:solidFill>
                  <a:srgbClr val="000000"/>
                </a:solidFill>
              </a:rPr>
              <a:pPr/>
              <a:t>35</a:t>
            </a:fld>
            <a:endParaRPr lang="en-US" altLang="zh-TW">
              <a:solidFill>
                <a:srgbClr val="000000"/>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ltLang="zh-TW" b="1" i="1" dirty="0" smtClean="0">
                <a:cs typeface="Times New Roman" pitchFamily="18" charset="0"/>
              </a:rPr>
              <a:t>tip</a:t>
            </a:r>
            <a:endParaRPr lang="en-US" altLang="zh-TW" b="1" i="1" dirty="0">
              <a:cs typeface="Times New Roman" pitchFamily="18" charset="0"/>
            </a:endParaRPr>
          </a:p>
          <a:p>
            <a:r>
              <a:rPr lang="en-US" altLang="zh-TW" i="1" dirty="0">
                <a:cs typeface="Times New Roman" pitchFamily="18" charset="0"/>
              </a:rPr>
              <a:t>The tablet PC was designed to simulate a piece of paper. Users interact with the tablet as if it was an unlimited paper notebook.</a:t>
            </a:r>
          </a:p>
          <a:p>
            <a:r>
              <a:rPr lang="en-US" altLang="zh-TW" b="1" i="1" dirty="0">
                <a:cs typeface="Times New Roman" pitchFamily="18" charset="0"/>
              </a:rPr>
              <a:t>For more information</a:t>
            </a:r>
          </a:p>
          <a:p>
            <a:r>
              <a:rPr lang="en-US" altLang="zh-TW" dirty="0">
                <a:cs typeface="Times New Roman" pitchFamily="18" charset="0"/>
              </a:rPr>
              <a:t>See www.microsoft.com/windowsxp/tabletpc/evaluation/tours/default.mspx for an example of the Tablet PC in action. </a:t>
            </a:r>
          </a:p>
        </p:txBody>
      </p:sp>
    </p:spTree>
    <p:extLst>
      <p:ext uri="{BB962C8B-B14F-4D97-AF65-F5344CB8AC3E}">
        <p14:creationId xmlns:p14="http://schemas.microsoft.com/office/powerpoint/2010/main" xmlns="" val="180138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D2AB33F-83B8-413F-BD14-6E3934C1ABBC}"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CEC55AA-467A-4D65-A264-C3B02BEA293C}" type="slidenum">
              <a:rPr lang="en-US"/>
              <a:pPr>
                <a:defRPr/>
              </a:pPr>
              <a:t>‹#›</a:t>
            </a:fld>
            <a:endParaRPr lang="en-US"/>
          </a:p>
        </p:txBody>
      </p:sp>
    </p:spTree>
    <p:extLst>
      <p:ext uri="{BB962C8B-B14F-4D97-AF65-F5344CB8AC3E}">
        <p14:creationId xmlns:p14="http://schemas.microsoft.com/office/powerpoint/2010/main" xmlns="" val="254469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81F69A1-05B6-4CEF-81CA-8979FF93F639}"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C4C0E0D-8851-431E-9F24-24A3AC17698C}" type="slidenum">
              <a:rPr lang="en-US"/>
              <a:pPr>
                <a:defRPr/>
              </a:pPr>
              <a:t>‹#›</a:t>
            </a:fld>
            <a:endParaRPr lang="en-US"/>
          </a:p>
        </p:txBody>
      </p:sp>
    </p:spTree>
    <p:extLst>
      <p:ext uri="{BB962C8B-B14F-4D97-AF65-F5344CB8AC3E}">
        <p14:creationId xmlns:p14="http://schemas.microsoft.com/office/powerpoint/2010/main" xmlns="" val="1875536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B32A363-D832-44F9-910B-09BC6B1415D3}"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D651FFE-8C36-4AF8-8419-65BF78810FC1}" type="slidenum">
              <a:rPr lang="en-US"/>
              <a:pPr>
                <a:defRPr/>
              </a:pPr>
              <a:t>‹#›</a:t>
            </a:fld>
            <a:endParaRPr lang="en-US"/>
          </a:p>
        </p:txBody>
      </p:sp>
    </p:spTree>
    <p:extLst>
      <p:ext uri="{BB962C8B-B14F-4D97-AF65-F5344CB8AC3E}">
        <p14:creationId xmlns:p14="http://schemas.microsoft.com/office/powerpoint/2010/main" xmlns="" val="3786428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1760" y="761389"/>
            <a:ext cx="7925760" cy="1143458"/>
          </a:xfrm>
        </p:spPr>
        <p:txBody>
          <a:bodyPr lIns="81272" tIns="40636" rIns="81272" bIns="40636"/>
          <a:lstStyle/>
          <a:p>
            <a:r>
              <a:rPr lang="en-US" smtClean="0"/>
              <a:t>Click to edit Master title style</a:t>
            </a:r>
            <a:endParaRPr lang="en-GB"/>
          </a:p>
        </p:txBody>
      </p:sp>
      <p:sp>
        <p:nvSpPr>
          <p:cNvPr id="3" name="ClipArt Placeholder 2"/>
          <p:cNvSpPr>
            <a:spLocks noGrp="1"/>
          </p:cNvSpPr>
          <p:nvPr>
            <p:ph type="clipArt" sz="half" idx="1"/>
          </p:nvPr>
        </p:nvSpPr>
        <p:spPr>
          <a:xfrm>
            <a:off x="838081" y="2362506"/>
            <a:ext cx="3777120" cy="3724485"/>
          </a:xfrm>
        </p:spPr>
        <p:txBody>
          <a:bodyPr rtlCol="0">
            <a:normAutofit/>
          </a:bodyPr>
          <a:lstStyle/>
          <a:p>
            <a:pPr lvl="0"/>
            <a:r>
              <a:rPr lang="en-US" noProof="0" smtClean="0"/>
              <a:t>Click icon to add online image</a:t>
            </a:r>
            <a:endParaRPr lang="en-GB" noProof="0" smtClean="0"/>
          </a:p>
        </p:txBody>
      </p:sp>
      <p:sp>
        <p:nvSpPr>
          <p:cNvPr id="4" name="Text Placeholder 3"/>
          <p:cNvSpPr>
            <a:spLocks noGrp="1"/>
          </p:cNvSpPr>
          <p:nvPr>
            <p:ph type="body" sz="half" idx="2"/>
          </p:nvPr>
        </p:nvSpPr>
        <p:spPr>
          <a:xfrm>
            <a:off x="4753440" y="2362506"/>
            <a:ext cx="3777120" cy="37244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ftr" sz="quarter" idx="10"/>
          </p:nvPr>
        </p:nvSpPr>
        <p:spPr/>
        <p:txBody>
          <a:bodyPr lIns="81272" tIns="40636" rIns="81272" bIns="40636"/>
          <a:lstStyle>
            <a:lvl1pPr fontAlgn="base">
              <a:spcBef>
                <a:spcPct val="0"/>
              </a:spcBef>
              <a:spcAft>
                <a:spcPct val="0"/>
              </a:spcAft>
              <a:defRPr>
                <a:latin typeface="Arial" charset="0"/>
              </a:defRPr>
            </a:lvl1pPr>
          </a:lstStyle>
          <a:p>
            <a:pPr>
              <a:defRPr/>
            </a:pPr>
            <a:endParaRPr lang="en-US"/>
          </a:p>
        </p:txBody>
      </p:sp>
      <p:sp>
        <p:nvSpPr>
          <p:cNvPr id="6" name="Rectangle 13"/>
          <p:cNvSpPr>
            <a:spLocks noGrp="1" noChangeArrowheads="1"/>
          </p:cNvSpPr>
          <p:nvPr>
            <p:ph type="sldNum" sz="quarter" idx="11"/>
          </p:nvPr>
        </p:nvSpPr>
        <p:spPr/>
        <p:txBody>
          <a:bodyPr tIns="40636" bIns="40636"/>
          <a:lstStyle>
            <a:lvl1pPr fontAlgn="base">
              <a:spcBef>
                <a:spcPct val="0"/>
              </a:spcBef>
              <a:spcAft>
                <a:spcPct val="0"/>
              </a:spcAft>
              <a:defRPr>
                <a:latin typeface="Arial" charset="0"/>
              </a:defRPr>
            </a:lvl1pPr>
          </a:lstStyle>
          <a:p>
            <a:pPr>
              <a:defRPr/>
            </a:pPr>
            <a:fld id="{9A698138-EDF0-4539-98C8-C2C650C05DFE}" type="slidenum">
              <a:rPr lang="en-US"/>
              <a:pPr>
                <a:defRPr/>
              </a:pPr>
              <a:t>‹#›</a:t>
            </a:fld>
            <a:endParaRPr lang="en-US"/>
          </a:p>
        </p:txBody>
      </p:sp>
    </p:spTree>
    <p:extLst>
      <p:ext uri="{BB962C8B-B14F-4D97-AF65-F5344CB8AC3E}">
        <p14:creationId xmlns:p14="http://schemas.microsoft.com/office/powerpoint/2010/main" xmlns="" val="3847896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295400"/>
            <a:ext cx="38481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3500" y="1295400"/>
            <a:ext cx="3848100" cy="5410200"/>
          </a:xfrm>
        </p:spPr>
        <p:txBody>
          <a:bodyPr/>
          <a:lstStyle/>
          <a:p>
            <a:endParaRPr lang="en-US"/>
          </a:p>
        </p:txBody>
      </p:sp>
      <p:sp>
        <p:nvSpPr>
          <p:cNvPr id="5" name="Slide Number Placeholder 4"/>
          <p:cNvSpPr>
            <a:spLocks noGrp="1"/>
          </p:cNvSpPr>
          <p:nvPr>
            <p:ph type="sldNum" sz="quarter" idx="10"/>
          </p:nvPr>
        </p:nvSpPr>
        <p:spPr>
          <a:xfrm>
            <a:off x="-1371600" y="6381750"/>
            <a:ext cx="2133600" cy="476250"/>
          </a:xfrm>
        </p:spPr>
        <p:txBody>
          <a:bodyPr/>
          <a:lstStyle>
            <a:lvl1pPr>
              <a:defRPr/>
            </a:lvl1pPr>
          </a:lstStyle>
          <a:p>
            <a:r>
              <a:rPr lang="en-US" altLang="zh-TW"/>
              <a:t>1A-</a:t>
            </a:r>
            <a:fld id="{68E4E0EC-6A4D-4000-9559-FA7B7022F89F}" type="slidenum">
              <a:rPr lang="en-US" altLang="zh-TW"/>
              <a:pPr/>
              <a:t>‹#›</a:t>
            </a:fld>
            <a:endParaRPr lang="en-US" altLang="zh-TW"/>
          </a:p>
        </p:txBody>
      </p:sp>
    </p:spTree>
    <p:extLst>
      <p:ext uri="{BB962C8B-B14F-4D97-AF65-F5344CB8AC3E}">
        <p14:creationId xmlns:p14="http://schemas.microsoft.com/office/powerpoint/2010/main" xmlns="" val="2141792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206097D-5BF0-4B28-8E95-3AA4E33F1E09}"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CEC55AA-467A-4D65-A264-C3B02BEA293C}" type="slidenum">
              <a:rPr lang="en-US"/>
              <a:pPr>
                <a:defRPr/>
              </a:pPr>
              <a:t>‹#›</a:t>
            </a:fld>
            <a:endParaRPr lang="en-US"/>
          </a:p>
        </p:txBody>
      </p:sp>
    </p:spTree>
    <p:extLst>
      <p:ext uri="{BB962C8B-B14F-4D97-AF65-F5344CB8AC3E}">
        <p14:creationId xmlns:p14="http://schemas.microsoft.com/office/powerpoint/2010/main" xmlns="" val="2247915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1BDBA6F-1F6C-4C8C-BAF4-7ACBAF5C054B}"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167D670-ABBE-4E79-869C-982426A65B65}" type="slidenum">
              <a:rPr lang="en-US"/>
              <a:pPr>
                <a:defRPr/>
              </a:pPr>
              <a:t>‹#›</a:t>
            </a:fld>
            <a:endParaRPr lang="en-US"/>
          </a:p>
        </p:txBody>
      </p:sp>
    </p:spTree>
    <p:extLst>
      <p:ext uri="{BB962C8B-B14F-4D97-AF65-F5344CB8AC3E}">
        <p14:creationId xmlns:p14="http://schemas.microsoft.com/office/powerpoint/2010/main" xmlns="" val="78723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FCA5DA8-AF80-4016-83FA-96D144FE5A61}"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1A47754-C629-4C50-8B60-A20080748F16}" type="slidenum">
              <a:rPr lang="en-US"/>
              <a:pPr>
                <a:defRPr/>
              </a:pPr>
              <a:t>‹#›</a:t>
            </a:fld>
            <a:endParaRPr lang="en-US"/>
          </a:p>
        </p:txBody>
      </p:sp>
    </p:spTree>
    <p:extLst>
      <p:ext uri="{BB962C8B-B14F-4D97-AF65-F5344CB8AC3E}">
        <p14:creationId xmlns:p14="http://schemas.microsoft.com/office/powerpoint/2010/main" xmlns="" val="759024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8CE7B32F-ECAF-4D8E-B1DD-1D9CC35F911D}"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7A2A10F-57F9-4F8B-80D0-1FF6ACC4F5ED}" type="slidenum">
              <a:rPr lang="en-US"/>
              <a:pPr>
                <a:defRPr/>
              </a:pPr>
              <a:t>‹#›</a:t>
            </a:fld>
            <a:endParaRPr lang="en-US"/>
          </a:p>
        </p:txBody>
      </p:sp>
    </p:spTree>
    <p:extLst>
      <p:ext uri="{BB962C8B-B14F-4D97-AF65-F5344CB8AC3E}">
        <p14:creationId xmlns:p14="http://schemas.microsoft.com/office/powerpoint/2010/main" xmlns="" val="122950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05AF5E6-8E33-4385-8A95-5738E6AF2A1F}" type="datetime1">
              <a:rPr lang="en-US" smtClean="0"/>
              <a:pPr>
                <a:defRPr/>
              </a:pPr>
              <a:t>9/18/2021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6D0D804-2ABE-4416-A3E0-4C3843DDF6AD}" type="slidenum">
              <a:rPr lang="en-US"/>
              <a:pPr>
                <a:defRPr/>
              </a:pPr>
              <a:t>‹#›</a:t>
            </a:fld>
            <a:endParaRPr lang="en-US"/>
          </a:p>
        </p:txBody>
      </p:sp>
    </p:spTree>
    <p:extLst>
      <p:ext uri="{BB962C8B-B14F-4D97-AF65-F5344CB8AC3E}">
        <p14:creationId xmlns:p14="http://schemas.microsoft.com/office/powerpoint/2010/main" xmlns="" val="150225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3FF28F2-6F2F-47EC-9C28-EB7C2D6FB493}" type="datetime1">
              <a:rPr lang="en-US" smtClean="0"/>
              <a:pPr>
                <a:defRPr/>
              </a:pPr>
              <a:t>9/18/2021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E94272A-121A-47F0-ABC0-EA47545EC777}" type="slidenum">
              <a:rPr lang="en-US"/>
              <a:pPr>
                <a:defRPr/>
              </a:pPr>
              <a:t>‹#›</a:t>
            </a:fld>
            <a:endParaRPr lang="en-US"/>
          </a:p>
        </p:txBody>
      </p:sp>
    </p:spTree>
    <p:extLst>
      <p:ext uri="{BB962C8B-B14F-4D97-AF65-F5344CB8AC3E}">
        <p14:creationId xmlns:p14="http://schemas.microsoft.com/office/powerpoint/2010/main" xmlns="" val="187032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6889E1C-DBC0-468F-9156-8B067BC3CD61}"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167D670-ABBE-4E79-869C-982426A65B65}" type="slidenum">
              <a:rPr lang="en-US"/>
              <a:pPr>
                <a:defRPr/>
              </a:pPr>
              <a:t>‹#›</a:t>
            </a:fld>
            <a:endParaRPr lang="en-US"/>
          </a:p>
        </p:txBody>
      </p:sp>
    </p:spTree>
    <p:extLst>
      <p:ext uri="{BB962C8B-B14F-4D97-AF65-F5344CB8AC3E}">
        <p14:creationId xmlns:p14="http://schemas.microsoft.com/office/powerpoint/2010/main" xmlns="" val="132723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7D561F0-130C-4AA9-A1D7-7CDCD25B1F8B}" type="datetime1">
              <a:rPr lang="en-US" smtClean="0"/>
              <a:pPr>
                <a:defRPr/>
              </a:pPr>
              <a:t>9/18/2021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2F169BC-600B-4D8A-B636-AC054B6CC175}" type="slidenum">
              <a:rPr lang="en-US"/>
              <a:pPr>
                <a:defRPr/>
              </a:pPr>
              <a:t>‹#›</a:t>
            </a:fld>
            <a:endParaRPr lang="en-US"/>
          </a:p>
        </p:txBody>
      </p:sp>
    </p:spTree>
    <p:extLst>
      <p:ext uri="{BB962C8B-B14F-4D97-AF65-F5344CB8AC3E}">
        <p14:creationId xmlns:p14="http://schemas.microsoft.com/office/powerpoint/2010/main" xmlns="" val="1177632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2322895-C0D6-4D2B-BFB6-D48991FE86F5}"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712188D-7C70-416F-B8AE-2DD3C816B7E3}" type="slidenum">
              <a:rPr lang="en-US"/>
              <a:pPr>
                <a:defRPr/>
              </a:pPr>
              <a:t>‹#›</a:t>
            </a:fld>
            <a:endParaRPr lang="en-US"/>
          </a:p>
        </p:txBody>
      </p:sp>
    </p:spTree>
    <p:extLst>
      <p:ext uri="{BB962C8B-B14F-4D97-AF65-F5344CB8AC3E}">
        <p14:creationId xmlns:p14="http://schemas.microsoft.com/office/powerpoint/2010/main" xmlns="" val="3002006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97D765C-E13D-4CE6-B78B-3F3D637BED7D}"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81C970D-2D94-4ABC-8603-CAF3A7AACBBC}" type="slidenum">
              <a:rPr lang="en-US"/>
              <a:pPr>
                <a:defRPr/>
              </a:pPr>
              <a:t>‹#›</a:t>
            </a:fld>
            <a:endParaRPr lang="en-US"/>
          </a:p>
        </p:txBody>
      </p:sp>
    </p:spTree>
    <p:extLst>
      <p:ext uri="{BB962C8B-B14F-4D97-AF65-F5344CB8AC3E}">
        <p14:creationId xmlns:p14="http://schemas.microsoft.com/office/powerpoint/2010/main" xmlns="" val="4256260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3931B1D-5C0B-4DC5-8971-D3C9BE202DF3}"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C4C0E0D-8851-431E-9F24-24A3AC17698C}" type="slidenum">
              <a:rPr lang="en-US"/>
              <a:pPr>
                <a:defRPr/>
              </a:pPr>
              <a:t>‹#›</a:t>
            </a:fld>
            <a:endParaRPr lang="en-US"/>
          </a:p>
        </p:txBody>
      </p:sp>
    </p:spTree>
    <p:extLst>
      <p:ext uri="{BB962C8B-B14F-4D97-AF65-F5344CB8AC3E}">
        <p14:creationId xmlns:p14="http://schemas.microsoft.com/office/powerpoint/2010/main" xmlns="" val="381936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3713DAB-A22D-4AC0-8B7F-7C9E92FB6354}"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D651FFE-8C36-4AF8-8419-65BF78810FC1}" type="slidenum">
              <a:rPr lang="en-US"/>
              <a:pPr>
                <a:defRPr/>
              </a:pPr>
              <a:t>‹#›</a:t>
            </a:fld>
            <a:endParaRPr lang="en-US"/>
          </a:p>
        </p:txBody>
      </p:sp>
    </p:spTree>
    <p:extLst>
      <p:ext uri="{BB962C8B-B14F-4D97-AF65-F5344CB8AC3E}">
        <p14:creationId xmlns:p14="http://schemas.microsoft.com/office/powerpoint/2010/main" xmlns="" val="1365870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1760" y="761389"/>
            <a:ext cx="7925760" cy="1143458"/>
          </a:xfrm>
        </p:spPr>
        <p:txBody>
          <a:bodyPr lIns="81272" tIns="40636" rIns="81272" bIns="40636"/>
          <a:lstStyle/>
          <a:p>
            <a:r>
              <a:rPr lang="en-US" smtClean="0"/>
              <a:t>Click to edit Master title style</a:t>
            </a:r>
            <a:endParaRPr lang="en-GB"/>
          </a:p>
        </p:txBody>
      </p:sp>
      <p:sp>
        <p:nvSpPr>
          <p:cNvPr id="3" name="ClipArt Placeholder 2"/>
          <p:cNvSpPr>
            <a:spLocks noGrp="1"/>
          </p:cNvSpPr>
          <p:nvPr>
            <p:ph type="clipArt" sz="half" idx="1"/>
          </p:nvPr>
        </p:nvSpPr>
        <p:spPr>
          <a:xfrm>
            <a:off x="838081" y="2362506"/>
            <a:ext cx="3777120" cy="3724485"/>
          </a:xfrm>
        </p:spPr>
        <p:txBody>
          <a:bodyPr rtlCol="0">
            <a:normAutofit/>
          </a:bodyPr>
          <a:lstStyle/>
          <a:p>
            <a:pPr lvl="0"/>
            <a:r>
              <a:rPr lang="en-US" noProof="0" smtClean="0"/>
              <a:t>Click icon to add online image</a:t>
            </a:r>
            <a:endParaRPr lang="en-GB" noProof="0" smtClean="0"/>
          </a:p>
        </p:txBody>
      </p:sp>
      <p:sp>
        <p:nvSpPr>
          <p:cNvPr id="4" name="Text Placeholder 3"/>
          <p:cNvSpPr>
            <a:spLocks noGrp="1"/>
          </p:cNvSpPr>
          <p:nvPr>
            <p:ph type="body" sz="half" idx="2"/>
          </p:nvPr>
        </p:nvSpPr>
        <p:spPr>
          <a:xfrm>
            <a:off x="4753440" y="2362506"/>
            <a:ext cx="3777120" cy="37244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
          <p:cNvSpPr>
            <a:spLocks noGrp="1" noChangeArrowheads="1"/>
          </p:cNvSpPr>
          <p:nvPr>
            <p:ph type="ftr" sz="quarter" idx="10"/>
          </p:nvPr>
        </p:nvSpPr>
        <p:spPr/>
        <p:txBody>
          <a:bodyPr lIns="81272" tIns="40636" rIns="81272" bIns="40636"/>
          <a:lstStyle>
            <a:lvl1pPr fontAlgn="base">
              <a:spcBef>
                <a:spcPct val="0"/>
              </a:spcBef>
              <a:spcAft>
                <a:spcPct val="0"/>
              </a:spcAft>
              <a:defRPr>
                <a:latin typeface="Arial" charset="0"/>
              </a:defRPr>
            </a:lvl1pPr>
          </a:lstStyle>
          <a:p>
            <a:pPr>
              <a:defRPr/>
            </a:pPr>
            <a:endParaRPr lang="en-US"/>
          </a:p>
        </p:txBody>
      </p:sp>
      <p:sp>
        <p:nvSpPr>
          <p:cNvPr id="6" name="Rectangle 13"/>
          <p:cNvSpPr>
            <a:spLocks noGrp="1" noChangeArrowheads="1"/>
          </p:cNvSpPr>
          <p:nvPr>
            <p:ph type="sldNum" sz="quarter" idx="11"/>
          </p:nvPr>
        </p:nvSpPr>
        <p:spPr/>
        <p:txBody>
          <a:bodyPr tIns="40636" bIns="40636"/>
          <a:lstStyle>
            <a:lvl1pPr fontAlgn="base">
              <a:spcBef>
                <a:spcPct val="0"/>
              </a:spcBef>
              <a:spcAft>
                <a:spcPct val="0"/>
              </a:spcAft>
              <a:defRPr>
                <a:latin typeface="Arial" charset="0"/>
              </a:defRPr>
            </a:lvl1pPr>
          </a:lstStyle>
          <a:p>
            <a:pPr>
              <a:defRPr/>
            </a:pPr>
            <a:fld id="{9A698138-EDF0-4539-98C8-C2C650C05DFE}" type="slidenum">
              <a:rPr lang="en-US"/>
              <a:pPr>
                <a:defRPr/>
              </a:pPr>
              <a:t>‹#›</a:t>
            </a:fld>
            <a:endParaRPr lang="en-US"/>
          </a:p>
        </p:txBody>
      </p:sp>
    </p:spTree>
    <p:extLst>
      <p:ext uri="{BB962C8B-B14F-4D97-AF65-F5344CB8AC3E}">
        <p14:creationId xmlns:p14="http://schemas.microsoft.com/office/powerpoint/2010/main" xmlns="" val="2690195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p:txBody>
          <a:bodyPr/>
          <a:lstStyle>
            <a:lvl1pPr fontAlgn="base">
              <a:spcBef>
                <a:spcPct val="0"/>
              </a:spcBef>
              <a:spcAft>
                <a:spcPct val="0"/>
              </a:spcAft>
              <a:defRPr smtClean="0">
                <a:solidFill>
                  <a:schemeClr val="tx1">
                    <a:tint val="75000"/>
                  </a:schemeClr>
                </a:solidFill>
                <a:latin typeface="Arial" charset="0"/>
              </a:defRPr>
            </a:lvl1pPr>
          </a:lstStyle>
          <a:p>
            <a:pPr>
              <a:defRPr/>
            </a:pPr>
            <a:endParaRPr lang="en-US">
              <a:solidFill>
                <a:prstClr val="black">
                  <a:tint val="75000"/>
                </a:prstClr>
              </a:solidFill>
            </a:endParaRPr>
          </a:p>
        </p:txBody>
      </p:sp>
      <p:sp>
        <p:nvSpPr>
          <p:cNvPr id="6" name="Rectangle 8"/>
          <p:cNvSpPr>
            <a:spLocks noGrp="1" noChangeArrowheads="1"/>
          </p:cNvSpPr>
          <p:nvPr>
            <p:ph type="sldNum" sz="quarter" idx="11"/>
          </p:nvPr>
        </p:nvSpPr>
        <p:spPr/>
        <p:txBody>
          <a:bodyPr/>
          <a:lstStyle>
            <a:lvl1pPr fontAlgn="base">
              <a:spcBef>
                <a:spcPct val="0"/>
              </a:spcBef>
              <a:spcAft>
                <a:spcPct val="0"/>
              </a:spcAft>
              <a:defRPr>
                <a:solidFill>
                  <a:schemeClr val="tx1">
                    <a:tint val="75000"/>
                  </a:schemeClr>
                </a:solidFill>
                <a:latin typeface="Arial" charset="0"/>
              </a:defRPr>
            </a:lvl1pPr>
          </a:lstStyle>
          <a:p>
            <a:pPr>
              <a:defRPr/>
            </a:pPr>
            <a:r>
              <a:rPr lang="en-US">
                <a:solidFill>
                  <a:prstClr val="black">
                    <a:tint val="75000"/>
                  </a:prstClr>
                </a:solidFill>
              </a:rPr>
              <a:t> Slide </a:t>
            </a:r>
            <a:fld id="{7F03B179-6406-4700-BACF-F7CF633604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940439219"/>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p:spPr>
        <p:txBody>
          <a:bodyPr/>
          <a:lstStyle>
            <a:lvl1pPr>
              <a:defRPr/>
            </a:lvl1pPr>
          </a:lstStyle>
          <a:p>
            <a:pPr>
              <a:defRPr/>
            </a:pPr>
            <a:fld id="{459CC4ED-88C5-4E9D-B7B0-2876F59D78DC}" type="datetime1">
              <a:rPr lang="en-US" smtClean="0">
                <a:solidFill>
                  <a:srgbClr val="696464"/>
                </a:solidFill>
              </a:rPr>
              <a:pPr>
                <a:defRPr/>
              </a:pPr>
              <a:t>9/18/2021</a:t>
            </a:fld>
            <a:endParaRPr lang="en-US">
              <a:solidFill>
                <a:srgbClr val="696464"/>
              </a:solidFill>
            </a:endParaRPr>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pPr>
              <a:defRPr/>
            </a:pPr>
            <a:endParaRPr lang="en-US">
              <a:solidFill>
                <a:srgbClr val="696464"/>
              </a:solidFill>
            </a:endParaRP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E074023D-DEB6-4933-A6D1-5A921921B3A2}" type="slidenum">
              <a:rPr lang="en-US"/>
              <a:pPr>
                <a:defRPr/>
              </a:pPr>
              <a:t>‹#›</a:t>
            </a:fld>
            <a:endParaRPr lang="en-US"/>
          </a:p>
        </p:txBody>
      </p:sp>
    </p:spTree>
    <p:extLst>
      <p:ext uri="{BB962C8B-B14F-4D97-AF65-F5344CB8AC3E}">
        <p14:creationId xmlns:p14="http://schemas.microsoft.com/office/powerpoint/2010/main" xmlns="" val="271425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2ED8B98-8884-4621-B3A7-E7ED6F77D26D}" type="datetime1">
              <a:rPr lang="en-US" smtClean="0"/>
              <a:pPr>
                <a:defRPr/>
              </a:pPr>
              <a:t>9/18/2021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1A47754-C629-4C50-8B60-A20080748F16}" type="slidenum">
              <a:rPr lang="en-US"/>
              <a:pPr>
                <a:defRPr/>
              </a:pPr>
              <a:t>‹#›</a:t>
            </a:fld>
            <a:endParaRPr lang="en-US"/>
          </a:p>
        </p:txBody>
      </p:sp>
    </p:spTree>
    <p:extLst>
      <p:ext uri="{BB962C8B-B14F-4D97-AF65-F5344CB8AC3E}">
        <p14:creationId xmlns:p14="http://schemas.microsoft.com/office/powerpoint/2010/main" xmlns="" val="165727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5569ACF-06E9-47ED-80CD-A613699AE67F}"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7A2A10F-57F9-4F8B-80D0-1FF6ACC4F5ED}" type="slidenum">
              <a:rPr lang="en-US"/>
              <a:pPr>
                <a:defRPr/>
              </a:pPr>
              <a:t>‹#›</a:t>
            </a:fld>
            <a:endParaRPr lang="en-US"/>
          </a:p>
        </p:txBody>
      </p:sp>
    </p:spTree>
    <p:extLst>
      <p:ext uri="{BB962C8B-B14F-4D97-AF65-F5344CB8AC3E}">
        <p14:creationId xmlns:p14="http://schemas.microsoft.com/office/powerpoint/2010/main" xmlns="" val="662592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C179554-1D80-4D3E-862B-4CCA650F235E}" type="datetime1">
              <a:rPr lang="en-US" smtClean="0"/>
              <a:pPr>
                <a:defRPr/>
              </a:pPr>
              <a:t>9/18/2021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6D0D804-2ABE-4416-A3E0-4C3843DDF6AD}" type="slidenum">
              <a:rPr lang="en-US"/>
              <a:pPr>
                <a:defRPr/>
              </a:pPr>
              <a:t>‹#›</a:t>
            </a:fld>
            <a:endParaRPr lang="en-US"/>
          </a:p>
        </p:txBody>
      </p:sp>
    </p:spTree>
    <p:extLst>
      <p:ext uri="{BB962C8B-B14F-4D97-AF65-F5344CB8AC3E}">
        <p14:creationId xmlns:p14="http://schemas.microsoft.com/office/powerpoint/2010/main" xmlns="" val="69876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F09A06EC-91BF-4506-AFE4-547CFCAEC9EF}" type="datetime1">
              <a:rPr lang="en-US" smtClean="0"/>
              <a:pPr>
                <a:defRPr/>
              </a:pPr>
              <a:t>9/18/2021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E94272A-121A-47F0-ABC0-EA47545EC777}" type="slidenum">
              <a:rPr lang="en-US"/>
              <a:pPr>
                <a:defRPr/>
              </a:pPr>
              <a:t>‹#›</a:t>
            </a:fld>
            <a:endParaRPr lang="en-US"/>
          </a:p>
        </p:txBody>
      </p:sp>
    </p:spTree>
    <p:extLst>
      <p:ext uri="{BB962C8B-B14F-4D97-AF65-F5344CB8AC3E}">
        <p14:creationId xmlns:p14="http://schemas.microsoft.com/office/powerpoint/2010/main" xmlns="" val="273767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F99BC3E-F91C-4D3B-AE3D-D08B0B04A34A}" type="datetime1">
              <a:rPr lang="en-US" smtClean="0"/>
              <a:pPr>
                <a:defRPr/>
              </a:pPr>
              <a:t>9/18/2021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2F169BC-600B-4D8A-B636-AC054B6CC175}" type="slidenum">
              <a:rPr lang="en-US"/>
              <a:pPr>
                <a:defRPr/>
              </a:pPr>
              <a:t>‹#›</a:t>
            </a:fld>
            <a:endParaRPr lang="en-US"/>
          </a:p>
        </p:txBody>
      </p:sp>
    </p:spTree>
    <p:extLst>
      <p:ext uri="{BB962C8B-B14F-4D97-AF65-F5344CB8AC3E}">
        <p14:creationId xmlns:p14="http://schemas.microsoft.com/office/powerpoint/2010/main" xmlns="" val="325218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978B6341-E256-4425-888B-B0756A7DCCB9}"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712188D-7C70-416F-B8AE-2DD3C816B7E3}" type="slidenum">
              <a:rPr lang="en-US"/>
              <a:pPr>
                <a:defRPr/>
              </a:pPr>
              <a:t>‹#›</a:t>
            </a:fld>
            <a:endParaRPr lang="en-US"/>
          </a:p>
        </p:txBody>
      </p:sp>
    </p:spTree>
    <p:extLst>
      <p:ext uri="{BB962C8B-B14F-4D97-AF65-F5344CB8AC3E}">
        <p14:creationId xmlns:p14="http://schemas.microsoft.com/office/powerpoint/2010/main" xmlns="" val="24337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8931CDC-6726-4712-AC73-D30F50C0697E}" type="datetime1">
              <a:rPr lang="en-US" smtClean="0"/>
              <a:pPr>
                <a:defRPr/>
              </a:pPr>
              <a:t>9/18/2021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81C970D-2D94-4ABC-8603-CAF3A7AACBBC}" type="slidenum">
              <a:rPr lang="en-US"/>
              <a:pPr>
                <a:defRPr/>
              </a:pPr>
              <a:t>‹#›</a:t>
            </a:fld>
            <a:endParaRPr lang="en-US"/>
          </a:p>
        </p:txBody>
      </p:sp>
    </p:spTree>
    <p:extLst>
      <p:ext uri="{BB962C8B-B14F-4D97-AF65-F5344CB8AC3E}">
        <p14:creationId xmlns:p14="http://schemas.microsoft.com/office/powerpoint/2010/main" xmlns="" val="119780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83000">
              <a:schemeClr val="accent4">
                <a:lumMod val="0"/>
                <a:lumOff val="100000"/>
              </a:schemeClr>
            </a:gs>
            <a:gs pos="100000">
              <a:srgbClr val="92D05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43FD75B1-9EDA-4551-9995-3DD7F7C02C52}" type="datetime1">
              <a:rPr lang="en-US" smtClean="0"/>
              <a:pPr>
                <a:defRPr/>
              </a:pPr>
              <a:t>9/18/2021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C6D2B858-4C54-47E4-AC19-D40AA6C560EC}" type="slidenum">
              <a:rPr lang="en-US"/>
              <a:pPr>
                <a:defRPr/>
              </a:pPr>
              <a:t>‹#›</a:t>
            </a:fld>
            <a:endParaRPr lang="en-US"/>
          </a:p>
        </p:txBody>
      </p:sp>
    </p:spTree>
    <p:extLst>
      <p:ext uri="{BB962C8B-B14F-4D97-AF65-F5344CB8AC3E}">
        <p14:creationId xmlns:p14="http://schemas.microsoft.com/office/powerpoint/2010/main" xmlns="" val="344532260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922" r:id="rId13"/>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83000">
              <a:schemeClr val="accent4">
                <a:lumMod val="0"/>
                <a:lumOff val="100000"/>
              </a:schemeClr>
            </a:gs>
            <a:gs pos="100000">
              <a:srgbClr val="92D05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F8E20999-C803-48C3-9A3D-03B81F7E52C1}" type="datetime1">
              <a:rPr lang="en-US" smtClean="0"/>
              <a:pPr>
                <a:defRPr/>
              </a:pPr>
              <a:t>9/18/2021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prstClr val="black">
                    <a:tint val="75000"/>
                  </a:prstClr>
                </a:solidFill>
                <a:latin typeface="Calibri" panose="020F0502020204030204"/>
              </a:defRPr>
            </a:lvl1pPr>
          </a:lstStyle>
          <a:p>
            <a:pPr>
              <a:defRPr/>
            </a:pPr>
            <a:fld id="{C6D2B858-4C54-47E4-AC19-D40AA6C560EC}" type="slidenum">
              <a:rPr lang="en-US"/>
              <a:pPr>
                <a:defRPr/>
              </a:pPr>
              <a:t>‹#›</a:t>
            </a:fld>
            <a:endParaRPr lang="en-US"/>
          </a:p>
        </p:txBody>
      </p:sp>
    </p:spTree>
    <p:extLst>
      <p:ext uri="{BB962C8B-B14F-4D97-AF65-F5344CB8AC3E}">
        <p14:creationId xmlns:p14="http://schemas.microsoft.com/office/powerpoint/2010/main" xmlns="" val="2004716082"/>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5"/>
            <a:ext cx="7997558" cy="1639945"/>
          </a:xfrm>
        </p:spPr>
        <p:txBody>
          <a:bodyPr/>
          <a:lstStyle/>
          <a:p>
            <a:r>
              <a:rPr lang="en-US" sz="2000" dirty="0" smtClean="0">
                <a:solidFill>
                  <a:srgbClr val="92D050"/>
                </a:solidFill>
              </a:rPr>
              <a:t>                               KAMPALA INTERNATIONAL </a:t>
            </a:r>
            <a:br>
              <a:rPr lang="en-US" sz="2000" dirty="0" smtClean="0">
                <a:solidFill>
                  <a:srgbClr val="92D050"/>
                </a:solidFill>
              </a:rPr>
            </a:br>
            <a:r>
              <a:rPr lang="en-US" sz="2000" dirty="0" smtClean="0">
                <a:solidFill>
                  <a:srgbClr val="92D050"/>
                </a:solidFill>
              </a:rPr>
              <a:t> </a:t>
            </a:r>
            <a:r>
              <a:rPr lang="en-US" sz="2000" dirty="0" smtClean="0">
                <a:solidFill>
                  <a:srgbClr val="92D050"/>
                </a:solidFill>
              </a:rPr>
              <a:t>                                         UNIVERSITY</a:t>
            </a:r>
            <a:br>
              <a:rPr lang="en-US" sz="2000" dirty="0" smtClean="0">
                <a:solidFill>
                  <a:srgbClr val="92D050"/>
                </a:solidFill>
              </a:rPr>
            </a:br>
            <a:r>
              <a:rPr lang="en-US" sz="1800" dirty="0" smtClean="0"/>
              <a:t>SCHOOL OF MATHEMATICS AND  COMPUTING</a:t>
            </a:r>
            <a:br>
              <a:rPr lang="en-US" sz="1800" dirty="0" smtClean="0"/>
            </a:br>
            <a:r>
              <a:rPr lang="en-US" sz="1800" dirty="0" smtClean="0"/>
              <a:t/>
            </a:r>
            <a:br>
              <a:rPr lang="en-US" sz="1800" dirty="0" smtClean="0"/>
            </a:br>
            <a:r>
              <a:rPr lang="en-US" sz="1800" dirty="0" smtClean="0"/>
              <a:t>STUDY GUIDE FOR  HEC STUDENTS COLLEGE OF</a:t>
            </a:r>
            <a:br>
              <a:rPr lang="en-US" sz="1800" dirty="0" smtClean="0"/>
            </a:br>
            <a:r>
              <a:rPr lang="en-US" sz="1800" dirty="0" smtClean="0"/>
              <a:t>                               EDUCATION, OPEN DISTANCE LEARNING</a:t>
            </a:r>
            <a:endParaRPr lang="en-US" sz="1800" dirty="0"/>
          </a:p>
        </p:txBody>
      </p:sp>
      <p:sp>
        <p:nvSpPr>
          <p:cNvPr id="3" name="Content Placeholder 2"/>
          <p:cNvSpPr>
            <a:spLocks noGrp="1"/>
          </p:cNvSpPr>
          <p:nvPr>
            <p:ph idx="1"/>
          </p:nvPr>
        </p:nvSpPr>
        <p:spPr>
          <a:xfrm>
            <a:off x="760853" y="2156131"/>
            <a:ext cx="7886700" cy="4351338"/>
          </a:xfrm>
        </p:spPr>
        <p:txBody>
          <a:bodyPr/>
          <a:lstStyle/>
          <a:p>
            <a:pPr>
              <a:buNone/>
            </a:pPr>
            <a:r>
              <a:rPr lang="en-US" dirty="0" smtClean="0"/>
              <a:t>               </a:t>
            </a:r>
            <a:r>
              <a:rPr lang="en-US" sz="2000" dirty="0" smtClean="0">
                <a:solidFill>
                  <a:schemeClr val="accent6"/>
                </a:solidFill>
              </a:rPr>
              <a:t>HEC1100 COMPUTING SKILLS</a:t>
            </a:r>
          </a:p>
          <a:p>
            <a:pPr>
              <a:buNone/>
            </a:pPr>
            <a:r>
              <a:rPr lang="en-US" dirty="0" smtClean="0"/>
              <a:t>                         </a:t>
            </a:r>
            <a:r>
              <a:rPr lang="en-US" sz="1800" dirty="0" smtClean="0"/>
              <a:t>BY</a:t>
            </a:r>
          </a:p>
          <a:p>
            <a:pPr>
              <a:buNone/>
            </a:pPr>
            <a:r>
              <a:rPr lang="en-US" sz="1800" dirty="0" smtClean="0"/>
              <a:t>NAMUGABO LYDIA(BIT-KIU, MIS-KIU)</a:t>
            </a:r>
          </a:p>
          <a:p>
            <a:pPr>
              <a:buNone/>
            </a:pPr>
            <a:endParaRPr lang="en-US" sz="1800" dirty="0" smtClean="0"/>
          </a:p>
          <a:p>
            <a:pPr>
              <a:buNone/>
            </a:pPr>
            <a:r>
              <a:rPr lang="en-US" sz="1800" dirty="0" smtClean="0"/>
              <a:t>INSTRUCTIONAL DESIGNER:</a:t>
            </a:r>
          </a:p>
          <a:p>
            <a:pPr>
              <a:buNone/>
            </a:pPr>
            <a:r>
              <a:rPr lang="en-US" sz="1800" dirty="0" smtClean="0"/>
              <a:t>Tel: 0783539607 , lydia.namugabo@kiu.ac.ug</a:t>
            </a:r>
            <a:endParaRPr lang="en-US" sz="1800" dirty="0"/>
          </a:p>
        </p:txBody>
      </p:sp>
      <p:sp>
        <p:nvSpPr>
          <p:cNvPr id="4" name="Slide Number Placeholder 3"/>
          <p:cNvSpPr>
            <a:spLocks noGrp="1"/>
          </p:cNvSpPr>
          <p:nvPr>
            <p:ph type="sldNum" sz="quarter" idx="12"/>
          </p:nvPr>
        </p:nvSpPr>
        <p:spPr/>
        <p:txBody>
          <a:bodyPr/>
          <a:lstStyle/>
          <a:p>
            <a:pPr>
              <a:defRPr/>
            </a:pPr>
            <a:fld id="{7167D670-ABBE-4E79-869C-982426A65B6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600" b="1" dirty="0" smtClean="0">
                <a:solidFill>
                  <a:schemeClr val="accent6">
                    <a:lumMod val="50000"/>
                  </a:schemeClr>
                </a:solidFill>
                <a:cs typeface="Times New Roman" panose="02020603050405020304" pitchFamily="18" charset="0"/>
              </a:rPr>
              <a:t>Disadvantage Of Computers</a:t>
            </a:r>
            <a:endParaRPr lang="en-US" sz="3600" b="1" dirty="0">
              <a:solidFill>
                <a:schemeClr val="accent6">
                  <a:lumMod val="50000"/>
                </a:schemeClr>
              </a:solidFill>
              <a:cs typeface="Times New Roman" panose="02020603050405020304" pitchFamily="18" charset="0"/>
            </a:endParaRPr>
          </a:p>
        </p:txBody>
      </p:sp>
      <p:sp>
        <p:nvSpPr>
          <p:cNvPr id="3" name="Content Placeholder 2"/>
          <p:cNvSpPr>
            <a:spLocks noGrp="1"/>
          </p:cNvSpPr>
          <p:nvPr>
            <p:ph idx="1"/>
          </p:nvPr>
        </p:nvSpPr>
        <p:spPr>
          <a:xfrm>
            <a:off x="628650" y="1514901"/>
            <a:ext cx="7886700" cy="4662062"/>
          </a:xfrm>
        </p:spPr>
        <p:txBody>
          <a:bodyPr>
            <a:normAutofit/>
          </a:bodyPr>
          <a:lstStyle/>
          <a:p>
            <a:pPr marL="900000" lvl="1"/>
            <a:r>
              <a:rPr lang="en-US" dirty="0" smtClean="0">
                <a:cs typeface="Times New Roman" panose="02020603050405020304" pitchFamily="18" charset="0"/>
              </a:rPr>
              <a:t>Create unemployment</a:t>
            </a:r>
          </a:p>
          <a:p>
            <a:pPr marL="900000" lvl="1"/>
            <a:r>
              <a:rPr lang="en-US" dirty="0" smtClean="0">
                <a:cs typeface="Times New Roman" panose="02020603050405020304" pitchFamily="18" charset="0"/>
              </a:rPr>
              <a:t>Health problems</a:t>
            </a:r>
          </a:p>
          <a:p>
            <a:pPr marL="900000" lvl="1"/>
            <a:r>
              <a:rPr lang="en-US" dirty="0" smtClean="0">
                <a:cs typeface="Times New Roman" panose="02020603050405020304" pitchFamily="18" charset="0"/>
              </a:rPr>
              <a:t>Expensive</a:t>
            </a:r>
          </a:p>
          <a:p>
            <a:pPr marL="900000" lvl="1"/>
            <a:r>
              <a:rPr lang="en-US" dirty="0" smtClean="0">
                <a:cs typeface="Times New Roman" panose="02020603050405020304" pitchFamily="18" charset="0"/>
              </a:rPr>
              <a:t>Laziness</a:t>
            </a:r>
          </a:p>
          <a:p>
            <a:pPr marL="900000" lvl="1"/>
            <a:r>
              <a:rPr lang="en-US" dirty="0" smtClean="0">
                <a:cs typeface="Times New Roman" panose="02020603050405020304" pitchFamily="18" charset="0"/>
              </a:rPr>
              <a:t>Sources of computer viruses</a:t>
            </a:r>
          </a:p>
          <a:p>
            <a:pPr marL="900000" lvl="1"/>
            <a:r>
              <a:rPr lang="en-US" dirty="0" smtClean="0">
                <a:cs typeface="Times New Roman" panose="02020603050405020304" pitchFamily="18" charset="0"/>
              </a:rPr>
              <a:t>Crackers</a:t>
            </a:r>
          </a:p>
          <a:p>
            <a:pPr marL="900000" lvl="1"/>
            <a:r>
              <a:rPr lang="en-US" dirty="0" smtClean="0">
                <a:cs typeface="Times New Roman" panose="02020603050405020304" pitchFamily="18" charset="0"/>
              </a:rPr>
              <a:t>Delicate</a:t>
            </a:r>
          </a:p>
          <a:p>
            <a:pPr marL="900000" lvl="1"/>
            <a:r>
              <a:rPr lang="en-US" dirty="0" smtClean="0">
                <a:cs typeface="Times New Roman" panose="02020603050405020304" pitchFamily="18" charset="0"/>
              </a:rPr>
              <a:t>Literate people</a:t>
            </a:r>
          </a:p>
          <a:p>
            <a:pPr marL="900000" lvl="1"/>
            <a:r>
              <a:rPr lang="en-US" dirty="0" smtClean="0">
                <a:cs typeface="Times New Roman" panose="02020603050405020304" pitchFamily="18" charset="0"/>
              </a:rPr>
              <a:t>Immoral activities</a:t>
            </a:r>
          </a:p>
          <a:p>
            <a:pPr marL="900000" lvl="1"/>
            <a:r>
              <a:rPr lang="en-US" dirty="0" smtClean="0">
                <a:cs typeface="Times New Roman" panose="02020603050405020304" pitchFamily="18" charset="0"/>
              </a:rPr>
              <a:t>Technology changes</a:t>
            </a:r>
          </a:p>
          <a:p>
            <a:pPr marL="0" indent="0">
              <a:buNone/>
            </a:pPr>
            <a:endParaRPr lang="en-US" sz="2400" dirty="0" smtClean="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pPr/>
              <a:t>10</a:t>
            </a:fld>
            <a:endParaRPr lang="en-US"/>
          </a:p>
        </p:txBody>
      </p:sp>
    </p:spTree>
    <p:extLst>
      <p:ext uri="{BB962C8B-B14F-4D97-AF65-F5344CB8AC3E}">
        <p14:creationId xmlns:p14="http://schemas.microsoft.com/office/powerpoint/2010/main" xmlns="" val="2083478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6">
                    <a:lumMod val="50000"/>
                  </a:schemeClr>
                </a:solidFill>
                <a:cs typeface="Times New Roman" panose="02020603050405020304" pitchFamily="18" charset="0"/>
              </a:rPr>
              <a:t>Limitation Of Computers</a:t>
            </a:r>
            <a:endParaRPr lang="en-US" sz="3600" b="1" dirty="0">
              <a:solidFill>
                <a:schemeClr val="accent6">
                  <a:lumMod val="50000"/>
                </a:schemeClr>
              </a:solidFill>
              <a:cs typeface="Times New Roman" panose="02020603050405020304" pitchFamily="18" charset="0"/>
            </a:endParaRPr>
          </a:p>
        </p:txBody>
      </p:sp>
      <p:sp>
        <p:nvSpPr>
          <p:cNvPr id="3" name="Content Placeholder 2"/>
          <p:cNvSpPr>
            <a:spLocks noGrp="1"/>
          </p:cNvSpPr>
          <p:nvPr>
            <p:ph idx="1"/>
          </p:nvPr>
        </p:nvSpPr>
        <p:spPr>
          <a:xfrm>
            <a:off x="1091820" y="1694289"/>
            <a:ext cx="7423529" cy="4662062"/>
          </a:xfrm>
        </p:spPr>
        <p:txBody>
          <a:bodyPr>
            <a:normAutofit/>
          </a:bodyPr>
          <a:lstStyle/>
          <a:p>
            <a:pPr marL="900000"/>
            <a:r>
              <a:rPr lang="en-US" dirty="0" smtClean="0">
                <a:ea typeface="Verdana" pitchFamily="34" charset="0"/>
                <a:cs typeface="Verdana" pitchFamily="34" charset="0"/>
              </a:rPr>
              <a:t>Vulnerable to data loss</a:t>
            </a:r>
          </a:p>
          <a:p>
            <a:pPr marL="900000"/>
            <a:r>
              <a:rPr lang="en-US" dirty="0" smtClean="0">
                <a:ea typeface="Verdana" pitchFamily="34" charset="0"/>
                <a:cs typeface="Verdana" pitchFamily="34" charset="0"/>
              </a:rPr>
              <a:t>Have no common sense</a:t>
            </a:r>
          </a:p>
          <a:p>
            <a:pPr marL="900000"/>
            <a:r>
              <a:rPr lang="en-US" dirty="0" smtClean="0">
                <a:ea typeface="Verdana" pitchFamily="34" charset="0"/>
                <a:cs typeface="Verdana" pitchFamily="34" charset="0"/>
              </a:rPr>
              <a:t>Need power in order to operate</a:t>
            </a:r>
          </a:p>
          <a:p>
            <a:pPr marL="900000"/>
            <a:r>
              <a:rPr lang="en-US" dirty="0" smtClean="0">
                <a:ea typeface="Verdana" pitchFamily="34" charset="0"/>
                <a:cs typeface="Verdana" pitchFamily="34" charset="0"/>
              </a:rPr>
              <a:t>Technology change very often</a:t>
            </a:r>
          </a:p>
          <a:p>
            <a:pPr marL="900000"/>
            <a:r>
              <a:rPr lang="en-US" dirty="0" smtClean="0">
                <a:ea typeface="Verdana" pitchFamily="34" charset="0"/>
                <a:cs typeface="Verdana" pitchFamily="34" charset="0"/>
              </a:rPr>
              <a:t>Computers are delicate</a:t>
            </a:r>
          </a:p>
          <a:p>
            <a:endParaRPr lang="en-US" sz="2400" dirty="0" smtClean="0">
              <a:latin typeface="Verdana" pitchFamily="34" charset="0"/>
              <a:ea typeface="Verdana" pitchFamily="34" charset="0"/>
              <a:cs typeface="Verdana" pitchFamily="34" charset="0"/>
            </a:endParaRPr>
          </a:p>
          <a:p>
            <a:endParaRPr lang="en-US" sz="2400" dirty="0"/>
          </a:p>
        </p:txBody>
      </p:sp>
      <p:sp>
        <p:nvSpPr>
          <p:cNvPr id="6" name="Slide Number Placeholder 5"/>
          <p:cNvSpPr>
            <a:spLocks noGrp="1"/>
          </p:cNvSpPr>
          <p:nvPr>
            <p:ph type="sldNum" sz="quarter" idx="12"/>
          </p:nvPr>
        </p:nvSpPr>
        <p:spPr/>
        <p:txBody>
          <a:bodyPr/>
          <a:lstStyle/>
          <a:p>
            <a:fld id="{FD4FE7F4-D3B3-43BB-A85D-8E86E9A9CA1A}" type="slidenum">
              <a:rPr lang="en-US" smtClean="0"/>
              <a:pPr/>
              <a:t>11</a:t>
            </a:fld>
            <a:endParaRPr lang="en-US"/>
          </a:p>
        </p:txBody>
      </p:sp>
    </p:spTree>
    <p:extLst>
      <p:ext uri="{BB962C8B-B14F-4D97-AF65-F5344CB8AC3E}">
        <p14:creationId xmlns:p14="http://schemas.microsoft.com/office/powerpoint/2010/main" xmlns="" val="291276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07169"/>
            <a:ext cx="8686800" cy="969961"/>
          </a:xfrm>
        </p:spPr>
        <p:txBody>
          <a:bodyPr>
            <a:normAutofit/>
          </a:bodyPr>
          <a:lstStyle/>
          <a:p>
            <a:pPr algn="ctr" fontAlgn="auto">
              <a:spcAft>
                <a:spcPts val="0"/>
              </a:spcAft>
              <a:defRPr/>
            </a:pPr>
            <a:r>
              <a:rPr lang="en-US" sz="3600" b="1" dirty="0" smtClean="0">
                <a:solidFill>
                  <a:schemeClr val="accent6">
                    <a:lumMod val="50000"/>
                  </a:schemeClr>
                </a:solidFill>
                <a:cs typeface="Times New Roman" pitchFamily="18" charset="0"/>
              </a:rPr>
              <a:t>Uses of Computers</a:t>
            </a:r>
            <a:endParaRPr lang="en-US" sz="3600" b="1" dirty="0">
              <a:solidFill>
                <a:schemeClr val="accent6">
                  <a:lumMod val="50000"/>
                </a:schemeClr>
              </a:solidFill>
              <a:cs typeface="Times New Roman" pitchFamily="18" charset="0"/>
            </a:endParaRPr>
          </a:p>
        </p:txBody>
      </p:sp>
      <p:sp>
        <p:nvSpPr>
          <p:cNvPr id="34819" name="Rectangle 3"/>
          <p:cNvSpPr>
            <a:spLocks noGrp="1" noChangeArrowheads="1"/>
          </p:cNvSpPr>
          <p:nvPr>
            <p:ph type="body" sz="half" idx="1"/>
          </p:nvPr>
        </p:nvSpPr>
        <p:spPr>
          <a:xfrm>
            <a:off x="304800" y="1066800"/>
            <a:ext cx="5580062" cy="5334000"/>
          </a:xfrm>
        </p:spPr>
        <p:txBody>
          <a:bodyPr>
            <a:normAutofit/>
          </a:bodyPr>
          <a:lstStyle/>
          <a:p>
            <a:pPr marL="548640" indent="-411480">
              <a:buClr>
                <a:schemeClr val="tx1">
                  <a:shade val="95000"/>
                </a:schemeClr>
              </a:buClr>
              <a:buNone/>
              <a:defRPr/>
            </a:pPr>
            <a:r>
              <a:rPr lang="en-US" sz="2800" b="1" dirty="0">
                <a:solidFill>
                  <a:schemeClr val="accent6"/>
                </a:solidFill>
                <a:cs typeface="Times New Roman" pitchFamily="18" charset="0"/>
              </a:rPr>
              <a:t>Personal and Home </a:t>
            </a:r>
            <a:endParaRPr lang="en-US" sz="2800" b="1" dirty="0" smtClean="0">
              <a:solidFill>
                <a:schemeClr val="accent6"/>
              </a:solidFill>
              <a:cs typeface="Times New Roman" pitchFamily="18" charset="0"/>
            </a:endParaRPr>
          </a:p>
          <a:p>
            <a:pPr marL="548640" indent="-411480">
              <a:buClr>
                <a:schemeClr val="tx1">
                  <a:shade val="95000"/>
                </a:schemeClr>
              </a:buClr>
              <a:buNone/>
              <a:defRPr/>
            </a:pPr>
            <a:r>
              <a:rPr lang="en-US" sz="2500" dirty="0" smtClean="0">
                <a:cs typeface="Times New Roman" pitchFamily="18" charset="0"/>
              </a:rPr>
              <a:t>Computers allow people with disabilities to do normal activities.</a:t>
            </a:r>
          </a:p>
          <a:p>
            <a:pPr marL="868680" lvl="1" indent="-283464" fontAlgn="auto">
              <a:spcAft>
                <a:spcPts val="0"/>
              </a:spcAft>
              <a:buFont typeface="Wingdings 2"/>
              <a:buChar char=""/>
              <a:defRPr/>
            </a:pPr>
            <a:r>
              <a:rPr lang="en-US" sz="2500" dirty="0" smtClean="0">
                <a:cs typeface="Times New Roman" pitchFamily="18" charset="0"/>
              </a:rPr>
              <a:t>Shopping online</a:t>
            </a:r>
          </a:p>
          <a:p>
            <a:pPr marL="868680" lvl="1" indent="-283464" fontAlgn="auto">
              <a:spcAft>
                <a:spcPts val="0"/>
              </a:spcAft>
              <a:buFont typeface="Wingdings 2"/>
              <a:buChar char=""/>
              <a:defRPr/>
            </a:pPr>
            <a:r>
              <a:rPr lang="en-US" sz="2500" dirty="0" smtClean="0">
                <a:cs typeface="Times New Roman" pitchFamily="18" charset="0"/>
              </a:rPr>
              <a:t>Playing games with other people</a:t>
            </a:r>
          </a:p>
          <a:p>
            <a:pPr marL="868680" lvl="1" indent="-283464" fontAlgn="auto">
              <a:spcAft>
                <a:spcPts val="0"/>
              </a:spcAft>
              <a:buFont typeface="Wingdings 2"/>
              <a:buChar char=""/>
              <a:defRPr/>
            </a:pPr>
            <a:r>
              <a:rPr lang="en-US" sz="2500" dirty="0" smtClean="0">
                <a:cs typeface="Times New Roman" pitchFamily="18" charset="0"/>
              </a:rPr>
              <a:t>Work from home</a:t>
            </a:r>
          </a:p>
          <a:p>
            <a:pPr marL="868680" lvl="1" indent="-283464" fontAlgn="auto">
              <a:spcAft>
                <a:spcPts val="0"/>
              </a:spcAft>
              <a:buFont typeface="Wingdings 2"/>
              <a:buChar char=""/>
              <a:defRPr/>
            </a:pPr>
            <a:r>
              <a:rPr lang="en-US" sz="2500" dirty="0" smtClean="0">
                <a:cs typeface="Times New Roman" pitchFamily="18" charset="0"/>
              </a:rPr>
              <a:t>Entertainment such as listening to music, watching videos etc.</a:t>
            </a:r>
          </a:p>
          <a:p>
            <a:pPr marL="868680" lvl="1" indent="-283464" fontAlgn="auto">
              <a:spcAft>
                <a:spcPts val="0"/>
              </a:spcAft>
              <a:buFont typeface="Wingdings 2"/>
              <a:buChar char=""/>
              <a:defRPr/>
            </a:pPr>
            <a:r>
              <a:rPr lang="en-US" sz="2500" dirty="0" smtClean="0">
                <a:cs typeface="Times New Roman" pitchFamily="18" charset="0"/>
              </a:rPr>
              <a:t>Enable communication through the use of (electronic mails) e-mails , chats etc. </a:t>
            </a:r>
          </a:p>
        </p:txBody>
      </p:sp>
      <p:pic>
        <p:nvPicPr>
          <p:cNvPr id="34822" name="Picture 6" descr="MCj03550510000[1]"/>
          <p:cNvPicPr>
            <a:picLocks noGrp="1" noChangeAspect="1" noChangeArrowheads="1"/>
          </p:cNvPicPr>
          <p:nvPr>
            <p:ph sz="half" idx="2"/>
          </p:nvPr>
        </p:nvPicPr>
        <p:blipFill>
          <a:blip r:embed="rId3" cstate="print"/>
          <a:srcRect/>
          <a:stretch>
            <a:fillRect/>
          </a:stretch>
        </p:blipFill>
        <p:spPr>
          <a:xfrm>
            <a:off x="5884862" y="1352550"/>
            <a:ext cx="3030538" cy="4343400"/>
          </a:xfrm>
        </p:spPr>
      </p:pic>
      <p:sp>
        <p:nvSpPr>
          <p:cNvPr id="5" name="Slide Number Placeholder 4"/>
          <p:cNvSpPr>
            <a:spLocks noGrp="1"/>
          </p:cNvSpPr>
          <p:nvPr>
            <p:ph type="sldNum" sz="quarter" idx="11"/>
          </p:nvPr>
        </p:nvSpPr>
        <p:spPr/>
        <p:txBody>
          <a:bodyPr/>
          <a:lstStyle/>
          <a:p>
            <a:pPr>
              <a:defRPr/>
            </a:pPr>
            <a:r>
              <a:rPr lang="en-US" smtClean="0">
                <a:solidFill>
                  <a:prstClr val="black">
                    <a:tint val="75000"/>
                  </a:prstClr>
                </a:solidFill>
              </a:rPr>
              <a:t> Slide </a:t>
            </a:r>
            <a:fld id="{D4D1C5DC-7CAF-4EE0-99A2-4422A401A2A0}" type="slidenum">
              <a:rPr lang="en-US" smtClean="0">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xmlns="" val="163130172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0500" y="265114"/>
            <a:ext cx="8763000" cy="1030286"/>
          </a:xfrm>
        </p:spPr>
        <p:txBody>
          <a:bodyPr>
            <a:normAutofit/>
          </a:bodyPr>
          <a:lstStyle/>
          <a:p>
            <a:pPr algn="ctr" fontAlgn="auto">
              <a:spcAft>
                <a:spcPts val="0"/>
              </a:spcAft>
              <a:defRPr/>
            </a:pPr>
            <a:r>
              <a:rPr lang="en-US" sz="3600" b="1" dirty="0">
                <a:solidFill>
                  <a:schemeClr val="accent6">
                    <a:lumMod val="50000"/>
                  </a:schemeClr>
                </a:solidFill>
                <a:cs typeface="Times New Roman" pitchFamily="18" charset="0"/>
              </a:rPr>
              <a:t>Business </a:t>
            </a:r>
            <a:r>
              <a:rPr lang="en-US" sz="3600" b="1" dirty="0" smtClean="0">
                <a:solidFill>
                  <a:schemeClr val="accent6">
                    <a:lumMod val="50000"/>
                  </a:schemeClr>
                </a:solidFill>
                <a:cs typeface="Times New Roman" pitchFamily="18" charset="0"/>
              </a:rPr>
              <a:t>Uses of Computers</a:t>
            </a:r>
            <a:endParaRPr lang="en-US" sz="3600" b="1" dirty="0">
              <a:solidFill>
                <a:schemeClr val="accent6">
                  <a:lumMod val="50000"/>
                </a:schemeClr>
              </a:solidFill>
              <a:cs typeface="Times New Roman" pitchFamily="18" charset="0"/>
            </a:endParaRPr>
          </a:p>
        </p:txBody>
      </p:sp>
      <p:sp>
        <p:nvSpPr>
          <p:cNvPr id="36867" name="Rectangle 3"/>
          <p:cNvSpPr>
            <a:spLocks noGrp="1" noChangeArrowheads="1"/>
          </p:cNvSpPr>
          <p:nvPr>
            <p:ph type="body" sz="half" idx="1"/>
          </p:nvPr>
        </p:nvSpPr>
        <p:spPr>
          <a:xfrm>
            <a:off x="304800" y="1295400"/>
            <a:ext cx="4572000" cy="5257800"/>
          </a:xfrm>
        </p:spPr>
        <p:txBody>
          <a:bodyPr>
            <a:normAutofit/>
          </a:bodyPr>
          <a:lstStyle/>
          <a:p>
            <a:pPr marL="548640" indent="-411480">
              <a:lnSpc>
                <a:spcPct val="90000"/>
              </a:lnSpc>
              <a:defRPr/>
            </a:pPr>
            <a:r>
              <a:rPr lang="en-US" sz="2400" dirty="0" smtClean="0">
                <a:cs typeface="Times New Roman" pitchFamily="18" charset="0"/>
              </a:rPr>
              <a:t>Computers allow companies to keep large amounts of information at hand by using databases</a:t>
            </a:r>
            <a:endParaRPr lang="en-US" sz="1500" dirty="0" smtClean="0">
              <a:cs typeface="Times New Roman" pitchFamily="18" charset="0"/>
            </a:endParaRPr>
          </a:p>
          <a:p>
            <a:pPr marL="548640" indent="-411480">
              <a:lnSpc>
                <a:spcPct val="90000"/>
              </a:lnSpc>
              <a:defRPr/>
            </a:pPr>
            <a:r>
              <a:rPr lang="en-US" sz="2400" dirty="0" smtClean="0">
                <a:cs typeface="Times New Roman" pitchFamily="18" charset="0"/>
              </a:rPr>
              <a:t>Makes ordering and tracking resources quicker and easier.</a:t>
            </a:r>
          </a:p>
          <a:p>
            <a:pPr marL="548640" indent="-411480">
              <a:lnSpc>
                <a:spcPct val="90000"/>
              </a:lnSpc>
              <a:defRPr/>
            </a:pPr>
            <a:r>
              <a:rPr lang="en-US" sz="2400" dirty="0" smtClean="0">
                <a:cs typeface="Times New Roman" pitchFamily="18" charset="0"/>
              </a:rPr>
              <a:t>Allows people to have meetings from different locations.</a:t>
            </a:r>
          </a:p>
          <a:p>
            <a:pPr marL="548640" indent="-411480">
              <a:lnSpc>
                <a:spcPct val="90000"/>
              </a:lnSpc>
              <a:defRPr/>
            </a:pPr>
            <a:r>
              <a:rPr lang="en-US" sz="2400" dirty="0" smtClean="0">
                <a:cs typeface="Times New Roman" pitchFamily="18" charset="0"/>
              </a:rPr>
              <a:t>Helps in information management which eases the process of decision making .</a:t>
            </a:r>
            <a:endParaRPr lang="en-US" sz="2400" dirty="0" smtClean="0"/>
          </a:p>
          <a:p>
            <a:pPr marL="548640" indent="-411480" fontAlgn="auto">
              <a:lnSpc>
                <a:spcPct val="90000"/>
              </a:lnSpc>
              <a:spcAft>
                <a:spcPts val="0"/>
              </a:spcAft>
              <a:buClr>
                <a:schemeClr val="tx1">
                  <a:shade val="95000"/>
                </a:schemeClr>
              </a:buClr>
              <a:buFont typeface="Wingdings 2"/>
              <a:buChar char=""/>
              <a:defRPr/>
            </a:pPr>
            <a:endParaRPr lang="en-US" sz="2400" dirty="0" smtClean="0"/>
          </a:p>
          <a:p>
            <a:pPr marL="548640" indent="-411480" fontAlgn="auto">
              <a:lnSpc>
                <a:spcPct val="90000"/>
              </a:lnSpc>
              <a:spcAft>
                <a:spcPts val="0"/>
              </a:spcAft>
              <a:buClr>
                <a:schemeClr val="tx1">
                  <a:shade val="95000"/>
                </a:schemeClr>
              </a:buClr>
              <a:buFont typeface="Wingdings 2"/>
              <a:buChar char=""/>
              <a:defRPr/>
            </a:pPr>
            <a:endParaRPr lang="en-US" sz="2400" dirty="0" smtClean="0"/>
          </a:p>
        </p:txBody>
      </p:sp>
      <p:pic>
        <p:nvPicPr>
          <p:cNvPr id="36871" name="Picture 7" descr="MCj03983830000[1]"/>
          <p:cNvPicPr>
            <a:picLocks noGrp="1" noChangeAspect="1" noChangeArrowheads="1"/>
          </p:cNvPicPr>
          <p:nvPr>
            <p:ph sz="half" idx="2"/>
          </p:nvPr>
        </p:nvPicPr>
        <p:blipFill>
          <a:blip r:embed="rId2" cstate="print"/>
          <a:srcRect/>
          <a:stretch>
            <a:fillRect/>
          </a:stretch>
        </p:blipFill>
        <p:spPr>
          <a:xfrm>
            <a:off x="4953000" y="1905000"/>
            <a:ext cx="3886200" cy="2997200"/>
          </a:xfrm>
        </p:spPr>
      </p:pic>
      <p:sp>
        <p:nvSpPr>
          <p:cNvPr id="5" name="Slide Number Placeholder 4"/>
          <p:cNvSpPr>
            <a:spLocks noGrp="1"/>
          </p:cNvSpPr>
          <p:nvPr>
            <p:ph type="sldNum" sz="quarter" idx="11"/>
          </p:nvPr>
        </p:nvSpPr>
        <p:spPr/>
        <p:txBody>
          <a:bodyPr/>
          <a:lstStyle/>
          <a:p>
            <a:pPr>
              <a:defRPr/>
            </a:pPr>
            <a:r>
              <a:rPr lang="en-US" smtClean="0">
                <a:solidFill>
                  <a:prstClr val="black">
                    <a:tint val="75000"/>
                  </a:prstClr>
                </a:solidFill>
              </a:rPr>
              <a:t> Slide </a:t>
            </a:r>
            <a:fld id="{D4D1C5DC-7CAF-4EE0-99A2-4422A401A2A0}" type="slidenum">
              <a:rPr lang="en-US" smtClean="0">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xmlns="" val="348564005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589756"/>
            <a:ext cx="8686800" cy="817562"/>
          </a:xfrm>
        </p:spPr>
        <p:txBody>
          <a:bodyPr>
            <a:normAutofit/>
          </a:bodyPr>
          <a:lstStyle/>
          <a:p>
            <a:pPr algn="ctr" fontAlgn="auto">
              <a:spcAft>
                <a:spcPts val="0"/>
              </a:spcAft>
              <a:defRPr/>
            </a:pPr>
            <a:r>
              <a:rPr lang="en-US" sz="3600" b="1" dirty="0">
                <a:solidFill>
                  <a:schemeClr val="accent6">
                    <a:lumMod val="50000"/>
                  </a:schemeClr>
                </a:solidFill>
                <a:cs typeface="Times New Roman" pitchFamily="18" charset="0"/>
              </a:rPr>
              <a:t>Educational </a:t>
            </a:r>
            <a:r>
              <a:rPr lang="en-US" sz="3600" b="1" dirty="0" smtClean="0">
                <a:solidFill>
                  <a:schemeClr val="accent6">
                    <a:lumMod val="50000"/>
                  </a:schemeClr>
                </a:solidFill>
                <a:cs typeface="Times New Roman" pitchFamily="18" charset="0"/>
              </a:rPr>
              <a:t>Uses of Computers</a:t>
            </a:r>
            <a:endParaRPr lang="en-US" sz="3600" b="1" dirty="0">
              <a:solidFill>
                <a:schemeClr val="accent6">
                  <a:lumMod val="50000"/>
                </a:schemeClr>
              </a:solidFill>
              <a:cs typeface="Times New Roman" pitchFamily="18" charset="0"/>
            </a:endParaRPr>
          </a:p>
        </p:txBody>
      </p:sp>
      <p:pic>
        <p:nvPicPr>
          <p:cNvPr id="41991" name="Picture 7" descr="j0292020"/>
          <p:cNvPicPr>
            <a:picLocks noGrp="1" noChangeAspect="1" noChangeArrowheads="1"/>
          </p:cNvPicPr>
          <p:nvPr>
            <p:ph sz="half" idx="1"/>
          </p:nvPr>
        </p:nvPicPr>
        <p:blipFill>
          <a:blip r:embed="rId2" cstate="print"/>
          <a:srcRect/>
          <a:stretch>
            <a:fillRect/>
          </a:stretch>
        </p:blipFill>
        <p:spPr>
          <a:xfrm>
            <a:off x="5699077" y="1822520"/>
            <a:ext cx="2755900" cy="2616200"/>
          </a:xfrm>
        </p:spPr>
      </p:pic>
      <p:sp>
        <p:nvSpPr>
          <p:cNvPr id="41987" name="Rectangle 3"/>
          <p:cNvSpPr>
            <a:spLocks noGrp="1" noChangeArrowheads="1"/>
          </p:cNvSpPr>
          <p:nvPr>
            <p:ph type="body" sz="half" idx="2"/>
          </p:nvPr>
        </p:nvSpPr>
        <p:spPr>
          <a:xfrm>
            <a:off x="831056" y="1593196"/>
            <a:ext cx="5043487" cy="3393495"/>
          </a:xfrm>
        </p:spPr>
        <p:txBody>
          <a:bodyPr/>
          <a:lstStyle/>
          <a:p>
            <a:r>
              <a:rPr lang="en-US" sz="2500" dirty="0" smtClean="0">
                <a:cs typeface="Times New Roman" pitchFamily="18" charset="0"/>
              </a:rPr>
              <a:t>The Internet allows access to hundreds of online research materials.</a:t>
            </a:r>
          </a:p>
          <a:p>
            <a:r>
              <a:rPr lang="en-US" sz="2500" dirty="0" smtClean="0">
                <a:cs typeface="Times New Roman" pitchFamily="18" charset="0"/>
              </a:rPr>
              <a:t>Allows colleagues to correspond quickly about ongoing research.</a:t>
            </a:r>
          </a:p>
          <a:p>
            <a:r>
              <a:rPr lang="en-US" sz="2500" dirty="0" smtClean="0">
                <a:cs typeface="Times New Roman" pitchFamily="18" charset="0"/>
              </a:rPr>
              <a:t>Eases the process of analyzing research data.</a:t>
            </a:r>
          </a:p>
          <a:p>
            <a:endParaRPr lang="en-US" dirty="0" smtClean="0"/>
          </a:p>
        </p:txBody>
      </p:sp>
      <p:sp>
        <p:nvSpPr>
          <p:cNvPr id="2" name="Slide Number Placeholder 1"/>
          <p:cNvSpPr>
            <a:spLocks noGrp="1"/>
          </p:cNvSpPr>
          <p:nvPr>
            <p:ph type="sldNum" sz="quarter" idx="12"/>
          </p:nvPr>
        </p:nvSpPr>
        <p:spPr/>
        <p:txBody>
          <a:bodyPr/>
          <a:lstStyle/>
          <a:p>
            <a:pPr>
              <a:defRPr/>
            </a:pPr>
            <a:fld id="{E074023D-DEB6-4933-A6D1-5A921921B3A2}" type="slidenum">
              <a:rPr lang="en-US" smtClean="0"/>
              <a:pPr>
                <a:defRPr/>
              </a:pPr>
              <a:t>14</a:t>
            </a:fld>
            <a:endParaRPr lang="en-US"/>
          </a:p>
        </p:txBody>
      </p:sp>
    </p:spTree>
    <p:extLst>
      <p:ext uri="{BB962C8B-B14F-4D97-AF65-F5344CB8AC3E}">
        <p14:creationId xmlns:p14="http://schemas.microsoft.com/office/powerpoint/2010/main" xmlns="" val="17350678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chemeClr val="accent6">
                    <a:lumMod val="50000"/>
                  </a:schemeClr>
                </a:solidFill>
                <a:cs typeface="Times New Roman" panose="02020603050405020304" pitchFamily="18" charset="0"/>
              </a:rPr>
              <a:t>Data and Information</a:t>
            </a:r>
            <a:endParaRPr lang="en-US" sz="4800" dirty="0">
              <a:solidFill>
                <a:schemeClr val="accent6">
                  <a:lumMod val="50000"/>
                </a:schemeClr>
              </a:solidFill>
              <a:cs typeface="Times New Roman" panose="02020603050405020304" pitchFamily="18" charset="0"/>
            </a:endParaRPr>
          </a:p>
        </p:txBody>
      </p:sp>
      <p:sp>
        <p:nvSpPr>
          <p:cNvPr id="3" name="Content Placeholder 2"/>
          <p:cNvSpPr>
            <a:spLocks noGrp="1"/>
          </p:cNvSpPr>
          <p:nvPr>
            <p:ph idx="1"/>
          </p:nvPr>
        </p:nvSpPr>
        <p:spPr>
          <a:xfrm>
            <a:off x="628650" y="1579965"/>
            <a:ext cx="7886700" cy="4351338"/>
          </a:xfrm>
        </p:spPr>
        <p:txBody>
          <a:bodyPr/>
          <a:lstStyle/>
          <a:p>
            <a:pPr>
              <a:spcAft>
                <a:spcPts val="600"/>
              </a:spcAft>
            </a:pPr>
            <a:r>
              <a:rPr lang="en-US" sz="2600" b="1" dirty="0" smtClean="0">
                <a:solidFill>
                  <a:schemeClr val="accent6"/>
                </a:solidFill>
              </a:rPr>
              <a:t>Data</a:t>
            </a:r>
            <a:r>
              <a:rPr lang="en-US" sz="2600" b="1" dirty="0" smtClean="0"/>
              <a:t> </a:t>
            </a:r>
            <a:r>
              <a:rPr lang="en-US" sz="2600" dirty="0"/>
              <a:t>is a collection of raw and unprocessed facts, figures, numbers, characters, images and symbols</a:t>
            </a:r>
            <a:r>
              <a:rPr lang="en-US" sz="2600" dirty="0" smtClean="0"/>
              <a:t>.</a:t>
            </a:r>
            <a:endParaRPr lang="en-US" sz="2600" dirty="0"/>
          </a:p>
          <a:p>
            <a:pPr>
              <a:spcAft>
                <a:spcPts val="600"/>
              </a:spcAft>
            </a:pPr>
            <a:r>
              <a:rPr lang="en-US" sz="2600" b="1" dirty="0">
                <a:solidFill>
                  <a:schemeClr val="accent6"/>
                </a:solidFill>
              </a:rPr>
              <a:t>Information</a:t>
            </a:r>
            <a:r>
              <a:rPr lang="en-US" sz="2600" dirty="0"/>
              <a:t> is data that is organized, meaningful and useful. The process of transforming data (facts) into information is called data processing</a:t>
            </a:r>
            <a:r>
              <a:rPr lang="en-US" sz="2600" dirty="0" smtClean="0"/>
              <a:t>.</a:t>
            </a:r>
          </a:p>
          <a:p>
            <a:pPr>
              <a:spcAft>
                <a:spcPts val="600"/>
              </a:spcAft>
            </a:pPr>
            <a:r>
              <a:rPr lang="en-US" sz="2600" dirty="0" smtClean="0"/>
              <a:t>Data is presented in the form that a computer understands (binary digits 0/1). </a:t>
            </a:r>
          </a:p>
          <a:p>
            <a:pPr>
              <a:spcAft>
                <a:spcPts val="600"/>
              </a:spcAft>
            </a:pPr>
            <a:r>
              <a:rPr lang="en-US" sz="2600" dirty="0" smtClean="0"/>
              <a:t>A string of 8 bits a called a byte which represent a character.</a:t>
            </a:r>
          </a:p>
          <a:p>
            <a:endParaRPr lang="en-US" sz="2800" dirty="0" smtClean="0"/>
          </a:p>
          <a:p>
            <a:endParaRPr lang="en-US" sz="2800" dirty="0"/>
          </a:p>
          <a:p>
            <a:endParaRPr lang="en-US" dirty="0"/>
          </a:p>
        </p:txBody>
      </p:sp>
      <p:sp>
        <p:nvSpPr>
          <p:cNvPr id="6" name="Slide Number Placeholder 5"/>
          <p:cNvSpPr>
            <a:spLocks noGrp="1"/>
          </p:cNvSpPr>
          <p:nvPr>
            <p:ph type="sldNum" sz="quarter" idx="12"/>
          </p:nvPr>
        </p:nvSpPr>
        <p:spPr/>
        <p:txBody>
          <a:bodyPr/>
          <a:lstStyle/>
          <a:p>
            <a:fld id="{B2ED799F-190B-4690-9AA4-A530F37BEF97}" type="slidenum">
              <a:rPr lang="en-US" smtClean="0"/>
              <a:pPr/>
              <a:t>15</a:t>
            </a:fld>
            <a:endParaRPr lang="en-US"/>
          </a:p>
        </p:txBody>
      </p:sp>
    </p:spTree>
    <p:extLst>
      <p:ext uri="{BB962C8B-B14F-4D97-AF65-F5344CB8AC3E}">
        <p14:creationId xmlns:p14="http://schemas.microsoft.com/office/powerpoint/2010/main" xmlns="" val="124375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39762"/>
          </a:xfrm>
        </p:spPr>
        <p:txBody>
          <a:bodyPr>
            <a:noAutofit/>
          </a:bodyPr>
          <a:lstStyle/>
          <a:p>
            <a:pPr algn="ctr"/>
            <a:r>
              <a:rPr lang="en-US" sz="4000" b="1" dirty="0" smtClean="0">
                <a:solidFill>
                  <a:schemeClr val="accent6">
                    <a:lumMod val="50000"/>
                  </a:schemeClr>
                </a:solidFill>
                <a:cs typeface="Times New Roman" pitchFamily="18" charset="0"/>
              </a:rPr>
              <a:t>Computer Hardware </a:t>
            </a:r>
          </a:p>
        </p:txBody>
      </p:sp>
      <p:pic>
        <p:nvPicPr>
          <p:cNvPr id="8" name="Picture 2"/>
          <p:cNvPicPr>
            <a:picLocks noGrp="1" noChangeAspect="1" noChangeArrowheads="1"/>
          </p:cNvPicPr>
          <p:nvPr>
            <p:ph idx="1"/>
          </p:nvPr>
        </p:nvPicPr>
        <p:blipFill>
          <a:blip r:embed="rId2" cstate="print"/>
          <a:srcRect/>
          <a:stretch>
            <a:fillRect/>
          </a:stretch>
        </p:blipFill>
        <p:spPr>
          <a:xfrm>
            <a:off x="152400" y="914400"/>
            <a:ext cx="8737778" cy="5441950"/>
          </a:xfrm>
          <a:noFill/>
        </p:spPr>
      </p:pic>
      <p:sp>
        <p:nvSpPr>
          <p:cNvPr id="5" name="Slide Number Placeholder 4"/>
          <p:cNvSpPr>
            <a:spLocks noGrp="1"/>
          </p:cNvSpPr>
          <p:nvPr>
            <p:ph type="sldNum" sz="quarter" idx="12"/>
          </p:nvPr>
        </p:nvSpPr>
        <p:spPr/>
        <p:txBody>
          <a:bodyPr/>
          <a:lstStyle/>
          <a:p>
            <a:fld id="{B2ED799F-190B-4690-9AA4-A530F37BEF97}" type="slidenum">
              <a:rPr lang="en-US" smtClean="0"/>
              <a:pPr/>
              <a:t>16</a:t>
            </a:fld>
            <a:endParaRPr lang="en-US"/>
          </a:p>
        </p:txBody>
      </p:sp>
    </p:spTree>
    <p:extLst>
      <p:ext uri="{BB962C8B-B14F-4D97-AF65-F5344CB8AC3E}">
        <p14:creationId xmlns:p14="http://schemas.microsoft.com/office/powerpoint/2010/main" xmlns="" val="1414327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53450" cy="1111250"/>
          </a:xfrm>
        </p:spPr>
        <p:txBody>
          <a:bodyPr>
            <a:normAutofit/>
          </a:bodyPr>
          <a:lstStyle/>
          <a:p>
            <a:pPr algn="ctr">
              <a:defRPr/>
            </a:pPr>
            <a:r>
              <a:rPr lang="en-US" sz="3600" b="1" dirty="0" smtClean="0">
                <a:solidFill>
                  <a:schemeClr val="accent6">
                    <a:lumMod val="50000"/>
                  </a:schemeClr>
                </a:solidFill>
                <a:latin typeface="Times New Roman" pitchFamily="18" charset="0"/>
                <a:cs typeface="Times New Roman" pitchFamily="18" charset="0"/>
              </a:rPr>
              <a:t>Categories of hardware</a:t>
            </a:r>
          </a:p>
        </p:txBody>
      </p:sp>
      <p:pic>
        <p:nvPicPr>
          <p:cNvPr id="20483" name="Content Placeholder 6"/>
          <p:cNvPicPr>
            <a:picLocks noGrp="1"/>
          </p:cNvPicPr>
          <p:nvPr>
            <p:ph idx="1"/>
          </p:nvPr>
        </p:nvPicPr>
        <p:blipFill>
          <a:blip r:embed="rId2" cstate="print"/>
          <a:stretch>
            <a:fillRect/>
          </a:stretch>
        </p:blipFill>
        <p:spPr>
          <a:xfrm>
            <a:off x="885825" y="2151487"/>
            <a:ext cx="7886700" cy="2870937"/>
          </a:xfrm>
        </p:spPr>
      </p:pic>
      <p:sp>
        <p:nvSpPr>
          <p:cNvPr id="5" name="Slide Number Placeholder 4"/>
          <p:cNvSpPr>
            <a:spLocks noGrp="1"/>
          </p:cNvSpPr>
          <p:nvPr>
            <p:ph type="sldNum" sz="quarter" idx="12"/>
          </p:nvPr>
        </p:nvSpPr>
        <p:spPr/>
        <p:txBody>
          <a:bodyPr/>
          <a:lstStyle/>
          <a:p>
            <a:fld id="{B2ED799F-190B-4690-9AA4-A530F37BEF97}" type="slidenum">
              <a:rPr lang="en-US" smtClean="0"/>
              <a:pPr/>
              <a:t>17</a:t>
            </a:fld>
            <a:endParaRPr lang="en-US"/>
          </a:p>
        </p:txBody>
      </p:sp>
    </p:spTree>
    <p:extLst>
      <p:ext uri="{BB962C8B-B14F-4D97-AF65-F5344CB8AC3E}">
        <p14:creationId xmlns:p14="http://schemas.microsoft.com/office/powerpoint/2010/main" xmlns="" val="2732032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01050" cy="685800"/>
          </a:xfrm>
        </p:spPr>
        <p:txBody>
          <a:bodyPr>
            <a:normAutofit/>
          </a:bodyPr>
          <a:lstStyle/>
          <a:p>
            <a:pPr algn="ctr"/>
            <a:r>
              <a:rPr lang="en-US" sz="3600" b="1" dirty="0" smtClean="0">
                <a:solidFill>
                  <a:schemeClr val="accent6">
                    <a:lumMod val="50000"/>
                  </a:schemeClr>
                </a:solidFill>
                <a:cs typeface="Times New Roman" pitchFamily="18" charset="0"/>
              </a:rPr>
              <a:t>Input Devices</a:t>
            </a:r>
            <a:endParaRPr lang="en-US" sz="3600" b="1" dirty="0">
              <a:solidFill>
                <a:schemeClr val="accent6">
                  <a:lumMod val="50000"/>
                </a:schemeClr>
              </a:solidFill>
              <a:cs typeface="Times New Roman" pitchFamily="18" charset="0"/>
            </a:endParaRPr>
          </a:p>
        </p:txBody>
      </p:sp>
      <p:sp>
        <p:nvSpPr>
          <p:cNvPr id="21507" name="Content Placeholder 2"/>
          <p:cNvSpPr>
            <a:spLocks noGrp="1"/>
          </p:cNvSpPr>
          <p:nvPr>
            <p:ph idx="1"/>
          </p:nvPr>
        </p:nvSpPr>
        <p:spPr>
          <a:xfrm>
            <a:off x="228600" y="1066800"/>
            <a:ext cx="8686800" cy="5486400"/>
          </a:xfrm>
        </p:spPr>
        <p:txBody>
          <a:bodyPr>
            <a:normAutofit/>
          </a:bodyPr>
          <a:lstStyle/>
          <a:p>
            <a:pPr>
              <a:lnSpc>
                <a:spcPct val="100000"/>
              </a:lnSpc>
              <a:spcBef>
                <a:spcPts val="600"/>
              </a:spcBef>
            </a:pPr>
            <a:r>
              <a:rPr lang="en-US" sz="2700" b="1" i="1" dirty="0" smtClean="0">
                <a:cs typeface="Times New Roman" pitchFamily="18" charset="0"/>
              </a:rPr>
              <a:t>Input: </a:t>
            </a:r>
            <a:r>
              <a:rPr lang="en-US" sz="2700" dirty="0" smtClean="0">
                <a:cs typeface="Times New Roman" pitchFamily="18" charset="0"/>
              </a:rPr>
              <a:t>The data or information entered into a computer </a:t>
            </a:r>
          </a:p>
          <a:p>
            <a:pPr>
              <a:lnSpc>
                <a:spcPct val="100000"/>
              </a:lnSpc>
              <a:spcBef>
                <a:spcPts val="600"/>
              </a:spcBef>
            </a:pPr>
            <a:r>
              <a:rPr lang="en-US" sz="2700" dirty="0" smtClean="0">
                <a:cs typeface="Times New Roman" pitchFamily="18" charset="0"/>
              </a:rPr>
              <a:t>The process of entering data/information into the computer for processing, storage and retrieval, or transmission.</a:t>
            </a:r>
          </a:p>
          <a:p>
            <a:pPr>
              <a:lnSpc>
                <a:spcPct val="100000"/>
              </a:lnSpc>
              <a:spcBef>
                <a:spcPts val="600"/>
              </a:spcBef>
            </a:pPr>
            <a:r>
              <a:rPr lang="en-US" sz="2700" dirty="0" smtClean="0">
                <a:cs typeface="Times New Roman" pitchFamily="18" charset="0"/>
              </a:rPr>
              <a:t>Example of input devices</a:t>
            </a:r>
          </a:p>
          <a:p>
            <a:pPr lvl="3"/>
            <a:r>
              <a:rPr lang="en-US" sz="2000" dirty="0" smtClean="0">
                <a:cs typeface="Times New Roman" pitchFamily="18" charset="0"/>
              </a:rPr>
              <a:t>Keyboards	</a:t>
            </a:r>
          </a:p>
          <a:p>
            <a:pPr lvl="3"/>
            <a:r>
              <a:rPr lang="en-US" sz="2000" dirty="0" smtClean="0">
                <a:cs typeface="Times New Roman" pitchFamily="18" charset="0"/>
              </a:rPr>
              <a:t>Mouse</a:t>
            </a:r>
          </a:p>
          <a:p>
            <a:pPr lvl="3"/>
            <a:r>
              <a:rPr lang="en-US" sz="2000" dirty="0" smtClean="0">
                <a:cs typeface="Times New Roman" pitchFamily="18" charset="0"/>
              </a:rPr>
              <a:t>Touch screen</a:t>
            </a:r>
          </a:p>
          <a:p>
            <a:pPr lvl="3"/>
            <a:r>
              <a:rPr lang="en-US" sz="2000" dirty="0" smtClean="0">
                <a:cs typeface="Times New Roman" pitchFamily="18" charset="0"/>
              </a:rPr>
              <a:t>Digital camera</a:t>
            </a:r>
          </a:p>
          <a:p>
            <a:pPr lvl="3"/>
            <a:r>
              <a:rPr lang="en-US" sz="2000" dirty="0" smtClean="0">
                <a:cs typeface="Times New Roman" pitchFamily="18" charset="0"/>
              </a:rPr>
              <a:t>Scanner</a:t>
            </a:r>
          </a:p>
          <a:p>
            <a:pPr lvl="3"/>
            <a:r>
              <a:rPr lang="en-US" sz="2000" dirty="0" smtClean="0">
                <a:cs typeface="Times New Roman" pitchFamily="18" charset="0"/>
              </a:rPr>
              <a:t>Point of sale terminals</a:t>
            </a:r>
          </a:p>
          <a:p>
            <a:pPr lvl="3"/>
            <a:r>
              <a:rPr lang="en-US" sz="2000" dirty="0" smtClean="0">
                <a:cs typeface="Times New Roman" pitchFamily="18" charset="0"/>
              </a:rPr>
              <a:t>Bar code reader</a:t>
            </a:r>
          </a:p>
          <a:p>
            <a:pPr lvl="3"/>
            <a:r>
              <a:rPr lang="en-US" sz="2000" dirty="0" smtClean="0">
                <a:cs typeface="Times New Roman" pitchFamily="18" charset="0"/>
              </a:rPr>
              <a:t>Microphones</a:t>
            </a:r>
          </a:p>
          <a:p>
            <a:pPr lvl="3"/>
            <a:r>
              <a:rPr lang="en-US" sz="2000" dirty="0" smtClean="0">
                <a:cs typeface="Times New Roman" pitchFamily="18" charset="0"/>
              </a:rPr>
              <a:t>prerecorded sources lie CD &amp; DVS</a:t>
            </a:r>
          </a:p>
        </p:txBody>
      </p:sp>
      <p:sp>
        <p:nvSpPr>
          <p:cNvPr id="5" name="Slide Number Placeholder 4"/>
          <p:cNvSpPr>
            <a:spLocks noGrp="1"/>
          </p:cNvSpPr>
          <p:nvPr>
            <p:ph type="sldNum" sz="quarter" idx="12"/>
          </p:nvPr>
        </p:nvSpPr>
        <p:spPr/>
        <p:txBody>
          <a:bodyPr/>
          <a:lstStyle/>
          <a:p>
            <a:fld id="{B2ED799F-190B-4690-9AA4-A530F37BEF97}" type="slidenum">
              <a:rPr lang="en-US" smtClean="0"/>
              <a:pPr/>
              <a:t>18</a:t>
            </a:fld>
            <a:endParaRPr lang="en-US"/>
          </a:p>
        </p:txBody>
      </p:sp>
    </p:spTree>
    <p:extLst>
      <p:ext uri="{BB962C8B-B14F-4D97-AF65-F5344CB8AC3E}">
        <p14:creationId xmlns:p14="http://schemas.microsoft.com/office/powerpoint/2010/main" xmlns="" val="3918760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438411"/>
            <a:ext cx="8629650" cy="715962"/>
          </a:xfrm>
        </p:spPr>
        <p:txBody>
          <a:bodyPr bIns="91440" anchor="b" anchorCtr="0">
            <a:normAutofit/>
          </a:bodyPr>
          <a:lstStyle/>
          <a:p>
            <a:pPr algn="ctr"/>
            <a:r>
              <a:rPr lang="en-US" sz="3600" b="1" dirty="0">
                <a:solidFill>
                  <a:schemeClr val="accent6">
                    <a:lumMod val="50000"/>
                  </a:schemeClr>
                </a:solidFill>
                <a:cs typeface="Times New Roman" pitchFamily="18" charset="0"/>
              </a:rPr>
              <a:t>Output Devices</a:t>
            </a:r>
          </a:p>
        </p:txBody>
      </p:sp>
      <p:sp>
        <p:nvSpPr>
          <p:cNvPr id="22531" name="Content Placeholder 2"/>
          <p:cNvSpPr>
            <a:spLocks noGrp="1"/>
          </p:cNvSpPr>
          <p:nvPr>
            <p:ph idx="1"/>
          </p:nvPr>
        </p:nvSpPr>
        <p:spPr>
          <a:xfrm>
            <a:off x="887104" y="1428750"/>
            <a:ext cx="7478974" cy="4786313"/>
          </a:xfrm>
        </p:spPr>
        <p:txBody>
          <a:bodyPr>
            <a:normAutofit fontScale="32500" lnSpcReduction="20000"/>
          </a:bodyPr>
          <a:lstStyle/>
          <a:p>
            <a:pPr algn="just">
              <a:lnSpc>
                <a:spcPts val="2160"/>
              </a:lnSpc>
            </a:pPr>
            <a:r>
              <a:rPr lang="en-US" sz="7200" b="1" dirty="0" smtClean="0">
                <a:cs typeface="Times New Roman" pitchFamily="18" charset="0"/>
              </a:rPr>
              <a:t>Output: </a:t>
            </a:r>
            <a:r>
              <a:rPr lang="en-US" sz="7200" dirty="0" smtClean="0">
                <a:cs typeface="Times New Roman" pitchFamily="18" charset="0"/>
              </a:rPr>
              <a:t>The results of inputting and processing data and information returned by the computer, either directly to the person using the system or to secondary storage.</a:t>
            </a:r>
          </a:p>
          <a:p>
            <a:pPr algn="just">
              <a:lnSpc>
                <a:spcPts val="2160"/>
              </a:lnSpc>
            </a:pPr>
            <a:r>
              <a:rPr lang="en-US" sz="7200" dirty="0" smtClean="0">
                <a:cs typeface="Times New Roman" pitchFamily="18" charset="0"/>
              </a:rPr>
              <a:t>Common forms of output are reports, schedules, budgets, newsletter s among others. Examples of output devices include:</a:t>
            </a:r>
          </a:p>
          <a:p>
            <a:pPr lvl="2">
              <a:lnSpc>
                <a:spcPts val="2160"/>
              </a:lnSpc>
            </a:pPr>
            <a:r>
              <a:rPr lang="en-US" sz="7200" dirty="0" smtClean="0">
                <a:cs typeface="Times New Roman" pitchFamily="18" charset="0"/>
              </a:rPr>
              <a:t>Printers</a:t>
            </a:r>
          </a:p>
          <a:p>
            <a:pPr lvl="2">
              <a:lnSpc>
                <a:spcPts val="2160"/>
              </a:lnSpc>
            </a:pPr>
            <a:r>
              <a:rPr lang="en-US" sz="7200" dirty="0" smtClean="0">
                <a:cs typeface="Times New Roman" pitchFamily="18" charset="0"/>
              </a:rPr>
              <a:t>Plotters (prints large images (plan))		</a:t>
            </a:r>
          </a:p>
          <a:p>
            <a:pPr lvl="2">
              <a:lnSpc>
                <a:spcPts val="2160"/>
              </a:lnSpc>
            </a:pPr>
            <a:r>
              <a:rPr lang="en-US" sz="7200" dirty="0" smtClean="0">
                <a:cs typeface="Times New Roman" pitchFamily="18" charset="0"/>
              </a:rPr>
              <a:t>Speakers</a:t>
            </a:r>
          </a:p>
          <a:p>
            <a:pPr lvl="2">
              <a:lnSpc>
                <a:spcPts val="2160"/>
              </a:lnSpc>
            </a:pPr>
            <a:r>
              <a:rPr lang="en-US" sz="7200" dirty="0" smtClean="0">
                <a:cs typeface="Times New Roman" pitchFamily="18" charset="0"/>
              </a:rPr>
              <a:t>Monitor</a:t>
            </a:r>
          </a:p>
          <a:p>
            <a:pPr lvl="2">
              <a:lnSpc>
                <a:spcPts val="2160"/>
              </a:lnSpc>
            </a:pPr>
            <a:r>
              <a:rPr lang="en-US" sz="7200" dirty="0" smtClean="0">
                <a:cs typeface="Times New Roman" pitchFamily="18" charset="0"/>
              </a:rPr>
              <a:t>Projectors </a:t>
            </a:r>
          </a:p>
          <a:p>
            <a:pPr>
              <a:lnSpc>
                <a:spcPts val="2160"/>
              </a:lnSpc>
              <a:buNone/>
            </a:pPr>
            <a:r>
              <a:rPr lang="en-US" sz="7200" b="1" dirty="0" smtClean="0">
                <a:cs typeface="Times New Roman" pitchFamily="18" charset="0"/>
              </a:rPr>
              <a:t>Note: Communications devices </a:t>
            </a:r>
            <a:r>
              <a:rPr lang="en-US" sz="7200" dirty="0" smtClean="0">
                <a:cs typeface="Times New Roman" pitchFamily="18" charset="0"/>
              </a:rPr>
              <a:t>(such as modems and network interface cards) perform both input and output, allowing computers to share information.</a:t>
            </a:r>
          </a:p>
          <a:p>
            <a:pPr lvl="1">
              <a:buFont typeface="Verdana" pitchFamily="34" charset="0"/>
              <a:buNone/>
            </a:pPr>
            <a:endParaRPr lang="en-US" sz="2200" dirty="0" smtClean="0"/>
          </a:p>
          <a:p>
            <a:pPr lvl="1"/>
            <a:endParaRPr lang="en-US" sz="2400" dirty="0" smtClean="0"/>
          </a:p>
        </p:txBody>
      </p:sp>
      <p:sp>
        <p:nvSpPr>
          <p:cNvPr id="5" name="Slide Number Placeholder 4"/>
          <p:cNvSpPr>
            <a:spLocks noGrp="1"/>
          </p:cNvSpPr>
          <p:nvPr>
            <p:ph type="sldNum" sz="quarter" idx="12"/>
          </p:nvPr>
        </p:nvSpPr>
        <p:spPr/>
        <p:txBody>
          <a:bodyPr/>
          <a:lstStyle/>
          <a:p>
            <a:fld id="{B2ED799F-190B-4690-9AA4-A530F37BEF97}" type="slidenum">
              <a:rPr lang="en-US" smtClean="0"/>
              <a:pPr/>
              <a:t>19</a:t>
            </a:fld>
            <a:endParaRPr lang="en-US"/>
          </a:p>
        </p:txBody>
      </p:sp>
    </p:spTree>
    <p:extLst>
      <p:ext uri="{BB962C8B-B14F-4D97-AF65-F5344CB8AC3E}">
        <p14:creationId xmlns:p14="http://schemas.microsoft.com/office/powerpoint/2010/main" xmlns="" val="3348858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68763"/>
          </a:xfrm>
          <a:solidFill>
            <a:srgbClr val="92D050"/>
          </a:solidFill>
          <a:ln>
            <a:solidFill>
              <a:srgbClr val="92D050"/>
            </a:solidFill>
          </a:ln>
        </p:spPr>
        <p:txBody>
          <a:bodyPr/>
          <a:lstStyle/>
          <a:p>
            <a:r>
              <a:rPr lang="en-US" sz="2000" b="1" dirty="0" smtClean="0">
                <a:latin typeface="Times New Roman" pitchFamily="18" charset="0"/>
                <a:cs typeface="Times New Roman" pitchFamily="18" charset="0"/>
              </a:rPr>
              <a:t>Study Unit 1: Introduction to Computer systems</a:t>
            </a:r>
            <a:r>
              <a:rPr lang="en-US" sz="2000" b="1" dirty="0" smtClean="0"/>
              <a:t/>
            </a:r>
            <a:br>
              <a:rPr lang="en-US" sz="2000" b="1" dirty="0" smtClean="0"/>
            </a:br>
            <a:endParaRPr lang="en-US" sz="2000" b="1" dirty="0"/>
          </a:p>
        </p:txBody>
      </p:sp>
      <p:sp>
        <p:nvSpPr>
          <p:cNvPr id="3" name="Content Placeholder 2"/>
          <p:cNvSpPr>
            <a:spLocks noGrp="1"/>
          </p:cNvSpPr>
          <p:nvPr>
            <p:ph idx="1"/>
          </p:nvPr>
        </p:nvSpPr>
        <p:spPr>
          <a:xfrm>
            <a:off x="584582" y="1384950"/>
            <a:ext cx="7886700" cy="4351338"/>
          </a:xfrm>
        </p:spPr>
        <p:txBody>
          <a:bodyPr/>
          <a:lstStyle/>
          <a:p>
            <a:pPr>
              <a:buNone/>
            </a:pPr>
            <a:r>
              <a:rPr lang="en-US" sz="2000" b="1" dirty="0" smtClean="0">
                <a:latin typeface="Times New Roman" pitchFamily="18" charset="0"/>
                <a:cs typeface="Times New Roman" pitchFamily="18" charset="0"/>
              </a:rPr>
              <a:t>Introduction</a:t>
            </a:r>
          </a:p>
          <a:p>
            <a:pPr>
              <a:lnSpc>
                <a:spcPct val="150000"/>
              </a:lnSpc>
              <a:buNone/>
            </a:pPr>
            <a:r>
              <a:rPr lang="en-US" sz="1800" dirty="0" smtClean="0">
                <a:latin typeface="Times New Roman" pitchFamily="18" charset="0"/>
                <a:cs typeface="Times New Roman" pitchFamily="18" charset="0"/>
              </a:rPr>
              <a:t>This unit introduces students to  the common terms of using a computer system including definition of a computer system, data ,information,bit,byte, </a:t>
            </a:r>
            <a:r>
              <a:rPr lang="en-US" sz="1800" dirty="0" smtClean="0">
                <a:solidFill>
                  <a:schemeClr val="accent6">
                    <a:lumMod val="50000"/>
                  </a:schemeClr>
                </a:solidFill>
                <a:latin typeface="Times New Roman" pitchFamily="18" charset="0"/>
                <a:cs typeface="Times New Roman" pitchFamily="18" charset="0"/>
              </a:rPr>
              <a:t>Basic Functions Of A Computer, 5 Components of a Computer System ,advantages and disadvantages of computers, limitations of computers in society,</a:t>
            </a:r>
            <a:r>
              <a:rPr lang="en-US" sz="1800" dirty="0" smtClean="0">
                <a:latin typeface="Times New Roman" pitchFamily="18" charset="0"/>
                <a:cs typeface="Times New Roman" pitchFamily="18" charset="0"/>
              </a:rPr>
              <a:t> computer hardware,  uses of computers, classification of computers.</a:t>
            </a:r>
          </a:p>
          <a:p>
            <a:endParaRPr lang="en-US" dirty="0"/>
          </a:p>
        </p:txBody>
      </p:sp>
      <p:sp>
        <p:nvSpPr>
          <p:cNvPr id="4" name="Slide Number Placeholder 3"/>
          <p:cNvSpPr>
            <a:spLocks noGrp="1"/>
          </p:cNvSpPr>
          <p:nvPr>
            <p:ph type="sldNum" sz="quarter" idx="12"/>
          </p:nvPr>
        </p:nvSpPr>
        <p:spPr/>
        <p:txBody>
          <a:bodyPr/>
          <a:lstStyle/>
          <a:p>
            <a:pPr>
              <a:defRPr/>
            </a:pPr>
            <a:fld id="{7167D670-ABBE-4E79-869C-982426A65B65}"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8938"/>
            <a:ext cx="8629650" cy="715962"/>
          </a:xfrm>
        </p:spPr>
        <p:txBody>
          <a:bodyPr bIns="91440" anchor="b" anchorCtr="0">
            <a:normAutofit/>
          </a:bodyPr>
          <a:lstStyle/>
          <a:p>
            <a:pPr algn="ctr">
              <a:defRPr/>
            </a:pPr>
            <a:r>
              <a:rPr lang="en-US" sz="3600" b="1" dirty="0" smtClean="0">
                <a:solidFill>
                  <a:schemeClr val="accent6">
                    <a:lumMod val="50000"/>
                  </a:schemeClr>
                </a:solidFill>
                <a:cs typeface="Times New Roman" pitchFamily="18" charset="0"/>
              </a:rPr>
              <a:t>Processor (CPU)</a:t>
            </a:r>
            <a:endParaRPr lang="en-US" sz="3600" b="1" dirty="0" smtClean="0">
              <a:solidFill>
                <a:schemeClr val="accent6">
                  <a:lumMod val="50000"/>
                </a:schemeClr>
              </a:solidFill>
            </a:endParaRPr>
          </a:p>
        </p:txBody>
      </p:sp>
      <p:sp>
        <p:nvSpPr>
          <p:cNvPr id="22531" name="Content Placeholder 2"/>
          <p:cNvSpPr>
            <a:spLocks noGrp="1"/>
          </p:cNvSpPr>
          <p:nvPr>
            <p:ph idx="1"/>
          </p:nvPr>
        </p:nvSpPr>
        <p:spPr>
          <a:xfrm>
            <a:off x="228600" y="1414462"/>
            <a:ext cx="8705850" cy="5138737"/>
          </a:xfrm>
        </p:spPr>
        <p:txBody>
          <a:bodyPr>
            <a:normAutofit/>
          </a:bodyPr>
          <a:lstStyle/>
          <a:p>
            <a:pPr algn="just"/>
            <a:r>
              <a:rPr lang="en-US" sz="2600" b="1" dirty="0" smtClean="0">
                <a:cs typeface="Times New Roman" pitchFamily="18" charset="0"/>
              </a:rPr>
              <a:t>Processor/Central Processing Unit (CPU):  </a:t>
            </a:r>
            <a:r>
              <a:rPr lang="en-US" sz="2600" dirty="0" smtClean="0">
                <a:cs typeface="Times New Roman" pitchFamily="18" charset="0"/>
              </a:rPr>
              <a:t>A set of electronic circuits that perform the computer’s processing actions. </a:t>
            </a:r>
            <a:endParaRPr lang="en-US" sz="2600" dirty="0">
              <a:cs typeface="Times New Roman" pitchFamily="18" charset="0"/>
            </a:endParaRPr>
          </a:p>
          <a:p>
            <a:pPr algn="just"/>
            <a:r>
              <a:rPr lang="en-US" sz="2600" dirty="0" smtClean="0">
                <a:cs typeface="Times New Roman" pitchFamily="18" charset="0"/>
              </a:rPr>
              <a:t>A chip is a collection of electronic components in a very small, self-contained package. Chips perform the computer’s processing actions, including arithmetic calculations and the generation of lines, images, and sound.</a:t>
            </a:r>
          </a:p>
          <a:p>
            <a:pPr algn="just"/>
            <a:endParaRPr lang="en-US" sz="2600" dirty="0" smtClean="0">
              <a:cs typeface="Times New Roman" pitchFamily="18" charset="0"/>
            </a:endParaRPr>
          </a:p>
          <a:p>
            <a:pPr lvl="1"/>
            <a:r>
              <a:rPr lang="en-US" sz="2200" dirty="0" smtClean="0">
                <a:cs typeface="Times New Roman" pitchFamily="18" charset="0"/>
              </a:rPr>
              <a:t>Examples of chips include sound chips which </a:t>
            </a:r>
          </a:p>
          <a:p>
            <a:pPr marL="342900" lvl="1" indent="0">
              <a:buNone/>
            </a:pPr>
            <a:r>
              <a:rPr lang="en-US" sz="2200" dirty="0">
                <a:cs typeface="Times New Roman" pitchFamily="18" charset="0"/>
              </a:rPr>
              <a:t> </a:t>
            </a:r>
            <a:r>
              <a:rPr lang="en-US" sz="2200" dirty="0" smtClean="0">
                <a:cs typeface="Times New Roman" pitchFamily="18" charset="0"/>
              </a:rPr>
              <a:t>  generate signals to be output as tones.</a:t>
            </a:r>
          </a:p>
          <a:p>
            <a:pPr lvl="1">
              <a:buFont typeface="Verdana" pitchFamily="34" charset="0"/>
              <a:buNone/>
            </a:pPr>
            <a:endParaRPr lang="en-US" dirty="0" smtClean="0">
              <a:cs typeface="Times New Roman" pitchFamily="18" charset="0"/>
            </a:endParaRPr>
          </a:p>
          <a:p>
            <a:pPr lvl="1"/>
            <a:endParaRPr lang="en-US" dirty="0" smtClean="0">
              <a:cs typeface="Times New Roman" pitchFamily="18" charset="0"/>
            </a:endParaRPr>
          </a:p>
        </p:txBody>
      </p:sp>
      <p:sp>
        <p:nvSpPr>
          <p:cNvPr id="7" name="Slide Number Placeholder 6"/>
          <p:cNvSpPr>
            <a:spLocks noGrp="1"/>
          </p:cNvSpPr>
          <p:nvPr>
            <p:ph type="sldNum" sz="quarter" idx="12"/>
          </p:nvPr>
        </p:nvSpPr>
        <p:spPr/>
        <p:txBody>
          <a:bodyPr/>
          <a:lstStyle/>
          <a:p>
            <a:fld id="{B2ED799F-190B-4690-9AA4-A530F37BEF97}" type="slidenum">
              <a:rPr lang="en-US" smtClean="0"/>
              <a:pPr/>
              <a:t>20</a:t>
            </a:fld>
            <a:endParaRPr lang="en-US"/>
          </a:p>
        </p:txBody>
      </p:sp>
      <p:pic>
        <p:nvPicPr>
          <p:cNvPr id="5" name="Picture 4"/>
          <p:cNvPicPr/>
          <p:nvPr/>
        </p:nvPicPr>
        <p:blipFill>
          <a:blip r:embed="rId2" cstate="print"/>
          <a:srcRect/>
          <a:stretch>
            <a:fillRect/>
          </a:stretch>
        </p:blipFill>
        <p:spPr bwMode="auto">
          <a:xfrm>
            <a:off x="6143269" y="3628988"/>
            <a:ext cx="2238375" cy="1828800"/>
          </a:xfrm>
          <a:prstGeom prst="rect">
            <a:avLst/>
          </a:prstGeom>
          <a:noFill/>
          <a:ln w="9525">
            <a:noFill/>
            <a:miter lim="800000"/>
            <a:headEnd/>
            <a:tailEnd/>
          </a:ln>
        </p:spPr>
      </p:pic>
    </p:spTree>
    <p:extLst>
      <p:ext uri="{BB962C8B-B14F-4D97-AF65-F5344CB8AC3E}">
        <p14:creationId xmlns:p14="http://schemas.microsoft.com/office/powerpoint/2010/main" xmlns="" val="319338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629650" cy="789887"/>
          </a:xfrm>
        </p:spPr>
        <p:txBody>
          <a:bodyPr bIns="91440" anchor="b" anchorCtr="0">
            <a:normAutofit/>
          </a:bodyPr>
          <a:lstStyle/>
          <a:p>
            <a:pPr algn="ctr">
              <a:defRPr/>
            </a:pPr>
            <a:r>
              <a:rPr lang="en-US" sz="4000" b="1" dirty="0" smtClean="0">
                <a:solidFill>
                  <a:schemeClr val="accent6">
                    <a:lumMod val="50000"/>
                  </a:schemeClr>
                </a:solidFill>
                <a:latin typeface="Times New Roman" pitchFamily="18" charset="0"/>
                <a:cs typeface="Times New Roman" pitchFamily="18" charset="0"/>
              </a:rPr>
              <a:t>System board</a:t>
            </a:r>
            <a:endParaRPr lang="en-US" sz="4000" b="1" dirty="0" smtClean="0">
              <a:solidFill>
                <a:schemeClr val="accent6">
                  <a:lumMod val="50000"/>
                </a:schemeClr>
              </a:solidFill>
            </a:endParaRPr>
          </a:p>
        </p:txBody>
      </p:sp>
      <p:sp>
        <p:nvSpPr>
          <p:cNvPr id="22531" name="Content Placeholder 2"/>
          <p:cNvSpPr>
            <a:spLocks noGrp="1"/>
          </p:cNvSpPr>
          <p:nvPr>
            <p:ph idx="1"/>
          </p:nvPr>
        </p:nvSpPr>
        <p:spPr>
          <a:xfrm>
            <a:off x="228600" y="1378424"/>
            <a:ext cx="8705850" cy="5174776"/>
          </a:xfrm>
        </p:spPr>
        <p:txBody>
          <a:bodyPr>
            <a:normAutofit/>
          </a:bodyPr>
          <a:lstStyle/>
          <a:p>
            <a:r>
              <a:rPr lang="en-US" sz="2400" dirty="0" smtClean="0">
                <a:latin typeface="Times New Roman" pitchFamily="18" charset="0"/>
                <a:cs typeface="Times New Roman" pitchFamily="18" charset="0"/>
              </a:rPr>
              <a:t>The processor/CPU can take several forms. Microcomputers contain a specific micro-processor chip as their CPU. This is put into a protective package, and then mounted onto a board contained within the computer. This board is called a </a:t>
            </a:r>
            <a:r>
              <a:rPr lang="en-US" sz="2400" b="1" dirty="0" smtClean="0">
                <a:latin typeface="Times New Roman" pitchFamily="18" charset="0"/>
                <a:cs typeface="Times New Roman" pitchFamily="18" charset="0"/>
              </a:rPr>
              <a:t>system board or a mother board.</a:t>
            </a:r>
          </a:p>
          <a:p>
            <a:pPr algn="just"/>
            <a:endParaRPr lang="en-US" sz="2400" b="1" dirty="0" smtClean="0">
              <a:latin typeface="Times New Roman" pitchFamily="18" charset="0"/>
              <a:cs typeface="Times New Roman" pitchFamily="18" charset="0"/>
            </a:endParaRPr>
          </a:p>
          <a:p>
            <a:pPr algn="just">
              <a:buNone/>
            </a:pPr>
            <a:endParaRPr lang="en-US" sz="2400" dirty="0" smtClean="0">
              <a:latin typeface="Times New Roman" pitchFamily="18" charset="0"/>
              <a:cs typeface="Times New Roman" pitchFamily="18" charset="0"/>
            </a:endParaRPr>
          </a:p>
          <a:p>
            <a:pPr lvl="1"/>
            <a:endParaRPr lang="en-US" dirty="0" smtClean="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B2ED799F-190B-4690-9AA4-A530F37BEF97}" type="slidenum">
              <a:rPr lang="en-US" smtClean="0"/>
              <a:pPr/>
              <a:t>21</a:t>
            </a:fld>
            <a:endParaRPr lang="en-US"/>
          </a:p>
        </p:txBody>
      </p:sp>
      <p:pic>
        <p:nvPicPr>
          <p:cNvPr id="4" name="Picture 7" descr="case3"/>
          <p:cNvPicPr>
            <a:picLocks noChangeAspect="1" noChangeArrowheads="1"/>
          </p:cNvPicPr>
          <p:nvPr/>
        </p:nvPicPr>
        <p:blipFill>
          <a:blip r:embed="rId2" cstate="print"/>
          <a:srcRect/>
          <a:stretch>
            <a:fillRect/>
          </a:stretch>
        </p:blipFill>
        <p:spPr bwMode="auto">
          <a:xfrm>
            <a:off x="457200" y="2971800"/>
            <a:ext cx="4038600" cy="3429000"/>
          </a:xfrm>
          <a:prstGeom prst="rect">
            <a:avLst/>
          </a:prstGeom>
          <a:noFill/>
          <a:ln w="9525">
            <a:noFill/>
            <a:miter lim="800000"/>
            <a:headEnd/>
            <a:tailEnd/>
          </a:ln>
        </p:spPr>
      </p:pic>
      <p:sp>
        <p:nvSpPr>
          <p:cNvPr id="5" name="Rectangle 4"/>
          <p:cNvSpPr/>
          <p:nvPr/>
        </p:nvSpPr>
        <p:spPr>
          <a:xfrm>
            <a:off x="4267200" y="3657600"/>
            <a:ext cx="4572000" cy="1200329"/>
          </a:xfrm>
          <a:prstGeom prst="rect">
            <a:avLst/>
          </a:prstGeom>
        </p:spPr>
        <p:txBody>
          <a:bodyPr wrap="square">
            <a:spAutoFit/>
          </a:bodyPr>
          <a:lstStyle/>
          <a:p>
            <a:pPr fontAlgn="base">
              <a:spcBef>
                <a:spcPct val="0"/>
              </a:spcBef>
              <a:spcAft>
                <a:spcPct val="0"/>
              </a:spcAft>
            </a:pPr>
            <a:r>
              <a:rPr lang="en-US" sz="2400" dirty="0" smtClean="0">
                <a:solidFill>
                  <a:prstClr val="black"/>
                </a:solidFill>
                <a:latin typeface="Times New Roman" pitchFamily="18" charset="0"/>
              </a:rPr>
              <a:t>The system board contains other chips and circuitry that carry out processing.</a:t>
            </a:r>
            <a:endParaRPr lang="en-US" sz="2400" dirty="0">
              <a:solidFill>
                <a:prstClr val="black"/>
              </a:solidFill>
              <a:latin typeface="Times New Roman" pitchFamily="18" charset="0"/>
            </a:endParaRPr>
          </a:p>
        </p:txBody>
      </p:sp>
    </p:spTree>
    <p:extLst>
      <p:ext uri="{BB962C8B-B14F-4D97-AF65-F5344CB8AC3E}">
        <p14:creationId xmlns:p14="http://schemas.microsoft.com/office/powerpoint/2010/main" xmlns="" val="3445611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7175"/>
            <a:ext cx="8686800" cy="838200"/>
          </a:xfrm>
        </p:spPr>
        <p:txBody>
          <a:bodyPr>
            <a:normAutofit/>
          </a:bodyPr>
          <a:lstStyle/>
          <a:p>
            <a:pPr algn="ctr" fontAlgn="auto">
              <a:spcAft>
                <a:spcPts val="0"/>
              </a:spcAft>
              <a:defRPr/>
            </a:pPr>
            <a:r>
              <a:rPr lang="en-US" sz="3600" b="1" dirty="0" smtClean="0">
                <a:solidFill>
                  <a:schemeClr val="accent6">
                    <a:lumMod val="50000"/>
                  </a:schemeClr>
                </a:solidFill>
                <a:latin typeface="Times New Roman" pitchFamily="18" charset="0"/>
                <a:cs typeface="Times New Roman" pitchFamily="18" charset="0"/>
              </a:rPr>
              <a:t>Hardware cont’d</a:t>
            </a:r>
            <a:endParaRPr lang="en-US" sz="3600" b="1" dirty="0">
              <a:solidFill>
                <a:schemeClr val="accent6">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28625" y="1476376"/>
            <a:ext cx="8286750" cy="5062537"/>
          </a:xfrm>
        </p:spPr>
        <p:txBody>
          <a:bodyPr>
            <a:normAutofit/>
          </a:bodyPr>
          <a:lstStyle/>
          <a:p>
            <a:pPr marL="548640" indent="-411480" fontAlgn="auto">
              <a:spcAft>
                <a:spcPts val="0"/>
              </a:spcAft>
              <a:buClr>
                <a:schemeClr val="tx1">
                  <a:shade val="95000"/>
                </a:schemeClr>
              </a:buClr>
              <a:buFont typeface="Wingdings 2"/>
              <a:buChar char=""/>
              <a:defRPr/>
            </a:pPr>
            <a:r>
              <a:rPr lang="en-US" sz="2400" b="1" dirty="0" smtClean="0">
                <a:latin typeface="Times New Roman" pitchFamily="18" charset="0"/>
                <a:cs typeface="Times New Roman" pitchFamily="18" charset="0"/>
              </a:rPr>
              <a:t>Memory devices</a:t>
            </a:r>
          </a:p>
          <a:p>
            <a:pPr marL="868680" lvl="1" indent="-283464" algn="just" fontAlgn="auto">
              <a:spcAft>
                <a:spcPts val="0"/>
              </a:spcAft>
              <a:buFont typeface="Wingdings 2"/>
              <a:buChar char=""/>
              <a:defRPr/>
            </a:pPr>
            <a:r>
              <a:rPr lang="en-US" sz="2000" dirty="0" smtClean="0">
                <a:latin typeface="Times New Roman" pitchFamily="18" charset="0"/>
                <a:cs typeface="Times New Roman" pitchFamily="18" charset="0"/>
              </a:rPr>
              <a:t>Memory is made up of one or more sets of chips that  Store data or program instructions either temporarily or permanently.  No processing takes place in memory. Instead, memory stores data, information and instructions. Memory is divided into </a:t>
            </a:r>
            <a:r>
              <a:rPr lang="en-US" sz="2000" b="1" dirty="0" smtClean="0">
                <a:latin typeface="Times New Roman" pitchFamily="18" charset="0"/>
                <a:cs typeface="Times New Roman" pitchFamily="18" charset="0"/>
              </a:rPr>
              <a:t>two types</a:t>
            </a:r>
            <a:r>
              <a:rPr lang="en-US" sz="2000" dirty="0" smtClean="0">
                <a:latin typeface="Times New Roman" pitchFamily="18" charset="0"/>
                <a:cs typeface="Times New Roman" pitchFamily="18" charset="0"/>
              </a:rPr>
              <a:t>:</a:t>
            </a:r>
          </a:p>
          <a:p>
            <a:pPr marL="868680" lvl="1" indent="-283464" fontAlgn="auto">
              <a:spcAft>
                <a:spcPts val="0"/>
              </a:spcAft>
              <a:buNone/>
              <a:defRPr/>
            </a:pPr>
            <a:endParaRPr lang="en-US" dirty="0" smtClean="0">
              <a:latin typeface="Times New Roman" pitchFamily="18" charset="0"/>
              <a:cs typeface="Times New Roman" pitchFamily="18" charset="0"/>
            </a:endParaRPr>
          </a:p>
          <a:p>
            <a:pPr marL="971550" lvl="1" indent="-514350" fontAlgn="auto">
              <a:spcAft>
                <a:spcPts val="0"/>
              </a:spcAft>
              <a:buFont typeface="+mj-lt"/>
              <a:buAutoNum type="alphaLcParenR"/>
              <a:defRPr/>
            </a:pPr>
            <a:r>
              <a:rPr lang="en-US" b="1" i="1" dirty="0" smtClean="0">
                <a:solidFill>
                  <a:schemeClr val="accent6"/>
                </a:solidFill>
                <a:latin typeface="Times New Roman" pitchFamily="18" charset="0"/>
                <a:cs typeface="Times New Roman" pitchFamily="18" charset="0"/>
              </a:rPr>
              <a:t>Random Access Memory (RAM)</a:t>
            </a:r>
          </a:p>
          <a:p>
            <a:pPr marL="1133856" lvl="2" algn="just" fontAlgn="auto">
              <a:spcAft>
                <a:spcPts val="0"/>
              </a:spcAft>
              <a:buFont typeface="Wingdings"/>
              <a:buChar char=""/>
              <a:defRPr/>
            </a:pPr>
            <a:r>
              <a:rPr lang="en-US" sz="2400" dirty="0" smtClean="0">
                <a:latin typeface="Times New Roman" pitchFamily="18" charset="0"/>
                <a:cs typeface="Times New Roman" pitchFamily="18" charset="0"/>
              </a:rPr>
              <a:t>RAM holds data and program instructions temporarily while the CPU works with them.</a:t>
            </a:r>
          </a:p>
          <a:p>
            <a:pPr marL="1133856" lvl="2" algn="just" fontAlgn="auto">
              <a:spcAft>
                <a:spcPts val="0"/>
              </a:spcAft>
              <a:buFont typeface="Wingdings"/>
              <a:buChar char=""/>
              <a:defRPr/>
            </a:pPr>
            <a:r>
              <a:rPr lang="en-US" sz="2400" dirty="0" smtClean="0">
                <a:latin typeface="Times New Roman" pitchFamily="18" charset="0"/>
                <a:cs typeface="Times New Roman" pitchFamily="18" charset="0"/>
              </a:rPr>
              <a:t>RAM is volatile, meaning it holds data only when the power is on. When the power is off, RAM's contents are lost.</a:t>
            </a:r>
          </a:p>
          <a:p>
            <a:pPr marL="1133856" lvl="2" algn="just" fontAlgn="auto">
              <a:spcAft>
                <a:spcPts val="0"/>
              </a:spcAft>
              <a:buFont typeface="Wingdings"/>
              <a:buChar char=""/>
              <a:defRPr/>
            </a:pPr>
            <a:r>
              <a:rPr lang="en-US" sz="2400" dirty="0" smtClean="0">
                <a:latin typeface="Times New Roman" pitchFamily="18" charset="0"/>
                <a:cs typeface="Times New Roman" pitchFamily="18" charset="0"/>
              </a:rPr>
              <a:t>More RAM results in a faster system.</a:t>
            </a:r>
          </a:p>
          <a:p>
            <a:pPr marL="868680" lvl="1" indent="-283464" fontAlgn="auto">
              <a:spcAft>
                <a:spcPts val="0"/>
              </a:spcAft>
              <a:buFont typeface="Wingdings 2"/>
              <a:buChar char=""/>
              <a:defRPr/>
            </a:pPr>
            <a:endParaRPr lang="en-US" b="1" dirty="0"/>
          </a:p>
        </p:txBody>
      </p:sp>
      <p:sp>
        <p:nvSpPr>
          <p:cNvPr id="5" name="Slide Number Placeholder 4"/>
          <p:cNvSpPr>
            <a:spLocks noGrp="1"/>
          </p:cNvSpPr>
          <p:nvPr>
            <p:ph type="sldNum" sz="quarter" idx="12"/>
          </p:nvPr>
        </p:nvSpPr>
        <p:spPr/>
        <p:txBody>
          <a:bodyPr/>
          <a:lstStyle/>
          <a:p>
            <a:fld id="{B2ED799F-190B-4690-9AA4-A530F37BEF97}" type="slidenum">
              <a:rPr lang="en-US" smtClean="0"/>
              <a:pPr/>
              <a:t>22</a:t>
            </a:fld>
            <a:endParaRPr lang="en-US"/>
          </a:p>
        </p:txBody>
      </p:sp>
    </p:spTree>
    <p:extLst>
      <p:ext uri="{BB962C8B-B14F-4D97-AF65-F5344CB8AC3E}">
        <p14:creationId xmlns:p14="http://schemas.microsoft.com/office/powerpoint/2010/main" xmlns="" val="3214163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0350"/>
            <a:ext cx="8534400" cy="1257300"/>
          </a:xfrm>
        </p:spPr>
        <p:txBody>
          <a:bodyPr>
            <a:normAutofit/>
          </a:bodyPr>
          <a:lstStyle/>
          <a:p>
            <a:pPr algn="ctr" fontAlgn="auto">
              <a:spcAft>
                <a:spcPts val="0"/>
              </a:spcAft>
              <a:defRPr/>
            </a:pPr>
            <a:r>
              <a:rPr lang="en-US" sz="4000" b="1" dirty="0" smtClean="0">
                <a:solidFill>
                  <a:schemeClr val="accent6">
                    <a:lumMod val="50000"/>
                  </a:schemeClr>
                </a:solidFill>
                <a:cs typeface="Times New Roman" pitchFamily="18" charset="0"/>
              </a:rPr>
              <a:t>Hardware cont’d</a:t>
            </a:r>
          </a:p>
        </p:txBody>
      </p:sp>
      <p:sp>
        <p:nvSpPr>
          <p:cNvPr id="3" name="Content Placeholder 2"/>
          <p:cNvSpPr>
            <a:spLocks noGrp="1"/>
          </p:cNvSpPr>
          <p:nvPr>
            <p:ph idx="1"/>
          </p:nvPr>
        </p:nvSpPr>
        <p:spPr>
          <a:xfrm>
            <a:off x="428625" y="1517651"/>
            <a:ext cx="8286750" cy="4838700"/>
          </a:xfrm>
        </p:spPr>
        <p:txBody>
          <a:bodyPr>
            <a:normAutofit/>
          </a:bodyPr>
          <a:lstStyle/>
          <a:p>
            <a:pPr marL="971550" lvl="1" indent="-514350" fontAlgn="auto">
              <a:spcAft>
                <a:spcPts val="0"/>
              </a:spcAft>
              <a:buFont typeface="+mj-lt"/>
              <a:buAutoNum type="alphaLcParenR" startAt="2"/>
              <a:defRPr/>
            </a:pPr>
            <a:r>
              <a:rPr lang="en-US" b="1" i="1" dirty="0" smtClean="0">
                <a:solidFill>
                  <a:schemeClr val="accent6"/>
                </a:solidFill>
                <a:cs typeface="Times New Roman" pitchFamily="18" charset="0"/>
              </a:rPr>
              <a:t>Read Only Memory (ROM)</a:t>
            </a:r>
          </a:p>
          <a:p>
            <a:pPr marL="1133856" lvl="2" fontAlgn="auto">
              <a:spcAft>
                <a:spcPts val="0"/>
              </a:spcAft>
              <a:buFont typeface="Wingdings"/>
              <a:buChar char=""/>
              <a:defRPr/>
            </a:pPr>
            <a:r>
              <a:rPr lang="en-US" sz="2300" dirty="0" smtClean="0">
                <a:cs typeface="Times New Roman" pitchFamily="18" charset="0"/>
              </a:rPr>
              <a:t>Permanent storage of programs. </a:t>
            </a:r>
          </a:p>
          <a:p>
            <a:pPr marL="1133856" lvl="2" fontAlgn="auto">
              <a:spcAft>
                <a:spcPts val="0"/>
              </a:spcAft>
              <a:buFont typeface="Wingdings"/>
              <a:buChar char=""/>
              <a:defRPr/>
            </a:pPr>
            <a:r>
              <a:rPr lang="en-US" sz="2300" dirty="0" smtClean="0">
                <a:cs typeface="Times New Roman" pitchFamily="18" charset="0"/>
              </a:rPr>
              <a:t>ROM is called non-volatile memory because it never loses its contents.</a:t>
            </a:r>
          </a:p>
          <a:p>
            <a:pPr marL="1133856" lvl="2" fontAlgn="auto">
              <a:spcAft>
                <a:spcPts val="0"/>
              </a:spcAft>
              <a:buFont typeface="Wingdings"/>
              <a:buChar char=""/>
              <a:defRPr/>
            </a:pPr>
            <a:r>
              <a:rPr lang="en-US" sz="2300" dirty="0" smtClean="0">
                <a:cs typeface="Times New Roman" pitchFamily="18" charset="0"/>
              </a:rPr>
              <a:t>Holds instructions that the computer needs to operate.</a:t>
            </a:r>
          </a:p>
          <a:p>
            <a:pPr marL="1133856" lvl="2" fontAlgn="auto">
              <a:spcAft>
                <a:spcPts val="0"/>
              </a:spcAft>
              <a:buFont typeface="Wingdings"/>
              <a:buChar char=""/>
              <a:defRPr/>
            </a:pPr>
            <a:r>
              <a:rPr lang="en-US" sz="2300" dirty="0" smtClean="0">
                <a:cs typeface="Times New Roman" pitchFamily="18" charset="0"/>
              </a:rPr>
              <a:t>This type of memory lets you store the data needed to start up or boot the computer</a:t>
            </a:r>
          </a:p>
          <a:p>
            <a:pPr marL="1133856" lvl="2" fontAlgn="auto">
              <a:spcAft>
                <a:spcPts val="0"/>
              </a:spcAft>
              <a:buFont typeface="Wingdings"/>
              <a:buChar char=""/>
              <a:defRPr/>
            </a:pPr>
            <a:r>
              <a:rPr lang="en-US" sz="2300" dirty="0" smtClean="0">
                <a:cs typeface="Times New Roman" pitchFamily="18" charset="0"/>
              </a:rPr>
              <a:t>Essential start-up data contained in ROM is a computer BIOS</a:t>
            </a:r>
          </a:p>
          <a:p>
            <a:pPr marL="1133856" lvl="2" fontAlgn="auto">
              <a:spcAft>
                <a:spcPts val="0"/>
              </a:spcAft>
              <a:buFont typeface="Wingdings"/>
              <a:buChar char=""/>
              <a:defRPr/>
            </a:pPr>
            <a:r>
              <a:rPr lang="en-US" sz="2300" dirty="0" smtClean="0">
                <a:cs typeface="Times New Roman" pitchFamily="18" charset="0"/>
              </a:rPr>
              <a:t>The BIOS includes instructions on how to load basic computer hardware and includes a test referred to as a POST (Power On Self Test) that helps verify the computer meets requirements to boot up properly.</a:t>
            </a:r>
          </a:p>
          <a:p>
            <a:pPr marL="1133856" lvl="2" fontAlgn="auto">
              <a:spcAft>
                <a:spcPts val="0"/>
              </a:spcAft>
              <a:buNone/>
              <a:defRPr/>
            </a:pPr>
            <a:endParaRPr lang="en-US" sz="2400" dirty="0" smtClean="0">
              <a:cs typeface="Times New Roman" pitchFamily="18" charset="0"/>
            </a:endParaRPr>
          </a:p>
          <a:p>
            <a:pPr marL="548640" indent="-411480" fontAlgn="auto">
              <a:spcAft>
                <a:spcPts val="0"/>
              </a:spcAft>
              <a:buClr>
                <a:schemeClr val="tx1">
                  <a:shade val="95000"/>
                </a:schemeClr>
              </a:buClr>
              <a:buNone/>
              <a:defRPr/>
            </a:pPr>
            <a:endParaRPr lang="en-US" dirty="0">
              <a:cs typeface="Times New Roman" pitchFamily="18" charset="0"/>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23</a:t>
            </a:fld>
            <a:endParaRPr lang="en-US"/>
          </a:p>
        </p:txBody>
      </p:sp>
    </p:spTree>
    <p:extLst>
      <p:ext uri="{BB962C8B-B14F-4D97-AF65-F5344CB8AC3E}">
        <p14:creationId xmlns:p14="http://schemas.microsoft.com/office/powerpoint/2010/main" xmlns="" val="2562055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8587"/>
            <a:ext cx="8534400" cy="1300163"/>
          </a:xfrm>
        </p:spPr>
        <p:txBody>
          <a:bodyPr>
            <a:normAutofit/>
          </a:bodyPr>
          <a:lstStyle/>
          <a:p>
            <a:pPr algn="ctr" fontAlgn="auto">
              <a:spcAft>
                <a:spcPts val="0"/>
              </a:spcAft>
              <a:defRPr/>
            </a:pPr>
            <a:r>
              <a:rPr lang="en-US" sz="4000" b="1" dirty="0" smtClean="0">
                <a:solidFill>
                  <a:schemeClr val="accent6">
                    <a:lumMod val="50000"/>
                  </a:schemeClr>
                </a:solidFill>
                <a:cs typeface="Times New Roman" pitchFamily="18" charset="0"/>
              </a:rPr>
              <a:t>Hardware cont’d</a:t>
            </a:r>
            <a:endParaRPr lang="en-US" sz="4000" b="1" dirty="0">
              <a:solidFill>
                <a:schemeClr val="accent6">
                  <a:lumMod val="50000"/>
                </a:schemeClr>
              </a:solidFill>
              <a:cs typeface="Times New Roman" pitchFamily="18" charset="0"/>
            </a:endParaRPr>
          </a:p>
        </p:txBody>
      </p:sp>
      <p:sp>
        <p:nvSpPr>
          <p:cNvPr id="3" name="Content Placeholder 2"/>
          <p:cNvSpPr>
            <a:spLocks noGrp="1"/>
          </p:cNvSpPr>
          <p:nvPr>
            <p:ph idx="1"/>
          </p:nvPr>
        </p:nvSpPr>
        <p:spPr>
          <a:xfrm>
            <a:off x="685800" y="1428750"/>
            <a:ext cx="7829550" cy="4937126"/>
          </a:xfrm>
        </p:spPr>
        <p:txBody>
          <a:bodyPr>
            <a:normAutofit/>
          </a:bodyPr>
          <a:lstStyle/>
          <a:p>
            <a:pPr marL="971550" lvl="1" indent="-514350" fontAlgn="auto">
              <a:spcAft>
                <a:spcPts val="0"/>
              </a:spcAft>
              <a:buFont typeface="+mj-lt"/>
              <a:buAutoNum type="alphaLcParenR" startAt="2"/>
              <a:defRPr/>
            </a:pPr>
            <a:r>
              <a:rPr lang="en-US" b="1" dirty="0" smtClean="0">
                <a:solidFill>
                  <a:schemeClr val="accent6"/>
                </a:solidFill>
                <a:cs typeface="Times New Roman" pitchFamily="18" charset="0"/>
              </a:rPr>
              <a:t>Read Only Memory (ROM)</a:t>
            </a:r>
          </a:p>
          <a:p>
            <a:pPr marL="1133856" lvl="2" fontAlgn="auto">
              <a:spcAft>
                <a:spcPts val="0"/>
              </a:spcAft>
              <a:buFont typeface="Wingdings"/>
              <a:buChar char=""/>
              <a:defRPr/>
            </a:pPr>
            <a:r>
              <a:rPr lang="en-US" sz="2400" dirty="0" smtClean="0">
                <a:cs typeface="Times New Roman" pitchFamily="18" charset="0"/>
              </a:rPr>
              <a:t>Permanent storage of programs. </a:t>
            </a:r>
          </a:p>
          <a:p>
            <a:pPr marL="1133856" lvl="2" fontAlgn="auto">
              <a:spcAft>
                <a:spcPts val="0"/>
              </a:spcAft>
              <a:buFont typeface="Wingdings"/>
              <a:buChar char=""/>
              <a:defRPr/>
            </a:pPr>
            <a:r>
              <a:rPr lang="en-US" sz="2400" dirty="0" smtClean="0">
                <a:cs typeface="Times New Roman" pitchFamily="18" charset="0"/>
              </a:rPr>
              <a:t>ROM is called non-volatile memory because it never loses its contents.</a:t>
            </a:r>
          </a:p>
          <a:p>
            <a:pPr marL="1133856" lvl="2" fontAlgn="auto">
              <a:spcAft>
                <a:spcPts val="0"/>
              </a:spcAft>
              <a:buFont typeface="Wingdings"/>
              <a:buChar char=""/>
              <a:defRPr/>
            </a:pPr>
            <a:r>
              <a:rPr lang="en-US" sz="2400" dirty="0" smtClean="0">
                <a:cs typeface="Times New Roman" pitchFamily="18" charset="0"/>
              </a:rPr>
              <a:t>Holds instructions that the computer needs to operate.</a:t>
            </a:r>
          </a:p>
          <a:p>
            <a:pPr marL="548640" indent="-411480" fontAlgn="auto">
              <a:spcAft>
                <a:spcPts val="0"/>
              </a:spcAft>
              <a:buClr>
                <a:schemeClr val="tx1">
                  <a:shade val="95000"/>
                </a:schemeClr>
              </a:buClr>
              <a:buFont typeface="Wingdings 2"/>
              <a:buChar char=""/>
              <a:defRPr/>
            </a:pPr>
            <a:r>
              <a:rPr lang="en-US" sz="2400" dirty="0" smtClean="0">
                <a:cs typeface="Times New Roman" pitchFamily="18" charset="0"/>
              </a:rPr>
              <a:t>Memory is measured in terms of:</a:t>
            </a:r>
          </a:p>
          <a:p>
            <a:pPr marL="868680" lvl="1" indent="-283464" fontAlgn="auto">
              <a:spcAft>
                <a:spcPts val="0"/>
              </a:spcAft>
              <a:buFont typeface="Wingdings 2"/>
              <a:buChar char=""/>
              <a:defRPr/>
            </a:pPr>
            <a:r>
              <a:rPr lang="en-US" dirty="0" smtClean="0">
                <a:cs typeface="Times New Roman" pitchFamily="18" charset="0"/>
              </a:rPr>
              <a:t>Kilobyte (KB)  - 1,000 bytes</a:t>
            </a:r>
          </a:p>
          <a:p>
            <a:pPr marL="868680" lvl="1" indent="-283464" fontAlgn="auto">
              <a:spcAft>
                <a:spcPts val="0"/>
              </a:spcAft>
              <a:buFont typeface="Wingdings 2"/>
              <a:buChar char=""/>
              <a:defRPr/>
            </a:pPr>
            <a:r>
              <a:rPr lang="en-US" dirty="0" smtClean="0">
                <a:cs typeface="Times New Roman" pitchFamily="18" charset="0"/>
              </a:rPr>
              <a:t>Megabyte (MB) - 1,000,000 bytes</a:t>
            </a:r>
          </a:p>
          <a:p>
            <a:pPr marL="868680" lvl="1" indent="-283464" fontAlgn="auto">
              <a:spcAft>
                <a:spcPts val="0"/>
              </a:spcAft>
              <a:buFont typeface="Wingdings 2"/>
              <a:buChar char=""/>
              <a:defRPr/>
            </a:pPr>
            <a:r>
              <a:rPr lang="en-US" dirty="0" smtClean="0">
                <a:cs typeface="Times New Roman" pitchFamily="18" charset="0"/>
              </a:rPr>
              <a:t>Gigabyte (GB) - 1,000,000,000 bytes</a:t>
            </a:r>
          </a:p>
          <a:p>
            <a:pPr marL="868680" lvl="1" indent="-283464" fontAlgn="auto">
              <a:spcAft>
                <a:spcPts val="0"/>
              </a:spcAft>
              <a:buFont typeface="Wingdings 2"/>
              <a:buChar char=""/>
              <a:defRPr/>
            </a:pPr>
            <a:r>
              <a:rPr lang="en-US" dirty="0" smtClean="0">
                <a:cs typeface="Times New Roman" pitchFamily="18" charset="0"/>
              </a:rPr>
              <a:t>Terabyte (TB) - 1,000,000,000,000 bytes.</a:t>
            </a:r>
            <a:endParaRPr lang="en-US" dirty="0">
              <a:cs typeface="Times New Roman" pitchFamily="18" charset="0"/>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24</a:t>
            </a:fld>
            <a:endParaRPr lang="en-US"/>
          </a:p>
        </p:txBody>
      </p:sp>
    </p:spTree>
    <p:extLst>
      <p:ext uri="{BB962C8B-B14F-4D97-AF65-F5344CB8AC3E}">
        <p14:creationId xmlns:p14="http://schemas.microsoft.com/office/powerpoint/2010/main" xmlns="" val="31715891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66700" y="381000"/>
            <a:ext cx="8610600" cy="762000"/>
          </a:xfrm>
        </p:spPr>
        <p:txBody>
          <a:bodyPr>
            <a:normAutofit/>
          </a:bodyPr>
          <a:lstStyle/>
          <a:p>
            <a:pPr algn="ctr" fontAlgn="auto">
              <a:spcAft>
                <a:spcPts val="0"/>
              </a:spcAft>
              <a:defRPr/>
            </a:pPr>
            <a:r>
              <a:rPr lang="en-US" sz="4000" b="1" dirty="0" smtClean="0">
                <a:solidFill>
                  <a:schemeClr val="accent6">
                    <a:lumMod val="50000"/>
                  </a:schemeClr>
                </a:solidFill>
                <a:cs typeface="Times New Roman" pitchFamily="18" charset="0"/>
              </a:rPr>
              <a:t>Bits and Bytes</a:t>
            </a:r>
          </a:p>
        </p:txBody>
      </p:sp>
      <p:sp>
        <p:nvSpPr>
          <p:cNvPr id="5" name="Rectangle 3"/>
          <p:cNvSpPr>
            <a:spLocks noGrp="1" noChangeArrowheads="1"/>
          </p:cNvSpPr>
          <p:nvPr>
            <p:ph idx="1"/>
          </p:nvPr>
        </p:nvSpPr>
        <p:spPr>
          <a:xfrm>
            <a:off x="603503" y="1143000"/>
            <a:ext cx="7803517" cy="5100637"/>
          </a:xfrm>
        </p:spPr>
        <p:txBody>
          <a:bodyPr>
            <a:noAutofit/>
          </a:bodyPr>
          <a:lstStyle/>
          <a:p>
            <a:pPr marL="548640" indent="-411480" fontAlgn="auto">
              <a:lnSpc>
                <a:spcPct val="100000"/>
              </a:lnSpc>
              <a:spcBef>
                <a:spcPts val="600"/>
              </a:spcBef>
              <a:spcAft>
                <a:spcPts val="0"/>
              </a:spcAft>
              <a:buClr>
                <a:schemeClr val="tx1">
                  <a:shade val="95000"/>
                </a:schemeClr>
              </a:buClr>
              <a:defRPr/>
            </a:pPr>
            <a:r>
              <a:rPr lang="en-US" sz="2600" dirty="0" smtClean="0">
                <a:cs typeface="Times New Roman" pitchFamily="18" charset="0"/>
              </a:rPr>
              <a:t>1 </a:t>
            </a:r>
            <a:r>
              <a:rPr lang="en-US" sz="2600" b="1" dirty="0" smtClean="0">
                <a:cs typeface="Times New Roman" pitchFamily="18" charset="0"/>
              </a:rPr>
              <a:t>Bit</a:t>
            </a:r>
            <a:r>
              <a:rPr lang="en-US" sz="2600" dirty="0" smtClean="0">
                <a:cs typeface="Times New Roman" pitchFamily="18" charset="0"/>
              </a:rPr>
              <a:t> is a single 0 or 1.</a:t>
            </a:r>
          </a:p>
          <a:p>
            <a:pPr marL="548640" indent="-411480" fontAlgn="auto">
              <a:lnSpc>
                <a:spcPct val="100000"/>
              </a:lnSpc>
              <a:spcBef>
                <a:spcPts val="600"/>
              </a:spcBef>
              <a:spcAft>
                <a:spcPts val="0"/>
              </a:spcAft>
              <a:buClr>
                <a:schemeClr val="tx1">
                  <a:shade val="95000"/>
                </a:schemeClr>
              </a:buClr>
              <a:defRPr/>
            </a:pPr>
            <a:r>
              <a:rPr lang="en-US" sz="2600" dirty="0" smtClean="0">
                <a:cs typeface="Times New Roman" pitchFamily="18" charset="0"/>
              </a:rPr>
              <a:t>1 </a:t>
            </a:r>
            <a:r>
              <a:rPr lang="en-US" sz="2600" b="1" dirty="0" smtClean="0">
                <a:cs typeface="Times New Roman" pitchFamily="18" charset="0"/>
              </a:rPr>
              <a:t>Byte</a:t>
            </a:r>
            <a:r>
              <a:rPr lang="en-US" sz="2600" dirty="0" smtClean="0">
                <a:cs typeface="Times New Roman" pitchFamily="18" charset="0"/>
              </a:rPr>
              <a:t> consists of 8 bits.</a:t>
            </a:r>
          </a:p>
          <a:p>
            <a:pPr marL="548640" indent="-411480" fontAlgn="auto">
              <a:lnSpc>
                <a:spcPct val="100000"/>
              </a:lnSpc>
              <a:spcBef>
                <a:spcPts val="600"/>
              </a:spcBef>
              <a:spcAft>
                <a:spcPts val="0"/>
              </a:spcAft>
              <a:buClr>
                <a:schemeClr val="tx1">
                  <a:shade val="95000"/>
                </a:schemeClr>
              </a:buClr>
              <a:defRPr/>
            </a:pPr>
            <a:r>
              <a:rPr lang="en-US" sz="2600" dirty="0" smtClean="0">
                <a:cs typeface="Times New Roman" pitchFamily="18" charset="0"/>
              </a:rPr>
              <a:t>1 </a:t>
            </a:r>
            <a:r>
              <a:rPr lang="en-US" sz="2600" b="1" dirty="0" smtClean="0">
                <a:cs typeface="Times New Roman" pitchFamily="18" charset="0"/>
              </a:rPr>
              <a:t>Kilobyte</a:t>
            </a:r>
            <a:r>
              <a:rPr lang="en-US" sz="2600" dirty="0" smtClean="0">
                <a:cs typeface="Times New Roman" pitchFamily="18" charset="0"/>
              </a:rPr>
              <a:t> consists of 1,024 bytes approximately 1000 bytes.</a:t>
            </a:r>
          </a:p>
          <a:p>
            <a:pPr marL="548640" indent="-411480" fontAlgn="auto">
              <a:lnSpc>
                <a:spcPct val="100000"/>
              </a:lnSpc>
              <a:spcBef>
                <a:spcPts val="600"/>
              </a:spcBef>
              <a:spcAft>
                <a:spcPts val="0"/>
              </a:spcAft>
              <a:buClr>
                <a:schemeClr val="tx1">
                  <a:shade val="95000"/>
                </a:schemeClr>
              </a:buClr>
              <a:defRPr/>
            </a:pPr>
            <a:r>
              <a:rPr lang="en-US" sz="2600" dirty="0" smtClean="0">
                <a:cs typeface="Times New Roman" pitchFamily="18" charset="0"/>
              </a:rPr>
              <a:t>One </a:t>
            </a:r>
            <a:r>
              <a:rPr lang="en-US" sz="2600" b="1" dirty="0" smtClean="0">
                <a:cs typeface="Times New Roman" pitchFamily="18" charset="0"/>
              </a:rPr>
              <a:t>Megabyte</a:t>
            </a:r>
            <a:r>
              <a:rPr lang="en-US" sz="2600" dirty="0" smtClean="0">
                <a:cs typeface="Times New Roman" pitchFamily="18" charset="0"/>
              </a:rPr>
              <a:t> is 1,024 kilobytes or approximately </a:t>
            </a:r>
            <a:br>
              <a:rPr lang="en-US" sz="2600" dirty="0" smtClean="0">
                <a:cs typeface="Times New Roman" pitchFamily="18" charset="0"/>
              </a:rPr>
            </a:br>
            <a:r>
              <a:rPr lang="en-US" sz="2600" dirty="0">
                <a:cs typeface="Times New Roman" pitchFamily="18" charset="0"/>
              </a:rPr>
              <a:t> million bytes</a:t>
            </a:r>
            <a:r>
              <a:rPr lang="en-US" sz="2600" dirty="0" smtClean="0">
                <a:cs typeface="Times New Roman" pitchFamily="18" charset="0"/>
              </a:rPr>
              <a:t>.</a:t>
            </a:r>
          </a:p>
          <a:p>
            <a:pPr marL="548640" indent="-411480">
              <a:lnSpc>
                <a:spcPct val="100000"/>
              </a:lnSpc>
              <a:spcBef>
                <a:spcPts val="600"/>
              </a:spcBef>
              <a:spcAft>
                <a:spcPts val="0"/>
              </a:spcAft>
              <a:buClr>
                <a:prstClr val="black">
                  <a:shade val="95000"/>
                </a:prstClr>
              </a:buClr>
              <a:defRPr/>
            </a:pPr>
            <a:r>
              <a:rPr lang="en-US" sz="2600" dirty="0" smtClean="0">
                <a:solidFill>
                  <a:prstClr val="black"/>
                </a:solidFill>
                <a:cs typeface="Times New Roman" pitchFamily="18" charset="0"/>
              </a:rPr>
              <a:t>1 </a:t>
            </a:r>
            <a:r>
              <a:rPr lang="en-US" sz="2600" b="1" dirty="0" smtClean="0">
                <a:solidFill>
                  <a:prstClr val="black"/>
                </a:solidFill>
                <a:cs typeface="Times New Roman" pitchFamily="18" charset="0"/>
              </a:rPr>
              <a:t>Gigabyte</a:t>
            </a:r>
            <a:r>
              <a:rPr lang="en-US" sz="2600" dirty="0" smtClean="0">
                <a:solidFill>
                  <a:prstClr val="black"/>
                </a:solidFill>
                <a:cs typeface="Times New Roman" pitchFamily="18" charset="0"/>
              </a:rPr>
              <a:t> </a:t>
            </a:r>
            <a:r>
              <a:rPr lang="en-US" sz="2600" dirty="0">
                <a:solidFill>
                  <a:prstClr val="black"/>
                </a:solidFill>
                <a:cs typeface="Times New Roman" pitchFamily="18" charset="0"/>
              </a:rPr>
              <a:t>is </a:t>
            </a:r>
            <a:r>
              <a:rPr lang="en-US" sz="2600" dirty="0" smtClean="0">
                <a:solidFill>
                  <a:prstClr val="black"/>
                </a:solidFill>
                <a:cs typeface="Times New Roman" pitchFamily="18" charset="0"/>
              </a:rPr>
              <a:t>1,024 </a:t>
            </a:r>
            <a:r>
              <a:rPr lang="en-US" sz="2600" dirty="0">
                <a:solidFill>
                  <a:prstClr val="black"/>
                </a:solidFill>
                <a:cs typeface="Times New Roman" pitchFamily="18" charset="0"/>
              </a:rPr>
              <a:t>megabytes </a:t>
            </a:r>
            <a:r>
              <a:rPr lang="en-US" sz="2600" dirty="0" smtClean="0">
                <a:solidFill>
                  <a:prstClr val="black"/>
                </a:solidFill>
                <a:cs typeface="Times New Roman" pitchFamily="18" charset="0"/>
              </a:rPr>
              <a:t>or approximately</a:t>
            </a:r>
            <a:r>
              <a:rPr lang="en-US" sz="2600" dirty="0">
                <a:solidFill>
                  <a:prstClr val="black"/>
                </a:solidFill>
                <a:cs typeface="Times New Roman" pitchFamily="18" charset="0"/>
              </a:rPr>
              <a:t/>
            </a:r>
            <a:br>
              <a:rPr lang="en-US" sz="2600" dirty="0">
                <a:solidFill>
                  <a:prstClr val="black"/>
                </a:solidFill>
                <a:cs typeface="Times New Roman" pitchFamily="18" charset="0"/>
              </a:rPr>
            </a:br>
            <a:r>
              <a:rPr lang="en-US" sz="2600" dirty="0">
                <a:solidFill>
                  <a:prstClr val="black"/>
                </a:solidFill>
                <a:cs typeface="Times New Roman" pitchFamily="18" charset="0"/>
              </a:rPr>
              <a:t>1 billion </a:t>
            </a:r>
            <a:r>
              <a:rPr lang="en-US" sz="2600" dirty="0" smtClean="0">
                <a:solidFill>
                  <a:prstClr val="black"/>
                </a:solidFill>
                <a:cs typeface="Times New Roman" pitchFamily="18" charset="0"/>
              </a:rPr>
              <a:t>bytes</a:t>
            </a:r>
            <a:endParaRPr lang="en-US" sz="2600" dirty="0">
              <a:solidFill>
                <a:prstClr val="black"/>
              </a:solidFill>
              <a:cs typeface="Times New Roman" pitchFamily="18" charset="0"/>
            </a:endParaRPr>
          </a:p>
          <a:p>
            <a:pPr marL="548640" indent="-411480">
              <a:lnSpc>
                <a:spcPct val="100000"/>
              </a:lnSpc>
              <a:spcBef>
                <a:spcPts val="600"/>
              </a:spcBef>
              <a:spcAft>
                <a:spcPts val="0"/>
              </a:spcAft>
              <a:buClr>
                <a:prstClr val="black">
                  <a:shade val="95000"/>
                </a:prstClr>
              </a:buClr>
              <a:defRPr/>
            </a:pPr>
            <a:r>
              <a:rPr lang="en-US" sz="2600" dirty="0" smtClean="0">
                <a:solidFill>
                  <a:prstClr val="black"/>
                </a:solidFill>
                <a:cs typeface="Times New Roman" pitchFamily="18" charset="0"/>
              </a:rPr>
              <a:t>1 </a:t>
            </a:r>
            <a:r>
              <a:rPr lang="en-US" sz="2600" b="1" dirty="0" smtClean="0">
                <a:solidFill>
                  <a:prstClr val="black"/>
                </a:solidFill>
                <a:cs typeface="Times New Roman" pitchFamily="18" charset="0"/>
              </a:rPr>
              <a:t>Terabyte</a:t>
            </a:r>
            <a:r>
              <a:rPr lang="en-US" sz="2600" dirty="0" smtClean="0">
                <a:solidFill>
                  <a:prstClr val="black"/>
                </a:solidFill>
                <a:cs typeface="Times New Roman" pitchFamily="18" charset="0"/>
              </a:rPr>
              <a:t> </a:t>
            </a:r>
            <a:r>
              <a:rPr lang="en-US" sz="2600" dirty="0">
                <a:solidFill>
                  <a:prstClr val="black"/>
                </a:solidFill>
                <a:cs typeface="Times New Roman" pitchFamily="18" charset="0"/>
              </a:rPr>
              <a:t>is 1,024 gigabytes or approximately 1 trillion bytes</a:t>
            </a:r>
            <a:r>
              <a:rPr lang="en-US" sz="2600" dirty="0" smtClean="0">
                <a:solidFill>
                  <a:prstClr val="black"/>
                </a:solidFill>
              </a:rPr>
              <a:t>.</a:t>
            </a:r>
            <a:endParaRPr lang="en-US" sz="2600" dirty="0">
              <a:solidFill>
                <a:prstClr val="black"/>
              </a:solidFill>
            </a:endParaRPr>
          </a:p>
        </p:txBody>
      </p:sp>
      <p:sp>
        <p:nvSpPr>
          <p:cNvPr id="8" name="Slide Number Placeholder 5"/>
          <p:cNvSpPr>
            <a:spLocks noGrp="1"/>
          </p:cNvSpPr>
          <p:nvPr>
            <p:ph type="sldNum" sz="quarter" idx="12"/>
          </p:nvPr>
        </p:nvSpPr>
        <p:spPr>
          <a:xfrm>
            <a:off x="146304" y="6210300"/>
            <a:ext cx="457200" cy="457200"/>
          </a:xfrm>
        </p:spPr>
        <p:txBody>
          <a:bodyPr/>
          <a:lstStyle/>
          <a:p>
            <a:fld id="{FB124481-E775-4405-B7B4-C3563E884FE9}"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xmlns="" val="9811516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5287"/>
            <a:ext cx="8686800" cy="1128713"/>
          </a:xfrm>
        </p:spPr>
        <p:txBody>
          <a:bodyPr>
            <a:normAutofit/>
          </a:bodyPr>
          <a:lstStyle/>
          <a:p>
            <a:pPr marL="137160" algn="ctr" fontAlgn="auto">
              <a:spcAft>
                <a:spcPts val="0"/>
              </a:spcAft>
              <a:buClr>
                <a:schemeClr val="tx1">
                  <a:shade val="95000"/>
                </a:schemeClr>
              </a:buClr>
              <a:defRPr/>
            </a:pPr>
            <a:r>
              <a:rPr lang="en-US" sz="4000" b="1" dirty="0">
                <a:solidFill>
                  <a:schemeClr val="accent6">
                    <a:lumMod val="50000"/>
                  </a:schemeClr>
                </a:solidFill>
                <a:cs typeface="Times New Roman" pitchFamily="18" charset="0"/>
              </a:rPr>
              <a:t>Storage Devices</a:t>
            </a:r>
          </a:p>
        </p:txBody>
      </p:sp>
      <p:sp>
        <p:nvSpPr>
          <p:cNvPr id="35843" name="Content Placeholder 2"/>
          <p:cNvSpPr>
            <a:spLocks noGrp="1"/>
          </p:cNvSpPr>
          <p:nvPr>
            <p:ph idx="1"/>
          </p:nvPr>
        </p:nvSpPr>
        <p:spPr>
          <a:xfrm>
            <a:off x="628650" y="1524000"/>
            <a:ext cx="7986713" cy="4419600"/>
          </a:xfrm>
        </p:spPr>
        <p:txBody>
          <a:bodyPr>
            <a:normAutofit fontScale="92500" lnSpcReduction="10000"/>
          </a:bodyPr>
          <a:lstStyle/>
          <a:p>
            <a:pPr marL="868680" lvl="1" indent="-283464" fontAlgn="auto">
              <a:spcAft>
                <a:spcPts val="0"/>
              </a:spcAft>
              <a:buFont typeface="Wingdings 2"/>
              <a:buChar char=""/>
              <a:defRPr/>
            </a:pPr>
            <a:r>
              <a:rPr lang="en-US" sz="2800" dirty="0" smtClean="0">
                <a:cs typeface="Times New Roman" pitchFamily="18" charset="0"/>
              </a:rPr>
              <a:t>The purpose of storage is to hold data permanently, even when the computer is turned off.</a:t>
            </a:r>
          </a:p>
          <a:p>
            <a:pPr marL="868680" lvl="1" indent="-283464" fontAlgn="auto">
              <a:spcAft>
                <a:spcPts val="0"/>
              </a:spcAft>
              <a:buFont typeface="Wingdings 2"/>
              <a:buChar char=""/>
              <a:defRPr/>
            </a:pPr>
            <a:r>
              <a:rPr lang="en-US" sz="2800" dirty="0" smtClean="0">
                <a:cs typeface="Times New Roman" pitchFamily="18" charset="0"/>
              </a:rPr>
              <a:t>Storage devices hold data not currently being used by the CPU. </a:t>
            </a:r>
          </a:p>
          <a:p>
            <a:pPr marL="868680" lvl="1" indent="-283464" fontAlgn="auto">
              <a:spcAft>
                <a:spcPts val="0"/>
              </a:spcAft>
              <a:buFont typeface="Wingdings 2"/>
              <a:buChar char=""/>
              <a:defRPr/>
            </a:pPr>
            <a:r>
              <a:rPr lang="en-US" sz="2800" dirty="0" smtClean="0">
                <a:cs typeface="Times New Roman" pitchFamily="18" charset="0"/>
              </a:rPr>
              <a:t>Data is commonly stored on a magnetic or optical disk.</a:t>
            </a:r>
          </a:p>
          <a:p>
            <a:pPr marL="868680" lvl="1" indent="-283464" fontAlgn="auto">
              <a:spcAft>
                <a:spcPts val="0"/>
              </a:spcAft>
              <a:buFont typeface="Wingdings 2"/>
              <a:buChar char=""/>
              <a:defRPr/>
            </a:pPr>
            <a:r>
              <a:rPr lang="en-US" sz="2800" dirty="0" smtClean="0">
                <a:cs typeface="Times New Roman" pitchFamily="18" charset="0"/>
              </a:rPr>
              <a:t>A disk drive is a device that reads data from and writes data to a disk. Most new computers feature a floppy disk drive, a hard disk drive, and an optical disk drive.</a:t>
            </a:r>
          </a:p>
          <a:p>
            <a:pPr marL="868680" lvl="1" indent="-283464">
              <a:buFont typeface="Wingdings 2"/>
              <a:buChar char=""/>
              <a:defRPr/>
            </a:pPr>
            <a:r>
              <a:rPr lang="en-US" sz="2800" dirty="0" smtClean="0">
                <a:cs typeface="Times New Roman" pitchFamily="18" charset="0"/>
              </a:rPr>
              <a:t>The most common optical storage devices are CDROM and DVD-ROM drives.</a:t>
            </a:r>
          </a:p>
          <a:p>
            <a:pPr marL="868680" lvl="1" indent="-283464" fontAlgn="auto">
              <a:spcAft>
                <a:spcPts val="0"/>
              </a:spcAft>
              <a:buFont typeface="Wingdings 2"/>
              <a:buChar char=""/>
              <a:defRPr/>
            </a:pPr>
            <a:endParaRPr lang="en-US"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26</a:t>
            </a:fld>
            <a:endParaRPr lang="en-US"/>
          </a:p>
        </p:txBody>
      </p:sp>
    </p:spTree>
    <p:extLst>
      <p:ext uri="{BB962C8B-B14F-4D97-AF65-F5344CB8AC3E}">
        <p14:creationId xmlns:p14="http://schemas.microsoft.com/office/powerpoint/2010/main" xmlns="" val="22937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5287"/>
            <a:ext cx="8686800" cy="1128713"/>
          </a:xfrm>
        </p:spPr>
        <p:txBody>
          <a:bodyPr>
            <a:normAutofit/>
          </a:bodyPr>
          <a:lstStyle/>
          <a:p>
            <a:pPr marL="137160" algn="ctr" fontAlgn="auto">
              <a:spcAft>
                <a:spcPts val="0"/>
              </a:spcAft>
              <a:buClr>
                <a:schemeClr val="tx1">
                  <a:shade val="95000"/>
                </a:schemeClr>
              </a:buClr>
              <a:defRPr/>
            </a:pPr>
            <a:r>
              <a:rPr lang="en-US" sz="4000" b="1" dirty="0" smtClean="0">
                <a:solidFill>
                  <a:schemeClr val="accent6">
                    <a:lumMod val="50000"/>
                  </a:schemeClr>
                </a:solidFill>
                <a:cs typeface="Times New Roman" pitchFamily="18" charset="0"/>
              </a:rPr>
              <a:t>Computer Health and Safety issues</a:t>
            </a:r>
            <a:endParaRPr lang="en-US" sz="4000" b="1" dirty="0">
              <a:solidFill>
                <a:schemeClr val="accent6">
                  <a:lumMod val="50000"/>
                </a:schemeClr>
              </a:solidFill>
              <a:cs typeface="Times New Roman" pitchFamily="18" charset="0"/>
            </a:endParaRPr>
          </a:p>
        </p:txBody>
      </p:sp>
      <p:sp>
        <p:nvSpPr>
          <p:cNvPr id="35843" name="Content Placeholder 2"/>
          <p:cNvSpPr>
            <a:spLocks noGrp="1"/>
          </p:cNvSpPr>
          <p:nvPr>
            <p:ph idx="1"/>
          </p:nvPr>
        </p:nvSpPr>
        <p:spPr>
          <a:xfrm>
            <a:off x="628650" y="1524000"/>
            <a:ext cx="7986713" cy="4419600"/>
          </a:xfrm>
        </p:spPr>
        <p:txBody>
          <a:bodyPr>
            <a:normAutofit fontScale="92500" lnSpcReduction="20000"/>
          </a:bodyPr>
          <a:lstStyle/>
          <a:p>
            <a:pPr marL="720000" lvl="1" indent="-457200" fontAlgn="auto">
              <a:lnSpc>
                <a:spcPct val="110000"/>
              </a:lnSpc>
              <a:spcAft>
                <a:spcPts val="0"/>
              </a:spcAft>
              <a:defRPr/>
            </a:pPr>
            <a:r>
              <a:rPr lang="en-US" sz="2600" dirty="0" smtClean="0">
                <a:cs typeface="Times New Roman" pitchFamily="18" charset="0"/>
              </a:rPr>
              <a:t>Never user the computer in a dusty environment</a:t>
            </a:r>
          </a:p>
          <a:p>
            <a:pPr marL="720000" lvl="1" indent="-457200" fontAlgn="auto">
              <a:lnSpc>
                <a:spcPct val="110000"/>
              </a:lnSpc>
              <a:spcAft>
                <a:spcPts val="0"/>
              </a:spcAft>
              <a:defRPr/>
            </a:pPr>
            <a:r>
              <a:rPr lang="en-US" sz="2600" dirty="0" smtClean="0">
                <a:cs typeface="Times New Roman" pitchFamily="18" charset="0"/>
              </a:rPr>
              <a:t>Water should be avoided near computers</a:t>
            </a:r>
          </a:p>
          <a:p>
            <a:pPr marL="720000" lvl="1" indent="-457200" fontAlgn="auto">
              <a:lnSpc>
                <a:spcPct val="110000"/>
              </a:lnSpc>
              <a:spcAft>
                <a:spcPts val="0"/>
              </a:spcAft>
              <a:defRPr/>
            </a:pPr>
            <a:r>
              <a:rPr lang="en-US" sz="2600" dirty="0" smtClean="0">
                <a:cs typeface="Times New Roman" pitchFamily="18" charset="0"/>
              </a:rPr>
              <a:t>Never eat or drink in a computer room</a:t>
            </a:r>
          </a:p>
          <a:p>
            <a:pPr marL="720000" lvl="1" indent="-457200" fontAlgn="auto">
              <a:lnSpc>
                <a:spcPct val="110000"/>
              </a:lnSpc>
              <a:spcAft>
                <a:spcPts val="0"/>
              </a:spcAft>
              <a:defRPr/>
            </a:pPr>
            <a:r>
              <a:rPr lang="en-US" sz="2600" dirty="0" smtClean="0">
                <a:cs typeface="Times New Roman" pitchFamily="18" charset="0"/>
              </a:rPr>
              <a:t>Do not smoke near computers</a:t>
            </a:r>
          </a:p>
          <a:p>
            <a:pPr marL="720000" lvl="1" indent="-457200" fontAlgn="auto">
              <a:lnSpc>
                <a:spcPct val="110000"/>
              </a:lnSpc>
              <a:spcAft>
                <a:spcPts val="0"/>
              </a:spcAft>
              <a:defRPr/>
            </a:pPr>
            <a:r>
              <a:rPr lang="en-US" sz="2600" dirty="0" smtClean="0">
                <a:cs typeface="Times New Roman" pitchFamily="18" charset="0"/>
              </a:rPr>
              <a:t>Do not block the ventilation hole on a computer when its hot</a:t>
            </a:r>
          </a:p>
          <a:p>
            <a:pPr marL="720000" lvl="1" indent="-457200" fontAlgn="auto">
              <a:lnSpc>
                <a:spcPct val="110000"/>
              </a:lnSpc>
              <a:spcAft>
                <a:spcPts val="0"/>
              </a:spcAft>
              <a:defRPr/>
            </a:pPr>
            <a:r>
              <a:rPr lang="en-US" sz="2600" dirty="0" smtClean="0">
                <a:cs typeface="Times New Roman" pitchFamily="18" charset="0"/>
              </a:rPr>
              <a:t>Computer room must be well ventilated </a:t>
            </a:r>
          </a:p>
          <a:p>
            <a:pPr marL="720000" lvl="1" indent="-457200" fontAlgn="auto">
              <a:lnSpc>
                <a:spcPct val="110000"/>
              </a:lnSpc>
              <a:spcAft>
                <a:spcPts val="0"/>
              </a:spcAft>
              <a:defRPr/>
            </a:pPr>
            <a:r>
              <a:rPr lang="en-US" sz="2600" dirty="0" smtClean="0">
                <a:cs typeface="Times New Roman" pitchFamily="18" charset="0"/>
              </a:rPr>
              <a:t>Do not allow diskettes from outside (viruses) </a:t>
            </a:r>
          </a:p>
          <a:p>
            <a:pPr marL="720000" lvl="1" indent="-457200" fontAlgn="auto">
              <a:lnSpc>
                <a:spcPct val="110000"/>
              </a:lnSpc>
              <a:spcAft>
                <a:spcPts val="0"/>
              </a:spcAft>
              <a:defRPr/>
            </a:pPr>
            <a:r>
              <a:rPr lang="en-US" sz="2600" dirty="0" smtClean="0">
                <a:cs typeface="Times New Roman" pitchFamily="18" charset="0"/>
              </a:rPr>
              <a:t>Do not switch the computer on and </a:t>
            </a:r>
            <a:r>
              <a:rPr lang="en-US" sz="2600" dirty="0">
                <a:cs typeface="Times New Roman" pitchFamily="18" charset="0"/>
              </a:rPr>
              <a:t>o</a:t>
            </a:r>
            <a:r>
              <a:rPr lang="en-US" sz="2600" dirty="0" smtClean="0">
                <a:cs typeface="Times New Roman" pitchFamily="18" charset="0"/>
              </a:rPr>
              <a:t>ff abruptly</a:t>
            </a:r>
          </a:p>
          <a:p>
            <a:pPr marL="720000" lvl="1" indent="-457200" fontAlgn="auto">
              <a:lnSpc>
                <a:spcPct val="110000"/>
              </a:lnSpc>
              <a:spcAft>
                <a:spcPts val="0"/>
              </a:spcAft>
              <a:defRPr/>
            </a:pPr>
            <a:r>
              <a:rPr lang="en-US" sz="2600" dirty="0" smtClean="0">
                <a:cs typeface="Times New Roman" pitchFamily="18" charset="0"/>
              </a:rPr>
              <a:t>Protect the machine using UPS and stabilizers</a:t>
            </a:r>
          </a:p>
          <a:p>
            <a:pPr marL="720000" lvl="1" indent="-457200" fontAlgn="auto">
              <a:lnSpc>
                <a:spcPct val="110000"/>
              </a:lnSpc>
              <a:spcAft>
                <a:spcPts val="0"/>
              </a:spcAft>
              <a:defRPr/>
            </a:pPr>
            <a:r>
              <a:rPr lang="en-US" sz="2600" dirty="0" smtClean="0">
                <a:cs typeface="Times New Roman" pitchFamily="18" charset="0"/>
              </a:rPr>
              <a:t>When in doubt. Please ask an expert.</a:t>
            </a:r>
          </a:p>
          <a:p>
            <a:pPr marL="868680" lvl="1" indent="-283464" fontAlgn="auto">
              <a:spcAft>
                <a:spcPts val="0"/>
              </a:spcAft>
              <a:buFont typeface="Wingdings 2"/>
              <a:buChar char=""/>
              <a:defRPr/>
            </a:pPr>
            <a:endParaRPr lang="en-US"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2ED799F-190B-4690-9AA4-A530F37BEF97}" type="slidenum">
              <a:rPr lang="en-US" smtClean="0"/>
              <a:pPr/>
              <a:t>27</a:t>
            </a:fld>
            <a:endParaRPr lang="en-US"/>
          </a:p>
        </p:txBody>
      </p:sp>
    </p:spTree>
    <p:extLst>
      <p:ext uri="{BB962C8B-B14F-4D97-AF65-F5344CB8AC3E}">
        <p14:creationId xmlns:p14="http://schemas.microsoft.com/office/powerpoint/2010/main" xmlns="" val="2041779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2400"/>
            <a:ext cx="8763000" cy="762000"/>
          </a:xfrm>
        </p:spPr>
        <p:txBody>
          <a:bodyPr>
            <a:normAutofit/>
          </a:bodyPr>
          <a:lstStyle/>
          <a:p>
            <a:pPr>
              <a:defRPr/>
            </a:pPr>
            <a:r>
              <a:rPr lang="en-US" sz="3200" b="1" dirty="0" smtClean="0">
                <a:solidFill>
                  <a:schemeClr val="tx1"/>
                </a:solidFill>
                <a:latin typeface="Times New Roman" pitchFamily="18" charset="0"/>
                <a:cs typeface="Times New Roman" pitchFamily="18" charset="0"/>
              </a:rPr>
              <a:t>Classification of Computers</a:t>
            </a:r>
          </a:p>
        </p:txBody>
      </p:sp>
      <p:sp>
        <p:nvSpPr>
          <p:cNvPr id="18435" name="Content Placeholder 7"/>
          <p:cNvSpPr>
            <a:spLocks noGrp="1"/>
          </p:cNvSpPr>
          <p:nvPr>
            <p:ph idx="1"/>
          </p:nvPr>
        </p:nvSpPr>
        <p:spPr>
          <a:xfrm>
            <a:off x="228600" y="914400"/>
            <a:ext cx="8686800" cy="5638800"/>
          </a:xfrm>
        </p:spPr>
        <p:txBody>
          <a:bodyPr>
            <a:normAutofit/>
          </a:bodyPr>
          <a:lstStyle/>
          <a:p>
            <a:r>
              <a:rPr lang="en-US" sz="2500" dirty="0" smtClean="0">
                <a:latin typeface="Times New Roman" pitchFamily="18" charset="0"/>
                <a:cs typeface="Times New Roman" pitchFamily="18" charset="0"/>
              </a:rPr>
              <a:t>Computers are classified according to;</a:t>
            </a:r>
          </a:p>
          <a:p>
            <a:pPr lvl="1">
              <a:buBlip>
                <a:blip r:embed="rId2"/>
              </a:buBlip>
            </a:pPr>
            <a:r>
              <a:rPr lang="en-US" sz="2500" b="1" dirty="0" smtClean="0">
                <a:latin typeface="Times New Roman" pitchFamily="18" charset="0"/>
                <a:cs typeface="Times New Roman" pitchFamily="18" charset="0"/>
              </a:rPr>
              <a:t>Size: </a:t>
            </a:r>
            <a:r>
              <a:rPr lang="en-US" sz="2500" dirty="0" smtClean="0">
                <a:latin typeface="Times New Roman" pitchFamily="18" charset="0"/>
                <a:cs typeface="Times New Roman" pitchFamily="18" charset="0"/>
              </a:rPr>
              <a:t>Some computers are designed for individual use while others are for organizations.</a:t>
            </a:r>
          </a:p>
          <a:p>
            <a:pPr lvl="1">
              <a:buNone/>
            </a:pPr>
            <a:endParaRPr lang="en-US" sz="2500" dirty="0" smtClean="0">
              <a:latin typeface="Times New Roman" pitchFamily="18" charset="0"/>
              <a:cs typeface="Times New Roman" pitchFamily="18" charset="0"/>
            </a:endParaRPr>
          </a:p>
          <a:p>
            <a:pPr lvl="1">
              <a:buBlip>
                <a:blip r:embed="rId2"/>
              </a:buBlip>
            </a:pPr>
            <a:r>
              <a:rPr lang="en-US" sz="2500" b="1" dirty="0" smtClean="0">
                <a:latin typeface="Times New Roman" pitchFamily="18" charset="0"/>
                <a:cs typeface="Times New Roman" pitchFamily="18" charset="0"/>
              </a:rPr>
              <a:t>Technology: </a:t>
            </a:r>
            <a:r>
              <a:rPr lang="en-US" sz="2500" dirty="0" smtClean="0">
                <a:latin typeface="Times New Roman" pitchFamily="18" charset="0"/>
                <a:cs typeface="Times New Roman" pitchFamily="18" charset="0"/>
              </a:rPr>
              <a:t>Some computers are more powerful than others in terms of the speed at which they operate as well as the technologies they use.</a:t>
            </a:r>
          </a:p>
          <a:p>
            <a:pPr lvl="1">
              <a:buNone/>
            </a:pPr>
            <a:endParaRPr lang="en-US" sz="2500" dirty="0" smtClean="0">
              <a:latin typeface="Times New Roman" pitchFamily="18" charset="0"/>
              <a:cs typeface="Times New Roman" pitchFamily="18" charset="0"/>
            </a:endParaRPr>
          </a:p>
          <a:p>
            <a:pPr lvl="1">
              <a:buBlip>
                <a:blip r:embed="rId2"/>
              </a:buBlip>
            </a:pPr>
            <a:r>
              <a:rPr lang="en-US" sz="2500" b="1" dirty="0" smtClean="0">
                <a:latin typeface="Times New Roman" pitchFamily="18" charset="0"/>
                <a:cs typeface="Times New Roman" pitchFamily="18" charset="0"/>
              </a:rPr>
              <a:t>Purpose: </a:t>
            </a:r>
            <a:r>
              <a:rPr lang="en-US" sz="2500" dirty="0" smtClean="0">
                <a:latin typeface="Times New Roman" pitchFamily="18" charset="0"/>
                <a:cs typeface="Times New Roman" pitchFamily="18" charset="0"/>
              </a:rPr>
              <a:t>Some computers are designed to handle lighter tasks compared to others that can handle heavier tasks</a:t>
            </a:r>
          </a:p>
          <a:p>
            <a:pPr lvl="1">
              <a:buNone/>
            </a:pPr>
            <a:endParaRPr lang="en-US" sz="2500" dirty="0" smtClean="0">
              <a:latin typeface="Times New Roman" pitchFamily="18" charset="0"/>
              <a:cs typeface="Times New Roman" pitchFamily="18" charset="0"/>
            </a:endParaRPr>
          </a:p>
          <a:p>
            <a:r>
              <a:rPr lang="en-US" sz="2500" dirty="0" smtClean="0">
                <a:latin typeface="Times New Roman" pitchFamily="18" charset="0"/>
                <a:cs typeface="Times New Roman" pitchFamily="18" charset="0"/>
              </a:rPr>
              <a:t>Because of the above factors, we have computers of different prices, having different hardware as well as compatible with different  software</a:t>
            </a:r>
            <a:r>
              <a:rPr lang="en-US" dirty="0" smtClean="0"/>
              <a:t>.</a:t>
            </a:r>
          </a:p>
          <a:p>
            <a:endParaRPr lang="en-US" dirty="0" smtClean="0"/>
          </a:p>
        </p:txBody>
      </p:sp>
      <p:sp>
        <p:nvSpPr>
          <p:cNvPr id="5" name="Slide Number Placeholder 4"/>
          <p:cNvSpPr>
            <a:spLocks noGrp="1"/>
          </p:cNvSpPr>
          <p:nvPr>
            <p:ph type="sldNum" sz="quarter" idx="12"/>
          </p:nvPr>
        </p:nvSpPr>
        <p:spPr/>
        <p:txBody>
          <a:bodyPr/>
          <a:lstStyle/>
          <a:p>
            <a:fld id="{B2ED799F-190B-4690-9AA4-A530F37BEF97}" type="slidenum">
              <a:rPr lang="en-US" smtClean="0"/>
              <a:pPr/>
              <a:t>28</a:t>
            </a:fld>
            <a:endParaRPr lang="en-US"/>
          </a:p>
        </p:txBody>
      </p:sp>
    </p:spTree>
    <p:extLst>
      <p:ext uri="{BB962C8B-B14F-4D97-AF65-F5344CB8AC3E}">
        <p14:creationId xmlns:p14="http://schemas.microsoft.com/office/powerpoint/2010/main" xmlns="" val="3680300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8200" cy="990600"/>
          </a:xfrm>
        </p:spPr>
        <p:txBody>
          <a:bodyPr>
            <a:normAutofit fontScale="90000"/>
          </a:bodyPr>
          <a:lstStyle/>
          <a:p>
            <a:pPr fontAlgn="auto">
              <a:spcAft>
                <a:spcPts val="0"/>
              </a:spcAft>
              <a:defRPr/>
            </a:pP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3600" b="1" dirty="0" smtClean="0">
                <a:solidFill>
                  <a:schemeClr val="tx1"/>
                </a:solidFill>
                <a:latin typeface="Times New Roman" pitchFamily="18" charset="0"/>
                <a:cs typeface="Times New Roman" pitchFamily="18" charset="0"/>
              </a:rPr>
              <a:t>Classification of Computers According to size</a:t>
            </a:r>
            <a:br>
              <a:rPr lang="en-US" sz="3600" b="1" dirty="0" smtClean="0">
                <a:solidFill>
                  <a:schemeClr val="tx1"/>
                </a:solidFill>
                <a:latin typeface="Times New Roman" pitchFamily="18" charset="0"/>
                <a:cs typeface="Times New Roman" pitchFamily="18" charset="0"/>
              </a:rPr>
            </a:br>
            <a:endParaRPr lang="en-US" sz="3600" b="1" dirty="0">
              <a:solidFill>
                <a:schemeClr val="tx1"/>
              </a:solidFill>
              <a:latin typeface="Times New Roman" pitchFamily="18" charset="0"/>
              <a:cs typeface="Times New Roman" pitchFamily="18" charset="0"/>
            </a:endParaRPr>
          </a:p>
        </p:txBody>
      </p:sp>
      <p:sp>
        <p:nvSpPr>
          <p:cNvPr id="17411" name="Content Placeholder 2"/>
          <p:cNvSpPr>
            <a:spLocks noGrp="1"/>
          </p:cNvSpPr>
          <p:nvPr>
            <p:ph sz="half" idx="1"/>
          </p:nvPr>
        </p:nvSpPr>
        <p:spPr>
          <a:xfrm>
            <a:off x="228600" y="1371600"/>
            <a:ext cx="5105400" cy="5334000"/>
          </a:xfrm>
        </p:spPr>
        <p:txBody>
          <a:bodyPr>
            <a:normAutofit fontScale="55000" lnSpcReduction="20000"/>
          </a:bodyPr>
          <a:lstStyle/>
          <a:p>
            <a:pPr marL="548640" indent="-411480" fontAlgn="auto">
              <a:spcAft>
                <a:spcPts val="0"/>
              </a:spcAft>
              <a:buClr>
                <a:schemeClr val="tx1">
                  <a:shade val="95000"/>
                </a:schemeClr>
              </a:buClr>
              <a:buFont typeface="Wingdings 2"/>
              <a:buChar char=""/>
              <a:defRPr/>
            </a:pPr>
            <a:r>
              <a:rPr lang="en-US" sz="4900" b="1" dirty="0" smtClean="0">
                <a:latin typeface="Times New Roman" pitchFamily="18" charset="0"/>
                <a:cs typeface="Times New Roman" pitchFamily="18" charset="0"/>
              </a:rPr>
              <a:t>Supercomputers</a:t>
            </a:r>
          </a:p>
          <a:p>
            <a:pPr marL="548640" indent="-411480" fontAlgn="auto">
              <a:spcAft>
                <a:spcPts val="0"/>
              </a:spcAft>
              <a:buClr>
                <a:schemeClr val="tx1">
                  <a:shade val="95000"/>
                </a:schemeClr>
              </a:buClr>
              <a:buFont typeface="Wingdings 2"/>
              <a:buChar char=""/>
              <a:defRPr/>
            </a:pPr>
            <a:endParaRPr lang="en-US" sz="2700" b="1" dirty="0" smtClean="0">
              <a:latin typeface="Times New Roman" pitchFamily="18" charset="0"/>
              <a:cs typeface="Times New Roman" pitchFamily="18" charset="0"/>
            </a:endParaRPr>
          </a:p>
          <a:p>
            <a:pPr marL="868680" lvl="1" indent="-283464" fontAlgn="auto">
              <a:spcAft>
                <a:spcPts val="0"/>
              </a:spcAft>
              <a:buFont typeface="Wingdings 2"/>
              <a:buChar char=""/>
              <a:defRPr/>
            </a:pPr>
            <a:r>
              <a:rPr lang="en-US" sz="4200" dirty="0" smtClean="0">
                <a:latin typeface="Times New Roman" pitchFamily="18" charset="0"/>
                <a:cs typeface="Times New Roman" pitchFamily="18" charset="0"/>
              </a:rPr>
              <a:t>The most powerful computers made.</a:t>
            </a:r>
          </a:p>
          <a:p>
            <a:pPr marL="868680" lvl="1" indent="-283464" fontAlgn="auto">
              <a:spcAft>
                <a:spcPts val="0"/>
              </a:spcAft>
              <a:buNone/>
              <a:defRPr/>
            </a:pPr>
            <a:endParaRPr lang="en-US" sz="4200" dirty="0" smtClean="0">
              <a:latin typeface="Times New Roman" pitchFamily="18" charset="0"/>
              <a:cs typeface="Times New Roman" pitchFamily="18" charset="0"/>
            </a:endParaRPr>
          </a:p>
          <a:p>
            <a:pPr marL="868680" lvl="1" indent="-283464" fontAlgn="auto">
              <a:spcAft>
                <a:spcPts val="0"/>
              </a:spcAft>
              <a:buFont typeface="Wingdings 2"/>
              <a:buChar char=""/>
              <a:defRPr/>
            </a:pPr>
            <a:r>
              <a:rPr lang="en-US" sz="4200" dirty="0" smtClean="0">
                <a:latin typeface="Times New Roman" pitchFamily="18" charset="0"/>
                <a:cs typeface="Times New Roman" pitchFamily="18" charset="0"/>
              </a:rPr>
              <a:t>Handle large and complex calculations.</a:t>
            </a:r>
          </a:p>
          <a:p>
            <a:pPr marL="868680" lvl="1" indent="-283464" fontAlgn="auto">
              <a:spcAft>
                <a:spcPts val="0"/>
              </a:spcAft>
              <a:buNone/>
              <a:defRPr/>
            </a:pPr>
            <a:endParaRPr lang="en-US" sz="4200" dirty="0" smtClean="0">
              <a:latin typeface="Times New Roman" pitchFamily="18" charset="0"/>
              <a:cs typeface="Times New Roman" pitchFamily="18" charset="0"/>
            </a:endParaRPr>
          </a:p>
          <a:p>
            <a:pPr marL="868680" lvl="1" indent="-283464" fontAlgn="auto">
              <a:spcAft>
                <a:spcPts val="0"/>
              </a:spcAft>
              <a:buFont typeface="Wingdings 2"/>
              <a:buChar char=""/>
              <a:defRPr/>
            </a:pPr>
            <a:r>
              <a:rPr lang="en-US" sz="4200" dirty="0" smtClean="0">
                <a:latin typeface="Times New Roman" pitchFamily="18" charset="0"/>
                <a:cs typeface="Times New Roman" pitchFamily="18" charset="0"/>
              </a:rPr>
              <a:t>Because of their size and expense, supercomputers are relatively rare.</a:t>
            </a:r>
          </a:p>
          <a:p>
            <a:pPr marL="868680" lvl="1" indent="-283464" fontAlgn="auto">
              <a:spcAft>
                <a:spcPts val="0"/>
              </a:spcAft>
              <a:buNone/>
              <a:defRPr/>
            </a:pPr>
            <a:endParaRPr lang="en-US" sz="4200" dirty="0" smtClean="0">
              <a:latin typeface="Times New Roman" pitchFamily="18" charset="0"/>
              <a:cs typeface="Times New Roman" pitchFamily="18" charset="0"/>
            </a:endParaRPr>
          </a:p>
          <a:p>
            <a:pPr marL="868680" lvl="1" indent="-283464" fontAlgn="auto">
              <a:spcAft>
                <a:spcPts val="0"/>
              </a:spcAft>
              <a:buFont typeface="Wingdings 2"/>
              <a:buChar char=""/>
              <a:defRPr/>
            </a:pPr>
            <a:r>
              <a:rPr lang="en-US" sz="4200" dirty="0" smtClean="0">
                <a:latin typeface="Times New Roman" pitchFamily="18" charset="0"/>
                <a:cs typeface="Times New Roman" pitchFamily="18" charset="0"/>
              </a:rPr>
              <a:t>These are used by research institutions, government agencies, and large businesses. </a:t>
            </a:r>
          </a:p>
          <a:p>
            <a:pPr marL="868680" lvl="1" indent="-283464" fontAlgn="auto">
              <a:spcAft>
                <a:spcPts val="0"/>
              </a:spcAft>
              <a:buFont typeface="Wingdings 2"/>
              <a:buChar char=""/>
              <a:defRPr/>
            </a:pPr>
            <a:endParaRPr lang="en-US" dirty="0" smtClean="0">
              <a:latin typeface="Times New Roman" pitchFamily="18" charset="0"/>
              <a:cs typeface="Times New Roman" pitchFamily="18" charset="0"/>
            </a:endParaRPr>
          </a:p>
          <a:p>
            <a:pPr marL="548640" indent="-411480" fontAlgn="auto">
              <a:spcAft>
                <a:spcPts val="0"/>
              </a:spcAft>
              <a:buClr>
                <a:schemeClr val="tx1">
                  <a:shade val="95000"/>
                </a:schemeClr>
              </a:buClr>
              <a:buFont typeface="Arial" charset="0"/>
              <a:buNone/>
              <a:defRPr/>
            </a:pPr>
            <a:r>
              <a:rPr lang="en-US" dirty="0" smtClean="0">
                <a:latin typeface="Times New Roman" pitchFamily="18" charset="0"/>
                <a:cs typeface="Times New Roman" pitchFamily="18" charset="0"/>
              </a:rPr>
              <a:t>.</a:t>
            </a:r>
          </a:p>
        </p:txBody>
      </p:sp>
      <p:pic>
        <p:nvPicPr>
          <p:cNvPr id="19460" name="Picture 2"/>
          <p:cNvPicPr>
            <a:picLocks noGrp="1" noChangeAspect="1" noChangeArrowheads="1"/>
          </p:cNvPicPr>
          <p:nvPr>
            <p:ph sz="half" idx="2"/>
          </p:nvPr>
        </p:nvPicPr>
        <p:blipFill>
          <a:blip r:embed="rId2" cstate="print"/>
          <a:srcRect/>
          <a:stretch>
            <a:fillRect/>
          </a:stretch>
        </p:blipFill>
        <p:spPr>
          <a:xfrm>
            <a:off x="5867400" y="1524000"/>
            <a:ext cx="3048000" cy="3536950"/>
          </a:xfrm>
          <a:noFill/>
        </p:spPr>
      </p:pic>
      <p:sp>
        <p:nvSpPr>
          <p:cNvPr id="6" name="Slide Number Placeholder 5"/>
          <p:cNvSpPr>
            <a:spLocks noGrp="1"/>
          </p:cNvSpPr>
          <p:nvPr>
            <p:ph type="sldNum" sz="quarter" idx="12"/>
          </p:nvPr>
        </p:nvSpPr>
        <p:spPr/>
        <p:txBody>
          <a:bodyPr/>
          <a:lstStyle/>
          <a:p>
            <a:fld id="{FB124481-E775-4405-B7B4-C3563E884FE9}" type="slidenum">
              <a:rPr lang="en-US" smtClean="0"/>
              <a:pPr/>
              <a:t>29</a:t>
            </a:fld>
            <a:endParaRPr lang="en-US"/>
          </a:p>
        </p:txBody>
      </p:sp>
    </p:spTree>
    <p:extLst>
      <p:ext uri="{BB962C8B-B14F-4D97-AF65-F5344CB8AC3E}">
        <p14:creationId xmlns:p14="http://schemas.microsoft.com/office/powerpoint/2010/main" xmlns="" val="1194228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80" y="210890"/>
            <a:ext cx="7886700" cy="868764"/>
          </a:xfrm>
          <a:solidFill>
            <a:srgbClr val="92D050"/>
          </a:solidFill>
        </p:spPr>
        <p:txBody>
          <a:bodyPr/>
          <a:lstStyle/>
          <a:p>
            <a:r>
              <a:rPr lang="en-US" sz="2000" b="1" dirty="0" smtClean="0">
                <a:latin typeface="Times New Roman" pitchFamily="18" charset="0"/>
                <a:cs typeface="Times New Roman" pitchFamily="18" charset="0"/>
              </a:rPr>
              <a:t>Learning Outcomes of Study Unit 1</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1351899"/>
            <a:ext cx="8548401" cy="6315841"/>
          </a:xfrm>
        </p:spPr>
        <p:txBody>
          <a:bodyPr/>
          <a:lstStyle/>
          <a:p>
            <a:pPr>
              <a:buNone/>
            </a:pPr>
            <a:r>
              <a:rPr lang="en-US" sz="1800" dirty="0" smtClean="0">
                <a:latin typeface="Times New Roman" pitchFamily="18" charset="0"/>
                <a:cs typeface="Times New Roman" pitchFamily="18" charset="0"/>
              </a:rPr>
              <a:t>Upon completion of this study unit, you should be able to.</a:t>
            </a:r>
          </a:p>
          <a:p>
            <a:pPr>
              <a:lnSpc>
                <a:spcPct val="150000"/>
              </a:lnSpc>
            </a:pPr>
            <a:r>
              <a:rPr lang="en-US" sz="1800" dirty="0" smtClean="0">
                <a:latin typeface="Times New Roman" pitchFamily="18" charset="0"/>
                <a:cs typeface="Times New Roman" pitchFamily="18" charset="0"/>
              </a:rPr>
              <a:t>Describe  the common terms of using a computer system including definition of a computer system, data ,information,bit,byte,</a:t>
            </a:r>
            <a:r>
              <a:rPr lang="en-US" altLang="en-US" sz="1800" dirty="0" smtClean="0">
                <a:latin typeface="Times New Roman" pitchFamily="18" charset="0"/>
                <a:cs typeface="Times New Roman" pitchFamily="18" charset="0"/>
              </a:rPr>
              <a:t> Application,Driver,Software,Data processing and ICT.</a:t>
            </a:r>
          </a:p>
          <a:p>
            <a:pPr>
              <a:lnSpc>
                <a:spcPct val="150000"/>
              </a:lnSpc>
            </a:pPr>
            <a:r>
              <a:rPr lang="en-US" sz="1800" dirty="0" smtClean="0">
                <a:latin typeface="Times New Roman" pitchFamily="18" charset="0"/>
                <a:cs typeface="Times New Roman" pitchFamily="18" charset="0"/>
              </a:rPr>
              <a:t>Describe the  </a:t>
            </a:r>
            <a:r>
              <a:rPr lang="en-US" sz="1800" dirty="0" smtClean="0">
                <a:solidFill>
                  <a:schemeClr val="accent6">
                    <a:lumMod val="50000"/>
                  </a:schemeClr>
                </a:solidFill>
                <a:latin typeface="Times New Roman" pitchFamily="18" charset="0"/>
                <a:cs typeface="Times New Roman" pitchFamily="18" charset="0"/>
              </a:rPr>
              <a:t>Basic Functions Of A Computer.</a:t>
            </a:r>
          </a:p>
          <a:p>
            <a:pPr>
              <a:lnSpc>
                <a:spcPct val="150000"/>
              </a:lnSpc>
            </a:pPr>
            <a:r>
              <a:rPr lang="en-US" sz="1800" dirty="0" smtClean="0">
                <a:solidFill>
                  <a:schemeClr val="accent6">
                    <a:lumMod val="50000"/>
                  </a:schemeClr>
                </a:solidFill>
                <a:latin typeface="Times New Roman" pitchFamily="18" charset="0"/>
                <a:cs typeface="Times New Roman" pitchFamily="18" charset="0"/>
              </a:rPr>
              <a:t>Explain the  Components of a Computer System ,advantages and disadvantages of computers</a:t>
            </a:r>
          </a:p>
          <a:p>
            <a:pPr>
              <a:lnSpc>
                <a:spcPct val="150000"/>
              </a:lnSpc>
            </a:pPr>
            <a:r>
              <a:rPr lang="en-US" sz="1800" dirty="0" smtClean="0">
                <a:solidFill>
                  <a:schemeClr val="accent6">
                    <a:lumMod val="50000"/>
                  </a:schemeClr>
                </a:solidFill>
                <a:latin typeface="Times New Roman" pitchFamily="18" charset="0"/>
                <a:cs typeface="Times New Roman" pitchFamily="18" charset="0"/>
              </a:rPr>
              <a:t>Explain the  limitations of computers in society</a:t>
            </a:r>
          </a:p>
          <a:p>
            <a:pPr>
              <a:lnSpc>
                <a:spcPct val="150000"/>
              </a:lnSpc>
            </a:pPr>
            <a:r>
              <a:rPr lang="en-US" sz="1800" dirty="0" smtClean="0">
                <a:latin typeface="Times New Roman" pitchFamily="18" charset="0"/>
                <a:cs typeface="Times New Roman" pitchFamily="18" charset="0"/>
              </a:rPr>
              <a:t>Clarify  computer hardware and uses of computers.</a:t>
            </a:r>
          </a:p>
          <a:p>
            <a:pPr>
              <a:lnSpc>
                <a:spcPct val="150000"/>
              </a:lnSpc>
            </a:pPr>
            <a:r>
              <a:rPr lang="en-US" sz="1800" dirty="0" smtClean="0">
                <a:latin typeface="Times New Roman" pitchFamily="18" charset="0"/>
                <a:cs typeface="Times New Roman" pitchFamily="18" charset="0"/>
              </a:rPr>
              <a:t>Explain computer classifications.</a:t>
            </a:r>
          </a:p>
          <a:p>
            <a:pPr lvl="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normAutofit/>
          </a:bodyPr>
          <a:lstStyle/>
          <a:p>
            <a:pPr fontAlgn="auto">
              <a:spcAft>
                <a:spcPts val="0"/>
              </a:spcAft>
              <a:defRPr/>
            </a:pPr>
            <a:r>
              <a:rPr lang="en-US" sz="3300" b="1" dirty="0" smtClean="0">
                <a:solidFill>
                  <a:schemeClr val="tx1"/>
                </a:solidFill>
                <a:latin typeface="Times New Roman" pitchFamily="18" charset="0"/>
                <a:cs typeface="Times New Roman" pitchFamily="18" charset="0"/>
              </a:rPr>
              <a:t>Classification of Computers According to size</a:t>
            </a:r>
            <a:endParaRPr lang="en-US" sz="3300" b="1" dirty="0">
              <a:solidFill>
                <a:schemeClr val="tx1"/>
              </a:solidFill>
              <a:latin typeface="Times New Roman" pitchFamily="18" charset="0"/>
              <a:cs typeface="Times New Roman" pitchFamily="18" charset="0"/>
            </a:endParaRPr>
          </a:p>
        </p:txBody>
      </p:sp>
      <p:sp>
        <p:nvSpPr>
          <p:cNvPr id="18435" name="Content Placeholder 2"/>
          <p:cNvSpPr>
            <a:spLocks noGrp="1"/>
          </p:cNvSpPr>
          <p:nvPr>
            <p:ph sz="half" idx="1"/>
          </p:nvPr>
        </p:nvSpPr>
        <p:spPr>
          <a:xfrm>
            <a:off x="228600" y="1219200"/>
            <a:ext cx="5029200" cy="5486400"/>
          </a:xfrm>
        </p:spPr>
        <p:txBody>
          <a:bodyPr>
            <a:normAutofit/>
          </a:bodyPr>
          <a:lstStyle/>
          <a:p>
            <a:pPr marL="548640" indent="-411480" fontAlgn="auto">
              <a:spcAft>
                <a:spcPts val="0"/>
              </a:spcAft>
              <a:buClr>
                <a:schemeClr val="tx1">
                  <a:shade val="95000"/>
                </a:schemeClr>
              </a:buClr>
              <a:buFont typeface="Wingdings 2"/>
              <a:buChar char=""/>
              <a:defRPr/>
            </a:pPr>
            <a:r>
              <a:rPr lang="en-US" sz="2200" b="1" dirty="0" smtClean="0">
                <a:latin typeface="Times New Roman" pitchFamily="18" charset="0"/>
                <a:cs typeface="Times New Roman" pitchFamily="18" charset="0"/>
              </a:rPr>
              <a:t>Mainframe Computers</a:t>
            </a:r>
          </a:p>
          <a:p>
            <a:pPr marL="868680" lvl="1" indent="-283464" fontAlgn="auto">
              <a:spcAft>
                <a:spcPts val="0"/>
              </a:spcAft>
              <a:buFont typeface="Wingdings 2"/>
              <a:buChar char=""/>
              <a:defRPr/>
            </a:pPr>
            <a:r>
              <a:rPr lang="en-US" sz="2200" dirty="0" smtClean="0">
                <a:latin typeface="Times New Roman" pitchFamily="18" charset="0"/>
                <a:cs typeface="Times New Roman" pitchFamily="18" charset="0"/>
              </a:rPr>
              <a:t>Are slower, less powerful and less expensive than supercomputers.</a:t>
            </a:r>
          </a:p>
          <a:p>
            <a:pPr marL="868680" lvl="1" indent="-283464" fontAlgn="auto">
              <a:spcAft>
                <a:spcPts val="0"/>
              </a:spcAft>
              <a:buNone/>
              <a:defRPr/>
            </a:pPr>
            <a:r>
              <a:rPr lang="en-US" sz="2200" dirty="0" smtClean="0">
                <a:latin typeface="Times New Roman" pitchFamily="18" charset="0"/>
                <a:cs typeface="Times New Roman" pitchFamily="18" charset="0"/>
              </a:rPr>
              <a:t> </a:t>
            </a:r>
          </a:p>
          <a:p>
            <a:pPr marL="868680" lvl="1" indent="-283464" fontAlgn="auto">
              <a:spcAft>
                <a:spcPts val="0"/>
              </a:spcAft>
              <a:buFont typeface="Wingdings 2"/>
              <a:buChar char=""/>
              <a:defRPr/>
            </a:pPr>
            <a:r>
              <a:rPr lang="en-US" sz="2200" dirty="0" smtClean="0">
                <a:latin typeface="Times New Roman" pitchFamily="18" charset="0"/>
                <a:cs typeface="Times New Roman" pitchFamily="18" charset="0"/>
              </a:rPr>
              <a:t>Are used by banks and many businesses  to update inventory etc.</a:t>
            </a:r>
          </a:p>
          <a:p>
            <a:pPr marL="868680" lvl="1" indent="-283464" fontAlgn="auto">
              <a:spcAft>
                <a:spcPts val="0"/>
              </a:spcAft>
              <a:buNone/>
              <a:defRPr/>
            </a:pPr>
            <a:endParaRPr lang="en-US" sz="2200" dirty="0" smtClean="0">
              <a:latin typeface="Times New Roman" pitchFamily="18" charset="0"/>
              <a:cs typeface="Times New Roman" pitchFamily="18" charset="0"/>
            </a:endParaRPr>
          </a:p>
          <a:p>
            <a:pPr marL="868680" lvl="1" indent="-283464" fontAlgn="auto">
              <a:spcAft>
                <a:spcPts val="0"/>
              </a:spcAft>
              <a:buFont typeface="Wingdings 2"/>
              <a:buChar char=""/>
              <a:defRPr/>
            </a:pPr>
            <a:r>
              <a:rPr lang="en-US" sz="2200" dirty="0" smtClean="0">
                <a:latin typeface="Times New Roman" pitchFamily="18" charset="0"/>
                <a:cs typeface="Times New Roman" pitchFamily="18" charset="0"/>
              </a:rPr>
              <a:t>Are used in large organizations where many users need access to shared data and programs. </a:t>
            </a:r>
          </a:p>
          <a:p>
            <a:pPr marL="868680" lvl="1" indent="-283464" fontAlgn="auto">
              <a:spcAft>
                <a:spcPts val="0"/>
              </a:spcAft>
              <a:buNone/>
              <a:defRPr/>
            </a:pPr>
            <a:endParaRPr lang="en-US" sz="2200" dirty="0" smtClean="0">
              <a:latin typeface="Times New Roman" pitchFamily="18" charset="0"/>
              <a:cs typeface="Times New Roman" pitchFamily="18" charset="0"/>
            </a:endParaRPr>
          </a:p>
          <a:p>
            <a:pPr marL="868680" lvl="1" indent="-283464" fontAlgn="auto">
              <a:spcAft>
                <a:spcPts val="0"/>
              </a:spcAft>
              <a:buFont typeface="Wingdings 2"/>
              <a:buChar char=""/>
              <a:defRPr/>
            </a:pPr>
            <a:r>
              <a:rPr lang="en-US" sz="2200" dirty="0" smtClean="0">
                <a:latin typeface="Times New Roman" pitchFamily="18" charset="0"/>
                <a:cs typeface="Times New Roman" pitchFamily="18" charset="0"/>
              </a:rPr>
              <a:t>Can support thousands of users, handling massive  amounts of input, output, and storage</a:t>
            </a:r>
            <a:r>
              <a:rPr lang="en-US" dirty="0" smtClean="0"/>
              <a:t>.</a:t>
            </a:r>
          </a:p>
        </p:txBody>
      </p:sp>
      <p:pic>
        <p:nvPicPr>
          <p:cNvPr id="20484" name="Picture 3"/>
          <p:cNvPicPr>
            <a:picLocks noGrp="1" noChangeAspect="1" noChangeArrowheads="1"/>
          </p:cNvPicPr>
          <p:nvPr>
            <p:ph sz="half" idx="2"/>
          </p:nvPr>
        </p:nvPicPr>
        <p:blipFill>
          <a:blip r:embed="rId2" cstate="print"/>
          <a:srcRect/>
          <a:stretch>
            <a:fillRect/>
          </a:stretch>
        </p:blipFill>
        <p:spPr>
          <a:xfrm>
            <a:off x="6172200" y="1524001"/>
            <a:ext cx="2667000" cy="4191000"/>
          </a:xfrm>
          <a:noFill/>
        </p:spPr>
      </p:pic>
      <p:sp>
        <p:nvSpPr>
          <p:cNvPr id="6" name="Slide Number Placeholder 5"/>
          <p:cNvSpPr>
            <a:spLocks noGrp="1"/>
          </p:cNvSpPr>
          <p:nvPr>
            <p:ph type="sldNum" sz="quarter" idx="12"/>
          </p:nvPr>
        </p:nvSpPr>
        <p:spPr/>
        <p:txBody>
          <a:bodyPr/>
          <a:lstStyle/>
          <a:p>
            <a:fld id="{FB124481-E775-4405-B7B4-C3563E884FE9}" type="slidenum">
              <a:rPr lang="en-US" smtClean="0"/>
              <a:pPr/>
              <a:t>30</a:t>
            </a:fld>
            <a:endParaRPr lang="en-US"/>
          </a:p>
        </p:txBody>
      </p:sp>
    </p:spTree>
    <p:extLst>
      <p:ext uri="{BB962C8B-B14F-4D97-AF65-F5344CB8AC3E}">
        <p14:creationId xmlns:p14="http://schemas.microsoft.com/office/powerpoint/2010/main" xmlns="" val="1882721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rmAutofit/>
          </a:bodyPr>
          <a:lstStyle/>
          <a:p>
            <a:r>
              <a:rPr lang="en-US" sz="3300" b="1" dirty="0" smtClean="0">
                <a:solidFill>
                  <a:schemeClr val="tx1"/>
                </a:solidFill>
                <a:latin typeface="Times New Roman" pitchFamily="18" charset="0"/>
                <a:cs typeface="Times New Roman" pitchFamily="18" charset="0"/>
              </a:rPr>
              <a:t>Micro computers/Personal Computers </a:t>
            </a:r>
          </a:p>
        </p:txBody>
      </p:sp>
      <p:sp>
        <p:nvSpPr>
          <p:cNvPr id="3" name="Content Placeholder 2"/>
          <p:cNvSpPr>
            <a:spLocks noGrp="1"/>
          </p:cNvSpPr>
          <p:nvPr>
            <p:ph sz="half" idx="1"/>
          </p:nvPr>
        </p:nvSpPr>
        <p:spPr>
          <a:xfrm>
            <a:off x="228600" y="1295400"/>
            <a:ext cx="8610600" cy="5257800"/>
          </a:xfrm>
        </p:spPr>
        <p:txBody>
          <a:bodyPr/>
          <a:lstStyle/>
          <a:p>
            <a:r>
              <a:rPr lang="en-US" altLang="zh-TW" sz="2200" dirty="0" smtClean="0">
                <a:latin typeface="Times New Roman" pitchFamily="18" charset="0"/>
                <a:cs typeface="Times New Roman" pitchFamily="18" charset="0"/>
              </a:rPr>
              <a:t>Computers can be shared by multiple users but can be used    by only one person at a time.</a:t>
            </a:r>
          </a:p>
          <a:p>
            <a:endParaRPr lang="en-US" altLang="zh-TW" sz="2200" dirty="0" smtClean="0">
              <a:latin typeface="Times New Roman" pitchFamily="18" charset="0"/>
              <a:cs typeface="Times New Roman" pitchFamily="18" charset="0"/>
            </a:endParaRPr>
          </a:p>
          <a:p>
            <a:r>
              <a:rPr lang="en-US" altLang="zh-TW" sz="2200" dirty="0" smtClean="0">
                <a:latin typeface="Times New Roman" pitchFamily="18" charset="0"/>
                <a:cs typeface="Times New Roman" pitchFamily="18" charset="0"/>
              </a:rPr>
              <a:t>Types of computers in this category </a:t>
            </a:r>
          </a:p>
          <a:p>
            <a:pPr>
              <a:buNone/>
            </a:pPr>
            <a:r>
              <a:rPr lang="en-US" altLang="zh-TW" sz="2200" dirty="0" smtClean="0">
                <a:latin typeface="Times New Roman" pitchFamily="18" charset="0"/>
                <a:cs typeface="Times New Roman" pitchFamily="18" charset="0"/>
              </a:rPr>
              <a:t>	include;</a:t>
            </a:r>
          </a:p>
          <a:p>
            <a:pPr>
              <a:buNone/>
            </a:pPr>
            <a:r>
              <a:rPr lang="en-US" altLang="zh-TW" sz="2200" dirty="0" smtClean="0">
                <a:latin typeface="Times New Roman" pitchFamily="18" charset="0"/>
                <a:cs typeface="Times New Roman" pitchFamily="18" charset="0"/>
              </a:rPr>
              <a:t>	- Desktop computers</a:t>
            </a:r>
          </a:p>
          <a:p>
            <a:pPr>
              <a:buNone/>
            </a:pPr>
            <a:r>
              <a:rPr lang="en-US" altLang="zh-TW" sz="2200" dirty="0" smtClean="0">
                <a:latin typeface="Times New Roman" pitchFamily="18" charset="0"/>
                <a:cs typeface="Times New Roman" pitchFamily="18" charset="0"/>
              </a:rPr>
              <a:t>	- Workstations </a:t>
            </a:r>
          </a:p>
          <a:p>
            <a:pPr>
              <a:buNone/>
            </a:pPr>
            <a:r>
              <a:rPr lang="en-US" altLang="zh-TW" sz="2200" dirty="0" smtClean="0">
                <a:latin typeface="Times New Roman" pitchFamily="18" charset="0"/>
                <a:cs typeface="Times New Roman" pitchFamily="18" charset="0"/>
              </a:rPr>
              <a:t>	- Notebooks</a:t>
            </a:r>
          </a:p>
          <a:p>
            <a:pPr>
              <a:buNone/>
            </a:pPr>
            <a:r>
              <a:rPr lang="en-US" altLang="zh-TW" sz="2200" dirty="0" smtClean="0">
                <a:latin typeface="Times New Roman" pitchFamily="18" charset="0"/>
                <a:cs typeface="Times New Roman" pitchFamily="18" charset="0"/>
              </a:rPr>
              <a:t>	- Tablet computers</a:t>
            </a:r>
          </a:p>
          <a:p>
            <a:pPr>
              <a:buNone/>
            </a:pPr>
            <a:r>
              <a:rPr lang="en-US" altLang="zh-TW" sz="2200" dirty="0" smtClean="0">
                <a:latin typeface="Times New Roman" pitchFamily="18" charset="0"/>
                <a:cs typeface="Times New Roman" pitchFamily="18" charset="0"/>
              </a:rPr>
              <a:t> 	- Handheld Computers</a:t>
            </a:r>
          </a:p>
          <a:p>
            <a:pPr>
              <a:buNone/>
            </a:pPr>
            <a:r>
              <a:rPr lang="en-US" altLang="zh-TW" sz="2200" dirty="0" smtClean="0">
                <a:latin typeface="Times New Roman" pitchFamily="18" charset="0"/>
                <a:cs typeface="Times New Roman" pitchFamily="18" charset="0"/>
              </a:rPr>
              <a:t>	- Smart phones</a:t>
            </a:r>
          </a:p>
          <a:p>
            <a:pPr>
              <a:buNone/>
            </a:pPr>
            <a:r>
              <a:rPr lang="en-US" altLang="zh-TW" sz="2200" dirty="0" smtClean="0">
                <a:latin typeface="Times New Roman" pitchFamily="18" charset="0"/>
                <a:cs typeface="Times New Roman" pitchFamily="18" charset="0"/>
              </a:rPr>
              <a:t>	</a:t>
            </a:r>
          </a:p>
          <a:p>
            <a:endParaRPr lang="en-US" dirty="0"/>
          </a:p>
        </p:txBody>
      </p:sp>
      <p:sp>
        <p:nvSpPr>
          <p:cNvPr id="7" name="Slide Number Placeholder 6"/>
          <p:cNvSpPr>
            <a:spLocks noGrp="1"/>
          </p:cNvSpPr>
          <p:nvPr>
            <p:ph type="sldNum" sz="quarter" idx="12"/>
          </p:nvPr>
        </p:nvSpPr>
        <p:spPr/>
        <p:txBody>
          <a:bodyPr/>
          <a:lstStyle/>
          <a:p>
            <a:fld id="{FB124481-E775-4405-B7B4-C3563E884FE9}" type="slidenum">
              <a:rPr lang="en-US" smtClean="0"/>
              <a:pPr/>
              <a:t>31</a:t>
            </a:fld>
            <a:endParaRPr lang="en-US"/>
          </a:p>
        </p:txBody>
      </p:sp>
      <p:pic>
        <p:nvPicPr>
          <p:cNvPr id="5" name="Picture 4" descr="04"/>
          <p:cNvPicPr>
            <a:picLocks noChangeAspect="1" noChangeArrowheads="1"/>
          </p:cNvPicPr>
          <p:nvPr/>
        </p:nvPicPr>
        <p:blipFill>
          <a:blip r:embed="rId2" cstate="print"/>
          <a:srcRect/>
          <a:stretch>
            <a:fillRect/>
          </a:stretch>
        </p:blipFill>
        <p:spPr bwMode="auto">
          <a:xfrm>
            <a:off x="5105400" y="1752601"/>
            <a:ext cx="3810000" cy="4038600"/>
          </a:xfrm>
          <a:prstGeom prst="rect">
            <a:avLst/>
          </a:prstGeom>
          <a:noFill/>
        </p:spPr>
      </p:pic>
    </p:spTree>
    <p:extLst>
      <p:ext uri="{BB962C8B-B14F-4D97-AF65-F5344CB8AC3E}">
        <p14:creationId xmlns:p14="http://schemas.microsoft.com/office/powerpoint/2010/main" xmlns="" val="388969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rmAutofit/>
          </a:bodyPr>
          <a:lstStyle/>
          <a:p>
            <a:r>
              <a:rPr lang="en-US" sz="3300" b="1" dirty="0" smtClean="0">
                <a:solidFill>
                  <a:schemeClr val="tx1"/>
                </a:solidFill>
                <a:latin typeface="Times New Roman" pitchFamily="18" charset="0"/>
                <a:cs typeface="Times New Roman" pitchFamily="18" charset="0"/>
              </a:rPr>
              <a:t>Microcomputers</a:t>
            </a:r>
          </a:p>
        </p:txBody>
      </p:sp>
      <p:sp>
        <p:nvSpPr>
          <p:cNvPr id="3" name="Content Placeholder 2"/>
          <p:cNvSpPr>
            <a:spLocks noGrp="1"/>
          </p:cNvSpPr>
          <p:nvPr>
            <p:ph sz="half" idx="1"/>
          </p:nvPr>
        </p:nvSpPr>
        <p:spPr>
          <a:xfrm>
            <a:off x="228600" y="1143000"/>
            <a:ext cx="8763000" cy="5410200"/>
          </a:xfrm>
        </p:spPr>
        <p:txBody>
          <a:bodyPr/>
          <a:lstStyle/>
          <a:p>
            <a:r>
              <a:rPr lang="en-US" altLang="zh-TW" b="1" dirty="0" smtClean="0">
                <a:latin typeface="Times New Roman" pitchFamily="18" charset="0"/>
                <a:ea typeface="新細明體" pitchFamily="18" charset="-120"/>
                <a:cs typeface="Times New Roman" pitchFamily="18" charset="0"/>
              </a:rPr>
              <a:t>Desktop computers</a:t>
            </a:r>
          </a:p>
          <a:p>
            <a:pPr lvl="1"/>
            <a:r>
              <a:rPr lang="en-US" altLang="zh-TW" dirty="0" smtClean="0">
                <a:latin typeface="Times New Roman" pitchFamily="18" charset="0"/>
                <a:ea typeface="新細明體" pitchFamily="18" charset="-120"/>
                <a:cs typeface="Times New Roman" pitchFamily="18" charset="0"/>
              </a:rPr>
              <a:t>The most common type of computer</a:t>
            </a:r>
          </a:p>
          <a:p>
            <a:pPr lvl="1"/>
            <a:r>
              <a:rPr lang="en-US" altLang="zh-TW" dirty="0" smtClean="0">
                <a:latin typeface="Times New Roman" pitchFamily="18" charset="0"/>
                <a:ea typeface="新細明體" pitchFamily="18" charset="-120"/>
                <a:cs typeface="Times New Roman" pitchFamily="18" charset="0"/>
              </a:rPr>
              <a:t>Sits on the desk or floor</a:t>
            </a:r>
          </a:p>
          <a:p>
            <a:pPr lvl="1"/>
            <a:r>
              <a:rPr lang="en-US" altLang="zh-TW" dirty="0" smtClean="0">
                <a:latin typeface="Times New Roman" pitchFamily="18" charset="0"/>
                <a:ea typeface="新細明體" pitchFamily="18" charset="-120"/>
                <a:cs typeface="Times New Roman" pitchFamily="18" charset="0"/>
              </a:rPr>
              <a:t>Performs a variety of tasks including producing music, edit photographs and videos, play sophisticated games and videos</a:t>
            </a:r>
          </a:p>
          <a:p>
            <a:pPr lvl="1">
              <a:buNone/>
            </a:pPr>
            <a:endParaRPr lang="en-US" altLang="zh-TW" dirty="0" smtClean="0">
              <a:latin typeface="Times New Roman" pitchFamily="18" charset="0"/>
              <a:ea typeface="新細明體" pitchFamily="18" charset="-120"/>
              <a:cs typeface="Times New Roman" pitchFamily="18" charset="0"/>
            </a:endParaRPr>
          </a:p>
          <a:p>
            <a:pPr lvl="1">
              <a:buNone/>
            </a:pPr>
            <a:endParaRPr lang="en-US" altLang="zh-TW" dirty="0" smtClean="0">
              <a:latin typeface="Times New Roman" pitchFamily="18" charset="0"/>
              <a:ea typeface="新細明體" pitchFamily="18" charset="-120"/>
              <a:cs typeface="Times New Roman" pitchFamily="18" charset="0"/>
            </a:endParaRPr>
          </a:p>
          <a:p>
            <a:endParaRPr lang="en-US" dirty="0"/>
          </a:p>
        </p:txBody>
      </p:sp>
      <p:pic>
        <p:nvPicPr>
          <p:cNvPr id="8" name="Picture 2"/>
          <p:cNvPicPr>
            <a:picLocks noGrp="1" noChangeAspect="1" noChangeArrowheads="1"/>
          </p:cNvPicPr>
          <p:nvPr>
            <p:ph sz="half" idx="2"/>
          </p:nvPr>
        </p:nvPicPr>
        <p:blipFill>
          <a:blip r:embed="rId2" cstate="print"/>
          <a:stretch>
            <a:fillRect/>
          </a:stretch>
        </p:blipFill>
        <p:spPr>
          <a:xfrm>
            <a:off x="4629150" y="2494312"/>
            <a:ext cx="3886200" cy="3013964"/>
          </a:xfrm>
          <a:noFill/>
        </p:spPr>
      </p:pic>
      <p:sp>
        <p:nvSpPr>
          <p:cNvPr id="10" name="Slide Number Placeholder 9"/>
          <p:cNvSpPr>
            <a:spLocks noGrp="1"/>
          </p:cNvSpPr>
          <p:nvPr>
            <p:ph type="sldNum" sz="quarter" idx="12"/>
          </p:nvPr>
        </p:nvSpPr>
        <p:spPr/>
        <p:txBody>
          <a:bodyPr/>
          <a:lstStyle/>
          <a:p>
            <a:fld id="{FB124481-E775-4405-B7B4-C3563E884FE9}" type="slidenum">
              <a:rPr lang="en-US" smtClean="0"/>
              <a:pPr/>
              <a:t>32</a:t>
            </a:fld>
            <a:endParaRPr lang="en-US"/>
          </a:p>
        </p:txBody>
      </p:sp>
      <p:pic>
        <p:nvPicPr>
          <p:cNvPr id="6" name="Picture 5"/>
          <p:cNvPicPr/>
          <p:nvPr/>
        </p:nvPicPr>
        <p:blipFill>
          <a:blip r:embed="rId3" cstate="print"/>
          <a:srcRect/>
          <a:stretch>
            <a:fillRect/>
          </a:stretch>
        </p:blipFill>
        <p:spPr bwMode="auto">
          <a:xfrm>
            <a:off x="228600" y="3429000"/>
            <a:ext cx="3200400" cy="28956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581400" y="3505200"/>
            <a:ext cx="2667000" cy="2590800"/>
          </a:xfrm>
          <a:prstGeom prst="rect">
            <a:avLst/>
          </a:prstGeom>
          <a:noFill/>
          <a:ln w="9525">
            <a:noFill/>
            <a:miter lim="800000"/>
            <a:headEnd/>
            <a:tailEnd/>
          </a:ln>
        </p:spPr>
      </p:pic>
    </p:spTree>
    <p:extLst>
      <p:ext uri="{BB962C8B-B14F-4D97-AF65-F5344CB8AC3E}">
        <p14:creationId xmlns:p14="http://schemas.microsoft.com/office/powerpoint/2010/main" xmlns="" val="1899616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4800" y="274638"/>
            <a:ext cx="8382000" cy="715962"/>
          </a:xfrm>
        </p:spPr>
        <p:txBody>
          <a:bodyPr>
            <a:normAutofit/>
          </a:bodyPr>
          <a:lstStyle/>
          <a:p>
            <a:r>
              <a:rPr lang="en-US" b="1" dirty="0" smtClean="0">
                <a:solidFill>
                  <a:schemeClr val="tx1"/>
                </a:solidFill>
                <a:latin typeface="Times New Roman" pitchFamily="18" charset="0"/>
                <a:cs typeface="Times New Roman" pitchFamily="18" charset="0"/>
              </a:rPr>
              <a:t>Microcomputers</a:t>
            </a:r>
            <a:endParaRPr lang="zh-TW" altLang="en-US" dirty="0">
              <a:ea typeface="新細明體" pitchFamily="18" charset="-120"/>
            </a:endParaRPr>
          </a:p>
        </p:txBody>
      </p:sp>
      <p:sp>
        <p:nvSpPr>
          <p:cNvPr id="51203" name="Rectangle 3"/>
          <p:cNvSpPr>
            <a:spLocks noGrp="1" noChangeArrowheads="1"/>
          </p:cNvSpPr>
          <p:nvPr>
            <p:ph idx="1"/>
          </p:nvPr>
        </p:nvSpPr>
        <p:spPr>
          <a:xfrm>
            <a:off x="304800" y="1066800"/>
            <a:ext cx="8458200" cy="5562600"/>
          </a:xfrm>
        </p:spPr>
        <p:txBody>
          <a:bodyPr/>
          <a:lstStyle/>
          <a:p>
            <a:r>
              <a:rPr lang="en-US" altLang="zh-TW" sz="2400" b="1" dirty="0" smtClean="0">
                <a:latin typeface="Times New Roman" pitchFamily="18" charset="0"/>
                <a:ea typeface="新細明體" pitchFamily="18" charset="-120"/>
                <a:cs typeface="Times New Roman" pitchFamily="18" charset="0"/>
              </a:rPr>
              <a:t>Workstations</a:t>
            </a:r>
          </a:p>
          <a:p>
            <a:pPr lvl="1"/>
            <a:r>
              <a:rPr lang="en-US" altLang="zh-TW" dirty="0" smtClean="0">
                <a:latin typeface="Times New Roman" pitchFamily="18" charset="0"/>
                <a:ea typeface="新細明體" pitchFamily="18" charset="-120"/>
                <a:cs typeface="Times New Roman" pitchFamily="18" charset="0"/>
              </a:rPr>
              <a:t>Has more power and features than a standard desktop PC</a:t>
            </a:r>
          </a:p>
          <a:p>
            <a:pPr lvl="1"/>
            <a:r>
              <a:rPr lang="en-US" altLang="zh-TW" dirty="0" smtClean="0">
                <a:latin typeface="Times New Roman" pitchFamily="18" charset="0"/>
                <a:ea typeface="新細明體" pitchFamily="18" charset="-120"/>
                <a:cs typeface="Times New Roman" pitchFamily="18" charset="0"/>
              </a:rPr>
              <a:t>Have large, high resolution monitors</a:t>
            </a:r>
          </a:p>
          <a:p>
            <a:pPr lvl="1"/>
            <a:r>
              <a:rPr lang="en-US" altLang="zh-TW" dirty="0" smtClean="0">
                <a:latin typeface="Times New Roman" pitchFamily="18" charset="0"/>
                <a:ea typeface="新細明體" pitchFamily="18" charset="-120"/>
                <a:cs typeface="Times New Roman" pitchFamily="18" charset="0"/>
              </a:rPr>
              <a:t>Suitable for architectural engineering design, animation and video editing. </a:t>
            </a:r>
          </a:p>
          <a:p>
            <a:endParaRPr lang="zh-TW" altLang="en-US" dirty="0">
              <a:ea typeface="新細明體" pitchFamily="18" charset="-120"/>
            </a:endParaRPr>
          </a:p>
        </p:txBody>
      </p:sp>
      <p:sp>
        <p:nvSpPr>
          <p:cNvPr id="5" name="Slide Number Placeholder 3"/>
          <p:cNvSpPr>
            <a:spLocks noGrp="1"/>
          </p:cNvSpPr>
          <p:nvPr>
            <p:ph type="sldNum" sz="quarter" idx="12"/>
          </p:nvPr>
        </p:nvSpPr>
        <p:spPr/>
        <p:txBody>
          <a:bodyPr/>
          <a:lstStyle/>
          <a:p>
            <a:r>
              <a:rPr lang="en-US" altLang="zh-TW">
                <a:solidFill>
                  <a:srgbClr val="696464"/>
                </a:solidFill>
              </a:rPr>
              <a:t>1A-</a:t>
            </a:r>
            <a:fld id="{1BAF8A7E-119F-4B36-B323-CE9ADAE018F1}" type="slidenum">
              <a:rPr lang="en-US" altLang="zh-TW">
                <a:solidFill>
                  <a:srgbClr val="696464"/>
                </a:solidFill>
              </a:rPr>
              <a:pPr/>
              <a:t>33</a:t>
            </a:fld>
            <a:endParaRPr lang="en-US" altLang="zh-TW">
              <a:solidFill>
                <a:srgbClr val="696464"/>
              </a:solidFill>
            </a:endParaRPr>
          </a:p>
        </p:txBody>
      </p:sp>
      <p:pic>
        <p:nvPicPr>
          <p:cNvPr id="51204" name="Picture 4" descr="09"/>
          <p:cNvPicPr>
            <a:picLocks noChangeAspect="1" noChangeArrowheads="1"/>
          </p:cNvPicPr>
          <p:nvPr/>
        </p:nvPicPr>
        <p:blipFill>
          <a:blip r:embed="rId2" cstate="print"/>
          <a:srcRect/>
          <a:stretch>
            <a:fillRect/>
          </a:stretch>
        </p:blipFill>
        <p:spPr bwMode="auto">
          <a:xfrm>
            <a:off x="838200" y="3124200"/>
            <a:ext cx="7543800" cy="3505200"/>
          </a:xfrm>
          <a:prstGeom prst="rect">
            <a:avLst/>
          </a:prstGeom>
          <a:noFill/>
        </p:spPr>
      </p:pic>
    </p:spTree>
    <p:extLst>
      <p:ext uri="{BB962C8B-B14F-4D97-AF65-F5344CB8AC3E}">
        <p14:creationId xmlns:p14="http://schemas.microsoft.com/office/powerpoint/2010/main" xmlns="" val="792146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274638"/>
            <a:ext cx="8382000" cy="792162"/>
          </a:xfrm>
        </p:spPr>
        <p:txBody>
          <a:bodyPr>
            <a:normAutofit/>
          </a:bodyPr>
          <a:lstStyle/>
          <a:p>
            <a:r>
              <a:rPr lang="en-US" sz="3300" b="1" dirty="0" smtClean="0">
                <a:solidFill>
                  <a:schemeClr val="tx1"/>
                </a:solidFill>
                <a:latin typeface="Times New Roman" pitchFamily="18" charset="0"/>
                <a:cs typeface="Times New Roman" pitchFamily="18" charset="0"/>
              </a:rPr>
              <a:t>Microcomputers</a:t>
            </a:r>
            <a:endParaRPr lang="en-US" altLang="zh-TW" sz="3300" b="1" dirty="0" smtClean="0">
              <a:solidFill>
                <a:schemeClr val="tx1"/>
              </a:solidFill>
              <a:latin typeface="Times New Roman" pitchFamily="18" charset="0"/>
              <a:cs typeface="Times New Roman" pitchFamily="18" charset="0"/>
            </a:endParaRPr>
          </a:p>
        </p:txBody>
      </p:sp>
      <p:sp>
        <p:nvSpPr>
          <p:cNvPr id="15363" name="Rectangle 3"/>
          <p:cNvSpPr>
            <a:spLocks noGrp="1" noChangeArrowheads="1"/>
          </p:cNvSpPr>
          <p:nvPr>
            <p:ph idx="1"/>
          </p:nvPr>
        </p:nvSpPr>
        <p:spPr>
          <a:xfrm>
            <a:off x="381000" y="1066800"/>
            <a:ext cx="8305800" cy="5486400"/>
          </a:xfrm>
        </p:spPr>
        <p:txBody>
          <a:bodyPr>
            <a:normAutofit/>
          </a:bodyPr>
          <a:lstStyle/>
          <a:p>
            <a:r>
              <a:rPr lang="en-US" altLang="zh-TW" sz="2400" dirty="0" smtClean="0">
                <a:latin typeface="Times New Roman" pitchFamily="18" charset="0"/>
                <a:ea typeface="新細明體" pitchFamily="18" charset="-120"/>
                <a:cs typeface="Times New Roman" pitchFamily="18" charset="0"/>
              </a:rPr>
              <a:t>Notebook computers/ Laptops</a:t>
            </a:r>
          </a:p>
          <a:p>
            <a:pPr lvl="1"/>
            <a:r>
              <a:rPr lang="en-US" altLang="zh-TW" dirty="0" smtClean="0">
                <a:latin typeface="Times New Roman" pitchFamily="18" charset="0"/>
                <a:ea typeface="新細明體" pitchFamily="18" charset="-120"/>
                <a:cs typeface="Times New Roman" pitchFamily="18" charset="0"/>
              </a:rPr>
              <a:t>Small portable computers</a:t>
            </a:r>
          </a:p>
          <a:p>
            <a:pPr lvl="1"/>
            <a:r>
              <a:rPr lang="en-US" altLang="zh-TW" dirty="0" smtClean="0">
                <a:latin typeface="Times New Roman" pitchFamily="18" charset="0"/>
                <a:ea typeface="新細明體" pitchFamily="18" charset="-120"/>
                <a:cs typeface="Times New Roman" pitchFamily="18" charset="0"/>
              </a:rPr>
              <a:t>Weighs between 3 and 8 pounds</a:t>
            </a:r>
          </a:p>
          <a:p>
            <a:pPr lvl="1"/>
            <a:r>
              <a:rPr lang="en-US" altLang="zh-TW" dirty="0" smtClean="0">
                <a:latin typeface="Times New Roman" pitchFamily="18" charset="0"/>
                <a:ea typeface="新細明體" pitchFamily="18" charset="-120"/>
                <a:cs typeface="Times New Roman" pitchFamily="18" charset="0"/>
              </a:rPr>
              <a:t>People frequently set these devices on their laps hence </a:t>
            </a:r>
            <a:r>
              <a:rPr lang="en-US" altLang="zh-TW" b="1" dirty="0" smtClean="0">
                <a:latin typeface="Times New Roman" pitchFamily="18" charset="0"/>
                <a:ea typeface="新細明體" pitchFamily="18" charset="-120"/>
                <a:cs typeface="Times New Roman" pitchFamily="18" charset="0"/>
              </a:rPr>
              <a:t>laptop computers</a:t>
            </a:r>
          </a:p>
          <a:p>
            <a:pPr lvl="1"/>
            <a:r>
              <a:rPr lang="en-US" altLang="zh-TW" dirty="0" smtClean="0">
                <a:latin typeface="Times New Roman" pitchFamily="18" charset="0"/>
                <a:ea typeface="新細明體" pitchFamily="18" charset="-120"/>
                <a:cs typeface="Times New Roman" pitchFamily="18" charset="0"/>
              </a:rPr>
              <a:t>Operate on alternating current or special batteries</a:t>
            </a:r>
          </a:p>
          <a:p>
            <a:pPr lvl="1"/>
            <a:r>
              <a:rPr lang="en-US" altLang="zh-TW" dirty="0" smtClean="0">
                <a:latin typeface="Times New Roman" pitchFamily="18" charset="0"/>
                <a:ea typeface="新細明體" pitchFamily="18" charset="-120"/>
                <a:cs typeface="Times New Roman" pitchFamily="18" charset="0"/>
              </a:rPr>
              <a:t>When not in use, device folds up for easy storage.</a:t>
            </a:r>
          </a:p>
          <a:p>
            <a:pPr lvl="1">
              <a:buNone/>
            </a:pPr>
            <a:endParaRPr lang="en-US" altLang="zh-TW" dirty="0" smtClean="0">
              <a:latin typeface="Times New Roman" pitchFamily="18" charset="0"/>
              <a:ea typeface="新細明體" pitchFamily="18" charset="-120"/>
              <a:cs typeface="Times New Roman" pitchFamily="18" charset="0"/>
            </a:endParaRPr>
          </a:p>
          <a:p>
            <a:pPr lvl="1">
              <a:buNone/>
            </a:pPr>
            <a:endParaRPr lang="en-US" altLang="zh-TW" dirty="0" smtClean="0">
              <a:latin typeface="Times New Roman" pitchFamily="18" charset="0"/>
              <a:ea typeface="新細明體" pitchFamily="18" charset="-120"/>
              <a:cs typeface="Times New Roman" pitchFamily="18" charset="0"/>
            </a:endParaRPr>
          </a:p>
        </p:txBody>
      </p:sp>
      <p:sp>
        <p:nvSpPr>
          <p:cNvPr id="5" name="Slide Number Placeholder 3"/>
          <p:cNvSpPr>
            <a:spLocks noGrp="1"/>
          </p:cNvSpPr>
          <p:nvPr>
            <p:ph type="sldNum" sz="quarter" idx="12"/>
          </p:nvPr>
        </p:nvSpPr>
        <p:spPr/>
        <p:txBody>
          <a:bodyPr/>
          <a:lstStyle/>
          <a:p>
            <a:r>
              <a:rPr lang="en-US" altLang="zh-TW">
                <a:solidFill>
                  <a:srgbClr val="696464"/>
                </a:solidFill>
              </a:rPr>
              <a:t>1A-</a:t>
            </a:r>
            <a:fld id="{AC4F10C5-DCEB-4B4F-87A1-F6685A9393BC}" type="slidenum">
              <a:rPr lang="en-US" altLang="zh-TW">
                <a:solidFill>
                  <a:srgbClr val="696464"/>
                </a:solidFill>
              </a:rPr>
              <a:pPr/>
              <a:t>34</a:t>
            </a:fld>
            <a:endParaRPr lang="en-US" altLang="zh-TW">
              <a:solidFill>
                <a:srgbClr val="696464"/>
              </a:solidFill>
            </a:endParaRPr>
          </a:p>
        </p:txBody>
      </p:sp>
      <p:pic>
        <p:nvPicPr>
          <p:cNvPr id="6" name="Picture 6"/>
          <p:cNvPicPr>
            <a:picLocks noChangeAspect="1" noChangeArrowheads="1"/>
          </p:cNvPicPr>
          <p:nvPr/>
        </p:nvPicPr>
        <p:blipFill>
          <a:blip r:embed="rId3" cstate="print"/>
          <a:srcRect/>
          <a:stretch>
            <a:fillRect/>
          </a:stretch>
        </p:blipFill>
        <p:spPr bwMode="auto">
          <a:xfrm>
            <a:off x="914400" y="4267200"/>
            <a:ext cx="2743200" cy="2209800"/>
          </a:xfrm>
          <a:prstGeom prst="rect">
            <a:avLst/>
          </a:prstGeom>
          <a:noFill/>
          <a:ln w="9525">
            <a:noFill/>
            <a:miter lim="800000"/>
            <a:headEnd/>
            <a:tailEnd/>
          </a:ln>
        </p:spPr>
      </p:pic>
      <p:pic>
        <p:nvPicPr>
          <p:cNvPr id="8" name="Picture 7" descr="http://2.bp.blogspot.com/-BJSOu1MqQIA/T5aC7PfSM2I/AAAAAAAAAac/CJLhau_T8VI/s320/dell-xps-13-laptOP-2011-PRICES-KSA.jpg"/>
          <p:cNvPicPr/>
          <p:nvPr/>
        </p:nvPicPr>
        <p:blipFill>
          <a:blip r:embed="rId4" cstate="print"/>
          <a:srcRect/>
          <a:stretch>
            <a:fillRect/>
          </a:stretch>
        </p:blipFill>
        <p:spPr bwMode="auto">
          <a:xfrm>
            <a:off x="4419600" y="4114800"/>
            <a:ext cx="3028950" cy="2362200"/>
          </a:xfrm>
          <a:prstGeom prst="rect">
            <a:avLst/>
          </a:prstGeom>
          <a:noFill/>
          <a:ln w="9525">
            <a:noFill/>
            <a:miter lim="800000"/>
            <a:headEnd/>
            <a:tailEnd/>
          </a:ln>
        </p:spPr>
      </p:pic>
    </p:spTree>
    <p:extLst>
      <p:ext uri="{BB962C8B-B14F-4D97-AF65-F5344CB8AC3E}">
        <p14:creationId xmlns:p14="http://schemas.microsoft.com/office/powerpoint/2010/main" xmlns="" val="4123920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152400"/>
            <a:ext cx="8534400" cy="838200"/>
          </a:xfrm>
        </p:spPr>
        <p:txBody>
          <a:bodyPr/>
          <a:lstStyle/>
          <a:p>
            <a:r>
              <a:rPr lang="en-US" b="1" dirty="0" smtClean="0">
                <a:solidFill>
                  <a:schemeClr val="tx1"/>
                </a:solidFill>
                <a:latin typeface="Times New Roman" pitchFamily="18" charset="0"/>
                <a:cs typeface="Times New Roman" pitchFamily="18" charset="0"/>
              </a:rPr>
              <a:t>Microcomputers</a:t>
            </a:r>
            <a:endParaRPr lang="en-US" altLang="zh-TW" dirty="0">
              <a:ea typeface="新細明體" pitchFamily="18" charset="-120"/>
            </a:endParaRPr>
          </a:p>
        </p:txBody>
      </p:sp>
      <p:sp>
        <p:nvSpPr>
          <p:cNvPr id="16387" name="Rectangle 3"/>
          <p:cNvSpPr>
            <a:spLocks noGrp="1" noChangeArrowheads="1"/>
          </p:cNvSpPr>
          <p:nvPr>
            <p:ph type="body" sz="half" idx="1"/>
          </p:nvPr>
        </p:nvSpPr>
        <p:spPr>
          <a:xfrm>
            <a:off x="533400" y="914400"/>
            <a:ext cx="3848100" cy="4800600"/>
          </a:xfrm>
        </p:spPr>
        <p:txBody>
          <a:bodyPr>
            <a:normAutofit fontScale="92500"/>
          </a:bodyPr>
          <a:lstStyle/>
          <a:p>
            <a:pPr>
              <a:lnSpc>
                <a:spcPct val="160000"/>
              </a:lnSpc>
            </a:pPr>
            <a:r>
              <a:rPr lang="en-US" altLang="zh-TW" sz="2800" b="1" dirty="0">
                <a:latin typeface="Times New Roman" pitchFamily="18" charset="0"/>
                <a:ea typeface="新細明體" pitchFamily="18" charset="-120"/>
                <a:cs typeface="Times New Roman" pitchFamily="18" charset="0"/>
              </a:rPr>
              <a:t>Tablet computers</a:t>
            </a:r>
          </a:p>
          <a:p>
            <a:pPr lvl="1">
              <a:lnSpc>
                <a:spcPct val="160000"/>
              </a:lnSpc>
            </a:pPr>
            <a:r>
              <a:rPr lang="en-US" altLang="zh-TW" sz="2400" dirty="0" smtClean="0">
                <a:latin typeface="Times New Roman" pitchFamily="18" charset="0"/>
                <a:ea typeface="新細明體" pitchFamily="18" charset="-120"/>
                <a:cs typeface="Times New Roman" pitchFamily="18" charset="0"/>
              </a:rPr>
              <a:t>One of the new </a:t>
            </a:r>
            <a:r>
              <a:rPr lang="en-US" altLang="zh-TW" sz="2400" dirty="0">
                <a:latin typeface="Times New Roman" pitchFamily="18" charset="0"/>
                <a:ea typeface="新細明體" pitchFamily="18" charset="-120"/>
                <a:cs typeface="Times New Roman" pitchFamily="18" charset="0"/>
              </a:rPr>
              <a:t>development in portable computers</a:t>
            </a:r>
          </a:p>
          <a:p>
            <a:pPr lvl="1">
              <a:lnSpc>
                <a:spcPct val="160000"/>
              </a:lnSpc>
            </a:pPr>
            <a:r>
              <a:rPr lang="en-US" altLang="zh-TW" sz="2400" dirty="0">
                <a:latin typeface="Times New Roman" pitchFamily="18" charset="0"/>
                <a:ea typeface="新細明體" pitchFamily="18" charset="-120"/>
                <a:cs typeface="Times New Roman" pitchFamily="18" charset="0"/>
              </a:rPr>
              <a:t>Input is through </a:t>
            </a:r>
            <a:br>
              <a:rPr lang="en-US" altLang="zh-TW" sz="2400" dirty="0">
                <a:latin typeface="Times New Roman" pitchFamily="18" charset="0"/>
                <a:ea typeface="新細明體" pitchFamily="18" charset="-120"/>
                <a:cs typeface="Times New Roman" pitchFamily="18" charset="0"/>
              </a:rPr>
            </a:br>
            <a:r>
              <a:rPr lang="en-US" altLang="zh-TW" sz="2400" dirty="0">
                <a:latin typeface="Times New Roman" pitchFamily="18" charset="0"/>
                <a:ea typeface="新細明體" pitchFamily="18" charset="-120"/>
                <a:cs typeface="Times New Roman" pitchFamily="18" charset="0"/>
              </a:rPr>
              <a:t>a pen</a:t>
            </a:r>
          </a:p>
          <a:p>
            <a:pPr lvl="1">
              <a:lnSpc>
                <a:spcPct val="160000"/>
              </a:lnSpc>
            </a:pPr>
            <a:r>
              <a:rPr lang="en-US" altLang="zh-TW" sz="2400" dirty="0">
                <a:latin typeface="Times New Roman" pitchFamily="18" charset="0"/>
                <a:ea typeface="新細明體" pitchFamily="18" charset="-120"/>
                <a:cs typeface="Times New Roman" pitchFamily="18" charset="0"/>
              </a:rPr>
              <a:t>Run specialized versions of office products</a:t>
            </a:r>
          </a:p>
        </p:txBody>
      </p:sp>
      <p:pic>
        <p:nvPicPr>
          <p:cNvPr id="16388" name="Picture 4"/>
          <p:cNvPicPr>
            <a:picLocks noChangeAspect="1" noChangeArrowheads="1"/>
          </p:cNvPicPr>
          <p:nvPr/>
        </p:nvPicPr>
        <p:blipFill>
          <a:blip r:embed="rId3" cstate="print"/>
          <a:srcRect/>
          <a:stretch>
            <a:fillRect/>
          </a:stretch>
        </p:blipFill>
        <p:spPr bwMode="auto">
          <a:xfrm>
            <a:off x="4953000" y="1219200"/>
            <a:ext cx="3657600" cy="2476500"/>
          </a:xfrm>
          <a:prstGeom prst="rect">
            <a:avLst/>
          </a:prstGeom>
          <a:noFill/>
          <a:ln w="9525">
            <a:noFill/>
            <a:miter lim="800000"/>
            <a:headEnd/>
            <a:tailEnd/>
          </a:ln>
          <a:effectLst/>
        </p:spPr>
      </p:pic>
      <p:pic>
        <p:nvPicPr>
          <p:cNvPr id="6" name="Picture 9"/>
          <p:cNvPicPr>
            <a:picLocks noChangeAspect="1" noChangeArrowheads="1"/>
          </p:cNvPicPr>
          <p:nvPr/>
        </p:nvPicPr>
        <p:blipFill>
          <a:blip r:embed="rId4" cstate="print"/>
          <a:srcRect/>
          <a:stretch>
            <a:fillRect/>
          </a:stretch>
        </p:blipFill>
        <p:spPr bwMode="auto">
          <a:xfrm>
            <a:off x="5029200" y="3962400"/>
            <a:ext cx="3276600" cy="24384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r>
              <a:rPr lang="en-US" altLang="zh-TW" smtClean="0"/>
              <a:t>1A-</a:t>
            </a:r>
            <a:fld id="{68E4E0EC-6A4D-4000-9559-FA7B7022F89F}" type="slidenum">
              <a:rPr lang="en-US" altLang="zh-TW" smtClean="0"/>
              <a:pPr/>
              <a:t>35</a:t>
            </a:fld>
            <a:endParaRPr lang="en-US" altLang="zh-TW"/>
          </a:p>
        </p:txBody>
      </p:sp>
    </p:spTree>
    <p:extLst>
      <p:ext uri="{BB962C8B-B14F-4D97-AF65-F5344CB8AC3E}">
        <p14:creationId xmlns:p14="http://schemas.microsoft.com/office/powerpoint/2010/main" xmlns="" val="26563103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274638"/>
            <a:ext cx="8382000" cy="639762"/>
          </a:xfrm>
        </p:spPr>
        <p:txBody>
          <a:bodyPr>
            <a:normAutofit fontScale="90000"/>
          </a:bodyPr>
          <a:lstStyle/>
          <a:p>
            <a:r>
              <a:rPr lang="en-US" b="1" dirty="0" smtClean="0">
                <a:solidFill>
                  <a:schemeClr val="tx1"/>
                </a:solidFill>
                <a:latin typeface="Times New Roman" pitchFamily="18" charset="0"/>
                <a:cs typeface="Times New Roman" pitchFamily="18" charset="0"/>
              </a:rPr>
              <a:t>Microcomputers</a:t>
            </a:r>
            <a:endParaRPr lang="zh-TW" altLang="en-US" dirty="0">
              <a:ea typeface="新細明體" pitchFamily="18" charset="-120"/>
            </a:endParaRPr>
          </a:p>
        </p:txBody>
      </p:sp>
      <p:sp>
        <p:nvSpPr>
          <p:cNvPr id="48131" name="Rectangle 3"/>
          <p:cNvSpPr>
            <a:spLocks noGrp="1" noChangeArrowheads="1"/>
          </p:cNvSpPr>
          <p:nvPr>
            <p:ph idx="1"/>
          </p:nvPr>
        </p:nvSpPr>
        <p:spPr>
          <a:xfrm>
            <a:off x="381000" y="1066800"/>
            <a:ext cx="8534400" cy="5638800"/>
          </a:xfrm>
        </p:spPr>
        <p:txBody>
          <a:bodyPr/>
          <a:lstStyle/>
          <a:p>
            <a:r>
              <a:rPr lang="en-US" altLang="zh-TW" dirty="0">
                <a:ea typeface="新細明體" pitchFamily="18" charset="-120"/>
              </a:rPr>
              <a:t>Smart phones</a:t>
            </a:r>
          </a:p>
          <a:p>
            <a:pPr lvl="1"/>
            <a:r>
              <a:rPr lang="en-US" altLang="zh-TW" dirty="0">
                <a:latin typeface="Times New Roman" pitchFamily="18" charset="0"/>
                <a:ea typeface="新細明體" pitchFamily="18" charset="-120"/>
                <a:cs typeface="Times New Roman" pitchFamily="18" charset="0"/>
              </a:rPr>
              <a:t>Hybrid of </a:t>
            </a:r>
          </a:p>
          <a:p>
            <a:pPr lvl="1">
              <a:buFontTx/>
              <a:buNone/>
            </a:pPr>
            <a:r>
              <a:rPr lang="en-US" altLang="zh-TW" dirty="0">
                <a:latin typeface="Times New Roman" pitchFamily="18" charset="0"/>
                <a:ea typeface="新細明體" pitchFamily="18" charset="-120"/>
                <a:cs typeface="Times New Roman" pitchFamily="18" charset="0"/>
              </a:rPr>
              <a:t>   cell phone</a:t>
            </a:r>
          </a:p>
          <a:p>
            <a:pPr lvl="1">
              <a:buFontTx/>
              <a:buNone/>
            </a:pPr>
            <a:r>
              <a:rPr lang="en-US" altLang="zh-TW" dirty="0">
                <a:latin typeface="Times New Roman" pitchFamily="18" charset="0"/>
                <a:ea typeface="新細明體" pitchFamily="18" charset="-120"/>
                <a:cs typeface="Times New Roman" pitchFamily="18" charset="0"/>
              </a:rPr>
              <a:t>   and </a:t>
            </a:r>
            <a:r>
              <a:rPr lang="en-US" altLang="zh-TW" dirty="0" smtClean="0">
                <a:latin typeface="Times New Roman" pitchFamily="18" charset="0"/>
                <a:ea typeface="新細明體" pitchFamily="18" charset="-120"/>
                <a:cs typeface="Times New Roman" pitchFamily="18" charset="0"/>
              </a:rPr>
              <a:t>Personal Digital Assistants (PDAs) </a:t>
            </a:r>
            <a:endParaRPr lang="en-US" altLang="zh-TW" dirty="0">
              <a:latin typeface="Times New Roman" pitchFamily="18" charset="0"/>
              <a:ea typeface="新細明體" pitchFamily="18" charset="-120"/>
              <a:cs typeface="Times New Roman" pitchFamily="18" charset="0"/>
            </a:endParaRPr>
          </a:p>
          <a:p>
            <a:pPr lvl="1"/>
            <a:r>
              <a:rPr lang="en-US" altLang="zh-TW" dirty="0">
                <a:latin typeface="Times New Roman" pitchFamily="18" charset="0"/>
                <a:ea typeface="新細明體" pitchFamily="18" charset="-120"/>
                <a:cs typeface="Times New Roman" pitchFamily="18" charset="0"/>
              </a:rPr>
              <a:t>Web surfing, </a:t>
            </a:r>
          </a:p>
          <a:p>
            <a:pPr lvl="1">
              <a:buFontTx/>
              <a:buNone/>
            </a:pPr>
            <a:r>
              <a:rPr lang="en-US" altLang="zh-TW" dirty="0">
                <a:latin typeface="Times New Roman" pitchFamily="18" charset="0"/>
                <a:ea typeface="新細明體" pitchFamily="18" charset="-120"/>
                <a:cs typeface="Times New Roman" pitchFamily="18" charset="0"/>
              </a:rPr>
              <a:t>   e-mail </a:t>
            </a:r>
            <a:r>
              <a:rPr lang="en-US" altLang="zh-TW" dirty="0" smtClean="0">
                <a:latin typeface="Times New Roman" pitchFamily="18" charset="0"/>
                <a:ea typeface="新細明體" pitchFamily="18" charset="-120"/>
                <a:cs typeface="Times New Roman" pitchFamily="18" charset="0"/>
              </a:rPr>
              <a:t>access</a:t>
            </a:r>
            <a:endParaRPr lang="zh-TW" altLang="en-US" dirty="0">
              <a:latin typeface="Times New Roman" pitchFamily="18" charset="0"/>
              <a:ea typeface="新細明體" pitchFamily="18" charset="-120"/>
              <a:cs typeface="Times New Roman" pitchFamily="18" charset="0"/>
            </a:endParaRPr>
          </a:p>
        </p:txBody>
      </p:sp>
      <p:sp>
        <p:nvSpPr>
          <p:cNvPr id="5" name="Slide Number Placeholder 3"/>
          <p:cNvSpPr>
            <a:spLocks noGrp="1"/>
          </p:cNvSpPr>
          <p:nvPr>
            <p:ph type="sldNum" sz="quarter" idx="12"/>
          </p:nvPr>
        </p:nvSpPr>
        <p:spPr/>
        <p:txBody>
          <a:bodyPr/>
          <a:lstStyle/>
          <a:p>
            <a:r>
              <a:rPr lang="en-US" altLang="zh-TW">
                <a:solidFill>
                  <a:srgbClr val="696464"/>
                </a:solidFill>
              </a:rPr>
              <a:t>1A-</a:t>
            </a:r>
            <a:fld id="{C35A584E-5CF3-40AD-824B-D33D52D91A25}" type="slidenum">
              <a:rPr lang="en-US" altLang="zh-TW">
                <a:solidFill>
                  <a:srgbClr val="696464"/>
                </a:solidFill>
              </a:rPr>
              <a:pPr/>
              <a:t>36</a:t>
            </a:fld>
            <a:endParaRPr lang="en-US" altLang="zh-TW">
              <a:solidFill>
                <a:srgbClr val="696464"/>
              </a:solidFill>
            </a:endParaRPr>
          </a:p>
        </p:txBody>
      </p:sp>
      <p:pic>
        <p:nvPicPr>
          <p:cNvPr id="6" name="irc_mi" descr="http://im.rediff.com/getahead/2013/jan/14smartphones1.jpg"/>
          <p:cNvPicPr/>
          <p:nvPr/>
        </p:nvPicPr>
        <p:blipFill rotWithShape="1">
          <a:blip r:embed="rId2" cstate="print"/>
          <a:srcRect b="5571"/>
          <a:stretch/>
        </p:blipFill>
        <p:spPr bwMode="auto">
          <a:xfrm>
            <a:off x="6115542" y="914401"/>
            <a:ext cx="2399808" cy="2349062"/>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3024187" y="3565635"/>
            <a:ext cx="2943225" cy="2305050"/>
          </a:xfrm>
          <a:prstGeom prst="rect">
            <a:avLst/>
          </a:prstGeom>
          <a:noFill/>
          <a:ln w="9525">
            <a:noFill/>
            <a:miter lim="800000"/>
            <a:headEnd/>
            <a:tailEnd/>
          </a:ln>
        </p:spPr>
      </p:pic>
    </p:spTree>
    <p:extLst>
      <p:ext uri="{BB962C8B-B14F-4D97-AF65-F5344CB8AC3E}">
        <p14:creationId xmlns:p14="http://schemas.microsoft.com/office/powerpoint/2010/main" xmlns="" val="37064523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534400" cy="1066800"/>
          </a:xfrm>
        </p:spPr>
        <p:txBody>
          <a:bodyPr lIns="81272" tIns="40636" rIns="81272" bIns="40636">
            <a:normAutofit/>
          </a:bodyPr>
          <a:lstStyle/>
          <a:p>
            <a:pPr algn="ctr"/>
            <a:r>
              <a:rPr lang="en-US" altLang="en-US" sz="3600" b="1" dirty="0" smtClean="0">
                <a:solidFill>
                  <a:schemeClr val="accent6">
                    <a:lumMod val="50000"/>
                  </a:schemeClr>
                </a:solidFill>
                <a:latin typeface="Times New Roman" panose="02020603050405020304" pitchFamily="18" charset="0"/>
                <a:cs typeface="Times New Roman" panose="02020603050405020304" pitchFamily="18" charset="0"/>
              </a:rPr>
              <a:t>Common Terms</a:t>
            </a:r>
            <a:endParaRPr lang="en-GB" altLang="en-US" sz="3600" b="1" dirty="0" smtClean="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228600" y="990600"/>
            <a:ext cx="8686800" cy="5562600"/>
          </a:xfrm>
        </p:spPr>
        <p:txBody>
          <a:bodyPr>
            <a:normAutofit/>
          </a:bodyPr>
          <a:lstStyle/>
          <a:p>
            <a:r>
              <a:rPr lang="en-US" altLang="en-US" sz="2400" b="1" dirty="0" smtClean="0">
                <a:cs typeface="Times New Roman" panose="02020603050405020304" pitchFamily="18" charset="0"/>
              </a:rPr>
              <a:t>Program: </a:t>
            </a:r>
            <a:r>
              <a:rPr lang="en-US" altLang="en-US" sz="2400" dirty="0" smtClean="0">
                <a:cs typeface="Times New Roman" panose="02020603050405020304" pitchFamily="18" charset="0"/>
              </a:rPr>
              <a:t>set of computer instructions that enable the computer hardware to accomplish a task.</a:t>
            </a:r>
          </a:p>
          <a:p>
            <a:r>
              <a:rPr lang="en-US" altLang="en-US" sz="2400" b="1" dirty="0" smtClean="0">
                <a:cs typeface="Times New Roman" panose="02020603050405020304" pitchFamily="18" charset="0"/>
              </a:rPr>
              <a:t>Application: </a:t>
            </a:r>
            <a:r>
              <a:rPr lang="en-US" altLang="en-US" sz="2400" dirty="0">
                <a:cs typeface="Times New Roman" panose="02020603050405020304" pitchFamily="18" charset="0"/>
              </a:rPr>
              <a:t>a program in which you do your work </a:t>
            </a:r>
          </a:p>
          <a:p>
            <a:r>
              <a:rPr lang="en-US" altLang="en-US" sz="2400" b="1" dirty="0" smtClean="0">
                <a:cs typeface="Times New Roman" panose="02020603050405020304" pitchFamily="18" charset="0"/>
              </a:rPr>
              <a:t>Driver: </a:t>
            </a:r>
            <a:r>
              <a:rPr lang="en-US" altLang="en-US" sz="2400" dirty="0">
                <a:cs typeface="Times New Roman" panose="02020603050405020304" pitchFamily="18" charset="0"/>
              </a:rPr>
              <a:t>a file on a computer which tells it how to communicate with an add-on piece of equipment. E.g. sound drivers, network drivers etc.</a:t>
            </a:r>
          </a:p>
          <a:p>
            <a:r>
              <a:rPr lang="en-US" altLang="en-US" sz="2400" b="1" dirty="0" smtClean="0">
                <a:cs typeface="Times New Roman" panose="02020603050405020304" pitchFamily="18" charset="0"/>
              </a:rPr>
              <a:t>Software: </a:t>
            </a:r>
            <a:r>
              <a:rPr lang="en-US" altLang="en-US" sz="2400" dirty="0">
                <a:cs typeface="Times New Roman" panose="02020603050405020304" pitchFamily="18" charset="0"/>
              </a:rPr>
              <a:t>set of instructions that the computer follow in performing a task.</a:t>
            </a:r>
          </a:p>
          <a:p>
            <a:r>
              <a:rPr lang="en-US" altLang="en-US" sz="2400" b="1" dirty="0" smtClean="0">
                <a:cs typeface="Times New Roman" panose="02020603050405020304" pitchFamily="18" charset="0"/>
              </a:rPr>
              <a:t>Data processing: </a:t>
            </a:r>
            <a:r>
              <a:rPr lang="en-US" altLang="en-US" sz="2400" dirty="0">
                <a:cs typeface="Times New Roman" panose="02020603050405020304" pitchFamily="18" charset="0"/>
              </a:rPr>
              <a:t>process where data is transformed into information.</a:t>
            </a:r>
          </a:p>
          <a:p>
            <a:r>
              <a:rPr lang="en-US" altLang="en-US" sz="2400" b="1" dirty="0" smtClean="0">
                <a:cs typeface="Times New Roman" panose="02020603050405020304" pitchFamily="18" charset="0"/>
              </a:rPr>
              <a:t>Information Communication Technology (ICT): </a:t>
            </a:r>
            <a:r>
              <a:rPr lang="en-US" altLang="en-US" sz="2400" dirty="0">
                <a:cs typeface="Times New Roman" panose="02020603050405020304" pitchFamily="18" charset="0"/>
              </a:rPr>
              <a:t>Scientific mean of sending and receiving information which requires sending understanding and sending feedback</a:t>
            </a:r>
          </a:p>
        </p:txBody>
      </p:sp>
      <p:sp>
        <p:nvSpPr>
          <p:cNvPr id="6" name="Slide Number Placeholder 5"/>
          <p:cNvSpPr>
            <a:spLocks noGrp="1"/>
          </p:cNvSpPr>
          <p:nvPr>
            <p:ph type="sldNum" sz="quarter" idx="12"/>
          </p:nvPr>
        </p:nvSpPr>
        <p:spPr/>
        <p:txBody>
          <a:bodyPr/>
          <a:lstStyle/>
          <a:p>
            <a:fld id="{657AFFB3-8FFF-4C89-904A-CA65117CE2D1}"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xmlns="" val="1808767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219"/>
            <a:ext cx="7886700" cy="661011"/>
          </a:xfrm>
          <a:solidFill>
            <a:srgbClr val="92D050"/>
          </a:solidFill>
        </p:spPr>
        <p:txBody>
          <a:bodyPr/>
          <a:lstStyle/>
          <a:p>
            <a:r>
              <a:rPr lang="en-US" sz="2000" b="1" dirty="0" smtClean="0">
                <a:latin typeface="Times New Roman" pitchFamily="18" charset="0"/>
                <a:cs typeface="Times New Roman" pitchFamily="18" charset="0"/>
              </a:rPr>
              <a:t>Review questions</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594910" y="999361"/>
            <a:ext cx="7844010" cy="4420940"/>
          </a:xfrm>
        </p:spPr>
        <p:txBody>
          <a:bodyPr/>
          <a:lstStyle/>
          <a:p>
            <a:pPr marL="514350" indent="-514350">
              <a:buFont typeface="+mj-lt"/>
              <a:buAutoNum type="arabicPeriod"/>
            </a:pPr>
            <a:r>
              <a:rPr lang="en-US" sz="1800" dirty="0" smtClean="0">
                <a:latin typeface="Times New Roman" pitchFamily="18" charset="0"/>
                <a:cs typeface="Times New Roman" pitchFamily="18" charset="0"/>
              </a:rPr>
              <a:t>Define a computer in ICT</a:t>
            </a:r>
          </a:p>
          <a:p>
            <a:pPr marL="514350" indent="-514350">
              <a:buFont typeface="+mj-lt"/>
              <a:buAutoNum type="alphaLcPeriod"/>
            </a:pPr>
            <a:r>
              <a:rPr lang="en-US" sz="1800" dirty="0" smtClean="0">
                <a:latin typeface="Times New Roman" pitchFamily="18" charset="0"/>
                <a:cs typeface="Times New Roman" pitchFamily="18" charset="0"/>
              </a:rPr>
              <a:t>Give the fundamental functions of computer</a:t>
            </a:r>
          </a:p>
          <a:p>
            <a:pPr marL="514350" indent="-514350">
              <a:buFont typeface="+mj-lt"/>
              <a:buAutoNum type="alphaLcPeriod"/>
            </a:pPr>
            <a:r>
              <a:rPr lang="en-US" sz="1800" dirty="0" smtClean="0">
                <a:latin typeface="Times New Roman" pitchFamily="18" charset="0"/>
                <a:cs typeface="Times New Roman" pitchFamily="18" charset="0"/>
              </a:rPr>
              <a:t>Discuss any five merits and five demerits of using a computer.</a:t>
            </a:r>
          </a:p>
          <a:p>
            <a:pPr marL="514350" indent="-514350">
              <a:buNone/>
            </a:pPr>
            <a:r>
              <a:rPr lang="en-US" sz="1800" dirty="0" smtClean="0">
                <a:latin typeface="Times New Roman" pitchFamily="18" charset="0"/>
                <a:cs typeface="Times New Roman" pitchFamily="18" charset="0"/>
              </a:rPr>
              <a:t> 2. As a computer fundamentals  student explain to Mr. peter who is a new student in your department the different categories of computers based on capacity.</a:t>
            </a:r>
          </a:p>
          <a:p>
            <a:pPr>
              <a:buNone/>
            </a:pPr>
            <a:r>
              <a:rPr lang="en-US" sz="1800" dirty="0" smtClean="0">
                <a:latin typeface="Times New Roman" pitchFamily="18" charset="0"/>
                <a:cs typeface="Times New Roman" pitchFamily="18" charset="0"/>
              </a:rPr>
              <a:t> 3. Write short notes on the following.</a:t>
            </a:r>
          </a:p>
          <a:p>
            <a:pPr marL="514350" indent="-514350">
              <a:buFont typeface="+mj-lt"/>
              <a:buAutoNum type="alphaLcPeriod"/>
            </a:pPr>
            <a:r>
              <a:rPr lang="en-US" sz="1800" dirty="0" smtClean="0">
                <a:latin typeface="Times New Roman" pitchFamily="18" charset="0"/>
                <a:cs typeface="Times New Roman" pitchFamily="18" charset="0"/>
              </a:rPr>
              <a:t>Application</a:t>
            </a:r>
          </a:p>
          <a:p>
            <a:pPr marL="514350" indent="-514350">
              <a:buFont typeface="+mj-lt"/>
              <a:buAutoNum type="alphaLcPeriod"/>
            </a:pPr>
            <a:r>
              <a:rPr lang="en-US" sz="1800" dirty="0" smtClean="0">
                <a:latin typeface="Times New Roman" pitchFamily="18" charset="0"/>
                <a:cs typeface="Times New Roman" pitchFamily="18" charset="0"/>
              </a:rPr>
              <a:t>Hardware</a:t>
            </a:r>
          </a:p>
          <a:p>
            <a:pPr marL="514350" indent="-514350">
              <a:buFont typeface="+mj-lt"/>
              <a:buAutoNum type="alphaLcPeriod"/>
            </a:pPr>
            <a:r>
              <a:rPr lang="en-US" sz="1800" dirty="0" smtClean="0">
                <a:latin typeface="Times New Roman" pitchFamily="18" charset="0"/>
                <a:cs typeface="Times New Roman" pitchFamily="18" charset="0"/>
              </a:rPr>
              <a:t>Program</a:t>
            </a:r>
          </a:p>
          <a:p>
            <a:pPr marL="514350" indent="-514350">
              <a:buFont typeface="+mj-lt"/>
              <a:buAutoNum type="alphaLcPeriod"/>
            </a:pPr>
            <a:r>
              <a:rPr lang="en-US" sz="1800" dirty="0" smtClean="0">
                <a:latin typeface="Times New Roman" pitchFamily="18" charset="0"/>
                <a:cs typeface="Times New Roman" pitchFamily="18" charset="0"/>
              </a:rPr>
              <a:t>Bit</a:t>
            </a:r>
          </a:p>
          <a:p>
            <a:pPr marL="514350" indent="-514350">
              <a:buFont typeface="+mj-lt"/>
              <a:buAutoNum type="alphaLcPeriod"/>
            </a:pPr>
            <a:r>
              <a:rPr lang="en-US" sz="1800" dirty="0" smtClean="0">
                <a:latin typeface="Times New Roman" pitchFamily="18" charset="0"/>
                <a:cs typeface="Times New Roman" pitchFamily="18" charset="0"/>
              </a:rPr>
              <a:t>Byte</a:t>
            </a:r>
          </a:p>
          <a:p>
            <a:pPr marL="514350" indent="-514350">
              <a:buFont typeface="+mj-lt"/>
              <a:buAutoNum type="alphaLcPeriod"/>
            </a:pPr>
            <a:r>
              <a:rPr lang="en-US" sz="1800" dirty="0" smtClean="0">
                <a:latin typeface="Times New Roman" pitchFamily="18" charset="0"/>
                <a:cs typeface="Times New Roman" pitchFamily="18" charset="0"/>
              </a:rPr>
              <a:t>ICT</a:t>
            </a:r>
          </a:p>
          <a:p>
            <a:pPr marL="514350" indent="-514350">
              <a:buFont typeface="+mj-lt"/>
              <a:buAutoNum type="alphaLcPeriod"/>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167D670-ABBE-4E79-869C-982426A65B65}"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98" y="442244"/>
            <a:ext cx="7711118" cy="956898"/>
          </a:xfrm>
          <a:solidFill>
            <a:srgbClr val="92D050"/>
          </a:solidFill>
        </p:spPr>
        <p:txBody>
          <a:bodyPr/>
          <a:lstStyle/>
          <a:p>
            <a:r>
              <a:rPr lang="en-US" sz="2000" dirty="0" smtClean="0">
                <a:latin typeface="Times New Roman" pitchFamily="18" charset="0"/>
                <a:cs typeface="Times New Roman" pitchFamily="18" charset="0"/>
              </a:rPr>
              <a:t>References and Additional Reading Materials</a:t>
            </a:r>
            <a:r>
              <a:rPr lang="en-US" dirty="0" smtClean="0"/>
              <a:t/>
            </a:r>
            <a:br>
              <a:rPr lang="en-US" dirty="0" smtClean="0"/>
            </a:br>
            <a:endParaRPr lang="en-US" dirty="0"/>
          </a:p>
        </p:txBody>
      </p:sp>
      <p:sp>
        <p:nvSpPr>
          <p:cNvPr id="3" name="Content Placeholder 2"/>
          <p:cNvSpPr>
            <a:spLocks noGrp="1"/>
          </p:cNvSpPr>
          <p:nvPr>
            <p:ph idx="1"/>
          </p:nvPr>
        </p:nvSpPr>
        <p:spPr>
          <a:xfrm>
            <a:off x="617633" y="1572237"/>
            <a:ext cx="7886700" cy="3176033"/>
          </a:xfrm>
        </p:spPr>
        <p:txBody>
          <a:bodyPr/>
          <a:lstStyle/>
          <a:p>
            <a:pPr marL="342900" indent="-342900">
              <a:buFont typeface="+mj-lt"/>
              <a:buAutoNum type="arabicPeriod"/>
            </a:pPr>
            <a:r>
              <a:rPr lang="en-US" sz="1800" dirty="0" smtClean="0">
                <a:latin typeface="Times New Roman" pitchFamily="18" charset="0"/>
                <a:cs typeface="Times New Roman" pitchFamily="18" charset="0"/>
              </a:rPr>
              <a:t>Timothy O’ Leary, Linda O’ Leary (2005). Computing Essentials 2005 Complete Edition, McGraw-Hill Companies, Inc., NY</a:t>
            </a:r>
          </a:p>
          <a:p>
            <a:pPr marL="342900" indent="-342900">
              <a:buFont typeface="+mj-lt"/>
              <a:buAutoNum type="arabicPeriod"/>
            </a:pPr>
            <a:r>
              <a:rPr lang="en-US" sz="1800" dirty="0" smtClean="0">
                <a:latin typeface="Times New Roman" pitchFamily="18" charset="0"/>
                <a:cs typeface="Times New Roman" pitchFamily="18" charset="0"/>
              </a:rPr>
              <a:t>Sanghera (2005). Fundamentals of Computing, Kendall/Hunt Publishing Co., USA</a:t>
            </a:r>
          </a:p>
          <a:p>
            <a:pPr marL="342900" indent="-342900">
              <a:buFont typeface="+mj-lt"/>
              <a:buAutoNum type="arabicPeriod"/>
            </a:pPr>
            <a:r>
              <a:rPr lang="x-none" sz="1800" smtClean="0">
                <a:latin typeface="Times New Roman" pitchFamily="18" charset="0"/>
                <a:cs typeface="Times New Roman" pitchFamily="18" charset="0"/>
              </a:rPr>
              <a:t>Larry E. Long, Nancy Long., (1996). Introduction to Computers &amp; Information System, Internet Edition, Prentice Hall College Div.</a:t>
            </a:r>
            <a:endParaRPr lang="en-US" sz="1800" b="1" dirty="0" smtClean="0">
              <a:latin typeface="Times New Roman" pitchFamily="18" charset="0"/>
              <a:cs typeface="Times New Roman" pitchFamily="18" charset="0"/>
            </a:endParaRPr>
          </a:p>
          <a:p>
            <a:pPr marL="342900" indent="-342900">
              <a:buFont typeface="+mj-lt"/>
              <a:buAutoNum type="arabicPeriod"/>
            </a:pPr>
            <a:r>
              <a:rPr lang="x-none" sz="1800" smtClean="0">
                <a:latin typeface="Times New Roman" pitchFamily="18" charset="0"/>
                <a:cs typeface="Times New Roman" pitchFamily="18" charset="0"/>
              </a:rPr>
              <a:t>Shelly O’Hara, Paul Wray., (2001). Introduction to Computers and the Internet for seniors, DD C Publications</a:t>
            </a:r>
            <a:endParaRPr lang="en-US" sz="1800" b="1"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pPr>
              <a:buNone/>
            </a:pPr>
            <a:endParaRPr lang="en-US" dirty="0"/>
          </a:p>
        </p:txBody>
      </p:sp>
      <p:sp>
        <p:nvSpPr>
          <p:cNvPr id="4" name="Slide Number Placeholder 3"/>
          <p:cNvSpPr>
            <a:spLocks noGrp="1"/>
          </p:cNvSpPr>
          <p:nvPr>
            <p:ph type="sldNum" sz="quarter" idx="12"/>
          </p:nvPr>
        </p:nvSpPr>
        <p:spPr/>
        <p:txBody>
          <a:bodyPr/>
          <a:lstStyle/>
          <a:p>
            <a:pPr>
              <a:defRPr/>
            </a:pPr>
            <a:fld id="{7167D670-ABBE-4E79-869C-982426A65B65}"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chemeClr val="accent6">
                    <a:lumMod val="50000"/>
                  </a:schemeClr>
                </a:solidFill>
                <a:cs typeface="Times New Roman" panose="02020603050405020304" pitchFamily="18" charset="0"/>
              </a:rPr>
              <a:t>Definition </a:t>
            </a:r>
          </a:p>
        </p:txBody>
      </p:sp>
      <p:sp>
        <p:nvSpPr>
          <p:cNvPr id="3" name="Content Placeholder 2"/>
          <p:cNvSpPr>
            <a:spLocks noGrp="1"/>
          </p:cNvSpPr>
          <p:nvPr>
            <p:ph idx="1"/>
          </p:nvPr>
        </p:nvSpPr>
        <p:spPr>
          <a:xfrm>
            <a:off x="628650" y="1514901"/>
            <a:ext cx="7886700" cy="4662062"/>
          </a:xfrm>
        </p:spPr>
        <p:txBody>
          <a:bodyPr>
            <a:normAutofit/>
          </a:bodyPr>
          <a:lstStyle/>
          <a:p>
            <a:pPr marL="0" indent="0">
              <a:lnSpc>
                <a:spcPct val="100000"/>
              </a:lnSpc>
              <a:spcAft>
                <a:spcPts val="1800"/>
              </a:spcAft>
              <a:buNone/>
            </a:pPr>
            <a:r>
              <a:rPr lang="en-US" sz="2600" b="1" dirty="0">
                <a:solidFill>
                  <a:schemeClr val="accent6"/>
                </a:solidFill>
                <a:cs typeface="Times New Roman" pitchFamily="18" charset="0"/>
              </a:rPr>
              <a:t>A </a:t>
            </a:r>
            <a:r>
              <a:rPr lang="en-US" sz="2600" b="1" dirty="0" smtClean="0">
                <a:solidFill>
                  <a:schemeClr val="accent6"/>
                </a:solidFill>
                <a:cs typeface="Times New Roman" pitchFamily="18" charset="0"/>
              </a:rPr>
              <a:t>computer: </a:t>
            </a:r>
            <a:r>
              <a:rPr lang="en-US" sz="2600" dirty="0">
                <a:cs typeface="Times New Roman" pitchFamily="18" charset="0"/>
              </a:rPr>
              <a:t>is an </a:t>
            </a:r>
            <a:r>
              <a:rPr lang="en-US" sz="2600" u="sng" dirty="0">
                <a:cs typeface="Times New Roman" pitchFamily="18" charset="0"/>
              </a:rPr>
              <a:t>electronic device </a:t>
            </a:r>
            <a:r>
              <a:rPr lang="en-US" sz="2600" dirty="0">
                <a:cs typeface="Times New Roman" pitchFamily="18" charset="0"/>
              </a:rPr>
              <a:t>that </a:t>
            </a:r>
            <a:r>
              <a:rPr lang="en-US" sz="2600" u="sng" dirty="0">
                <a:cs typeface="Times New Roman" pitchFamily="18" charset="0"/>
              </a:rPr>
              <a:t>processes</a:t>
            </a:r>
            <a:r>
              <a:rPr lang="en-US" sz="2600" dirty="0">
                <a:cs typeface="Times New Roman" pitchFamily="18" charset="0"/>
              </a:rPr>
              <a:t> data, </a:t>
            </a:r>
            <a:r>
              <a:rPr lang="en-US" sz="2600" dirty="0" smtClean="0">
                <a:cs typeface="Times New Roman" pitchFamily="18" charset="0"/>
              </a:rPr>
              <a:t>into meaningful </a:t>
            </a:r>
            <a:r>
              <a:rPr lang="en-US" sz="2600" dirty="0">
                <a:cs typeface="Times New Roman" pitchFamily="18" charset="0"/>
              </a:rPr>
              <a:t>information that is useful to people</a:t>
            </a:r>
            <a:r>
              <a:rPr lang="en-US" sz="2600" dirty="0" smtClean="0">
                <a:cs typeface="Times New Roman" pitchFamily="18" charset="0"/>
              </a:rPr>
              <a:t>.</a:t>
            </a:r>
            <a:endParaRPr lang="en-US" sz="2600" dirty="0">
              <a:cs typeface="Times New Roman" pitchFamily="18" charset="0"/>
            </a:endParaRPr>
          </a:p>
          <a:p>
            <a:pPr marL="0" indent="0">
              <a:lnSpc>
                <a:spcPct val="100000"/>
              </a:lnSpc>
              <a:spcAft>
                <a:spcPts val="1800"/>
              </a:spcAft>
              <a:buNone/>
            </a:pPr>
            <a:r>
              <a:rPr lang="en-US" sz="2600" b="1" dirty="0">
                <a:solidFill>
                  <a:schemeClr val="accent6"/>
                </a:solidFill>
                <a:cs typeface="Times New Roman" pitchFamily="18" charset="0"/>
              </a:rPr>
              <a:t>A </a:t>
            </a:r>
            <a:r>
              <a:rPr lang="en-US" sz="2600" b="1" dirty="0" smtClean="0">
                <a:solidFill>
                  <a:schemeClr val="accent6"/>
                </a:solidFill>
                <a:cs typeface="Times New Roman" pitchFamily="18" charset="0"/>
              </a:rPr>
              <a:t>Computer: </a:t>
            </a:r>
            <a:r>
              <a:rPr lang="en-US" sz="2600" dirty="0">
                <a:cs typeface="Times New Roman" pitchFamily="18" charset="0"/>
              </a:rPr>
              <a:t>is </a:t>
            </a:r>
            <a:r>
              <a:rPr lang="en-US" sz="2600" dirty="0" smtClean="0">
                <a:cs typeface="Times New Roman" pitchFamily="18" charset="0"/>
              </a:rPr>
              <a:t>an </a:t>
            </a:r>
            <a:r>
              <a:rPr lang="en-US" sz="2600" u="sng" dirty="0" smtClean="0">
                <a:cs typeface="Times New Roman" pitchFamily="18" charset="0"/>
              </a:rPr>
              <a:t>electronic device </a:t>
            </a:r>
            <a:r>
              <a:rPr lang="en-US" sz="2600" dirty="0">
                <a:cs typeface="Times New Roman" pitchFamily="18" charset="0"/>
              </a:rPr>
              <a:t>that accepts input, </a:t>
            </a:r>
            <a:r>
              <a:rPr lang="en-US" sz="2600" u="sng" dirty="0">
                <a:cs typeface="Times New Roman" pitchFamily="18" charset="0"/>
              </a:rPr>
              <a:t>processes</a:t>
            </a:r>
            <a:r>
              <a:rPr lang="en-US" sz="2600" dirty="0">
                <a:cs typeface="Times New Roman" pitchFamily="18" charset="0"/>
              </a:rPr>
              <a:t> it, stores data, and produces output</a:t>
            </a:r>
            <a:r>
              <a:rPr lang="en-US" sz="2600" dirty="0" smtClean="0">
                <a:cs typeface="Times New Roman" pitchFamily="18" charset="0"/>
              </a:rPr>
              <a:t>.</a:t>
            </a:r>
            <a:endParaRPr lang="en-US" sz="2600" dirty="0">
              <a:cs typeface="Times New Roman" pitchFamily="18" charset="0"/>
            </a:endParaRPr>
          </a:p>
          <a:p>
            <a:pPr marL="0" indent="0">
              <a:lnSpc>
                <a:spcPct val="100000"/>
              </a:lnSpc>
              <a:spcAft>
                <a:spcPts val="1800"/>
              </a:spcAft>
              <a:buNone/>
            </a:pPr>
            <a:r>
              <a:rPr lang="en-US" sz="2600" b="1" dirty="0">
                <a:solidFill>
                  <a:schemeClr val="accent6"/>
                </a:solidFill>
                <a:cs typeface="Times New Roman" pitchFamily="18" charset="0"/>
              </a:rPr>
              <a:t>A Computer: </a:t>
            </a:r>
            <a:r>
              <a:rPr lang="en-US" sz="2600" dirty="0" smtClean="0">
                <a:cs typeface="Times New Roman" pitchFamily="18" charset="0"/>
              </a:rPr>
              <a:t>an advanced </a:t>
            </a:r>
            <a:r>
              <a:rPr lang="en-US" sz="2600" u="sng" dirty="0" smtClean="0">
                <a:cs typeface="Times New Roman" pitchFamily="18" charset="0"/>
              </a:rPr>
              <a:t>electronic </a:t>
            </a:r>
            <a:r>
              <a:rPr lang="en-US" sz="2600" u="sng" dirty="0">
                <a:cs typeface="Times New Roman" pitchFamily="18" charset="0"/>
              </a:rPr>
              <a:t>device </a:t>
            </a:r>
            <a:r>
              <a:rPr lang="en-US" sz="2600" dirty="0">
                <a:cs typeface="Times New Roman" pitchFamily="18" charset="0"/>
              </a:rPr>
              <a:t>that accepts input, </a:t>
            </a:r>
            <a:r>
              <a:rPr lang="en-US" sz="2600" u="sng" dirty="0">
                <a:cs typeface="Times New Roman" pitchFamily="18" charset="0"/>
              </a:rPr>
              <a:t>processes</a:t>
            </a:r>
            <a:r>
              <a:rPr lang="en-US" sz="2600" dirty="0">
                <a:cs typeface="Times New Roman" pitchFamily="18" charset="0"/>
              </a:rPr>
              <a:t> it, stores data, and produces output.</a:t>
            </a: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170181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6">
                    <a:lumMod val="50000"/>
                  </a:schemeClr>
                </a:solidFill>
                <a:cs typeface="Times New Roman" panose="02020603050405020304" pitchFamily="18" charset="0"/>
              </a:rPr>
              <a:t>Basic Functions Of A Computer</a:t>
            </a:r>
            <a:endParaRPr lang="en-US" sz="3600" b="1" dirty="0">
              <a:solidFill>
                <a:schemeClr val="accent6">
                  <a:lumMod val="50000"/>
                </a:schemeClr>
              </a:solidFill>
              <a:cs typeface="Times New Roman" panose="02020603050405020304" pitchFamily="18" charset="0"/>
            </a:endParaRPr>
          </a:p>
        </p:txBody>
      </p:sp>
      <p:sp>
        <p:nvSpPr>
          <p:cNvPr id="3" name="Content Placeholder 2"/>
          <p:cNvSpPr>
            <a:spLocks noGrp="1"/>
          </p:cNvSpPr>
          <p:nvPr>
            <p:ph idx="1"/>
          </p:nvPr>
        </p:nvSpPr>
        <p:spPr>
          <a:xfrm>
            <a:off x="628650" y="1514901"/>
            <a:ext cx="7886700" cy="4662062"/>
          </a:xfrm>
        </p:spPr>
        <p:txBody>
          <a:bodyPr>
            <a:noAutofit/>
          </a:bodyPr>
          <a:lstStyle/>
          <a:p>
            <a:pPr>
              <a:lnSpc>
                <a:spcPct val="100000"/>
              </a:lnSpc>
              <a:spcBef>
                <a:spcPts val="600"/>
              </a:spcBef>
              <a:spcAft>
                <a:spcPts val="0"/>
              </a:spcAft>
              <a:buFont typeface="Wingdings" panose="05000000000000000000" pitchFamily="2" charset="2"/>
              <a:buChar char="§"/>
            </a:pPr>
            <a:r>
              <a:rPr lang="en-US" altLang="en-US" sz="2600" b="1" dirty="0" smtClean="0">
                <a:solidFill>
                  <a:schemeClr val="accent6"/>
                </a:solidFill>
                <a:cs typeface="Times New Roman" panose="02020603050405020304" pitchFamily="18" charset="0"/>
              </a:rPr>
              <a:t>Accepts data (input):</a:t>
            </a:r>
            <a:r>
              <a:rPr lang="en-US" altLang="en-US" sz="2600" dirty="0" smtClean="0">
                <a:solidFill>
                  <a:schemeClr val="accent6"/>
                </a:solidFill>
                <a:cs typeface="Times New Roman" panose="02020603050405020304" pitchFamily="18" charset="0"/>
              </a:rPr>
              <a:t> </a:t>
            </a:r>
            <a:r>
              <a:rPr lang="en-US" altLang="en-US" sz="2600" dirty="0" smtClean="0">
                <a:solidFill>
                  <a:srgbClr val="000000"/>
                </a:solidFill>
                <a:cs typeface="Times New Roman" panose="02020603050405020304" pitchFamily="18" charset="0"/>
              </a:rPr>
              <a:t>Receives </a:t>
            </a:r>
            <a:r>
              <a:rPr lang="en-US" altLang="en-US" sz="2600" dirty="0">
                <a:solidFill>
                  <a:srgbClr val="000000"/>
                </a:solidFill>
                <a:cs typeface="Times New Roman" panose="02020603050405020304" pitchFamily="18" charset="0"/>
              </a:rPr>
              <a:t>data from outside(input device) for processing.</a:t>
            </a:r>
          </a:p>
          <a:p>
            <a:pPr>
              <a:lnSpc>
                <a:spcPct val="100000"/>
              </a:lnSpc>
              <a:spcBef>
                <a:spcPts val="600"/>
              </a:spcBef>
              <a:spcAft>
                <a:spcPts val="0"/>
              </a:spcAft>
              <a:buFont typeface="Wingdings" panose="05000000000000000000" pitchFamily="2" charset="2"/>
              <a:buChar char="§"/>
            </a:pPr>
            <a:r>
              <a:rPr lang="en-US" sz="2600" b="1" dirty="0" smtClean="0">
                <a:solidFill>
                  <a:schemeClr val="accent6"/>
                </a:solidFill>
                <a:cs typeface="Times New Roman" panose="02020603050405020304" pitchFamily="18" charset="0"/>
              </a:rPr>
              <a:t>Process data (Processing): </a:t>
            </a:r>
            <a:r>
              <a:rPr lang="en-US" sz="2600" dirty="0">
                <a:solidFill>
                  <a:srgbClr val="000000"/>
                </a:solidFill>
                <a:cs typeface="Times New Roman" panose="02020603050405020304" pitchFamily="18" charset="0"/>
              </a:rPr>
              <a:t>Performs operations or manipulations on data particularly numerical data.</a:t>
            </a:r>
          </a:p>
          <a:p>
            <a:pPr>
              <a:lnSpc>
                <a:spcPct val="100000"/>
              </a:lnSpc>
              <a:spcBef>
                <a:spcPts val="600"/>
              </a:spcBef>
              <a:spcAft>
                <a:spcPts val="0"/>
              </a:spcAft>
              <a:buFont typeface="Wingdings" panose="05000000000000000000" pitchFamily="2" charset="2"/>
              <a:buChar char="§"/>
            </a:pPr>
            <a:r>
              <a:rPr lang="en-US" sz="2600" b="1" dirty="0" smtClean="0">
                <a:solidFill>
                  <a:schemeClr val="accent6"/>
                </a:solidFill>
                <a:cs typeface="Times New Roman" panose="02020603050405020304" pitchFamily="18" charset="0"/>
              </a:rPr>
              <a:t>Produce output (output) </a:t>
            </a:r>
            <a:r>
              <a:rPr lang="en-US" sz="2600" dirty="0">
                <a:solidFill>
                  <a:srgbClr val="000000"/>
                </a:solidFill>
                <a:cs typeface="Times New Roman" panose="02020603050405020304" pitchFamily="18" charset="0"/>
              </a:rPr>
              <a:t>Produces data from within for external </a:t>
            </a:r>
            <a:r>
              <a:rPr lang="en-US" sz="2600" dirty="0" smtClean="0">
                <a:solidFill>
                  <a:srgbClr val="000000"/>
                </a:solidFill>
                <a:cs typeface="Times New Roman" panose="02020603050405020304" pitchFamily="18" charset="0"/>
              </a:rPr>
              <a:t>use.</a:t>
            </a:r>
            <a:endParaRPr lang="en-US" sz="2600" dirty="0">
              <a:solidFill>
                <a:srgbClr val="000000"/>
              </a:solidFill>
              <a:cs typeface="Times New Roman" panose="02020603050405020304" pitchFamily="18" charset="0"/>
            </a:endParaRPr>
          </a:p>
          <a:p>
            <a:pPr>
              <a:lnSpc>
                <a:spcPct val="100000"/>
              </a:lnSpc>
              <a:spcBef>
                <a:spcPts val="600"/>
              </a:spcBef>
              <a:spcAft>
                <a:spcPts val="0"/>
              </a:spcAft>
              <a:buFont typeface="Wingdings" panose="05000000000000000000" pitchFamily="2" charset="2"/>
              <a:buChar char="§"/>
            </a:pPr>
            <a:r>
              <a:rPr lang="en-US" sz="2600" b="1" dirty="0" smtClean="0">
                <a:solidFill>
                  <a:schemeClr val="accent6"/>
                </a:solidFill>
                <a:cs typeface="Times New Roman" panose="02020603050405020304" pitchFamily="18" charset="0"/>
              </a:rPr>
              <a:t>Stores results (Storage): </a:t>
            </a:r>
            <a:r>
              <a:rPr lang="en-US" sz="2600" dirty="0">
                <a:solidFill>
                  <a:srgbClr val="000000"/>
                </a:solidFill>
                <a:cs typeface="Times New Roman" panose="02020603050405020304" pitchFamily="18" charset="0"/>
              </a:rPr>
              <a:t>H</a:t>
            </a:r>
            <a:r>
              <a:rPr lang="en-US" sz="2600" dirty="0" smtClean="0">
                <a:solidFill>
                  <a:srgbClr val="000000"/>
                </a:solidFill>
                <a:cs typeface="Times New Roman" panose="02020603050405020304" pitchFamily="18" charset="0"/>
              </a:rPr>
              <a:t>olds data internally before, during and  after processing. Hard disks, CD-ROM, DVD ROM, Tapes and others.</a:t>
            </a:r>
            <a:endParaRPr lang="en-US" sz="2600" dirty="0">
              <a:solidFill>
                <a:srgbClr val="000000"/>
              </a:solidFill>
              <a:cs typeface="Times New Roman" panose="02020603050405020304" pitchFamily="18" charset="0"/>
            </a:endParaRPr>
          </a:p>
          <a:p>
            <a:pPr marL="0" indent="0">
              <a:buNone/>
            </a:pPr>
            <a:endParaRPr lang="en-US" alt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3854836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970389"/>
          </a:xfrm>
        </p:spPr>
        <p:txBody>
          <a:bodyPr/>
          <a:lstStyle/>
          <a:p>
            <a:pPr algn="ctr"/>
            <a:r>
              <a:rPr lang="en-US" sz="3600" b="1" dirty="0" smtClean="0">
                <a:solidFill>
                  <a:schemeClr val="accent6">
                    <a:lumMod val="50000"/>
                  </a:schemeClr>
                </a:solidFill>
                <a:latin typeface="Times New Roman" panose="02020603050405020304" pitchFamily="18" charset="0"/>
                <a:cs typeface="Times New Roman" panose="02020603050405020304" pitchFamily="18" charset="0"/>
              </a:rPr>
              <a:t>Computer System</a:t>
            </a:r>
            <a:endParaRPr lang="en-US" b="1" dirty="0">
              <a:solidFill>
                <a:schemeClr val="accent6">
                  <a:lumMod val="50000"/>
                </a:schemeClr>
              </a:solidFill>
            </a:endParaRPr>
          </a:p>
        </p:txBody>
      </p:sp>
      <p:sp>
        <p:nvSpPr>
          <p:cNvPr id="3" name="Content Placeholder 2"/>
          <p:cNvSpPr>
            <a:spLocks noGrp="1"/>
          </p:cNvSpPr>
          <p:nvPr>
            <p:ph idx="1"/>
          </p:nvPr>
        </p:nvSpPr>
        <p:spPr>
          <a:xfrm>
            <a:off x="628650" y="1228299"/>
            <a:ext cx="7886700" cy="4948664"/>
          </a:xfrm>
        </p:spPr>
        <p:txBody>
          <a:bodyPr>
            <a:normAutofit fontScale="85000" lnSpcReduction="20000"/>
          </a:bodyPr>
          <a:lstStyle/>
          <a:p>
            <a:pPr marL="0" indent="0">
              <a:buNone/>
            </a:pPr>
            <a:r>
              <a:rPr lang="en-US" sz="2600" dirty="0" smtClean="0">
                <a:cs typeface="Times New Roman" pitchFamily="18" charset="0"/>
              </a:rPr>
              <a:t>Set of interrelated elements working together in an integrated away to achieve a set of objectives. </a:t>
            </a:r>
            <a:endParaRPr lang="en-US" sz="2600" dirty="0">
              <a:cs typeface="Times New Roman" pitchFamily="18" charset="0"/>
            </a:endParaRPr>
          </a:p>
          <a:p>
            <a:pPr algn="just"/>
            <a:r>
              <a:rPr lang="en-US" sz="2600" b="1" dirty="0" smtClean="0">
                <a:cs typeface="Times New Roman" pitchFamily="18" charset="0"/>
              </a:rPr>
              <a:t>It consist of </a:t>
            </a:r>
            <a:endParaRPr lang="en-US" sz="2600" b="1" dirty="0">
              <a:cs typeface="Times New Roman" pitchFamily="18" charset="0"/>
            </a:endParaRPr>
          </a:p>
          <a:p>
            <a:pPr marL="640080" lvl="1" indent="-274320">
              <a:lnSpc>
                <a:spcPct val="100000"/>
              </a:lnSpc>
              <a:spcAft>
                <a:spcPts val="600"/>
              </a:spcAft>
              <a:buClr>
                <a:schemeClr val="accent2">
                  <a:shade val="75000"/>
                </a:schemeClr>
              </a:buClr>
              <a:buFont typeface="Wingdings 2"/>
              <a:buChar char=""/>
              <a:defRPr/>
            </a:pPr>
            <a:r>
              <a:rPr lang="en-US" sz="2600" b="1" i="1" dirty="0" smtClean="0">
                <a:solidFill>
                  <a:schemeClr val="accent6"/>
                </a:solidFill>
                <a:cs typeface="Times New Roman" pitchFamily="18" charset="0"/>
              </a:rPr>
              <a:t>Hardware: </a:t>
            </a:r>
            <a:r>
              <a:rPr lang="en-US" sz="2600" i="1" dirty="0" smtClean="0">
                <a:cs typeface="Times New Roman" pitchFamily="18" charset="0"/>
              </a:rPr>
              <a:t>computer itself and any equipment connected to it (tangible/physical components) that make up a computer system.</a:t>
            </a:r>
            <a:endParaRPr lang="en-US" sz="2600" i="1" dirty="0">
              <a:cs typeface="Times New Roman" pitchFamily="18" charset="0"/>
            </a:endParaRPr>
          </a:p>
          <a:p>
            <a:pPr marL="640080" lvl="1" indent="-274320">
              <a:lnSpc>
                <a:spcPct val="100000"/>
              </a:lnSpc>
              <a:spcAft>
                <a:spcPts val="600"/>
              </a:spcAft>
              <a:buClr>
                <a:schemeClr val="accent2">
                  <a:shade val="75000"/>
                </a:schemeClr>
              </a:buClr>
              <a:buFont typeface="Wingdings 2"/>
              <a:buChar char=""/>
              <a:defRPr/>
            </a:pPr>
            <a:r>
              <a:rPr lang="en-US" sz="2600" b="1" i="1" dirty="0" smtClean="0">
                <a:solidFill>
                  <a:schemeClr val="accent6"/>
                </a:solidFill>
                <a:cs typeface="Times New Roman" pitchFamily="18" charset="0"/>
              </a:rPr>
              <a:t>Software:</a:t>
            </a:r>
            <a:r>
              <a:rPr lang="en-US" sz="2600" i="1" dirty="0" smtClean="0">
                <a:solidFill>
                  <a:schemeClr val="accent6"/>
                </a:solidFill>
                <a:cs typeface="Times New Roman" pitchFamily="18" charset="0"/>
              </a:rPr>
              <a:t> </a:t>
            </a:r>
            <a:r>
              <a:rPr lang="en-US" sz="2600" i="1" dirty="0" smtClean="0">
                <a:cs typeface="Times New Roman" pitchFamily="18" charset="0"/>
              </a:rPr>
              <a:t>set of instruction that the computer follows in performing a task. Or </a:t>
            </a:r>
            <a:r>
              <a:rPr lang="en-US" sz="2600" i="1" dirty="0">
                <a:cs typeface="Times New Roman" pitchFamily="18" charset="0"/>
              </a:rPr>
              <a:t>is a series of instructions that tell a computer how to carry out a processing task</a:t>
            </a:r>
            <a:r>
              <a:rPr lang="en-US" sz="2600" i="1" dirty="0" smtClean="0">
                <a:cs typeface="Times New Roman" pitchFamily="18" charset="0"/>
              </a:rPr>
              <a:t>.</a:t>
            </a:r>
          </a:p>
          <a:p>
            <a:pPr marL="640080" lvl="1" indent="-274320">
              <a:lnSpc>
                <a:spcPct val="100000"/>
              </a:lnSpc>
              <a:spcAft>
                <a:spcPts val="600"/>
              </a:spcAft>
              <a:buClr>
                <a:schemeClr val="accent2">
                  <a:shade val="75000"/>
                </a:schemeClr>
              </a:buClr>
              <a:buFont typeface="Wingdings 2"/>
              <a:buChar char=""/>
              <a:defRPr/>
            </a:pPr>
            <a:r>
              <a:rPr lang="en-US" sz="2600" b="1" i="1" dirty="0" smtClean="0">
                <a:solidFill>
                  <a:schemeClr val="accent6"/>
                </a:solidFill>
                <a:cs typeface="Times New Roman" pitchFamily="18" charset="0"/>
              </a:rPr>
              <a:t>Data:</a:t>
            </a:r>
            <a:r>
              <a:rPr lang="en-US" sz="2600" i="1" dirty="0" smtClean="0">
                <a:cs typeface="Times New Roman" pitchFamily="18" charset="0"/>
              </a:rPr>
              <a:t> facts that are used by program to produce useful information</a:t>
            </a:r>
          </a:p>
          <a:p>
            <a:pPr marL="640080" lvl="1" indent="-274320">
              <a:lnSpc>
                <a:spcPct val="100000"/>
              </a:lnSpc>
              <a:spcAft>
                <a:spcPts val="600"/>
              </a:spcAft>
              <a:buClr>
                <a:schemeClr val="accent2">
                  <a:shade val="75000"/>
                </a:schemeClr>
              </a:buClr>
              <a:buFont typeface="Wingdings 2"/>
              <a:buChar char=""/>
              <a:defRPr/>
            </a:pPr>
            <a:r>
              <a:rPr lang="en-US" sz="2600" b="1" i="1" dirty="0" smtClean="0">
                <a:solidFill>
                  <a:schemeClr val="accent6"/>
                </a:solidFill>
                <a:cs typeface="Times New Roman" pitchFamily="18" charset="0"/>
              </a:rPr>
              <a:t>Procedures:</a:t>
            </a:r>
            <a:r>
              <a:rPr lang="en-US" sz="2600" i="1" dirty="0" smtClean="0">
                <a:cs typeface="Times New Roman" pitchFamily="18" charset="0"/>
              </a:rPr>
              <a:t> policies that govern the operation of a computer system</a:t>
            </a:r>
          </a:p>
          <a:p>
            <a:pPr marL="640080" lvl="1" indent="-274320">
              <a:lnSpc>
                <a:spcPct val="100000"/>
              </a:lnSpc>
              <a:spcAft>
                <a:spcPts val="600"/>
              </a:spcAft>
              <a:buClr>
                <a:schemeClr val="accent2">
                  <a:shade val="75000"/>
                </a:schemeClr>
              </a:buClr>
              <a:buFont typeface="Wingdings 2"/>
              <a:buChar char=""/>
              <a:defRPr/>
            </a:pPr>
            <a:r>
              <a:rPr lang="en-US" sz="2600" b="1" i="1" dirty="0" smtClean="0">
                <a:solidFill>
                  <a:schemeClr val="accent6"/>
                </a:solidFill>
                <a:cs typeface="Times New Roman" pitchFamily="18" charset="0"/>
              </a:rPr>
              <a:t>People: </a:t>
            </a:r>
            <a:r>
              <a:rPr lang="en-US" sz="2600" i="1" dirty="0" smtClean="0">
                <a:cs typeface="Times New Roman" pitchFamily="18" charset="0"/>
              </a:rPr>
              <a:t>every computer needs people if its to be useful.</a:t>
            </a:r>
          </a:p>
          <a:p>
            <a:pPr marL="640080" lvl="1" indent="-274320">
              <a:lnSpc>
                <a:spcPct val="100000"/>
              </a:lnSpc>
              <a:spcAft>
                <a:spcPts val="600"/>
              </a:spcAft>
              <a:buClr>
                <a:schemeClr val="accent2">
                  <a:shade val="75000"/>
                </a:schemeClr>
              </a:buClr>
              <a:buFont typeface="Wingdings 2"/>
              <a:buChar char=""/>
              <a:defRPr/>
            </a:pPr>
            <a:endParaRPr lang="en-US" sz="2600" i="1" dirty="0">
              <a:cs typeface="Times New Roman" pitchFamily="18" charset="0"/>
            </a:endParaRPr>
          </a:p>
          <a:p>
            <a:pPr marL="640080" lvl="1" indent="-274320">
              <a:lnSpc>
                <a:spcPct val="100000"/>
              </a:lnSpc>
              <a:spcAft>
                <a:spcPts val="600"/>
              </a:spcAft>
              <a:buClr>
                <a:schemeClr val="accent2">
                  <a:shade val="75000"/>
                </a:schemeClr>
              </a:buClr>
              <a:buFont typeface="Wingdings 2"/>
              <a:buChar char=""/>
              <a:defRPr/>
            </a:pPr>
            <a:endParaRPr lang="en-US" sz="2600" i="1" dirty="0" smtClean="0">
              <a:cs typeface="Times New Roman" pitchFamily="18" charset="0"/>
            </a:endParaRPr>
          </a:p>
        </p:txBody>
      </p:sp>
      <p:sp>
        <p:nvSpPr>
          <p:cNvPr id="6" name="Slide Number Placeholder 5"/>
          <p:cNvSpPr>
            <a:spLocks noGrp="1"/>
          </p:cNvSpPr>
          <p:nvPr>
            <p:ph type="sldNum" sz="quarter" idx="12"/>
          </p:nvPr>
        </p:nvSpPr>
        <p:spPr/>
        <p:txBody>
          <a:bodyPr/>
          <a:lstStyle/>
          <a:p>
            <a:fld id="{FD4FE7F4-D3B3-43BB-A85D-8E86E9A9CA1A}"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xmlns="" val="379112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7811"/>
            <a:ext cx="8534400" cy="639762"/>
          </a:xfrm>
        </p:spPr>
        <p:txBody>
          <a:bodyPr>
            <a:noAutofit/>
          </a:bodyPr>
          <a:lstStyle/>
          <a:p>
            <a:pPr algn="ctr"/>
            <a:r>
              <a:rPr lang="en-US" sz="4000" b="1" dirty="0" smtClean="0">
                <a:solidFill>
                  <a:schemeClr val="accent6">
                    <a:lumMod val="50000"/>
                  </a:schemeClr>
                </a:solidFill>
                <a:cs typeface="Times New Roman" pitchFamily="18" charset="0"/>
              </a:rPr>
              <a:t>5 Components of a Computer System </a:t>
            </a:r>
          </a:p>
        </p:txBody>
      </p:sp>
      <p:sp>
        <p:nvSpPr>
          <p:cNvPr id="5" name="Slide Number Placeholder 4"/>
          <p:cNvSpPr>
            <a:spLocks noGrp="1"/>
          </p:cNvSpPr>
          <p:nvPr>
            <p:ph type="sldNum" sz="quarter" idx="12"/>
          </p:nvPr>
        </p:nvSpPr>
        <p:spPr/>
        <p:txBody>
          <a:bodyPr/>
          <a:lstStyle/>
          <a:p>
            <a:fld id="{B2ED799F-190B-4690-9AA4-A530F37BEF97}" type="slidenum">
              <a:rPr lang="en-US" smtClean="0"/>
              <a:pPr/>
              <a:t>7</a:t>
            </a:fld>
            <a:endParaRPr lang="en-US"/>
          </a:p>
        </p:txBody>
      </p:sp>
      <p:pic>
        <p:nvPicPr>
          <p:cNvPr id="9" name="Picture 2"/>
          <p:cNvPicPr>
            <a:picLocks noChangeAspect="1" noChangeArrowheads="1"/>
          </p:cNvPicPr>
          <p:nvPr/>
        </p:nvPicPr>
        <p:blipFill rotWithShape="1">
          <a:blip r:embed="rId3" cstate="print"/>
          <a:srcRect t="5177"/>
          <a:stretch/>
        </p:blipFill>
        <p:spPr bwMode="auto">
          <a:xfrm>
            <a:off x="1611768" y="1260746"/>
            <a:ext cx="5615663" cy="4749257"/>
          </a:xfrm>
          <a:prstGeom prst="rect">
            <a:avLst/>
          </a:prstGeom>
          <a:noFill/>
          <a:ln w="9525">
            <a:noFill/>
            <a:miter lim="800000"/>
            <a:headEnd/>
            <a:tailEnd/>
          </a:ln>
        </p:spPr>
      </p:pic>
    </p:spTree>
    <p:extLst>
      <p:ext uri="{BB962C8B-B14F-4D97-AF65-F5344CB8AC3E}">
        <p14:creationId xmlns:p14="http://schemas.microsoft.com/office/powerpoint/2010/main" xmlns="" val="2028264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685800"/>
            <a:r>
              <a:rPr lang="en-US" sz="3600" b="1" dirty="0" smtClean="0">
                <a:solidFill>
                  <a:schemeClr val="accent6">
                    <a:lumMod val="50000"/>
                  </a:schemeClr>
                </a:solidFill>
                <a:cs typeface="Times New Roman" panose="02020603050405020304" pitchFamily="18" charset="0"/>
              </a:rPr>
              <a:t>Advantage </a:t>
            </a:r>
            <a:r>
              <a:rPr lang="en-US" sz="3600" b="1" dirty="0">
                <a:solidFill>
                  <a:schemeClr val="accent6">
                    <a:lumMod val="50000"/>
                  </a:schemeClr>
                </a:solidFill>
                <a:cs typeface="Times New Roman" panose="02020603050405020304" pitchFamily="18" charset="0"/>
              </a:rPr>
              <a:t>of computers</a:t>
            </a:r>
            <a:endParaRPr lang="en-US" sz="3600" dirty="0">
              <a:latin typeface="+mj-lt"/>
              <a:cs typeface="Times New Roman" panose="02020603050405020304" pitchFamily="18" charset="0"/>
            </a:endParaRPr>
          </a:p>
        </p:txBody>
      </p:sp>
      <p:sp>
        <p:nvSpPr>
          <p:cNvPr id="3" name="Content Placeholder 2"/>
          <p:cNvSpPr>
            <a:spLocks noGrp="1"/>
          </p:cNvSpPr>
          <p:nvPr>
            <p:ph idx="1"/>
          </p:nvPr>
        </p:nvSpPr>
        <p:spPr>
          <a:xfrm>
            <a:off x="628650" y="1690689"/>
            <a:ext cx="7886700" cy="4351338"/>
          </a:xfrm>
        </p:spPr>
        <p:txBody>
          <a:bodyPr>
            <a:noAutofit/>
          </a:bodyPr>
          <a:lstStyle/>
          <a:p>
            <a:r>
              <a:rPr lang="en-US" sz="2400" b="1" dirty="0">
                <a:cs typeface="Times New Roman" panose="02020603050405020304" pitchFamily="18" charset="0"/>
              </a:rPr>
              <a:t>Speed:</a:t>
            </a:r>
            <a:r>
              <a:rPr lang="en-US" sz="2400" dirty="0">
                <a:cs typeface="Times New Roman" panose="02020603050405020304" pitchFamily="18" charset="0"/>
              </a:rPr>
              <a:t> </a:t>
            </a:r>
            <a:r>
              <a:rPr lang="en-US" sz="2000" dirty="0">
                <a:cs typeface="Times New Roman" panose="02020603050405020304" pitchFamily="18" charset="0"/>
              </a:rPr>
              <a:t>Computers work at very high speeds and are much faster than humans. </a:t>
            </a:r>
            <a:r>
              <a:rPr lang="en-US" sz="2000" dirty="0" smtClean="0">
                <a:cs typeface="Times New Roman" panose="02020603050405020304" pitchFamily="18" charset="0"/>
              </a:rPr>
              <a:t>Computer </a:t>
            </a:r>
            <a:r>
              <a:rPr lang="en-US" sz="2000" dirty="0">
                <a:cs typeface="Times New Roman" panose="02020603050405020304" pitchFamily="18" charset="0"/>
              </a:rPr>
              <a:t>speed is measured in </a:t>
            </a:r>
            <a:r>
              <a:rPr lang="en-US" sz="2000" b="1" i="1" dirty="0">
                <a:cs typeface="Times New Roman" panose="02020603050405020304" pitchFamily="18" charset="0"/>
              </a:rPr>
              <a:t>Mega Hertz </a:t>
            </a:r>
            <a:r>
              <a:rPr lang="en-US" sz="2000" dirty="0">
                <a:cs typeface="Times New Roman" panose="02020603050405020304" pitchFamily="18" charset="0"/>
              </a:rPr>
              <a:t>(MHz</a:t>
            </a:r>
            <a:r>
              <a:rPr lang="en-US" sz="2000" dirty="0" smtClean="0">
                <a:cs typeface="Times New Roman" panose="02020603050405020304" pitchFamily="18" charset="0"/>
              </a:rPr>
              <a:t>).</a:t>
            </a:r>
          </a:p>
          <a:p>
            <a:r>
              <a:rPr lang="en-US" sz="2400" b="1" dirty="0">
                <a:cs typeface="Times New Roman" panose="02020603050405020304" pitchFamily="18" charset="0"/>
              </a:rPr>
              <a:t>Storage:</a:t>
            </a:r>
            <a:r>
              <a:rPr lang="en-US" sz="2400" dirty="0">
                <a:cs typeface="Times New Roman" panose="02020603050405020304" pitchFamily="18" charset="0"/>
              </a:rPr>
              <a:t> </a:t>
            </a:r>
            <a:r>
              <a:rPr lang="en-US" sz="2000" dirty="0">
                <a:cs typeface="Times New Roman" panose="02020603050405020304" pitchFamily="18" charset="0"/>
              </a:rPr>
              <a:t>A computer can store a large amount of data permanently. User can use this data at any time. Text, graphic, pictures, audio and video files can be stored easily. </a:t>
            </a:r>
          </a:p>
          <a:p>
            <a:r>
              <a:rPr lang="en-US" sz="2400" b="1" dirty="0">
                <a:cs typeface="Times New Roman" panose="02020603050405020304" pitchFamily="18" charset="0"/>
              </a:rPr>
              <a:t>Processing:</a:t>
            </a:r>
            <a:r>
              <a:rPr lang="en-US" sz="2400" dirty="0">
                <a:cs typeface="Times New Roman" panose="02020603050405020304" pitchFamily="18" charset="0"/>
              </a:rPr>
              <a:t> </a:t>
            </a:r>
            <a:r>
              <a:rPr lang="en-US" sz="2000" dirty="0">
                <a:cs typeface="Times New Roman" panose="02020603050405020304" pitchFamily="18" charset="0"/>
              </a:rPr>
              <a:t>A computer can process the given instructions. It can perform different types of processing like addition, subtraction, multiplication and division. It can also perform logical functions like comparing two numbers to decide which one is the bigger etc.</a:t>
            </a:r>
          </a:p>
          <a:p>
            <a:r>
              <a:rPr lang="en-US" sz="2400" b="1" dirty="0">
                <a:cs typeface="Times New Roman" panose="02020603050405020304" pitchFamily="18" charset="0"/>
              </a:rPr>
              <a:t>Accuracy:</a:t>
            </a:r>
            <a:r>
              <a:rPr lang="en-US" sz="2400" dirty="0">
                <a:cs typeface="Times New Roman" panose="02020603050405020304" pitchFamily="18" charset="0"/>
              </a:rPr>
              <a:t> </a:t>
            </a:r>
            <a:r>
              <a:rPr lang="en-US" sz="2400" dirty="0" smtClean="0">
                <a:cs typeface="Times New Roman" panose="02020603050405020304" pitchFamily="18" charset="0"/>
              </a:rPr>
              <a:t>P</a:t>
            </a:r>
            <a:r>
              <a:rPr lang="en-US" sz="2000" dirty="0" smtClean="0">
                <a:cs typeface="Times New Roman" panose="02020603050405020304" pitchFamily="18" charset="0"/>
              </a:rPr>
              <a:t>rovide </a:t>
            </a:r>
            <a:r>
              <a:rPr lang="en-US" sz="2000" dirty="0">
                <a:cs typeface="Times New Roman" panose="02020603050405020304" pitchFamily="18" charset="0"/>
              </a:rPr>
              <a:t>results without any error. Computers can process large amount of data and generate error-free results. </a:t>
            </a:r>
          </a:p>
          <a:p>
            <a:pPr marL="0" indent="0">
              <a:buNone/>
            </a:pPr>
            <a:r>
              <a:rPr lang="en-US" sz="2400" dirty="0">
                <a:cs typeface="Times New Roman" panose="02020603050405020304" pitchFamily="18" charset="0"/>
              </a:rPr>
              <a:t/>
            </a:r>
            <a:br>
              <a:rPr lang="en-US" sz="2400" dirty="0">
                <a:cs typeface="Times New Roman" panose="02020603050405020304" pitchFamily="18" charset="0"/>
              </a:rPr>
            </a:br>
            <a:endParaRPr lang="en-US" sz="2400" dirty="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2ED799F-190B-4690-9AA4-A530F37BEF97}" type="slidenum">
              <a:rPr lang="en-US" smtClean="0"/>
              <a:pPr/>
              <a:t>8</a:t>
            </a:fld>
            <a:endParaRPr lang="en-US"/>
          </a:p>
        </p:txBody>
      </p:sp>
    </p:spTree>
    <p:extLst>
      <p:ext uri="{BB962C8B-B14F-4D97-AF65-F5344CB8AC3E}">
        <p14:creationId xmlns:p14="http://schemas.microsoft.com/office/powerpoint/2010/main" xmlns="" val="103106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685800"/>
            <a:r>
              <a:rPr lang="en-US" sz="4000" b="1" dirty="0" smtClean="0">
                <a:solidFill>
                  <a:schemeClr val="accent6">
                    <a:lumMod val="50000"/>
                  </a:schemeClr>
                </a:solidFill>
                <a:cs typeface="Times New Roman" panose="02020603050405020304" pitchFamily="18" charset="0"/>
              </a:rPr>
              <a:t>Advantage </a:t>
            </a:r>
            <a:r>
              <a:rPr lang="en-US" sz="4000" b="1" dirty="0">
                <a:solidFill>
                  <a:schemeClr val="accent6">
                    <a:lumMod val="50000"/>
                  </a:schemeClr>
                </a:solidFill>
                <a:cs typeface="Times New Roman" panose="02020603050405020304" pitchFamily="18" charset="0"/>
              </a:rPr>
              <a:t>of computers</a:t>
            </a:r>
            <a:endParaRPr lang="en-US" sz="4000" b="1" dirty="0">
              <a:solidFill>
                <a:schemeClr val="accent6">
                  <a:lumMod val="50000"/>
                </a:schemeClr>
              </a:solidFill>
              <a:latin typeface="+mj-lt"/>
              <a:cs typeface="Times New Roman" panose="02020603050405020304" pitchFamily="18" charset="0"/>
            </a:endParaRPr>
          </a:p>
        </p:txBody>
      </p:sp>
      <p:sp>
        <p:nvSpPr>
          <p:cNvPr id="3" name="Content Placeholder 2"/>
          <p:cNvSpPr>
            <a:spLocks noGrp="1"/>
          </p:cNvSpPr>
          <p:nvPr>
            <p:ph idx="1"/>
          </p:nvPr>
        </p:nvSpPr>
        <p:spPr>
          <a:xfrm>
            <a:off x="628650" y="1690689"/>
            <a:ext cx="7886700" cy="4665662"/>
          </a:xfrm>
        </p:spPr>
        <p:txBody>
          <a:bodyPr>
            <a:noAutofit/>
          </a:bodyPr>
          <a:lstStyle/>
          <a:p>
            <a:r>
              <a:rPr lang="en-US" sz="2400" b="1" dirty="0" smtClean="0"/>
              <a:t>Communication</a:t>
            </a:r>
            <a:r>
              <a:rPr lang="en-US" sz="2400" b="1" dirty="0"/>
              <a:t>:</a:t>
            </a:r>
            <a:r>
              <a:rPr lang="en-US" sz="2400" dirty="0"/>
              <a:t> </a:t>
            </a:r>
            <a:r>
              <a:rPr lang="en-US" sz="2000" dirty="0">
                <a:cs typeface="Times New Roman" panose="02020603050405020304" pitchFamily="18" charset="0"/>
              </a:rPr>
              <a:t>Most computers today have the capability of communicating with other computers. We can connect two or more computers by a communication device such as modem. </a:t>
            </a:r>
          </a:p>
          <a:p>
            <a:r>
              <a:rPr lang="en-US" sz="2400" b="1" dirty="0">
                <a:cs typeface="Times New Roman" panose="02020603050405020304" pitchFamily="18" charset="0"/>
              </a:rPr>
              <a:t>Versatility:</a:t>
            </a:r>
            <a:r>
              <a:rPr lang="en-US" sz="2400" dirty="0">
                <a:cs typeface="Times New Roman" panose="02020603050405020304" pitchFamily="18" charset="0"/>
              </a:rPr>
              <a:t>  </a:t>
            </a:r>
            <a:r>
              <a:rPr lang="en-US" sz="2000" dirty="0">
                <a:cs typeface="Times New Roman" panose="02020603050405020304" pitchFamily="18" charset="0"/>
              </a:rPr>
              <a:t>Computers can do computations with all kinds of data including alphabets, pictures, sound images, voice, </a:t>
            </a:r>
            <a:r>
              <a:rPr lang="en-US" sz="2000" dirty="0" err="1">
                <a:cs typeface="Times New Roman" panose="02020603050405020304" pitchFamily="18" charset="0"/>
              </a:rPr>
              <a:t>e.t.c</a:t>
            </a:r>
            <a:r>
              <a:rPr lang="en-US" sz="2000" dirty="0">
                <a:cs typeface="Times New Roman" panose="02020603050405020304" pitchFamily="18" charset="0"/>
              </a:rPr>
              <a:t>.</a:t>
            </a:r>
          </a:p>
          <a:p>
            <a:r>
              <a:rPr lang="en-US" sz="2400" b="1" dirty="0">
                <a:cs typeface="Times New Roman" panose="02020603050405020304" pitchFamily="18" charset="0"/>
              </a:rPr>
              <a:t>Automation:</a:t>
            </a:r>
            <a:r>
              <a:rPr lang="en-US" sz="2400" dirty="0">
                <a:cs typeface="Times New Roman" panose="02020603050405020304" pitchFamily="18" charset="0"/>
              </a:rPr>
              <a:t> </a:t>
            </a:r>
            <a:r>
              <a:rPr lang="en-US" sz="2000" dirty="0">
                <a:cs typeface="Times New Roman" panose="02020603050405020304" pitchFamily="18" charset="0"/>
              </a:rPr>
              <a:t>Computers work automatically, i.e. they do not need any supervision to do programmed routines.</a:t>
            </a:r>
          </a:p>
          <a:p>
            <a:r>
              <a:rPr lang="en-US" sz="2400" b="1" dirty="0">
                <a:cs typeface="Times New Roman" panose="02020603050405020304" pitchFamily="18" charset="0"/>
              </a:rPr>
              <a:t>Diligence:</a:t>
            </a:r>
            <a:r>
              <a:rPr lang="en-US" sz="2400" dirty="0">
                <a:cs typeface="Times New Roman" panose="02020603050405020304" pitchFamily="18" charset="0"/>
              </a:rPr>
              <a:t> </a:t>
            </a:r>
            <a:r>
              <a:rPr lang="en-US" sz="2000" dirty="0">
                <a:cs typeface="Times New Roman" panose="02020603050405020304" pitchFamily="18" charset="0"/>
              </a:rPr>
              <a:t>Computers are diligent i.e. they have ability to perform the same task   “over and over” without getting tired e.g. in industrial robotics, like those in Car assembly lines.</a:t>
            </a:r>
          </a:p>
          <a:p>
            <a:r>
              <a:rPr lang="en-US" sz="2400" b="1" dirty="0">
                <a:cs typeface="Times New Roman" panose="02020603050405020304" pitchFamily="18" charset="0"/>
              </a:rPr>
              <a:t>Artificial Intelligence:</a:t>
            </a:r>
            <a:r>
              <a:rPr lang="en-US" sz="2400" dirty="0">
                <a:cs typeface="Times New Roman" panose="02020603050405020304" pitchFamily="18" charset="0"/>
              </a:rPr>
              <a:t> </a:t>
            </a:r>
            <a:r>
              <a:rPr lang="en-US" sz="2000" dirty="0">
                <a:cs typeface="Times New Roman" panose="02020603050405020304" pitchFamily="18" charset="0"/>
              </a:rPr>
              <a:t>Computers can respond to requests given to them and provide solutions.</a:t>
            </a:r>
          </a:p>
        </p:txBody>
      </p:sp>
      <p:sp>
        <p:nvSpPr>
          <p:cNvPr id="6" name="Slide Number Placeholder 5"/>
          <p:cNvSpPr>
            <a:spLocks noGrp="1"/>
          </p:cNvSpPr>
          <p:nvPr>
            <p:ph type="sldNum" sz="quarter" idx="12"/>
          </p:nvPr>
        </p:nvSpPr>
        <p:spPr/>
        <p:txBody>
          <a:bodyPr/>
          <a:lstStyle/>
          <a:p>
            <a:fld id="{B2ED799F-190B-4690-9AA4-A530F37BEF97}" type="slidenum">
              <a:rPr lang="en-US" smtClean="0"/>
              <a:pPr/>
              <a:t>9</a:t>
            </a:fld>
            <a:endParaRPr lang="en-US"/>
          </a:p>
        </p:txBody>
      </p:sp>
    </p:spTree>
    <p:extLst>
      <p:ext uri="{BB962C8B-B14F-4D97-AF65-F5344CB8AC3E}">
        <p14:creationId xmlns:p14="http://schemas.microsoft.com/office/powerpoint/2010/main" xmlns="" val="213732102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S EXCEL [Repaired]" id="{1F262B01-B91F-4C22-8E7B-1E62D75B1F84}" vid="{8EF05FFC-1E2B-42B3-B055-22F04FF8D4A4}"/>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S EXCEL [Repaired]" id="{1F262B01-B91F-4C22-8E7B-1E62D75B1F84}" vid="{8EF05FFC-1E2B-42B3-B055-22F04FF8D4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990</TotalTime>
  <Words>2429</Words>
  <Application>Microsoft Office PowerPoint</Application>
  <PresentationFormat>On-screen Show (4:3)</PresentationFormat>
  <Paragraphs>322</Paragraphs>
  <Slides>39</Slides>
  <Notes>6</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1_Office Theme</vt:lpstr>
      <vt:lpstr>2_Office Theme</vt:lpstr>
      <vt:lpstr>                               KAMPALA INTERNATIONAL                                            UNIVERSITY SCHOOL OF MATHEMATICS AND  COMPUTING  STUDY GUIDE FOR  HEC STUDENTS COLLEGE OF                                EDUCATION, OPEN DISTANCE LEARNING</vt:lpstr>
      <vt:lpstr>Study Unit 1: Introduction to Computer systems </vt:lpstr>
      <vt:lpstr>Learning Outcomes of Study Unit 1 </vt:lpstr>
      <vt:lpstr>Definition </vt:lpstr>
      <vt:lpstr>Basic Functions Of A Computer</vt:lpstr>
      <vt:lpstr>Computer System</vt:lpstr>
      <vt:lpstr>5 Components of a Computer System </vt:lpstr>
      <vt:lpstr>Advantage of computers</vt:lpstr>
      <vt:lpstr>Advantage of computers</vt:lpstr>
      <vt:lpstr>Disadvantage Of Computers</vt:lpstr>
      <vt:lpstr>Limitation Of Computers</vt:lpstr>
      <vt:lpstr>Uses of Computers</vt:lpstr>
      <vt:lpstr>Business Uses of Computers</vt:lpstr>
      <vt:lpstr>Educational Uses of Computers</vt:lpstr>
      <vt:lpstr>Data and Information</vt:lpstr>
      <vt:lpstr>Computer Hardware </vt:lpstr>
      <vt:lpstr>Categories of hardware</vt:lpstr>
      <vt:lpstr>Input Devices</vt:lpstr>
      <vt:lpstr>Output Devices</vt:lpstr>
      <vt:lpstr>Processor (CPU)</vt:lpstr>
      <vt:lpstr>System board</vt:lpstr>
      <vt:lpstr>Hardware cont’d</vt:lpstr>
      <vt:lpstr>Hardware cont’d</vt:lpstr>
      <vt:lpstr>Hardware cont’d</vt:lpstr>
      <vt:lpstr>Bits and Bytes</vt:lpstr>
      <vt:lpstr>Storage Devices</vt:lpstr>
      <vt:lpstr>Computer Health and Safety issues</vt:lpstr>
      <vt:lpstr>Classification of Computers</vt:lpstr>
      <vt:lpstr> Classification of Computers According to size </vt:lpstr>
      <vt:lpstr>Classification of Computers According to size</vt:lpstr>
      <vt:lpstr>Micro computers/Personal Computers </vt:lpstr>
      <vt:lpstr>Microcomputers</vt:lpstr>
      <vt:lpstr>Microcomputers</vt:lpstr>
      <vt:lpstr>Microcomputers</vt:lpstr>
      <vt:lpstr>Microcomputers</vt:lpstr>
      <vt:lpstr>Microcomputers</vt:lpstr>
      <vt:lpstr>Common Terms</vt:lpstr>
      <vt:lpstr>Review questions </vt:lpstr>
      <vt:lpstr>References and Additional Reading Materials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C0S 3201: Artificial Intelligence</dc:title>
  <dc:creator>CS4HS</dc:creator>
  <cp:lastModifiedBy>USER</cp:lastModifiedBy>
  <cp:revision>234</cp:revision>
  <cp:lastPrinted>2017-09-21T09:12:33Z</cp:lastPrinted>
  <dcterms:created xsi:type="dcterms:W3CDTF">2015-08-24T11:25:43Z</dcterms:created>
  <dcterms:modified xsi:type="dcterms:W3CDTF">2021-09-18T17:11:35Z</dcterms:modified>
</cp:coreProperties>
</file>