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C1CB8-5D99-491B-9706-CA69CE1475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416452-3CEF-4D91-B45C-790BBBBE0F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AEC9F5-75B7-4E88-A80F-DA25CE77D89E}"/>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5" name="Footer Placeholder 4">
            <a:extLst>
              <a:ext uri="{FF2B5EF4-FFF2-40B4-BE49-F238E27FC236}">
                <a16:creationId xmlns:a16="http://schemas.microsoft.com/office/drawing/2014/main" id="{C536F9F1-00B1-4B4C-9C45-1D1F40025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EB096-C741-416C-86F1-BCC9EBF80D94}"/>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375088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8C5FF-21AD-4317-BD16-D59CA0BA80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2DD83E-CE02-4832-BAA6-F562B2EACA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1913B7-9D6C-4673-B23A-24FEEB5C2F14}"/>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5" name="Footer Placeholder 4">
            <a:extLst>
              <a:ext uri="{FF2B5EF4-FFF2-40B4-BE49-F238E27FC236}">
                <a16:creationId xmlns:a16="http://schemas.microsoft.com/office/drawing/2014/main" id="{618124FF-2578-4B5F-AD7E-E43CFCC30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29ADE0-8686-41DD-BB47-BA1F53CD64A9}"/>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357865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35260A-E1C6-470F-AB21-B170C0F7FF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4D7590-1F03-4F88-9797-8533EAB0EC5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6A885-40D8-4D91-912D-4D7B7566D6AD}"/>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5" name="Footer Placeholder 4">
            <a:extLst>
              <a:ext uri="{FF2B5EF4-FFF2-40B4-BE49-F238E27FC236}">
                <a16:creationId xmlns:a16="http://schemas.microsoft.com/office/drawing/2014/main" id="{8DBC00CF-0D6C-4AE7-956B-967F6D43A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87D3C-8B94-4671-9FB8-2D0733205A69}"/>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360976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6D0E-E433-41F5-A217-70572771A2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2019F2-82B3-48E0-834E-02C1F9E4A3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094AA2-FA4E-45DB-8C21-01C6A9086876}"/>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5" name="Footer Placeholder 4">
            <a:extLst>
              <a:ext uri="{FF2B5EF4-FFF2-40B4-BE49-F238E27FC236}">
                <a16:creationId xmlns:a16="http://schemas.microsoft.com/office/drawing/2014/main" id="{1DAD2C4C-51DF-4A2D-A5B7-5E778E686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3F238-3BD7-4ABE-ABD3-5292DFACB80F}"/>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76696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9B86-117A-4D44-A573-E0AE5B7E22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19BE83-6336-40B4-AFB3-1FD74D4CD2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D6E11F-A9C1-440B-AD36-C5CCD04E0A36}"/>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5" name="Footer Placeholder 4">
            <a:extLst>
              <a:ext uri="{FF2B5EF4-FFF2-40B4-BE49-F238E27FC236}">
                <a16:creationId xmlns:a16="http://schemas.microsoft.com/office/drawing/2014/main" id="{43C1006E-D150-44D8-B744-F83447EA0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C7BE67-3FC3-4859-8563-9E978CE3508D}"/>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345425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F0B09-FAA9-4237-BD09-1039E865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02909D-C496-46AC-8A4A-3CBF244545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2E517D-7924-4A2B-B9F9-214B2F3A93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2F785E-5BB7-4617-9530-65C0B4CB405E}"/>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6" name="Footer Placeholder 5">
            <a:extLst>
              <a:ext uri="{FF2B5EF4-FFF2-40B4-BE49-F238E27FC236}">
                <a16:creationId xmlns:a16="http://schemas.microsoft.com/office/drawing/2014/main" id="{9353BE32-E2DF-4423-91B6-01BEC43140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4701C7-04C2-4055-A7CC-5AAFFE0ADBA9}"/>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228239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B959B-8290-46DA-BD08-3EE4C9E324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B54858-0382-40C1-AF22-23B6D897B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391A241-DCA5-427E-83E6-F54EA45803A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33001E-5CDC-4B8E-A7FB-6A4F1F493D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8A215D-15B2-4C60-9AD5-C1D4E0E1C0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12E98E-3115-468D-9D0C-6AEE470C7C15}"/>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8" name="Footer Placeholder 7">
            <a:extLst>
              <a:ext uri="{FF2B5EF4-FFF2-40B4-BE49-F238E27FC236}">
                <a16:creationId xmlns:a16="http://schemas.microsoft.com/office/drawing/2014/main" id="{442ACE61-F648-4480-98EE-242ACF8C0C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506B78-57FA-4E25-8C06-4CAD718A7DD0}"/>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131177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D5425-4F03-491A-A700-98FFCD2AA9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224ADD-EA73-46BC-AFEA-4B7471A3D1ED}"/>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4" name="Footer Placeholder 3">
            <a:extLst>
              <a:ext uri="{FF2B5EF4-FFF2-40B4-BE49-F238E27FC236}">
                <a16:creationId xmlns:a16="http://schemas.microsoft.com/office/drawing/2014/main" id="{C3D82F75-16F7-4137-BAE9-607B39551B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CC61C-2973-44E1-9D68-2985508DDD65}"/>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2674348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E8A81C-D535-4748-8B9E-961554BFD65B}"/>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3" name="Footer Placeholder 2">
            <a:extLst>
              <a:ext uri="{FF2B5EF4-FFF2-40B4-BE49-F238E27FC236}">
                <a16:creationId xmlns:a16="http://schemas.microsoft.com/office/drawing/2014/main" id="{49C2C943-655F-4D53-BBC5-361F4F2B77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840F46-714C-4EF7-ADC8-2F837A837E51}"/>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326825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85F26-DEE8-40B1-8C0E-53F6922B09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575914-0757-4B25-9269-04C2D47D4E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D81CFF-E450-476B-8789-3D5B7CC52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F7DAE5-C5A1-4CF4-9EAB-B7462C77D7A8}"/>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6" name="Footer Placeholder 5">
            <a:extLst>
              <a:ext uri="{FF2B5EF4-FFF2-40B4-BE49-F238E27FC236}">
                <a16:creationId xmlns:a16="http://schemas.microsoft.com/office/drawing/2014/main" id="{088CA6F9-391A-4FB3-BCFD-DDD5E2B80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66AF08-FEF4-4E49-B5A2-5CD9923C832C}"/>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355159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13493-B579-405D-816E-AA55401FC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56B837-2020-4102-9724-6692CE23AA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BAB813-2931-46D8-9718-9F3ED3C46D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2F4678-FB8D-4B1A-90F2-52D4410DFBA0}"/>
              </a:ext>
            </a:extLst>
          </p:cNvPr>
          <p:cNvSpPr>
            <a:spLocks noGrp="1"/>
          </p:cNvSpPr>
          <p:nvPr>
            <p:ph type="dt" sz="half" idx="10"/>
          </p:nvPr>
        </p:nvSpPr>
        <p:spPr/>
        <p:txBody>
          <a:bodyPr/>
          <a:lstStyle/>
          <a:p>
            <a:fld id="{E95CA156-9902-4CAD-A3CB-27846E280EEF}" type="datetimeFigureOut">
              <a:rPr lang="en-US" smtClean="0"/>
              <a:t>10/11/2021</a:t>
            </a:fld>
            <a:endParaRPr lang="en-US"/>
          </a:p>
        </p:txBody>
      </p:sp>
      <p:sp>
        <p:nvSpPr>
          <p:cNvPr id="6" name="Footer Placeholder 5">
            <a:extLst>
              <a:ext uri="{FF2B5EF4-FFF2-40B4-BE49-F238E27FC236}">
                <a16:creationId xmlns:a16="http://schemas.microsoft.com/office/drawing/2014/main" id="{E8FEF08A-BC9B-4127-B060-F7715DE164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A10009-B9AC-4426-896E-EAF1506D47C1}"/>
              </a:ext>
            </a:extLst>
          </p:cNvPr>
          <p:cNvSpPr>
            <a:spLocks noGrp="1"/>
          </p:cNvSpPr>
          <p:nvPr>
            <p:ph type="sldNum" sz="quarter" idx="12"/>
          </p:nvPr>
        </p:nvSpPr>
        <p:spPr/>
        <p:txBody>
          <a:bodyPr/>
          <a:lstStyle/>
          <a:p>
            <a:fld id="{A08D4901-AFF8-411C-94BF-6CDF736984B5}" type="slidenum">
              <a:rPr lang="en-US" smtClean="0"/>
              <a:t>‹#›</a:t>
            </a:fld>
            <a:endParaRPr lang="en-US"/>
          </a:p>
        </p:txBody>
      </p:sp>
    </p:spTree>
    <p:extLst>
      <p:ext uri="{BB962C8B-B14F-4D97-AF65-F5344CB8AC3E}">
        <p14:creationId xmlns:p14="http://schemas.microsoft.com/office/powerpoint/2010/main" val="141847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76303A-5347-4631-9BDB-109E31652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2CDFC-98B5-40F0-BB3C-FB8CF0A0EB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719B1-049B-48FB-9C5E-3DB8265BB0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CA156-9902-4CAD-A3CB-27846E280EEF}" type="datetimeFigureOut">
              <a:rPr lang="en-US" smtClean="0"/>
              <a:t>10/11/2021</a:t>
            </a:fld>
            <a:endParaRPr lang="en-US"/>
          </a:p>
        </p:txBody>
      </p:sp>
      <p:sp>
        <p:nvSpPr>
          <p:cNvPr id="5" name="Footer Placeholder 4">
            <a:extLst>
              <a:ext uri="{FF2B5EF4-FFF2-40B4-BE49-F238E27FC236}">
                <a16:creationId xmlns:a16="http://schemas.microsoft.com/office/drawing/2014/main" id="{E355984C-9E85-4BED-89FE-B0B0BBE369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F357FB-A7B5-4A42-8A71-EB2278AF88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D4901-AFF8-411C-94BF-6CDF736984B5}" type="slidenum">
              <a:rPr lang="en-US" smtClean="0"/>
              <a:t>‹#›</a:t>
            </a:fld>
            <a:endParaRPr lang="en-US"/>
          </a:p>
        </p:txBody>
      </p:sp>
    </p:spTree>
    <p:extLst>
      <p:ext uri="{BB962C8B-B14F-4D97-AF65-F5344CB8AC3E}">
        <p14:creationId xmlns:p14="http://schemas.microsoft.com/office/powerpoint/2010/main" val="2632932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5B22C-683B-4CEF-BC99-3E2FE8B7A9FE}"/>
              </a:ext>
            </a:extLst>
          </p:cNvPr>
          <p:cNvSpPr>
            <a:spLocks noGrp="1"/>
          </p:cNvSpPr>
          <p:nvPr>
            <p:ph type="ctrTitle"/>
          </p:nvPr>
        </p:nvSpPr>
        <p:spPr/>
        <p:txBody>
          <a:bodyPr/>
          <a:lstStyle/>
          <a:p>
            <a:r>
              <a:rPr lang="en-US" b="1" dirty="0"/>
              <a:t>SAMPLING PROCEDURES</a:t>
            </a:r>
            <a:br>
              <a:rPr lang="en-US" dirty="0"/>
            </a:br>
            <a:endParaRPr lang="en-US" dirty="0"/>
          </a:p>
        </p:txBody>
      </p:sp>
      <p:sp>
        <p:nvSpPr>
          <p:cNvPr id="3" name="Subtitle 2">
            <a:extLst>
              <a:ext uri="{FF2B5EF4-FFF2-40B4-BE49-F238E27FC236}">
                <a16:creationId xmlns:a16="http://schemas.microsoft.com/office/drawing/2014/main" id="{ADE3B8FE-0378-47BB-BFBE-ACAE0239ACC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13778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9DEA1-7292-4F65-A9F2-99BAA5454E2D}"/>
              </a:ext>
            </a:extLst>
          </p:cNvPr>
          <p:cNvSpPr>
            <a:spLocks noGrp="1"/>
          </p:cNvSpPr>
          <p:nvPr>
            <p:ph type="title"/>
          </p:nvPr>
        </p:nvSpPr>
        <p:spPr/>
        <p:txBody>
          <a:bodyPr/>
          <a:lstStyle/>
          <a:p>
            <a:r>
              <a:rPr lang="en-US" dirty="0"/>
              <a:t>continuation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25B1447-A76C-459D-AA71-77E95D7D9FEA}"/>
                  </a:ext>
                </a:extLst>
              </p:cNvPr>
              <p:cNvSpPr>
                <a:spLocks noGrp="1"/>
              </p:cNvSpPr>
              <p:nvPr>
                <p:ph idx="1"/>
              </p:nvPr>
            </p:nvSpPr>
            <p:spPr/>
            <p:txBody>
              <a:bodyPr>
                <a:normAutofit fontScale="62500" lnSpcReduction="20000"/>
              </a:bodyPr>
              <a:lstStyle/>
              <a:p>
                <a:pPr marL="0" indent="0">
                  <a:buNone/>
                </a:pPr>
                <a:r>
                  <a:rPr lang="en-US" dirty="0"/>
                  <a:t>The estimators for the above parameters are;</a:t>
                </a:r>
              </a:p>
              <a:p>
                <a:pPr lvl="0"/>
                <a:r>
                  <a:rPr lang="en-US" dirty="0"/>
                  <a:t>Estimator for the mean </a:t>
                </a:r>
                <a14:m>
                  <m:oMath xmlns:m="http://schemas.openxmlformats.org/officeDocument/2006/math">
                    <m:sSub>
                      <m:sSubPr>
                        <m:ctrlPr>
                          <a:rPr lang="en-US" i="1"/>
                        </m:ctrlPr>
                      </m:sSubPr>
                      <m:e>
                        <m:acc>
                          <m:accPr>
                            <m:chr m:val="̅"/>
                            <m:ctrlPr>
                              <a:rPr lang="en-US" i="1"/>
                            </m:ctrlPr>
                          </m:accPr>
                          <m:e>
                            <m:r>
                              <a:rPr lang="en-US" i="1"/>
                              <m:t>𝑦</m:t>
                            </m:r>
                          </m:e>
                        </m:acc>
                      </m:e>
                      <m:sub>
                        <m:r>
                          <a:rPr lang="en-US" i="1"/>
                          <m:t>𝑛</m:t>
                        </m:r>
                      </m:sub>
                    </m:sSub>
                    <m:r>
                      <a:rPr lang="en-US" i="1"/>
                      <m:t>=</m:t>
                    </m:r>
                    <m:f>
                      <m:fPr>
                        <m:ctrlPr>
                          <a:rPr lang="en-US" i="1"/>
                        </m:ctrlPr>
                      </m:fPr>
                      <m:num>
                        <m:r>
                          <a:rPr lang="en-US" i="1"/>
                          <m:t>1</m:t>
                        </m:r>
                      </m:num>
                      <m:den>
                        <m:r>
                          <a:rPr lang="en-US" i="1"/>
                          <m:t>𝑛</m:t>
                        </m:r>
                      </m:den>
                    </m:f>
                    <m:nary>
                      <m:naryPr>
                        <m:chr m:val="∑"/>
                        <m:limLoc m:val="undOvr"/>
                        <m:subHide m:val="on"/>
                        <m:supHide m:val="on"/>
                        <m:ctrlPr>
                          <a:rPr lang="en-US" i="1"/>
                        </m:ctrlPr>
                      </m:naryPr>
                      <m:sub/>
                      <m:sup/>
                      <m:e>
                        <m:sSub>
                          <m:sSubPr>
                            <m:ctrlPr>
                              <a:rPr lang="en-US" i="1"/>
                            </m:ctrlPr>
                          </m:sSubPr>
                          <m:e>
                            <m:r>
                              <a:rPr lang="en-US" i="1"/>
                              <m:t>𝑦</m:t>
                            </m:r>
                          </m:e>
                          <m:sub>
                            <m:r>
                              <a:rPr lang="en-US" i="1"/>
                              <m:t>𝑖</m:t>
                            </m:r>
                          </m:sub>
                        </m:sSub>
                      </m:e>
                    </m:nary>
                  </m:oMath>
                </a14:m>
                <a:r>
                  <a:rPr lang="en-US" dirty="0"/>
                  <a:t> which is an unbiased estimator for the population mean </a:t>
                </a:r>
                <a14:m>
                  <m:oMath xmlns:m="http://schemas.openxmlformats.org/officeDocument/2006/math">
                    <m:acc>
                      <m:accPr>
                        <m:chr m:val="̅"/>
                        <m:ctrlPr>
                          <a:rPr lang="en-US" i="1"/>
                        </m:ctrlPr>
                      </m:accPr>
                      <m:e>
                        <m:r>
                          <a:rPr lang="en-US" i="1"/>
                          <m:t>𝑌</m:t>
                        </m:r>
                        <m:r>
                          <a:rPr lang="en-US" i="1"/>
                          <m:t>.</m:t>
                        </m:r>
                      </m:e>
                    </m:acc>
                  </m:oMath>
                </a14:m>
                <a:r>
                  <a:rPr lang="en-US" dirty="0"/>
                  <a:t> that is ; </a:t>
                </a:r>
                <a14:m>
                  <m:oMath xmlns:m="http://schemas.openxmlformats.org/officeDocument/2006/math">
                    <m:r>
                      <a:rPr lang="en-US" i="1"/>
                      <m:t>𝐸</m:t>
                    </m:r>
                    <m:d>
                      <m:dPr>
                        <m:ctrlPr>
                          <a:rPr lang="en-US" i="1"/>
                        </m:ctrlPr>
                      </m:dPr>
                      <m:e>
                        <m:acc>
                          <m:accPr>
                            <m:chr m:val="̅"/>
                            <m:ctrlPr>
                              <a:rPr lang="en-US" i="1"/>
                            </m:ctrlPr>
                          </m:accPr>
                          <m:e>
                            <m:r>
                              <a:rPr lang="en-US" i="1"/>
                              <m:t>𝑦</m:t>
                            </m:r>
                          </m:e>
                        </m:acc>
                      </m:e>
                    </m:d>
                    <m:r>
                      <a:rPr lang="en-US" i="1"/>
                      <m:t>=</m:t>
                    </m:r>
                    <m:f>
                      <m:fPr>
                        <m:ctrlPr>
                          <a:rPr lang="en-US" i="1"/>
                        </m:ctrlPr>
                      </m:fPr>
                      <m:num>
                        <m:r>
                          <a:rPr lang="en-US" i="1"/>
                          <m:t>1</m:t>
                        </m:r>
                      </m:num>
                      <m:den>
                        <m:r>
                          <a:rPr lang="en-US" i="1"/>
                          <m:t>𝑛</m:t>
                        </m:r>
                      </m:den>
                    </m:f>
                    <m:nary>
                      <m:naryPr>
                        <m:chr m:val="∑"/>
                        <m:limLoc m:val="undOvr"/>
                        <m:subHide m:val="on"/>
                        <m:supHide m:val="on"/>
                        <m:ctrlPr>
                          <a:rPr lang="en-US" i="1"/>
                        </m:ctrlPr>
                      </m:naryPr>
                      <m:sub/>
                      <m:sup/>
                      <m:e>
                        <m:sSub>
                          <m:sSubPr>
                            <m:ctrlPr>
                              <a:rPr lang="en-US" i="1"/>
                            </m:ctrlPr>
                          </m:sSubPr>
                          <m:e>
                            <m:acc>
                              <m:accPr>
                                <m:chr m:val="̅"/>
                                <m:ctrlPr>
                                  <a:rPr lang="en-US" i="1"/>
                                </m:ctrlPr>
                              </m:accPr>
                              <m:e>
                                <m:r>
                                  <a:rPr lang="en-US" i="1"/>
                                  <m:t>𝑦</m:t>
                                </m:r>
                              </m:e>
                            </m:acc>
                          </m:e>
                          <m:sub>
                            <m:r>
                              <a:rPr lang="en-US" i="1"/>
                              <m:t>𝑛</m:t>
                            </m:r>
                          </m:sub>
                        </m:sSub>
                        <m:r>
                          <a:rPr lang="en-US" i="1"/>
                          <m:t>=</m:t>
                        </m:r>
                        <m:sSub>
                          <m:sSubPr>
                            <m:ctrlPr>
                              <a:rPr lang="en-US" i="1"/>
                            </m:ctrlPr>
                          </m:sSubPr>
                          <m:e>
                            <m:acc>
                              <m:accPr>
                                <m:chr m:val="̅"/>
                                <m:ctrlPr>
                                  <a:rPr lang="en-US" i="1"/>
                                </m:ctrlPr>
                              </m:accPr>
                              <m:e>
                                <m:r>
                                  <a:rPr lang="en-US" i="1"/>
                                  <m:t>𝑌</m:t>
                                </m:r>
                              </m:e>
                            </m:acc>
                          </m:e>
                          <m:sub>
                            <m:r>
                              <a:rPr lang="en-US" i="1"/>
                              <m:t>𝑁</m:t>
                            </m:r>
                          </m:sub>
                        </m:sSub>
                        <m:r>
                          <a:rPr lang="en-US" i="1"/>
                          <m:t>.</m:t>
                        </m:r>
                      </m:e>
                    </m:nary>
                  </m:oMath>
                </a14:m>
                <a:endParaRPr lang="en-US" dirty="0"/>
              </a:p>
              <a:p>
                <a:pPr lvl="0"/>
                <a:r>
                  <a:rPr lang="en-US" dirty="0"/>
                  <a:t>Variance of the estimator is </a:t>
                </a:r>
                <a14:m>
                  <m:oMath xmlns:m="http://schemas.openxmlformats.org/officeDocument/2006/math">
                    <m:r>
                      <a:rPr lang="en-US" i="1"/>
                      <m:t> </m:t>
                    </m:r>
                    <m:r>
                      <a:rPr lang="en-US" i="1"/>
                      <m:t>𝑉</m:t>
                    </m:r>
                    <m:d>
                      <m:dPr>
                        <m:ctrlPr>
                          <a:rPr lang="en-US" i="1"/>
                        </m:ctrlPr>
                      </m:dPr>
                      <m:e>
                        <m:sSub>
                          <m:sSubPr>
                            <m:ctrlPr>
                              <a:rPr lang="en-US" i="1"/>
                            </m:ctrlPr>
                          </m:sSubPr>
                          <m:e>
                            <m:acc>
                              <m:accPr>
                                <m:chr m:val="̅"/>
                                <m:ctrlPr>
                                  <a:rPr lang="en-US" i="1"/>
                                </m:ctrlPr>
                              </m:accPr>
                              <m:e>
                                <m:r>
                                  <a:rPr lang="en-US" i="1"/>
                                  <m:t>𝑦</m:t>
                                </m:r>
                              </m:e>
                            </m:acc>
                          </m:e>
                          <m:sub>
                            <m:r>
                              <a:rPr lang="en-US" i="1"/>
                              <m:t>𝑛</m:t>
                            </m:r>
                          </m:sub>
                        </m:sSub>
                      </m:e>
                    </m:d>
                    <m:r>
                      <a:rPr lang="en-US" i="1"/>
                      <m:t>=</m:t>
                    </m:r>
                    <m:d>
                      <m:dPr>
                        <m:ctrlPr>
                          <a:rPr lang="en-US" i="1"/>
                        </m:ctrlPr>
                      </m:dPr>
                      <m:e>
                        <m:f>
                          <m:fPr>
                            <m:ctrlPr>
                              <a:rPr lang="en-US" i="1"/>
                            </m:ctrlPr>
                          </m:fPr>
                          <m:num>
                            <m:r>
                              <a:rPr lang="en-US" i="1"/>
                              <m:t>1</m:t>
                            </m:r>
                          </m:num>
                          <m:den>
                            <m:r>
                              <a:rPr lang="en-US" i="1"/>
                              <m:t>𝑛</m:t>
                            </m:r>
                          </m:den>
                        </m:f>
                        <m:r>
                          <a:rPr lang="en-US" i="1"/>
                          <m:t>−</m:t>
                        </m:r>
                        <m:f>
                          <m:fPr>
                            <m:ctrlPr>
                              <a:rPr lang="en-US" i="1"/>
                            </m:ctrlPr>
                          </m:fPr>
                          <m:num>
                            <m:r>
                              <a:rPr lang="en-US" i="1"/>
                              <m:t>1</m:t>
                            </m:r>
                          </m:num>
                          <m:den>
                            <m:r>
                              <a:rPr lang="en-US" i="1"/>
                              <m:t>𝑁</m:t>
                            </m:r>
                          </m:den>
                        </m:f>
                      </m:e>
                    </m:d>
                    <m:sSup>
                      <m:sSupPr>
                        <m:ctrlPr>
                          <a:rPr lang="en-US" i="1"/>
                        </m:ctrlPr>
                      </m:sSupPr>
                      <m:e>
                        <m:r>
                          <a:rPr lang="en-US" i="1"/>
                          <m:t>𝑆</m:t>
                        </m:r>
                      </m:e>
                      <m:sup>
                        <m:r>
                          <a:rPr lang="en-US" i="1"/>
                          <m:t>2</m:t>
                        </m:r>
                      </m:sup>
                    </m:sSup>
                    <m:r>
                      <a:rPr lang="en-US" i="1"/>
                      <m:t>=</m:t>
                    </m:r>
                    <m:d>
                      <m:dPr>
                        <m:ctrlPr>
                          <a:rPr lang="en-US" i="1"/>
                        </m:ctrlPr>
                      </m:dPr>
                      <m:e>
                        <m:r>
                          <a:rPr lang="en-US" i="1"/>
                          <m:t>1−</m:t>
                        </m:r>
                        <m:r>
                          <a:rPr lang="en-US" i="1"/>
                          <m:t>𝑓</m:t>
                        </m:r>
                      </m:e>
                    </m:d>
                    <m:f>
                      <m:fPr>
                        <m:ctrlPr>
                          <a:rPr lang="en-US" i="1"/>
                        </m:ctrlPr>
                      </m:fPr>
                      <m:num>
                        <m:sSup>
                          <m:sSupPr>
                            <m:ctrlPr>
                              <a:rPr lang="en-US" i="1"/>
                            </m:ctrlPr>
                          </m:sSupPr>
                          <m:e>
                            <m:r>
                              <a:rPr lang="en-US" i="1"/>
                              <m:t>𝑆</m:t>
                            </m:r>
                          </m:e>
                          <m:sup>
                            <m:r>
                              <a:rPr lang="en-US" i="1"/>
                              <m:t>2</m:t>
                            </m:r>
                          </m:sup>
                        </m:sSup>
                      </m:num>
                      <m:den>
                        <m:r>
                          <a:rPr lang="en-US" i="1"/>
                          <m:t>𝑛</m:t>
                        </m:r>
                      </m:den>
                    </m:f>
                    <m:r>
                      <a:rPr lang="en-US" i="1"/>
                      <m:t>(</m:t>
                    </m:r>
                    <m:r>
                      <a:rPr lang="en-US" i="1"/>
                      <m:t>𝑓𝑜𝑟</m:t>
                    </m:r>
                    <m:r>
                      <a:rPr lang="en-US" i="1"/>
                      <m:t> </m:t>
                    </m:r>
                    <m:r>
                      <a:rPr lang="en-US" i="1"/>
                      <m:t>𝑆𝑅𝑆𝑊𝑂𝑅</m:t>
                    </m:r>
                    <m:r>
                      <a:rPr lang="en-US" i="1"/>
                      <m:t>)</m:t>
                    </m:r>
                  </m:oMath>
                </a14:m>
                <a:r>
                  <a:rPr lang="en-US" dirty="0"/>
                  <a:t> , where S</a:t>
                </a:r>
                <a:r>
                  <a:rPr lang="en-US" baseline="30000" dirty="0"/>
                  <a:t>2</a:t>
                </a:r>
                <a:r>
                  <a:rPr lang="en-US" dirty="0"/>
                  <a:t> is the population variance and f=n/N is the sampling fraction (rate).  This variance reduces to S</a:t>
                </a:r>
                <a:r>
                  <a:rPr lang="en-US" baseline="30000" dirty="0"/>
                  <a:t>2</a:t>
                </a:r>
                <a:r>
                  <a:rPr lang="en-US" dirty="0"/>
                  <a:t>/n  (for SRSWR) as f tends to zero Or </a:t>
                </a:r>
                <a14:m>
                  <m:oMath xmlns:m="http://schemas.openxmlformats.org/officeDocument/2006/math">
                    <m:r>
                      <a:rPr lang="en-US" b="0" i="1" smtClean="0">
                        <a:latin typeface="Cambria Math" panose="02040503050406030204" pitchFamily="18" charset="0"/>
                      </a:rPr>
                      <m:t>𝑣</m:t>
                    </m:r>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𝑦</m:t>
                            </m:r>
                          </m:e>
                        </m:acc>
                      </m:e>
                    </m:d>
                    <m:r>
                      <a:rPr lang="en-US" b="0" i="1" smtClean="0">
                        <a:latin typeface="Cambria Math" panose="02040503050406030204" pitchFamily="18" charset="0"/>
                      </a:rPr>
                      <m:t>=</m:t>
                    </m:r>
                    <m:nary>
                      <m:naryPr>
                        <m:chr m:val="∑"/>
                        <m:subHide m:val="on"/>
                        <m:supHide m:val="on"/>
                        <m:ctrlPr>
                          <a:rPr lang="en-US" b="0" i="1" smtClean="0">
                            <a:latin typeface="Cambria Math" panose="02040503050406030204" pitchFamily="18" charset="0"/>
                          </a:rPr>
                        </m:ctrlPr>
                      </m:naryPr>
                      <m:sub/>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𝑦</m:t>
                                    </m:r>
                                  </m:e>
                                </m:acc>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𝑦</m:t>
                                    </m:r>
                                  </m:e>
                                </m:acc>
                              </m:e>
                              <m:sub>
                                <m:r>
                                  <a:rPr lang="en-US" b="0" i="1" smtClean="0">
                                    <a:latin typeface="Cambria Math" panose="02040503050406030204" pitchFamily="18" charset="0"/>
                                  </a:rPr>
                                  <m:t>𝑛</m:t>
                                </m:r>
                              </m:sub>
                            </m:sSub>
                            <m:r>
                              <a:rPr lang="en-US" b="0" i="1" smtClean="0">
                                <a:latin typeface="Cambria Math" panose="02040503050406030204" pitchFamily="18" charset="0"/>
                              </a:rPr>
                              <m:t>)</m:t>
                            </m:r>
                          </m:e>
                          <m:sup>
                            <m:r>
                              <a:rPr lang="en-US" b="0" i="1" smtClean="0">
                                <a:latin typeface="Cambria Math" panose="02040503050406030204" pitchFamily="18" charset="0"/>
                              </a:rPr>
                              <m:t>2</m:t>
                            </m:r>
                          </m:sup>
                        </m:sSup>
                        <m:r>
                          <a:rPr lang="en-US" b="0" i="1" smtClean="0">
                            <a:latin typeface="Cambria Math" panose="02040503050406030204" pitchFamily="18" charset="0"/>
                          </a:rPr>
                          <m:t>)</m:t>
                        </m:r>
                      </m:e>
                    </m:nary>
                  </m:oMath>
                </a14:m>
                <a:endParaRPr lang="en-US" dirty="0"/>
              </a:p>
              <a:p>
                <a:pPr lvl="0"/>
                <a:r>
                  <a:rPr lang="en-US" dirty="0"/>
                  <a:t>The standard error (SE) of the sample mean is </a:t>
                </a:r>
                <a14:m>
                  <m:oMath xmlns:m="http://schemas.openxmlformats.org/officeDocument/2006/math">
                    <m:r>
                      <a:rPr lang="en-US" i="1"/>
                      <m:t>𝑆𝐸</m:t>
                    </m:r>
                    <m:d>
                      <m:dPr>
                        <m:ctrlPr>
                          <a:rPr lang="en-US" i="1"/>
                        </m:ctrlPr>
                      </m:dPr>
                      <m:e>
                        <m:sSub>
                          <m:sSubPr>
                            <m:ctrlPr>
                              <a:rPr lang="en-US" i="1"/>
                            </m:ctrlPr>
                          </m:sSubPr>
                          <m:e>
                            <m:acc>
                              <m:accPr>
                                <m:chr m:val="̅"/>
                                <m:ctrlPr>
                                  <a:rPr lang="en-US" i="1"/>
                                </m:ctrlPr>
                              </m:accPr>
                              <m:e>
                                <m:r>
                                  <a:rPr lang="en-US" i="1"/>
                                  <m:t>𝑦</m:t>
                                </m:r>
                              </m:e>
                            </m:acc>
                          </m:e>
                          <m:sub>
                            <m:r>
                              <a:rPr lang="en-US" i="1"/>
                              <m:t>𝑛</m:t>
                            </m:r>
                          </m:sub>
                        </m:sSub>
                      </m:e>
                    </m:d>
                    <m:r>
                      <a:rPr lang="en-US" i="1"/>
                      <m:t>=+</m:t>
                    </m:r>
                    <m:rad>
                      <m:radPr>
                        <m:degHide m:val="on"/>
                        <m:ctrlPr>
                          <a:rPr lang="en-US" i="1"/>
                        </m:ctrlPr>
                      </m:radPr>
                      <m:deg/>
                      <m:e>
                        <m:r>
                          <a:rPr lang="en-US"/>
                          <m:t> </m:t>
                        </m:r>
                        <m:r>
                          <a:rPr lang="en-US" i="1"/>
                          <m:t>𝑣</m:t>
                        </m:r>
                        <m:d>
                          <m:dPr>
                            <m:ctrlPr>
                              <a:rPr lang="en-US" i="1"/>
                            </m:ctrlPr>
                          </m:dPr>
                          <m:e>
                            <m:sSub>
                              <m:sSubPr>
                                <m:ctrlPr>
                                  <a:rPr lang="en-US" i="1"/>
                                </m:ctrlPr>
                              </m:sSubPr>
                              <m:e>
                                <m:acc>
                                  <m:accPr>
                                    <m:chr m:val="̅"/>
                                    <m:ctrlPr>
                                      <a:rPr lang="en-US" i="1"/>
                                    </m:ctrlPr>
                                  </m:accPr>
                                  <m:e>
                                    <m:r>
                                      <a:rPr lang="en-US" i="1"/>
                                      <m:t>𝑦</m:t>
                                    </m:r>
                                  </m:e>
                                </m:acc>
                              </m:e>
                              <m:sub>
                                <m:r>
                                  <a:rPr lang="en-US" i="1"/>
                                  <m:t>𝑛</m:t>
                                </m:r>
                              </m:sub>
                            </m:sSub>
                          </m:e>
                        </m:d>
                      </m:e>
                    </m:rad>
                  </m:oMath>
                </a14:m>
                <a:endParaRPr lang="en-US" dirty="0"/>
              </a:p>
              <a:p>
                <a:pPr lvl="0"/>
                <a:r>
                  <a:rPr lang="en-US" dirty="0"/>
                  <a:t>Estimator of the population total is the sample total given as </a:t>
                </a:r>
                <a14:m>
                  <m:oMath xmlns:m="http://schemas.openxmlformats.org/officeDocument/2006/math">
                    <m:r>
                      <a:rPr lang="en-US" i="1"/>
                      <m:t>𝑦</m:t>
                    </m:r>
                    <m:r>
                      <a:rPr lang="en-US" i="1"/>
                      <m:t>=</m:t>
                    </m:r>
                    <m:r>
                      <a:rPr lang="en-US" i="1"/>
                      <m:t>𝑛</m:t>
                    </m:r>
                    <m:sSub>
                      <m:sSubPr>
                        <m:ctrlPr>
                          <a:rPr lang="en-US" i="1"/>
                        </m:ctrlPr>
                      </m:sSubPr>
                      <m:e>
                        <m:acc>
                          <m:accPr>
                            <m:chr m:val="̅"/>
                            <m:ctrlPr>
                              <a:rPr lang="en-US" i="1"/>
                            </m:ctrlPr>
                          </m:accPr>
                          <m:e>
                            <m:r>
                              <a:rPr lang="en-US" i="1"/>
                              <m:t>𝑦</m:t>
                            </m:r>
                          </m:e>
                        </m:acc>
                      </m:e>
                      <m:sub>
                        <m:r>
                          <a:rPr lang="en-US" i="1"/>
                          <m:t>𝑛</m:t>
                        </m:r>
                      </m:sub>
                    </m:sSub>
                    <m:r>
                      <a:rPr lang="en-US" i="1"/>
                      <m:t>=</m:t>
                    </m:r>
                    <m:nary>
                      <m:naryPr>
                        <m:chr m:val="∑"/>
                        <m:limLoc m:val="undOvr"/>
                        <m:subHide m:val="on"/>
                        <m:supHide m:val="on"/>
                        <m:ctrlPr>
                          <a:rPr lang="en-US" i="1"/>
                        </m:ctrlPr>
                      </m:naryPr>
                      <m:sub/>
                      <m:sup/>
                      <m:e>
                        <m:sSub>
                          <m:sSubPr>
                            <m:ctrlPr>
                              <a:rPr lang="en-US" i="1"/>
                            </m:ctrlPr>
                          </m:sSubPr>
                          <m:e>
                            <m:r>
                              <a:rPr lang="en-US" i="1"/>
                              <m:t>𝑦</m:t>
                            </m:r>
                          </m:e>
                          <m:sub>
                            <m:r>
                              <a:rPr lang="en-US" i="1"/>
                              <m:t>𝑖</m:t>
                            </m:r>
                          </m:sub>
                        </m:sSub>
                      </m:e>
                    </m:nary>
                  </m:oMath>
                </a14:m>
                <a:r>
                  <a:rPr lang="en-US" dirty="0"/>
                  <a:t> and is unbiased.  </a:t>
                </a:r>
              </a:p>
              <a:p>
                <a:pPr lvl="0"/>
                <a:r>
                  <a:rPr lang="en-US" dirty="0"/>
                  <a:t>Sample variance </a:t>
                </a:r>
                <a14:m>
                  <m:oMath xmlns:m="http://schemas.openxmlformats.org/officeDocument/2006/math">
                    <m:sSup>
                      <m:sSupPr>
                        <m:ctrlPr>
                          <a:rPr lang="en-US" i="1"/>
                        </m:ctrlPr>
                      </m:sSupPr>
                      <m:e>
                        <m:r>
                          <a:rPr lang="en-US" i="1"/>
                          <m:t>𝑠</m:t>
                        </m:r>
                      </m:e>
                      <m:sup>
                        <m:r>
                          <a:rPr lang="en-US" i="1"/>
                          <m:t>2</m:t>
                        </m:r>
                      </m:sup>
                    </m:sSup>
                    <m:r>
                      <a:rPr lang="en-US" i="1"/>
                      <m:t>=</m:t>
                    </m:r>
                    <m:f>
                      <m:fPr>
                        <m:ctrlPr>
                          <a:rPr lang="en-US" i="1"/>
                        </m:ctrlPr>
                      </m:fPr>
                      <m:num>
                        <m:r>
                          <a:rPr lang="en-US" i="1"/>
                          <m:t>1</m:t>
                        </m:r>
                      </m:num>
                      <m:den>
                        <m:r>
                          <a:rPr lang="en-US" i="1"/>
                          <m:t>𝑛</m:t>
                        </m:r>
                        <m:r>
                          <a:rPr lang="en-US" i="1"/>
                          <m:t>−1</m:t>
                        </m:r>
                      </m:den>
                    </m:f>
                    <m:nary>
                      <m:naryPr>
                        <m:chr m:val="∑"/>
                        <m:limLoc m:val="undOvr"/>
                        <m:subHide m:val="on"/>
                        <m:supHide m:val="on"/>
                        <m:ctrlPr>
                          <a:rPr lang="en-US" i="1"/>
                        </m:ctrlPr>
                      </m:naryPr>
                      <m:sub/>
                      <m:sup/>
                      <m:e>
                        <m:sSup>
                          <m:sSupPr>
                            <m:ctrlPr>
                              <a:rPr lang="en-US" i="1"/>
                            </m:ctrlPr>
                          </m:sSupPr>
                          <m:e>
                            <m:r>
                              <a:rPr lang="en-US" i="1"/>
                              <m:t>(</m:t>
                            </m:r>
                            <m:sSub>
                              <m:sSubPr>
                                <m:ctrlPr>
                                  <a:rPr lang="en-US" i="1"/>
                                </m:ctrlPr>
                              </m:sSubPr>
                              <m:e>
                                <m:r>
                                  <a:rPr lang="en-US" i="1"/>
                                  <m:t>𝑦</m:t>
                                </m:r>
                              </m:e>
                              <m:sub>
                                <m:r>
                                  <a:rPr lang="en-US" i="1"/>
                                  <m:t>𝑖</m:t>
                                </m:r>
                              </m:sub>
                            </m:sSub>
                            <m:r>
                              <a:rPr lang="en-US" i="1"/>
                              <m:t>−</m:t>
                            </m:r>
                            <m:sSub>
                              <m:sSubPr>
                                <m:ctrlPr>
                                  <a:rPr lang="en-US" i="1"/>
                                </m:ctrlPr>
                              </m:sSubPr>
                              <m:e>
                                <m:acc>
                                  <m:accPr>
                                    <m:chr m:val="̅"/>
                                    <m:ctrlPr>
                                      <a:rPr lang="en-US" i="1"/>
                                    </m:ctrlPr>
                                  </m:accPr>
                                  <m:e>
                                    <m:r>
                                      <a:rPr lang="en-US" i="1"/>
                                      <m:t>𝑦</m:t>
                                    </m:r>
                                  </m:e>
                                </m:acc>
                              </m:e>
                              <m:sub>
                                <m:r>
                                  <a:rPr lang="en-US" i="1"/>
                                  <m:t>𝑛</m:t>
                                </m:r>
                              </m:sub>
                            </m:sSub>
                            <m:r>
                              <a:rPr lang="en-US" i="1"/>
                              <m:t>)</m:t>
                            </m:r>
                          </m:e>
                          <m:sup>
                            <m:r>
                              <a:rPr lang="en-US" i="1"/>
                              <m:t>2</m:t>
                            </m:r>
                          </m:sup>
                        </m:sSup>
                      </m:e>
                    </m:nary>
                  </m:oMath>
                </a14:m>
                <a:endParaRPr lang="en-US" dirty="0"/>
              </a:p>
              <a:p>
                <a:pPr lvl="0"/>
                <a:r>
                  <a:rPr lang="en-US" dirty="0"/>
                  <a:t>Variance of the estimator </a:t>
                </a:r>
                <a14:m>
                  <m:oMath xmlns:m="http://schemas.openxmlformats.org/officeDocument/2006/math">
                    <m:sSub>
                      <m:sSubPr>
                        <m:ctrlPr>
                          <a:rPr lang="en-US" i="1"/>
                        </m:ctrlPr>
                      </m:sSubPr>
                      <m:e>
                        <m:acc>
                          <m:accPr>
                            <m:chr m:val="̅"/>
                            <m:ctrlPr>
                              <a:rPr lang="en-US" i="1"/>
                            </m:ctrlPr>
                          </m:accPr>
                          <m:e>
                            <m:r>
                              <a:rPr lang="en-US" i="1"/>
                              <m:t>𝑦</m:t>
                            </m:r>
                          </m:e>
                        </m:acc>
                      </m:e>
                      <m:sub>
                        <m:r>
                          <a:rPr lang="en-US" i="1"/>
                          <m:t>𝑛</m:t>
                        </m:r>
                      </m:sub>
                    </m:sSub>
                  </m:oMath>
                </a14:m>
                <a:r>
                  <a:rPr lang="en-US" dirty="0"/>
                  <a:t> is </a:t>
                </a:r>
                <a14:m>
                  <m:oMath xmlns:m="http://schemas.openxmlformats.org/officeDocument/2006/math">
                    <m:acc>
                      <m:accPr>
                        <m:chr m:val="̂"/>
                        <m:ctrlPr>
                          <a:rPr lang="en-US" i="1"/>
                        </m:ctrlPr>
                      </m:accPr>
                      <m:e>
                        <m:r>
                          <a:rPr lang="en-US" i="1"/>
                          <m:t>𝑣</m:t>
                        </m:r>
                      </m:e>
                    </m:acc>
                    <m:d>
                      <m:dPr>
                        <m:ctrlPr>
                          <a:rPr lang="en-US" i="1"/>
                        </m:ctrlPr>
                      </m:dPr>
                      <m:e>
                        <m:sSub>
                          <m:sSubPr>
                            <m:ctrlPr>
                              <a:rPr lang="en-US" i="1"/>
                            </m:ctrlPr>
                          </m:sSubPr>
                          <m:e>
                            <m:acc>
                              <m:accPr>
                                <m:chr m:val="̅"/>
                                <m:ctrlPr>
                                  <a:rPr lang="en-US" i="1"/>
                                </m:ctrlPr>
                              </m:accPr>
                              <m:e>
                                <m:r>
                                  <a:rPr lang="en-US" i="1"/>
                                  <m:t>𝑦</m:t>
                                </m:r>
                              </m:e>
                            </m:acc>
                          </m:e>
                          <m:sub>
                            <m:r>
                              <a:rPr lang="en-US" i="1"/>
                              <m:t>𝑛</m:t>
                            </m:r>
                          </m:sub>
                        </m:sSub>
                      </m:e>
                    </m:d>
                    <m:r>
                      <a:rPr lang="en-US" i="1"/>
                      <m:t>=</m:t>
                    </m:r>
                    <m:f>
                      <m:fPr>
                        <m:ctrlPr>
                          <a:rPr lang="en-US" i="1"/>
                        </m:ctrlPr>
                      </m:fPr>
                      <m:num>
                        <m:sSup>
                          <m:sSupPr>
                            <m:ctrlPr>
                              <a:rPr lang="en-US" i="1"/>
                            </m:ctrlPr>
                          </m:sSupPr>
                          <m:e>
                            <m:r>
                              <a:rPr lang="en-US" i="1"/>
                              <m:t>𝑠</m:t>
                            </m:r>
                          </m:e>
                          <m:sup>
                            <m:r>
                              <a:rPr lang="en-US" i="1"/>
                              <m:t>2</m:t>
                            </m:r>
                          </m:sup>
                        </m:sSup>
                      </m:num>
                      <m:den>
                        <m:r>
                          <a:rPr lang="en-US" i="1"/>
                          <m:t>𝑛</m:t>
                        </m:r>
                      </m:den>
                    </m:f>
                    <m:r>
                      <a:rPr lang="en-US" i="1"/>
                      <m:t> </m:t>
                    </m:r>
                    <m:r>
                      <a:rPr lang="en-US" i="1"/>
                      <m:t>𝑂𝑅</m:t>
                    </m:r>
                    <m:r>
                      <a:rPr lang="en-US" i="1"/>
                      <m:t> (</m:t>
                    </m:r>
                    <m:f>
                      <m:fPr>
                        <m:ctrlPr>
                          <a:rPr lang="en-US" i="1"/>
                        </m:ctrlPr>
                      </m:fPr>
                      <m:num>
                        <m:r>
                          <a:rPr lang="en-US" i="1"/>
                          <m:t>1</m:t>
                        </m:r>
                      </m:num>
                      <m:den>
                        <m:r>
                          <a:rPr lang="en-US" i="1"/>
                          <m:t>𝑛</m:t>
                        </m:r>
                      </m:den>
                    </m:f>
                    <m:r>
                      <a:rPr lang="en-US" i="1"/>
                      <m:t>−</m:t>
                    </m:r>
                    <m:f>
                      <m:fPr>
                        <m:ctrlPr>
                          <a:rPr lang="en-US" i="1"/>
                        </m:ctrlPr>
                      </m:fPr>
                      <m:num>
                        <m:r>
                          <a:rPr lang="en-US" i="1"/>
                          <m:t>1</m:t>
                        </m:r>
                      </m:num>
                      <m:den>
                        <m:r>
                          <a:rPr lang="en-US" i="1"/>
                          <m:t>𝑁</m:t>
                        </m:r>
                      </m:den>
                    </m:f>
                    <m:r>
                      <a:rPr lang="en-US" i="1"/>
                      <m:t>)</m:t>
                    </m:r>
                    <m:sSup>
                      <m:sSupPr>
                        <m:ctrlPr>
                          <a:rPr lang="en-US" i="1"/>
                        </m:ctrlPr>
                      </m:sSupPr>
                      <m:e>
                        <m:r>
                          <a:rPr lang="en-US" i="1"/>
                          <m:t>𝑠</m:t>
                        </m:r>
                      </m:e>
                      <m:sup>
                        <m:r>
                          <a:rPr lang="en-US" i="1"/>
                          <m:t>2</m:t>
                        </m:r>
                      </m:sup>
                    </m:sSup>
                  </m:oMath>
                </a14:m>
                <a:endParaRPr lang="en-US" dirty="0"/>
              </a:p>
              <a:p>
                <a:pPr lvl="0"/>
                <a:r>
                  <a:rPr lang="en-US" dirty="0"/>
                  <a:t>Relative efficiency of SRSWOR to SRSWR = variance under SRSWR/variance under SRSWOR </a:t>
                </a:r>
                <a14:m>
                  <m:oMath xmlns:m="http://schemas.openxmlformats.org/officeDocument/2006/math">
                    <m:r>
                      <a:rPr lang="en-US" i="1"/>
                      <m:t>=</m:t>
                    </m:r>
                    <m:f>
                      <m:fPr>
                        <m:ctrlPr>
                          <a:rPr lang="en-US" i="1"/>
                        </m:ctrlPr>
                      </m:fPr>
                      <m:num>
                        <m:r>
                          <a:rPr lang="en-US" i="1"/>
                          <m:t>𝑁</m:t>
                        </m:r>
                        <m:r>
                          <a:rPr lang="en-US" i="1"/>
                          <m:t>−1</m:t>
                        </m:r>
                      </m:num>
                      <m:den>
                        <m:r>
                          <a:rPr lang="en-US" i="1"/>
                          <m:t>𝑁</m:t>
                        </m:r>
                        <m:r>
                          <a:rPr lang="en-US" i="1"/>
                          <m:t>−</m:t>
                        </m:r>
                        <m:r>
                          <a:rPr lang="en-US" i="1"/>
                          <m:t>𝑛</m:t>
                        </m:r>
                      </m:den>
                    </m:f>
                  </m:oMath>
                </a14:m>
                <a:r>
                  <a:rPr lang="en-US" dirty="0"/>
                  <a:t>. This result is greater than one for n larger than one implying that variance under SRSWR is larger than variance under SRSWOR and hence  SRSWOR is more efficient than SRSWR.</a:t>
                </a:r>
              </a:p>
              <a:p>
                <a:endParaRPr lang="en-US" dirty="0"/>
              </a:p>
            </p:txBody>
          </p:sp>
        </mc:Choice>
        <mc:Fallback>
          <p:sp>
            <p:nvSpPr>
              <p:cNvPr id="3" name="Content Placeholder 2">
                <a:extLst>
                  <a:ext uri="{FF2B5EF4-FFF2-40B4-BE49-F238E27FC236}">
                    <a16:creationId xmlns:a16="http://schemas.microsoft.com/office/drawing/2014/main" id="{A25B1447-A76C-459D-AA71-77E95D7D9FEA}"/>
                  </a:ext>
                </a:extLst>
              </p:cNvPr>
              <p:cNvSpPr>
                <a:spLocks noGrp="1" noRot="1" noChangeAspect="1" noMove="1" noResize="1" noEditPoints="1" noAdjustHandles="1" noChangeArrowheads="1" noChangeShapeType="1" noTextEdit="1"/>
              </p:cNvSpPr>
              <p:nvPr>
                <p:ph idx="1"/>
              </p:nvPr>
            </p:nvSpPr>
            <p:spPr>
              <a:blipFill>
                <a:blip r:embed="rId2"/>
                <a:stretch>
                  <a:fillRect l="-522" t="-3361" r="-812"/>
                </a:stretch>
              </a:blipFill>
            </p:spPr>
            <p:txBody>
              <a:bodyPr/>
              <a:lstStyle/>
              <a:p>
                <a:r>
                  <a:rPr lang="en-US">
                    <a:noFill/>
                  </a:rPr>
                  <a:t> </a:t>
                </a:r>
              </a:p>
            </p:txBody>
          </p:sp>
        </mc:Fallback>
      </mc:AlternateContent>
    </p:spTree>
    <p:extLst>
      <p:ext uri="{BB962C8B-B14F-4D97-AF65-F5344CB8AC3E}">
        <p14:creationId xmlns:p14="http://schemas.microsoft.com/office/powerpoint/2010/main" val="4136247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45DB-2A99-4E91-9457-A811EF9ADE08}"/>
              </a:ext>
            </a:extLst>
          </p:cNvPr>
          <p:cNvSpPr>
            <a:spLocks noGrp="1"/>
          </p:cNvSpPr>
          <p:nvPr>
            <p:ph type="title"/>
          </p:nvPr>
        </p:nvSpPr>
        <p:spPr/>
        <p:txBody>
          <a:bodyPr/>
          <a:lstStyle/>
          <a:p>
            <a:r>
              <a:rPr lang="en-US" b="1" dirty="0"/>
              <a:t>EXAMPLE II</a:t>
            </a:r>
            <a:br>
              <a:rPr lang="en-US" dirty="0"/>
            </a:br>
            <a:endParaRPr lang="en-US" dirty="0"/>
          </a:p>
        </p:txBody>
      </p:sp>
      <p:sp>
        <p:nvSpPr>
          <p:cNvPr id="3" name="Content Placeholder 2">
            <a:extLst>
              <a:ext uri="{FF2B5EF4-FFF2-40B4-BE49-F238E27FC236}">
                <a16:creationId xmlns:a16="http://schemas.microsoft.com/office/drawing/2014/main" id="{4478136E-5E81-4914-88BB-9F32B60C6292}"/>
              </a:ext>
            </a:extLst>
          </p:cNvPr>
          <p:cNvSpPr>
            <a:spLocks noGrp="1"/>
          </p:cNvSpPr>
          <p:nvPr>
            <p:ph idx="1"/>
          </p:nvPr>
        </p:nvSpPr>
        <p:spPr/>
        <p:txBody>
          <a:bodyPr/>
          <a:lstStyle/>
          <a:p>
            <a:pPr marL="0" indent="0">
              <a:buNone/>
            </a:pPr>
            <a:r>
              <a:rPr lang="en-US" dirty="0"/>
              <a:t>A random sample of size two was drawn from a small village of households having monthly incomes as follows;</a:t>
            </a:r>
          </a:p>
          <a:p>
            <a:endParaRPr lang="en-US" dirty="0"/>
          </a:p>
        </p:txBody>
      </p:sp>
      <p:graphicFrame>
        <p:nvGraphicFramePr>
          <p:cNvPr id="4" name="Table 3">
            <a:extLst>
              <a:ext uri="{FF2B5EF4-FFF2-40B4-BE49-F238E27FC236}">
                <a16:creationId xmlns:a16="http://schemas.microsoft.com/office/drawing/2014/main" id="{7A5674C1-805B-40D1-BD7E-E08E284F7350}"/>
              </a:ext>
            </a:extLst>
          </p:cNvPr>
          <p:cNvGraphicFramePr>
            <a:graphicFrameLocks noGrp="1"/>
          </p:cNvGraphicFramePr>
          <p:nvPr>
            <p:extLst>
              <p:ext uri="{D42A27DB-BD31-4B8C-83A1-F6EECF244321}">
                <p14:modId xmlns:p14="http://schemas.microsoft.com/office/powerpoint/2010/main" val="565504843"/>
              </p:ext>
            </p:extLst>
          </p:nvPr>
        </p:nvGraphicFramePr>
        <p:xfrm>
          <a:off x="1644579" y="3215551"/>
          <a:ext cx="8902848" cy="1905254"/>
        </p:xfrm>
        <a:graphic>
          <a:graphicData uri="http://schemas.openxmlformats.org/drawingml/2006/table">
            <a:tbl>
              <a:tblPr firstRow="1" firstCol="1" bandRow="1">
                <a:tableStyleId>{5C22544A-7EE6-4342-B048-85BDC9FD1C3A}</a:tableStyleId>
              </a:tblPr>
              <a:tblGrid>
                <a:gridCol w="1483808">
                  <a:extLst>
                    <a:ext uri="{9D8B030D-6E8A-4147-A177-3AD203B41FA5}">
                      <a16:colId xmlns:a16="http://schemas.microsoft.com/office/drawing/2014/main" val="2902865618"/>
                    </a:ext>
                  </a:extLst>
                </a:gridCol>
                <a:gridCol w="1483808">
                  <a:extLst>
                    <a:ext uri="{9D8B030D-6E8A-4147-A177-3AD203B41FA5}">
                      <a16:colId xmlns:a16="http://schemas.microsoft.com/office/drawing/2014/main" val="837544559"/>
                    </a:ext>
                  </a:extLst>
                </a:gridCol>
                <a:gridCol w="1483808">
                  <a:extLst>
                    <a:ext uri="{9D8B030D-6E8A-4147-A177-3AD203B41FA5}">
                      <a16:colId xmlns:a16="http://schemas.microsoft.com/office/drawing/2014/main" val="210367851"/>
                    </a:ext>
                  </a:extLst>
                </a:gridCol>
                <a:gridCol w="1483808">
                  <a:extLst>
                    <a:ext uri="{9D8B030D-6E8A-4147-A177-3AD203B41FA5}">
                      <a16:colId xmlns:a16="http://schemas.microsoft.com/office/drawing/2014/main" val="4000680344"/>
                    </a:ext>
                  </a:extLst>
                </a:gridCol>
                <a:gridCol w="1483808">
                  <a:extLst>
                    <a:ext uri="{9D8B030D-6E8A-4147-A177-3AD203B41FA5}">
                      <a16:colId xmlns:a16="http://schemas.microsoft.com/office/drawing/2014/main" val="3205961127"/>
                    </a:ext>
                  </a:extLst>
                </a:gridCol>
                <a:gridCol w="1483808">
                  <a:extLst>
                    <a:ext uri="{9D8B030D-6E8A-4147-A177-3AD203B41FA5}">
                      <a16:colId xmlns:a16="http://schemas.microsoft.com/office/drawing/2014/main" val="2929935661"/>
                    </a:ext>
                  </a:extLst>
                </a:gridCol>
              </a:tblGrid>
              <a:tr h="951002">
                <a:tc>
                  <a:txBody>
                    <a:bodyPr/>
                    <a:lstStyle/>
                    <a:p>
                      <a:pPr marL="0" marR="0">
                        <a:lnSpc>
                          <a:spcPct val="115000"/>
                        </a:lnSpc>
                        <a:spcBef>
                          <a:spcPts val="0"/>
                        </a:spcBef>
                        <a:spcAft>
                          <a:spcPts val="0"/>
                        </a:spcAft>
                      </a:pPr>
                      <a:r>
                        <a:rPr lang="en-US" sz="2800">
                          <a:effectLst/>
                        </a:rPr>
                        <a:t>Household</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a:effectLst/>
                        </a:rPr>
                        <a:t>1</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a:effectLst/>
                        </a:rPr>
                        <a:t>2</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a:effectLst/>
                        </a:rPr>
                        <a:t>3</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a:effectLst/>
                        </a:rPr>
                        <a:t>4</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a:effectLst/>
                        </a:rPr>
                        <a:t>5</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815773265"/>
                  </a:ext>
                </a:extLst>
              </a:tr>
              <a:tr h="951002">
                <a:tc>
                  <a:txBody>
                    <a:bodyPr/>
                    <a:lstStyle/>
                    <a:p>
                      <a:pPr marL="0" marR="0">
                        <a:lnSpc>
                          <a:spcPct val="115000"/>
                        </a:lnSpc>
                        <a:spcBef>
                          <a:spcPts val="0"/>
                        </a:spcBef>
                        <a:spcAft>
                          <a:spcPts val="0"/>
                        </a:spcAft>
                      </a:pPr>
                      <a:r>
                        <a:rPr lang="en-US" sz="2800">
                          <a:effectLst/>
                        </a:rPr>
                        <a:t>Income(000)</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a:effectLst/>
                        </a:rPr>
                        <a:t>250</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a:effectLst/>
                        </a:rPr>
                        <a:t>300</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a:effectLst/>
                        </a:rPr>
                        <a:t>240</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a:effectLst/>
                        </a:rPr>
                        <a:t>150</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800" dirty="0">
                          <a:effectLst/>
                        </a:rPr>
                        <a:t>160</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1608241190"/>
                  </a:ext>
                </a:extLst>
              </a:tr>
            </a:tbl>
          </a:graphicData>
        </a:graphic>
      </p:graphicFrame>
    </p:spTree>
    <p:extLst>
      <p:ext uri="{BB962C8B-B14F-4D97-AF65-F5344CB8AC3E}">
        <p14:creationId xmlns:p14="http://schemas.microsoft.com/office/powerpoint/2010/main" val="1634436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51DF5-5569-4340-8730-A774C37478F3}"/>
              </a:ext>
            </a:extLst>
          </p:cNvPr>
          <p:cNvSpPr>
            <a:spLocks noGrp="1"/>
          </p:cNvSpPr>
          <p:nvPr>
            <p:ph type="title"/>
          </p:nvPr>
        </p:nvSpPr>
        <p:spPr/>
        <p:txBody>
          <a:bodyPr/>
          <a:lstStyle/>
          <a:p>
            <a:r>
              <a:rPr lang="en-US" dirty="0"/>
              <a:t>required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E90DE48-3557-4F46-BDE6-68857B588208}"/>
                  </a:ext>
                </a:extLst>
              </p:cNvPr>
              <p:cNvSpPr>
                <a:spLocks noGrp="1"/>
              </p:cNvSpPr>
              <p:nvPr>
                <p:ph idx="1"/>
              </p:nvPr>
            </p:nvSpPr>
            <p:spPr/>
            <p:txBody>
              <a:bodyPr>
                <a:normAutofit fontScale="85000" lnSpcReduction="20000"/>
              </a:bodyPr>
              <a:lstStyle/>
              <a:p>
                <a:pPr marL="0" indent="0">
                  <a:buNone/>
                </a:pPr>
                <a:r>
                  <a:rPr lang="en-US" dirty="0"/>
                  <a:t>Calculate;</a:t>
                </a:r>
              </a:p>
              <a:p>
                <a:pPr lvl="0"/>
                <a:r>
                  <a:rPr lang="en-US" dirty="0"/>
                  <a:t>Population mean </a:t>
                </a:r>
                <a14:m>
                  <m:oMath xmlns:m="http://schemas.openxmlformats.org/officeDocument/2006/math">
                    <m:acc>
                      <m:accPr>
                        <m:chr m:val="̅"/>
                        <m:ctrlPr>
                          <a:rPr lang="en-US" i="1"/>
                        </m:ctrlPr>
                      </m:accPr>
                      <m:e>
                        <m:r>
                          <a:rPr lang="en-US" i="1"/>
                          <m:t>𝑌</m:t>
                        </m:r>
                        <m:r>
                          <a:rPr lang="en-US" i="1"/>
                          <m:t>.</m:t>
                        </m:r>
                      </m:e>
                    </m:acc>
                    <m:r>
                      <a:rPr lang="en-US" i="1"/>
                      <m:t>, </m:t>
                    </m:r>
                    <m:r>
                      <a:rPr lang="en-US" i="1"/>
                      <m:t>𝑣𝑎𝑟𝑖𝑛𝑐𝑒</m:t>
                    </m:r>
                    <m:r>
                      <a:rPr lang="en-US" i="1"/>
                      <m:t> </m:t>
                    </m:r>
                    <m:sSup>
                      <m:sSupPr>
                        <m:ctrlPr>
                          <a:rPr lang="en-US" i="1"/>
                        </m:ctrlPr>
                      </m:sSupPr>
                      <m:e>
                        <m:r>
                          <a:rPr lang="en-US" i="1"/>
                          <m:t>𝛿</m:t>
                        </m:r>
                      </m:e>
                      <m:sup>
                        <m:r>
                          <a:rPr lang="en-US" i="1"/>
                          <m:t>2</m:t>
                        </m:r>
                      </m:sup>
                    </m:sSup>
                    <m:r>
                      <a:rPr lang="en-US" i="1"/>
                      <m:t> </m:t>
                    </m:r>
                    <m:r>
                      <a:rPr lang="en-US" i="1"/>
                      <m:t>𝑎𝑛𝑑</m:t>
                    </m:r>
                    <m:r>
                      <a:rPr lang="en-US" i="1"/>
                      <m:t> </m:t>
                    </m:r>
                    <m:r>
                      <a:rPr lang="en-US" i="1"/>
                      <m:t>𝑚𝑒𝑎𝑛</m:t>
                    </m:r>
                    <m:r>
                      <a:rPr lang="en-US" i="1"/>
                      <m:t> </m:t>
                    </m:r>
                    <m:r>
                      <a:rPr lang="en-US" i="1"/>
                      <m:t>𝑠𝑞𝑢𝑎𝑟𝑒</m:t>
                    </m:r>
                    <m:r>
                      <a:rPr lang="en-US" i="1"/>
                      <m:t> </m:t>
                    </m:r>
                    <m:r>
                      <a:rPr lang="en-US" i="1"/>
                      <m:t>𝑒𝑟𝑟𝑜𝑟</m:t>
                    </m:r>
                    <m:r>
                      <a:rPr lang="en-US" i="1"/>
                      <m:t> </m:t>
                    </m:r>
                    <m:sSup>
                      <m:sSupPr>
                        <m:ctrlPr>
                          <a:rPr lang="en-US" i="1"/>
                        </m:ctrlPr>
                      </m:sSupPr>
                      <m:e>
                        <m:r>
                          <a:rPr lang="en-US" i="1"/>
                          <m:t>𝑆</m:t>
                        </m:r>
                      </m:e>
                      <m:sup>
                        <m:r>
                          <a:rPr lang="en-US" i="1"/>
                          <m:t>2</m:t>
                        </m:r>
                      </m:sup>
                    </m:sSup>
                    <m:r>
                      <a:rPr lang="en-US" i="1"/>
                      <m:t>.</m:t>
                    </m:r>
                  </m:oMath>
                </a14:m>
                <a:endParaRPr lang="en-US" dirty="0"/>
              </a:p>
              <a:p>
                <a:pPr lvl="0"/>
                <a:r>
                  <a:rPr lang="en-US" dirty="0"/>
                  <a:t>Enumerate all possible samples of size 2 by SRSWR and show that ;</a:t>
                </a:r>
              </a:p>
              <a:p>
                <a:pPr lvl="0"/>
                <a:r>
                  <a:rPr lang="en-US" dirty="0"/>
                  <a:t>The sample mean gives an unbiased estimator of the population mean.</a:t>
                </a:r>
              </a:p>
              <a:p>
                <a:pPr lvl="0"/>
                <a:r>
                  <a:rPr lang="en-US" dirty="0"/>
                  <a:t>Find the sampling variance (</a:t>
                </a:r>
                <a14:m>
                  <m:oMath xmlns:m="http://schemas.openxmlformats.org/officeDocument/2006/math">
                    <m:r>
                      <a:rPr lang="en-US" i="1"/>
                      <m:t>𝑣</m:t>
                    </m:r>
                    <m:r>
                      <a:rPr lang="en-US" i="1"/>
                      <m:t>(</m:t>
                    </m:r>
                    <m:acc>
                      <m:accPr>
                        <m:chr m:val="̅"/>
                        <m:ctrlPr>
                          <a:rPr lang="en-US" i="1"/>
                        </m:ctrlPr>
                      </m:accPr>
                      <m:e>
                        <m:r>
                          <a:rPr lang="en-US" i="1"/>
                          <m:t>𝑦</m:t>
                        </m:r>
                      </m:e>
                    </m:acc>
                    <m:r>
                      <a:rPr lang="en-US" i="1"/>
                      <m:t>)</m:t>
                    </m:r>
                  </m:oMath>
                </a14:m>
                <a:r>
                  <a:rPr lang="en-US" dirty="0"/>
                  <a:t>)</a:t>
                </a:r>
              </a:p>
              <a:p>
                <a:pPr lvl="0"/>
                <a:r>
                  <a:rPr lang="en-US" dirty="0"/>
                  <a:t>Show that the sample variance s</a:t>
                </a:r>
                <a:r>
                  <a:rPr lang="en-US" baseline="30000" dirty="0"/>
                  <a:t>2</a:t>
                </a:r>
                <a:r>
                  <a:rPr lang="en-US" dirty="0"/>
                  <a:t> gives an unbiased estimator of the population variance δ</a:t>
                </a:r>
                <a:r>
                  <a:rPr lang="en-US" baseline="30000" dirty="0"/>
                  <a:t>2</a:t>
                </a:r>
                <a:r>
                  <a:rPr lang="en-US" dirty="0"/>
                  <a:t>.</a:t>
                </a:r>
              </a:p>
              <a:p>
                <a:pPr lvl="0"/>
                <a:r>
                  <a:rPr lang="en-US" dirty="0"/>
                  <a:t>Enumerate all possible samples of size 2 by SRSWOR and show that;</a:t>
                </a:r>
              </a:p>
              <a:p>
                <a:pPr lvl="0"/>
                <a:r>
                  <a:rPr lang="en-US" dirty="0"/>
                  <a:t>The sample mean gives an unbiased estimator of the population mean and find its sampling variance.</a:t>
                </a:r>
              </a:p>
              <a:p>
                <a:pPr lvl="0"/>
                <a:r>
                  <a:rPr lang="en-US" dirty="0"/>
                  <a:t>The sample mean square (s</a:t>
                </a:r>
                <a:r>
                  <a:rPr lang="en-US" baseline="30000" dirty="0"/>
                  <a:t>2</a:t>
                </a:r>
                <a:r>
                  <a:rPr lang="en-US" dirty="0"/>
                  <a:t>) gives an unbiased estimate of the population mean square S</a:t>
                </a:r>
                <a:r>
                  <a:rPr lang="en-US" baseline="30000" dirty="0"/>
                  <a:t>2</a:t>
                </a:r>
                <a:r>
                  <a:rPr lang="en-US" dirty="0"/>
                  <a:t>.</a:t>
                </a:r>
              </a:p>
              <a:p>
                <a:endParaRPr lang="en-US" dirty="0"/>
              </a:p>
            </p:txBody>
          </p:sp>
        </mc:Choice>
        <mc:Fallback>
          <p:sp>
            <p:nvSpPr>
              <p:cNvPr id="3" name="Content Placeholder 2">
                <a:extLst>
                  <a:ext uri="{FF2B5EF4-FFF2-40B4-BE49-F238E27FC236}">
                    <a16:creationId xmlns:a16="http://schemas.microsoft.com/office/drawing/2014/main" id="{9E90DE48-3557-4F46-BDE6-68857B588208}"/>
                  </a:ext>
                </a:extLst>
              </p:cNvPr>
              <p:cNvSpPr>
                <a:spLocks noGrp="1" noRot="1" noChangeAspect="1" noMove="1" noResize="1" noEditPoints="1" noAdjustHandles="1" noChangeArrowheads="1" noChangeShapeType="1" noTextEdit="1"/>
              </p:cNvSpPr>
              <p:nvPr>
                <p:ph idx="1"/>
              </p:nvPr>
            </p:nvSpPr>
            <p:spPr>
              <a:blipFill>
                <a:blip r:embed="rId2"/>
                <a:stretch>
                  <a:fillRect l="-928" t="-3221" r="-232"/>
                </a:stretch>
              </a:blipFill>
            </p:spPr>
            <p:txBody>
              <a:bodyPr/>
              <a:lstStyle/>
              <a:p>
                <a:r>
                  <a:rPr lang="en-US">
                    <a:noFill/>
                  </a:rPr>
                  <a:t> </a:t>
                </a:r>
              </a:p>
            </p:txBody>
          </p:sp>
        </mc:Fallback>
      </mc:AlternateContent>
    </p:spTree>
    <p:extLst>
      <p:ext uri="{BB962C8B-B14F-4D97-AF65-F5344CB8AC3E}">
        <p14:creationId xmlns:p14="http://schemas.microsoft.com/office/powerpoint/2010/main" val="391703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3BC09-0798-47A9-98A6-33F94291710A}"/>
              </a:ext>
            </a:extLst>
          </p:cNvPr>
          <p:cNvSpPr>
            <a:spLocks noGrp="1"/>
          </p:cNvSpPr>
          <p:nvPr>
            <p:ph type="title"/>
          </p:nvPr>
        </p:nvSpPr>
        <p:spPr/>
        <p:txBody>
          <a:bodyPr/>
          <a:lstStyle/>
          <a:p>
            <a:r>
              <a:rPr lang="en-US" dirty="0"/>
              <a:t>solution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D79E09F-84EE-47CF-AACA-78948AF944B6}"/>
                  </a:ext>
                </a:extLst>
              </p:cNvPr>
              <p:cNvSpPr>
                <a:spLocks noGrp="1"/>
              </p:cNvSpPr>
              <p:nvPr>
                <p:ph idx="1"/>
              </p:nvPr>
            </p:nvSpPr>
            <p:spPr/>
            <p:txBody>
              <a:bodyPr/>
              <a:lstStyle/>
              <a:p>
                <a:pPr marL="0" indent="0">
                  <a:buNone/>
                </a:pPr>
                <a:endParaRPr lang="en-US" dirty="0"/>
              </a:p>
              <a:p>
                <a:pPr lvl="0"/>
                <a:r>
                  <a:rPr lang="en-US" dirty="0"/>
                  <a:t>Population mean </a:t>
                </a:r>
                <a14:m>
                  <m:oMath xmlns:m="http://schemas.openxmlformats.org/officeDocument/2006/math">
                    <m:acc>
                      <m:accPr>
                        <m:chr m:val="̅"/>
                        <m:ctrlPr>
                          <a:rPr lang="en-US" i="1"/>
                        </m:ctrlPr>
                      </m:accPr>
                      <m:e>
                        <m:r>
                          <a:rPr lang="en-US" i="1"/>
                          <m:t>𝑌</m:t>
                        </m:r>
                      </m:e>
                    </m:acc>
                  </m:oMath>
                </a14:m>
                <a:r>
                  <a:rPr lang="en-US" dirty="0"/>
                  <a:t>=</a:t>
                </a:r>
                <a14:m>
                  <m:oMath xmlns:m="http://schemas.openxmlformats.org/officeDocument/2006/math">
                    <m:f>
                      <m:fPr>
                        <m:ctrlPr>
                          <a:rPr lang="en-US" i="1"/>
                        </m:ctrlPr>
                      </m:fPr>
                      <m:num>
                        <m:r>
                          <a:rPr lang="en-US" i="1"/>
                          <m:t>1</m:t>
                        </m:r>
                      </m:num>
                      <m:den>
                        <m:r>
                          <a:rPr lang="en-US" i="1"/>
                          <m:t>𝑁</m:t>
                        </m:r>
                      </m:den>
                    </m:f>
                    <m:nary>
                      <m:naryPr>
                        <m:chr m:val="∑"/>
                        <m:limLoc m:val="undOvr"/>
                        <m:subHide m:val="on"/>
                        <m:supHide m:val="on"/>
                        <m:ctrlPr>
                          <a:rPr lang="en-US" i="1"/>
                        </m:ctrlPr>
                      </m:naryPr>
                      <m:sub/>
                      <m:sup/>
                      <m:e>
                        <m:sSub>
                          <m:sSubPr>
                            <m:ctrlPr>
                              <a:rPr lang="en-US" i="1"/>
                            </m:ctrlPr>
                          </m:sSubPr>
                          <m:e>
                            <m:r>
                              <a:rPr lang="en-US" i="1"/>
                              <m:t>𝑌</m:t>
                            </m:r>
                          </m:e>
                          <m:sub>
                            <m:r>
                              <a:rPr lang="en-US" i="1"/>
                              <m:t>𝑖</m:t>
                            </m:r>
                          </m:sub>
                        </m:sSub>
                        <m:r>
                          <a:rPr lang="en-US" i="1"/>
                          <m:t>=</m:t>
                        </m:r>
                      </m:e>
                    </m:nary>
                    <m:r>
                      <a:rPr lang="en-US" i="1"/>
                      <m:t>1100/5=</m:t>
                    </m:r>
                  </m:oMath>
                </a14:m>
                <a:r>
                  <a:rPr lang="en-US" dirty="0"/>
                  <a:t>220.</a:t>
                </a:r>
              </a:p>
              <a:p>
                <a:pPr lvl="0"/>
                <a:r>
                  <a:rPr lang="en-US" dirty="0"/>
                  <a:t>Variance </a:t>
                </a:r>
                <a14:m>
                  <m:oMath xmlns:m="http://schemas.openxmlformats.org/officeDocument/2006/math">
                    <m:sSup>
                      <m:sSupPr>
                        <m:ctrlPr>
                          <a:rPr lang="en-US" i="1"/>
                        </m:ctrlPr>
                      </m:sSupPr>
                      <m:e>
                        <m:r>
                          <a:rPr lang="en-US" i="1"/>
                          <m:t>𝛿</m:t>
                        </m:r>
                      </m:e>
                      <m:sup>
                        <m:r>
                          <a:rPr lang="en-US" i="1"/>
                          <m:t>2</m:t>
                        </m:r>
                      </m:sup>
                    </m:sSup>
                    <m:r>
                      <a:rPr lang="en-US" i="1"/>
                      <m:t>=</m:t>
                    </m:r>
                    <m:f>
                      <m:fPr>
                        <m:ctrlPr>
                          <a:rPr lang="en-US" i="1"/>
                        </m:ctrlPr>
                      </m:fPr>
                      <m:num>
                        <m:r>
                          <a:rPr lang="en-US" i="1"/>
                          <m:t>1</m:t>
                        </m:r>
                      </m:num>
                      <m:den>
                        <m:r>
                          <a:rPr lang="en-US" i="1"/>
                          <m:t>𝑁</m:t>
                        </m:r>
                      </m:den>
                    </m:f>
                    <m:nary>
                      <m:naryPr>
                        <m:chr m:val="∑"/>
                        <m:limLoc m:val="undOvr"/>
                        <m:subHide m:val="on"/>
                        <m:supHide m:val="on"/>
                        <m:ctrlPr>
                          <a:rPr lang="en-US" i="1"/>
                        </m:ctrlPr>
                      </m:naryPr>
                      <m:sub/>
                      <m:sup/>
                      <m:e>
                        <m:sSup>
                          <m:sSupPr>
                            <m:ctrlPr>
                              <a:rPr lang="en-US" i="1"/>
                            </m:ctrlPr>
                          </m:sSupPr>
                          <m:e>
                            <m:r>
                              <a:rPr lang="en-US" i="1"/>
                              <m:t>(</m:t>
                            </m:r>
                            <m:sSub>
                              <m:sSubPr>
                                <m:ctrlPr>
                                  <a:rPr lang="en-US" i="1"/>
                                </m:ctrlPr>
                              </m:sSubPr>
                              <m:e>
                                <m:r>
                                  <a:rPr lang="en-US" i="1"/>
                                  <m:t>𝑌</m:t>
                                </m:r>
                              </m:e>
                              <m:sub>
                                <m:r>
                                  <a:rPr lang="en-US" i="1"/>
                                  <m:t>𝑖</m:t>
                                </m:r>
                              </m:sub>
                            </m:sSub>
                            <m:r>
                              <a:rPr lang="en-US" i="1"/>
                              <m:t>−</m:t>
                            </m:r>
                            <m:acc>
                              <m:accPr>
                                <m:chr m:val="̅"/>
                                <m:ctrlPr>
                                  <a:rPr lang="en-US" i="1"/>
                                </m:ctrlPr>
                              </m:accPr>
                              <m:e>
                                <m:r>
                                  <a:rPr lang="en-US" i="1"/>
                                  <m:t>𝑌</m:t>
                                </m:r>
                              </m:e>
                            </m:acc>
                            <m:r>
                              <a:rPr lang="en-US" i="1"/>
                              <m:t>)</m:t>
                            </m:r>
                          </m:e>
                          <m:sup>
                            <m:r>
                              <a:rPr lang="en-US" i="1"/>
                              <m:t>2</m:t>
                            </m:r>
                          </m:sup>
                        </m:sSup>
                      </m:e>
                    </m:nary>
                    <m:r>
                      <a:rPr lang="en-US" i="1"/>
                      <m:t>=</m:t>
                    </m:r>
                    <m:f>
                      <m:fPr>
                        <m:ctrlPr>
                          <a:rPr lang="en-US" i="1"/>
                        </m:ctrlPr>
                      </m:fPr>
                      <m:num>
                        <m:r>
                          <a:rPr lang="en-US" i="1"/>
                          <m:t>1</m:t>
                        </m:r>
                      </m:num>
                      <m:den>
                        <m:r>
                          <a:rPr lang="en-US" i="1"/>
                          <m:t>5</m:t>
                        </m:r>
                      </m:den>
                    </m:f>
                    <m:d>
                      <m:dPr>
                        <m:ctrlPr>
                          <a:rPr lang="en-US" i="1"/>
                        </m:ctrlPr>
                      </m:dPr>
                      <m:e>
                        <m:r>
                          <a:rPr lang="en-US" i="1"/>
                          <m:t>16200</m:t>
                        </m:r>
                      </m:e>
                    </m:d>
                    <m:r>
                      <a:rPr lang="en-US" i="1"/>
                      <m:t>=3240.</m:t>
                    </m:r>
                  </m:oMath>
                </a14:m>
                <a:endParaRPr lang="en-US" dirty="0"/>
              </a:p>
              <a:p>
                <a:pPr lvl="0"/>
                <a:r>
                  <a:rPr lang="en-US" dirty="0"/>
                  <a:t>Mean square error </a:t>
                </a:r>
                <a14:m>
                  <m:oMath xmlns:m="http://schemas.openxmlformats.org/officeDocument/2006/math">
                    <m:sSup>
                      <m:sSupPr>
                        <m:ctrlPr>
                          <a:rPr lang="en-US" i="1"/>
                        </m:ctrlPr>
                      </m:sSupPr>
                      <m:e>
                        <m:r>
                          <a:rPr lang="en-US" i="1"/>
                          <m:t>𝑆</m:t>
                        </m:r>
                      </m:e>
                      <m:sup>
                        <m:r>
                          <a:rPr lang="en-US" i="1"/>
                          <m:t>2</m:t>
                        </m:r>
                      </m:sup>
                    </m:sSup>
                    <m:r>
                      <a:rPr lang="en-US" i="1"/>
                      <m:t>=</m:t>
                    </m:r>
                    <m:f>
                      <m:fPr>
                        <m:ctrlPr>
                          <a:rPr lang="en-US" i="1"/>
                        </m:ctrlPr>
                      </m:fPr>
                      <m:num>
                        <m:r>
                          <a:rPr lang="en-US" i="1"/>
                          <m:t>1</m:t>
                        </m:r>
                      </m:num>
                      <m:den>
                        <m:r>
                          <a:rPr lang="en-US" i="1"/>
                          <m:t>𝑁</m:t>
                        </m:r>
                        <m:r>
                          <a:rPr lang="en-US" i="1"/>
                          <m:t>−1</m:t>
                        </m:r>
                      </m:den>
                    </m:f>
                    <m:nary>
                      <m:naryPr>
                        <m:chr m:val="∑"/>
                        <m:limLoc m:val="undOvr"/>
                        <m:subHide m:val="on"/>
                        <m:supHide m:val="on"/>
                        <m:ctrlPr>
                          <a:rPr lang="en-US" i="1"/>
                        </m:ctrlPr>
                      </m:naryPr>
                      <m:sub/>
                      <m:sup/>
                      <m:e>
                        <m:sSup>
                          <m:sSupPr>
                            <m:ctrlPr>
                              <a:rPr lang="en-US" i="1"/>
                            </m:ctrlPr>
                          </m:sSupPr>
                          <m:e>
                            <m:r>
                              <a:rPr lang="en-US" i="1"/>
                              <m:t>(</m:t>
                            </m:r>
                            <m:sSub>
                              <m:sSubPr>
                                <m:ctrlPr>
                                  <a:rPr lang="en-US" i="1"/>
                                </m:ctrlPr>
                              </m:sSubPr>
                              <m:e>
                                <m:r>
                                  <a:rPr lang="en-US" i="1"/>
                                  <m:t>𝑌</m:t>
                                </m:r>
                              </m:e>
                              <m:sub>
                                <m:r>
                                  <a:rPr lang="en-US" i="1"/>
                                  <m:t>𝑖</m:t>
                                </m:r>
                              </m:sub>
                            </m:sSub>
                            <m:r>
                              <a:rPr lang="en-US" i="1"/>
                              <m:t>−</m:t>
                            </m:r>
                            <m:acc>
                              <m:accPr>
                                <m:chr m:val="̅"/>
                                <m:ctrlPr>
                                  <a:rPr lang="en-US" i="1"/>
                                </m:ctrlPr>
                              </m:accPr>
                              <m:e>
                                <m:r>
                                  <a:rPr lang="en-US" i="1"/>
                                  <m:t>𝑌</m:t>
                                </m:r>
                              </m:e>
                            </m:acc>
                            <m:r>
                              <a:rPr lang="en-US" i="1"/>
                              <m:t>)</m:t>
                            </m:r>
                          </m:e>
                          <m:sup>
                            <m:r>
                              <a:rPr lang="en-US" i="1"/>
                              <m:t>2</m:t>
                            </m:r>
                          </m:sup>
                        </m:sSup>
                        <m:r>
                          <a:rPr lang="en-US" i="1"/>
                          <m:t>=</m:t>
                        </m:r>
                        <m:f>
                          <m:fPr>
                            <m:ctrlPr>
                              <a:rPr lang="en-US" i="1"/>
                            </m:ctrlPr>
                          </m:fPr>
                          <m:num>
                            <m:r>
                              <a:rPr lang="en-US" i="1"/>
                              <m:t>1</m:t>
                            </m:r>
                          </m:num>
                          <m:den>
                            <m:r>
                              <a:rPr lang="en-US" i="1"/>
                              <m:t>4</m:t>
                            </m:r>
                          </m:den>
                        </m:f>
                        <m:d>
                          <m:dPr>
                            <m:ctrlPr>
                              <a:rPr lang="en-US" i="1"/>
                            </m:ctrlPr>
                          </m:dPr>
                          <m:e>
                            <m:r>
                              <a:rPr lang="en-US" i="1"/>
                              <m:t>16200</m:t>
                            </m:r>
                          </m:e>
                        </m:d>
                        <m:r>
                          <a:rPr lang="en-US" i="1"/>
                          <m:t>=4050</m:t>
                        </m:r>
                      </m:e>
                    </m:nary>
                  </m:oMath>
                </a14:m>
                <a:endParaRPr lang="en-US" dirty="0"/>
              </a:p>
              <a:p>
                <a:r>
                  <a:rPr lang="en-US" dirty="0"/>
                  <a:t>EXERCISE: TRY QUESTIONS (ii) and (iii).</a:t>
                </a:r>
              </a:p>
              <a:p>
                <a:pPr marL="0" indent="0">
                  <a:buNone/>
                </a:pPr>
                <a:r>
                  <a:rPr lang="en-US" dirty="0"/>
                  <a:t> </a:t>
                </a:r>
              </a:p>
              <a:p>
                <a:endParaRPr lang="en-US" dirty="0"/>
              </a:p>
            </p:txBody>
          </p:sp>
        </mc:Choice>
        <mc:Fallback>
          <p:sp>
            <p:nvSpPr>
              <p:cNvPr id="3" name="Content Placeholder 2">
                <a:extLst>
                  <a:ext uri="{FF2B5EF4-FFF2-40B4-BE49-F238E27FC236}">
                    <a16:creationId xmlns:a16="http://schemas.microsoft.com/office/drawing/2014/main" id="{FD79E09F-84EE-47CF-AACA-78948AF944B6}"/>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2281601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923B93E8-055E-461D-B037-8565836DBDFD}"/>
                  </a:ext>
                </a:extLst>
              </p:cNvPr>
              <p:cNvSpPr>
                <a:spLocks noGrp="1"/>
              </p:cNvSpPr>
              <p:nvPr>
                <p:ph type="title"/>
              </p:nvPr>
            </p:nvSpPr>
            <p:spPr/>
            <p:txBody>
              <a:bodyPr/>
              <a:lstStyle/>
              <a:p>
                <a:r>
                  <a:rPr lang="en-US" b="1" dirty="0"/>
                  <a:t>CONFIDENCE LIMITS FOR THE POPULATION MEAN </a:t>
                </a:r>
                <a14:m>
                  <m:oMath xmlns:m="http://schemas.openxmlformats.org/officeDocument/2006/math">
                    <m:acc>
                      <m:accPr>
                        <m:chr m:val="̅"/>
                        <m:ctrlPr>
                          <a:rPr lang="en-US" b="1" i="1"/>
                        </m:ctrlPr>
                      </m:accPr>
                      <m:e>
                        <m:r>
                          <a:rPr lang="en-US" b="1" i="1"/>
                          <m:t>𝒀</m:t>
                        </m:r>
                        <m:r>
                          <a:rPr lang="en-US" b="1" i="1"/>
                          <m:t>.</m:t>
                        </m:r>
                      </m:e>
                    </m:acc>
                  </m:oMath>
                </a14:m>
                <a:endParaRPr lang="en-US" dirty="0"/>
              </a:p>
            </p:txBody>
          </p:sp>
        </mc:Choice>
        <mc:Fallback>
          <p:sp>
            <p:nvSpPr>
              <p:cNvPr id="2" name="Title 1">
                <a:extLst>
                  <a:ext uri="{FF2B5EF4-FFF2-40B4-BE49-F238E27FC236}">
                    <a16:creationId xmlns:a16="http://schemas.microsoft.com/office/drawing/2014/main" id="{923B93E8-055E-461D-B037-8565836DBDFD}"/>
                  </a:ext>
                </a:extLst>
              </p:cNvPr>
              <p:cNvSpPr>
                <a:spLocks noGrp="1" noRot="1" noChangeAspect="1" noMove="1" noResize="1" noEditPoints="1" noAdjustHandles="1" noChangeArrowheads="1" noChangeShapeType="1" noTextEdit="1"/>
              </p:cNvSpPr>
              <p:nvPr>
                <p:ph type="title"/>
              </p:nvPr>
            </p:nvSpPr>
            <p:spPr>
              <a:blipFill>
                <a:blip r:embed="rId2"/>
                <a:stretch>
                  <a:fillRect l="-2377" t="-13364" b="-2165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E73E1BC-6FB8-41BA-B224-EC264B250932}"/>
                  </a:ext>
                </a:extLst>
              </p:cNvPr>
              <p:cNvSpPr>
                <a:spLocks noGrp="1"/>
              </p:cNvSpPr>
              <p:nvPr>
                <p:ph idx="1"/>
              </p:nvPr>
            </p:nvSpPr>
            <p:spPr/>
            <p:txBody>
              <a:bodyPr>
                <a:normAutofit fontScale="85000" lnSpcReduction="20000"/>
              </a:bodyPr>
              <a:lstStyle/>
              <a:p>
                <a:r>
                  <a:rPr lang="en-US" dirty="0"/>
                  <a:t>The confidence interval for the mean given that the variance is known is given as;</a:t>
                </a:r>
              </a:p>
              <a:p>
                <a:r>
                  <a:rPr lang="en-US" dirty="0"/>
                  <a:t> </a:t>
                </a:r>
                <a14:m>
                  <m:oMath xmlns:m="http://schemas.openxmlformats.org/officeDocument/2006/math">
                    <m:r>
                      <a:rPr lang="en-US" i="1"/>
                      <m:t>𝑃</m:t>
                    </m:r>
                    <m:d>
                      <m:dPr>
                        <m:ctrlPr>
                          <a:rPr lang="en-US" i="1"/>
                        </m:ctrlPr>
                      </m:dPr>
                      <m:e>
                        <m:acc>
                          <m:accPr>
                            <m:chr m:val="̅"/>
                            <m:ctrlPr>
                              <a:rPr lang="en-US" i="1"/>
                            </m:ctrlPr>
                          </m:accPr>
                          <m:e>
                            <m:r>
                              <a:rPr lang="en-US" i="1"/>
                              <m:t>𝑦</m:t>
                            </m:r>
                          </m:e>
                        </m:acc>
                        <m:r>
                          <a:rPr lang="en-US" i="1"/>
                          <m:t>−</m:t>
                        </m:r>
                        <m:sSub>
                          <m:sSubPr>
                            <m:ctrlPr>
                              <a:rPr lang="en-US" i="1"/>
                            </m:ctrlPr>
                          </m:sSubPr>
                          <m:e>
                            <m:r>
                              <a:rPr lang="en-US" i="1"/>
                              <m:t>𝑍</m:t>
                            </m:r>
                          </m:e>
                          <m:sub>
                            <m:f>
                              <m:fPr>
                                <m:ctrlPr>
                                  <a:rPr lang="en-US" i="1"/>
                                </m:ctrlPr>
                              </m:fPr>
                              <m:num>
                                <m:r>
                                  <a:rPr lang="en-US" i="1"/>
                                  <m:t>∝</m:t>
                                </m:r>
                              </m:num>
                              <m:den>
                                <m:r>
                                  <a:rPr lang="en-US" i="1"/>
                                  <m:t>2</m:t>
                                </m:r>
                              </m:den>
                            </m:f>
                          </m:sub>
                        </m:sSub>
                        <m:rad>
                          <m:radPr>
                            <m:degHide m:val="on"/>
                            <m:ctrlPr>
                              <a:rPr lang="en-US" i="1"/>
                            </m:ctrlPr>
                          </m:radPr>
                          <m:deg/>
                          <m:e>
                            <m:r>
                              <a:rPr lang="en-US" i="1"/>
                              <m:t>𝑣</m:t>
                            </m:r>
                            <m:d>
                              <m:dPr>
                                <m:ctrlPr>
                                  <a:rPr lang="en-US" i="1"/>
                                </m:ctrlPr>
                              </m:dPr>
                              <m:e>
                                <m:acc>
                                  <m:accPr>
                                    <m:chr m:val="̅"/>
                                    <m:ctrlPr>
                                      <a:rPr lang="en-US" i="1"/>
                                    </m:ctrlPr>
                                  </m:accPr>
                                  <m:e>
                                    <m:r>
                                      <a:rPr lang="en-US" i="1"/>
                                      <m:t>𝑦</m:t>
                                    </m:r>
                                  </m:e>
                                </m:acc>
                              </m:e>
                            </m:d>
                            <m:r>
                              <a:rPr lang="en-US" i="1"/>
                              <m:t> </m:t>
                            </m:r>
                          </m:e>
                        </m:rad>
                        <m:r>
                          <a:rPr lang="en-US" i="1"/>
                          <m:t>≤</m:t>
                        </m:r>
                        <m:acc>
                          <m:accPr>
                            <m:chr m:val="̅"/>
                            <m:ctrlPr>
                              <a:rPr lang="en-US" i="1"/>
                            </m:ctrlPr>
                          </m:accPr>
                          <m:e>
                            <m:r>
                              <a:rPr lang="en-US" i="1"/>
                              <m:t>𝑌</m:t>
                            </m:r>
                          </m:e>
                        </m:acc>
                        <m:r>
                          <a:rPr lang="en-US" i="1"/>
                          <m:t> ≤</m:t>
                        </m:r>
                        <m:acc>
                          <m:accPr>
                            <m:chr m:val="̅"/>
                            <m:ctrlPr>
                              <a:rPr lang="en-US" i="1"/>
                            </m:ctrlPr>
                          </m:accPr>
                          <m:e>
                            <m:r>
                              <a:rPr lang="en-US" i="1"/>
                              <m:t>𝑦</m:t>
                            </m:r>
                          </m:e>
                        </m:acc>
                        <m:r>
                          <a:rPr lang="en-US" i="1"/>
                          <m:t>+</m:t>
                        </m:r>
                        <m:sSub>
                          <m:sSubPr>
                            <m:ctrlPr>
                              <a:rPr lang="en-US" i="1"/>
                            </m:ctrlPr>
                          </m:sSubPr>
                          <m:e>
                            <m:r>
                              <a:rPr lang="en-US" i="1"/>
                              <m:t>𝑍</m:t>
                            </m:r>
                          </m:e>
                          <m:sub>
                            <m:f>
                              <m:fPr>
                                <m:ctrlPr>
                                  <a:rPr lang="en-US" i="1"/>
                                </m:ctrlPr>
                              </m:fPr>
                              <m:num>
                                <m:r>
                                  <a:rPr lang="en-US" i="1"/>
                                  <m:t>∝</m:t>
                                </m:r>
                              </m:num>
                              <m:den>
                                <m:r>
                                  <a:rPr lang="en-US" i="1"/>
                                  <m:t>2</m:t>
                                </m:r>
                              </m:den>
                            </m:f>
                          </m:sub>
                        </m:sSub>
                        <m:rad>
                          <m:radPr>
                            <m:degHide m:val="on"/>
                            <m:ctrlPr>
                              <a:rPr lang="en-US" i="1"/>
                            </m:ctrlPr>
                          </m:radPr>
                          <m:deg/>
                          <m:e>
                            <m:r>
                              <a:rPr lang="en-US" i="1"/>
                              <m:t>𝑣</m:t>
                            </m:r>
                            <m:d>
                              <m:dPr>
                                <m:ctrlPr>
                                  <a:rPr lang="en-US" i="1"/>
                                </m:ctrlPr>
                              </m:dPr>
                              <m:e>
                                <m:acc>
                                  <m:accPr>
                                    <m:chr m:val="̅"/>
                                    <m:ctrlPr>
                                      <a:rPr lang="en-US" i="1"/>
                                    </m:ctrlPr>
                                  </m:accPr>
                                  <m:e>
                                    <m:r>
                                      <a:rPr lang="en-US" i="1"/>
                                      <m:t>𝑦</m:t>
                                    </m:r>
                                  </m:e>
                                </m:acc>
                              </m:e>
                            </m:d>
                            <m:r>
                              <a:rPr lang="en-US" i="1"/>
                              <m:t> </m:t>
                            </m:r>
                          </m:e>
                        </m:rad>
                      </m:e>
                    </m:d>
                    <m:r>
                      <a:rPr lang="en-US" i="1"/>
                      <m:t>=1−∝, </m:t>
                    </m:r>
                  </m:oMath>
                </a14:m>
                <a:r>
                  <a:rPr lang="en-US" dirty="0"/>
                  <a:t> where </a:t>
                </a:r>
                <a14:m>
                  <m:oMath xmlns:m="http://schemas.openxmlformats.org/officeDocument/2006/math">
                    <m:r>
                      <a:rPr lang="en-US" i="1"/>
                      <m:t>𝑣</m:t>
                    </m:r>
                    <m:d>
                      <m:dPr>
                        <m:ctrlPr>
                          <a:rPr lang="en-US" i="1"/>
                        </m:ctrlPr>
                      </m:dPr>
                      <m:e>
                        <m:acc>
                          <m:accPr>
                            <m:chr m:val="̅"/>
                            <m:ctrlPr>
                              <a:rPr lang="en-US" i="1"/>
                            </m:ctrlPr>
                          </m:accPr>
                          <m:e>
                            <m:r>
                              <a:rPr lang="en-US" i="1"/>
                              <m:t>𝑦</m:t>
                            </m:r>
                          </m:e>
                        </m:acc>
                      </m:e>
                    </m:d>
                    <m:r>
                      <a:rPr lang="en-US" i="1"/>
                      <m:t>=(1−</m:t>
                    </m:r>
                    <m:r>
                      <a:rPr lang="en-US" i="1"/>
                      <m:t>𝑓</m:t>
                    </m:r>
                    <m:r>
                      <a:rPr lang="en-US" i="1"/>
                      <m:t>)</m:t>
                    </m:r>
                    <m:f>
                      <m:fPr>
                        <m:ctrlPr>
                          <a:rPr lang="en-US" i="1"/>
                        </m:ctrlPr>
                      </m:fPr>
                      <m:num>
                        <m:sSup>
                          <m:sSupPr>
                            <m:ctrlPr>
                              <a:rPr lang="en-US" i="1"/>
                            </m:ctrlPr>
                          </m:sSupPr>
                          <m:e>
                            <m:r>
                              <a:rPr lang="en-US" i="1"/>
                              <m:t>𝑆</m:t>
                            </m:r>
                          </m:e>
                          <m:sup>
                            <m:r>
                              <a:rPr lang="en-US" i="1"/>
                              <m:t>2</m:t>
                            </m:r>
                          </m:sup>
                        </m:sSup>
                      </m:num>
                      <m:den>
                        <m:r>
                          <a:rPr lang="en-US" i="1"/>
                          <m:t>𝑛</m:t>
                        </m:r>
                      </m:den>
                    </m:f>
                  </m:oMath>
                </a14:m>
                <a:r>
                  <a:rPr lang="en-US" dirty="0"/>
                  <a:t> for SRSWOR.</a:t>
                </a:r>
              </a:p>
              <a:p>
                <a:r>
                  <a:rPr lang="en-US" dirty="0"/>
                  <a:t>But usually the variance S</a:t>
                </a:r>
                <a:r>
                  <a:rPr lang="en-US" baseline="30000" dirty="0"/>
                  <a:t>2</a:t>
                </a:r>
                <a:r>
                  <a:rPr lang="en-US" dirty="0"/>
                  <a:t> is unknown and the estimate s</a:t>
                </a:r>
                <a:r>
                  <a:rPr lang="en-US" baseline="30000" dirty="0"/>
                  <a:t>2</a:t>
                </a:r>
                <a:r>
                  <a:rPr lang="en-US" dirty="0"/>
                  <a:t> for the sample is used. This approximates to a t- distribution with n-1 degrees of freedom and the confidence interval is given as;</a:t>
                </a:r>
              </a:p>
              <a:p>
                <a14:m>
                  <m:oMath xmlns:m="http://schemas.openxmlformats.org/officeDocument/2006/math">
                    <m:r>
                      <a:rPr lang="en-US" i="1"/>
                      <m:t>𝑃</m:t>
                    </m:r>
                    <m:d>
                      <m:dPr>
                        <m:ctrlPr>
                          <a:rPr lang="en-US" i="1"/>
                        </m:ctrlPr>
                      </m:dPr>
                      <m:e>
                        <m:acc>
                          <m:accPr>
                            <m:chr m:val="̅"/>
                            <m:ctrlPr>
                              <a:rPr lang="en-US" i="1"/>
                            </m:ctrlPr>
                          </m:accPr>
                          <m:e>
                            <m:r>
                              <a:rPr lang="en-US" i="1"/>
                              <m:t>𝑦</m:t>
                            </m:r>
                          </m:e>
                        </m:acc>
                        <m:r>
                          <a:rPr lang="en-US" i="1"/>
                          <m:t>−</m:t>
                        </m:r>
                        <m:sSub>
                          <m:sSubPr>
                            <m:ctrlPr>
                              <a:rPr lang="en-US" i="1"/>
                            </m:ctrlPr>
                          </m:sSubPr>
                          <m:e>
                            <m:r>
                              <a:rPr lang="en-US" i="1"/>
                              <m:t>𝑡</m:t>
                            </m:r>
                          </m:e>
                          <m:sub>
                            <m:f>
                              <m:fPr>
                                <m:ctrlPr>
                                  <a:rPr lang="en-US" i="1"/>
                                </m:ctrlPr>
                              </m:fPr>
                              <m:num>
                                <m:r>
                                  <a:rPr lang="en-US" i="1"/>
                                  <m:t>∝, </m:t>
                                </m:r>
                                <m:r>
                                  <a:rPr lang="en-US" i="1"/>
                                  <m:t>𝑛</m:t>
                                </m:r>
                                <m:r>
                                  <a:rPr lang="en-US" i="1"/>
                                  <m:t>−1</m:t>
                                </m:r>
                              </m:num>
                              <m:den>
                                <m:r>
                                  <a:rPr lang="en-US" i="1"/>
                                  <m:t>𝑛</m:t>
                                </m:r>
                                <m:r>
                                  <a:rPr lang="en-US" i="1"/>
                                  <m:t>2</m:t>
                                </m:r>
                              </m:den>
                            </m:f>
                          </m:sub>
                        </m:sSub>
                        <m:rad>
                          <m:radPr>
                            <m:degHide m:val="on"/>
                            <m:ctrlPr>
                              <a:rPr lang="en-US" i="1"/>
                            </m:ctrlPr>
                          </m:radPr>
                          <m:deg/>
                          <m:e>
                            <m:acc>
                              <m:accPr>
                                <m:chr m:val="̂"/>
                                <m:ctrlPr>
                                  <a:rPr lang="en-US" i="1"/>
                                </m:ctrlPr>
                              </m:accPr>
                              <m:e>
                                <m:r>
                                  <a:rPr lang="en-US" i="1"/>
                                  <m:t>𝑣</m:t>
                                </m:r>
                              </m:e>
                            </m:acc>
                            <m:d>
                              <m:dPr>
                                <m:ctrlPr>
                                  <a:rPr lang="en-US" i="1"/>
                                </m:ctrlPr>
                              </m:dPr>
                              <m:e>
                                <m:acc>
                                  <m:accPr>
                                    <m:chr m:val="̅"/>
                                    <m:ctrlPr>
                                      <a:rPr lang="en-US" i="1"/>
                                    </m:ctrlPr>
                                  </m:accPr>
                                  <m:e>
                                    <m:r>
                                      <a:rPr lang="en-US" i="1"/>
                                      <m:t>𝑦</m:t>
                                    </m:r>
                                  </m:e>
                                </m:acc>
                              </m:e>
                            </m:d>
                            <m:r>
                              <a:rPr lang="en-US" i="1"/>
                              <m:t> </m:t>
                            </m:r>
                          </m:e>
                        </m:rad>
                        <m:r>
                          <a:rPr lang="en-US" i="1"/>
                          <m:t>≤</m:t>
                        </m:r>
                        <m:acc>
                          <m:accPr>
                            <m:chr m:val="̅"/>
                            <m:ctrlPr>
                              <a:rPr lang="en-US" i="1"/>
                            </m:ctrlPr>
                          </m:accPr>
                          <m:e>
                            <m:r>
                              <a:rPr lang="en-US" i="1"/>
                              <m:t>𝑌</m:t>
                            </m:r>
                          </m:e>
                        </m:acc>
                        <m:r>
                          <a:rPr lang="en-US" i="1"/>
                          <m:t> ≤</m:t>
                        </m:r>
                        <m:acc>
                          <m:accPr>
                            <m:chr m:val="̅"/>
                            <m:ctrlPr>
                              <a:rPr lang="en-US" i="1"/>
                            </m:ctrlPr>
                          </m:accPr>
                          <m:e>
                            <m:r>
                              <a:rPr lang="en-US" i="1"/>
                              <m:t>𝑦</m:t>
                            </m:r>
                          </m:e>
                        </m:acc>
                        <m:r>
                          <a:rPr lang="en-US" i="1"/>
                          <m:t>+</m:t>
                        </m:r>
                        <m:sSub>
                          <m:sSubPr>
                            <m:ctrlPr>
                              <a:rPr lang="en-US" i="1"/>
                            </m:ctrlPr>
                          </m:sSubPr>
                          <m:e>
                            <m:r>
                              <a:rPr lang="en-US" i="1"/>
                              <m:t>𝑡</m:t>
                            </m:r>
                          </m:e>
                          <m:sub>
                            <m:f>
                              <m:fPr>
                                <m:ctrlPr>
                                  <a:rPr lang="en-US" i="1"/>
                                </m:ctrlPr>
                              </m:fPr>
                              <m:num>
                                <m:r>
                                  <a:rPr lang="en-US" i="1"/>
                                  <m:t>∝, </m:t>
                                </m:r>
                                <m:r>
                                  <a:rPr lang="en-US" i="1"/>
                                  <m:t>𝑛</m:t>
                                </m:r>
                                <m:r>
                                  <a:rPr lang="en-US" i="1"/>
                                  <m:t>−1</m:t>
                                </m:r>
                              </m:num>
                              <m:den>
                                <m:r>
                                  <a:rPr lang="en-US" i="1"/>
                                  <m:t>2</m:t>
                                </m:r>
                              </m:den>
                            </m:f>
                          </m:sub>
                        </m:sSub>
                        <m:rad>
                          <m:radPr>
                            <m:degHide m:val="on"/>
                            <m:ctrlPr>
                              <a:rPr lang="en-US" i="1"/>
                            </m:ctrlPr>
                          </m:radPr>
                          <m:deg/>
                          <m:e>
                            <m:acc>
                              <m:accPr>
                                <m:chr m:val="̂"/>
                                <m:ctrlPr>
                                  <a:rPr lang="en-US" i="1"/>
                                </m:ctrlPr>
                              </m:accPr>
                              <m:e>
                                <m:r>
                                  <a:rPr lang="en-US" i="1"/>
                                  <m:t>𝑣</m:t>
                                </m:r>
                              </m:e>
                            </m:acc>
                            <m:d>
                              <m:dPr>
                                <m:ctrlPr>
                                  <a:rPr lang="en-US" i="1"/>
                                </m:ctrlPr>
                              </m:dPr>
                              <m:e>
                                <m:acc>
                                  <m:accPr>
                                    <m:chr m:val="̅"/>
                                    <m:ctrlPr>
                                      <a:rPr lang="en-US" i="1"/>
                                    </m:ctrlPr>
                                  </m:accPr>
                                  <m:e>
                                    <m:r>
                                      <a:rPr lang="en-US" i="1"/>
                                      <m:t>𝑦</m:t>
                                    </m:r>
                                  </m:e>
                                </m:acc>
                              </m:e>
                            </m:d>
                            <m:r>
                              <a:rPr lang="en-US" i="1"/>
                              <m:t> </m:t>
                            </m:r>
                          </m:e>
                        </m:rad>
                      </m:e>
                    </m:d>
                    <m:r>
                      <a:rPr lang="en-US" i="1"/>
                      <m:t>=1−∝,</m:t>
                    </m:r>
                  </m:oMath>
                </a14:m>
                <a:endParaRPr lang="en-US" dirty="0"/>
              </a:p>
              <a:p>
                <a:r>
                  <a:rPr lang="en-US" dirty="0"/>
                  <a:t>Under SRSWR, the confidence limits are: </a:t>
                </a:r>
                <a14:m>
                  <m:oMath xmlns:m="http://schemas.openxmlformats.org/officeDocument/2006/math">
                    <m:r>
                      <a:rPr lang="en-US" i="1"/>
                      <m:t>𝑃</m:t>
                    </m:r>
                    <m:d>
                      <m:dPr>
                        <m:ctrlPr>
                          <a:rPr lang="en-US" i="1"/>
                        </m:ctrlPr>
                      </m:dPr>
                      <m:e>
                        <m:acc>
                          <m:accPr>
                            <m:chr m:val="̅"/>
                            <m:ctrlPr>
                              <a:rPr lang="en-US" i="1"/>
                            </m:ctrlPr>
                          </m:accPr>
                          <m:e>
                            <m:r>
                              <a:rPr lang="en-US" i="1"/>
                              <m:t>𝑦</m:t>
                            </m:r>
                          </m:e>
                        </m:acc>
                        <m:r>
                          <a:rPr lang="en-US" i="1"/>
                          <m:t>−</m:t>
                        </m:r>
                        <m:sSub>
                          <m:sSubPr>
                            <m:ctrlPr>
                              <a:rPr lang="en-US" i="1"/>
                            </m:ctrlPr>
                          </m:sSubPr>
                          <m:e>
                            <m:r>
                              <a:rPr lang="en-US" i="1"/>
                              <m:t>𝑡</m:t>
                            </m:r>
                          </m:e>
                          <m:sub>
                            <m:f>
                              <m:fPr>
                                <m:ctrlPr>
                                  <a:rPr lang="en-US" i="1"/>
                                </m:ctrlPr>
                              </m:fPr>
                              <m:num>
                                <m:r>
                                  <a:rPr lang="en-US" i="1"/>
                                  <m:t>∝, </m:t>
                                </m:r>
                                <m:r>
                                  <a:rPr lang="en-US" i="1"/>
                                  <m:t>𝑛</m:t>
                                </m:r>
                                <m:r>
                                  <a:rPr lang="en-US" i="1"/>
                                  <m:t>−1</m:t>
                                </m:r>
                              </m:num>
                              <m:den>
                                <m:r>
                                  <a:rPr lang="en-US" i="1"/>
                                  <m:t>𝑛</m:t>
                                </m:r>
                                <m:r>
                                  <a:rPr lang="en-US" i="1"/>
                                  <m:t>2</m:t>
                                </m:r>
                              </m:den>
                            </m:f>
                          </m:sub>
                        </m:sSub>
                        <m:r>
                          <a:rPr lang="en-US" i="1"/>
                          <m:t> </m:t>
                        </m:r>
                        <m:f>
                          <m:fPr>
                            <m:ctrlPr>
                              <a:rPr lang="en-US" i="1"/>
                            </m:ctrlPr>
                          </m:fPr>
                          <m:num>
                            <m:r>
                              <a:rPr lang="en-US" i="1"/>
                              <m:t>𝑠</m:t>
                            </m:r>
                          </m:num>
                          <m:den>
                            <m:rad>
                              <m:radPr>
                                <m:degHide m:val="on"/>
                                <m:ctrlPr>
                                  <a:rPr lang="en-US" i="1"/>
                                </m:ctrlPr>
                              </m:radPr>
                              <m:deg/>
                              <m:e>
                                <m:r>
                                  <a:rPr lang="en-US" i="1"/>
                                  <m:t>𝑛</m:t>
                                </m:r>
                              </m:e>
                            </m:rad>
                          </m:den>
                        </m:f>
                        <m:r>
                          <a:rPr lang="en-US" i="1"/>
                          <m:t>≤</m:t>
                        </m:r>
                        <m:acc>
                          <m:accPr>
                            <m:chr m:val="̅"/>
                            <m:ctrlPr>
                              <a:rPr lang="en-US" i="1"/>
                            </m:ctrlPr>
                          </m:accPr>
                          <m:e>
                            <m:r>
                              <a:rPr lang="en-US" i="1"/>
                              <m:t>𝑌</m:t>
                            </m:r>
                          </m:e>
                        </m:acc>
                        <m:r>
                          <a:rPr lang="en-US" i="1"/>
                          <m:t> ≤</m:t>
                        </m:r>
                        <m:acc>
                          <m:accPr>
                            <m:chr m:val="̅"/>
                            <m:ctrlPr>
                              <a:rPr lang="en-US" i="1"/>
                            </m:ctrlPr>
                          </m:accPr>
                          <m:e>
                            <m:r>
                              <a:rPr lang="en-US" i="1"/>
                              <m:t>𝑦</m:t>
                            </m:r>
                          </m:e>
                        </m:acc>
                        <m:r>
                          <a:rPr lang="en-US" i="1"/>
                          <m:t>+</m:t>
                        </m:r>
                        <m:sSub>
                          <m:sSubPr>
                            <m:ctrlPr>
                              <a:rPr lang="en-US" i="1"/>
                            </m:ctrlPr>
                          </m:sSubPr>
                          <m:e>
                            <m:r>
                              <a:rPr lang="en-US" i="1"/>
                              <m:t>𝑡</m:t>
                            </m:r>
                          </m:e>
                          <m:sub>
                            <m:f>
                              <m:fPr>
                                <m:ctrlPr>
                                  <a:rPr lang="en-US" i="1"/>
                                </m:ctrlPr>
                              </m:fPr>
                              <m:num>
                                <m:r>
                                  <a:rPr lang="en-US" i="1"/>
                                  <m:t>∝, </m:t>
                                </m:r>
                                <m:r>
                                  <a:rPr lang="en-US" i="1"/>
                                  <m:t>𝑛</m:t>
                                </m:r>
                                <m:r>
                                  <a:rPr lang="en-US" i="1"/>
                                  <m:t>−1</m:t>
                                </m:r>
                              </m:num>
                              <m:den>
                                <m:r>
                                  <a:rPr lang="en-US" i="1"/>
                                  <m:t>2</m:t>
                                </m:r>
                              </m:den>
                            </m:f>
                          </m:sub>
                        </m:sSub>
                        <m:r>
                          <a:rPr lang="en-US" i="1"/>
                          <m:t> </m:t>
                        </m:r>
                        <m:f>
                          <m:fPr>
                            <m:ctrlPr>
                              <a:rPr lang="en-US" i="1"/>
                            </m:ctrlPr>
                          </m:fPr>
                          <m:num>
                            <m:r>
                              <a:rPr lang="en-US" i="1"/>
                              <m:t>𝑠</m:t>
                            </m:r>
                          </m:num>
                          <m:den>
                            <m:rad>
                              <m:radPr>
                                <m:degHide m:val="on"/>
                                <m:ctrlPr>
                                  <a:rPr lang="en-US" i="1"/>
                                </m:ctrlPr>
                              </m:radPr>
                              <m:deg/>
                              <m:e>
                                <m:r>
                                  <a:rPr lang="en-US" i="1"/>
                                  <m:t>𝑛</m:t>
                                </m:r>
                              </m:e>
                            </m:rad>
                          </m:den>
                        </m:f>
                      </m:e>
                    </m:d>
                    <m:r>
                      <a:rPr lang="en-US" i="1"/>
                      <m:t>=1−∝</m:t>
                    </m:r>
                  </m:oMath>
                </a14:m>
                <a:endParaRPr lang="en-US" dirty="0"/>
              </a:p>
              <a:p>
                <a:r>
                  <a:rPr lang="en-US" dirty="0"/>
                  <a:t>EXAMPLE III: construct a 95% confidence interval using example II.</a:t>
                </a:r>
              </a:p>
              <a:p>
                <a:endParaRPr lang="en-US" dirty="0"/>
              </a:p>
            </p:txBody>
          </p:sp>
        </mc:Choice>
        <mc:Fallback>
          <p:sp>
            <p:nvSpPr>
              <p:cNvPr id="3" name="Content Placeholder 2">
                <a:extLst>
                  <a:ext uri="{FF2B5EF4-FFF2-40B4-BE49-F238E27FC236}">
                    <a16:creationId xmlns:a16="http://schemas.microsoft.com/office/drawing/2014/main" id="{5E73E1BC-6FB8-41BA-B224-EC264B250932}"/>
                  </a:ext>
                </a:extLst>
              </p:cNvPr>
              <p:cNvSpPr>
                <a:spLocks noGrp="1" noRot="1" noChangeAspect="1" noMove="1" noResize="1" noEditPoints="1" noAdjustHandles="1" noChangeArrowheads="1" noChangeShapeType="1" noTextEdit="1"/>
              </p:cNvSpPr>
              <p:nvPr>
                <p:ph idx="1"/>
              </p:nvPr>
            </p:nvSpPr>
            <p:spPr>
              <a:blipFill>
                <a:blip r:embed="rId3"/>
                <a:stretch>
                  <a:fillRect l="-812" t="-3221" r="-1101" b="-2381"/>
                </a:stretch>
              </a:blipFill>
            </p:spPr>
            <p:txBody>
              <a:bodyPr/>
              <a:lstStyle/>
              <a:p>
                <a:r>
                  <a:rPr lang="en-US">
                    <a:noFill/>
                  </a:rPr>
                  <a:t> </a:t>
                </a:r>
              </a:p>
            </p:txBody>
          </p:sp>
        </mc:Fallback>
      </mc:AlternateContent>
    </p:spTree>
    <p:extLst>
      <p:ext uri="{BB962C8B-B14F-4D97-AF65-F5344CB8AC3E}">
        <p14:creationId xmlns:p14="http://schemas.microsoft.com/office/powerpoint/2010/main" val="3219012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F052-A06E-4AB7-BC99-33FCBADDFA59}"/>
              </a:ext>
            </a:extLst>
          </p:cNvPr>
          <p:cNvSpPr>
            <a:spLocks noGrp="1"/>
          </p:cNvSpPr>
          <p:nvPr>
            <p:ph type="title"/>
          </p:nvPr>
        </p:nvSpPr>
        <p:spPr/>
        <p:txBody>
          <a:bodyPr/>
          <a:lstStyle/>
          <a:p>
            <a:r>
              <a:rPr lang="en-US" dirty="0"/>
              <a:t> </a:t>
            </a:r>
            <a:r>
              <a:rPr lang="en-US" b="1" dirty="0"/>
              <a:t>SAMPLING PROPORTION (P).</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85D5CFB-2A1E-4E41-900A-0098A850159A}"/>
                  </a:ext>
                </a:extLst>
              </p:cNvPr>
              <p:cNvSpPr>
                <a:spLocks noGrp="1"/>
              </p:cNvSpPr>
              <p:nvPr>
                <p:ph idx="1"/>
              </p:nvPr>
            </p:nvSpPr>
            <p:spPr/>
            <p:txBody>
              <a:bodyPr>
                <a:normAutofit fontScale="92500" lnSpcReduction="10000"/>
              </a:bodyPr>
              <a:lstStyle/>
              <a:p>
                <a:pPr marL="0" indent="0">
                  <a:buNone/>
                </a:pPr>
                <a:r>
                  <a:rPr lang="en-US" dirty="0"/>
                  <a:t>In many situations we need to find out the proportion of units in a population that belong to a given class or posses a certain attribute. The population proportion is </a:t>
                </a:r>
                <a14:m>
                  <m:oMath xmlns:m="http://schemas.openxmlformats.org/officeDocument/2006/math">
                    <m:r>
                      <a:rPr lang="en-US" i="1"/>
                      <m:t>𝑃</m:t>
                    </m:r>
                    <m:r>
                      <a:rPr lang="en-US" i="1"/>
                      <m:t>=</m:t>
                    </m:r>
                    <m:f>
                      <m:fPr>
                        <m:ctrlPr>
                          <a:rPr lang="en-US" i="1"/>
                        </m:ctrlPr>
                      </m:fPr>
                      <m:num>
                        <m:sSub>
                          <m:sSubPr>
                            <m:ctrlPr>
                              <a:rPr lang="en-US" i="1"/>
                            </m:ctrlPr>
                          </m:sSubPr>
                          <m:e>
                            <m:r>
                              <a:rPr lang="en-US" i="1"/>
                              <m:t>𝑁</m:t>
                            </m:r>
                          </m:e>
                          <m:sub>
                            <m:r>
                              <a:rPr lang="en-US" i="1"/>
                              <m:t>1</m:t>
                            </m:r>
                          </m:sub>
                        </m:sSub>
                      </m:num>
                      <m:den>
                        <m:r>
                          <a:rPr lang="en-US" i="1"/>
                          <m:t>𝑁</m:t>
                        </m:r>
                      </m:den>
                    </m:f>
                  </m:oMath>
                </a14:m>
                <a:r>
                  <a:rPr lang="en-US" dirty="0"/>
                  <a:t> and the sample proportion which is an unbiased estimator of the population proportion P is given as </a:t>
                </a:r>
                <a14:m>
                  <m:oMath xmlns:m="http://schemas.openxmlformats.org/officeDocument/2006/math">
                    <m:r>
                      <a:rPr lang="en-US" i="1"/>
                      <m:t>𝑝</m:t>
                    </m:r>
                    <m:r>
                      <a:rPr lang="en-US" i="1"/>
                      <m:t>=</m:t>
                    </m:r>
                    <m:f>
                      <m:fPr>
                        <m:ctrlPr>
                          <a:rPr lang="en-US" i="1"/>
                        </m:ctrlPr>
                      </m:fPr>
                      <m:num>
                        <m:sSub>
                          <m:sSubPr>
                            <m:ctrlPr>
                              <a:rPr lang="en-US" i="1"/>
                            </m:ctrlPr>
                          </m:sSubPr>
                          <m:e>
                            <m:r>
                              <a:rPr lang="en-US" i="1"/>
                              <m:t>𝑛</m:t>
                            </m:r>
                          </m:e>
                          <m:sub>
                            <m:r>
                              <a:rPr lang="en-US" i="1"/>
                              <m:t>1</m:t>
                            </m:r>
                          </m:sub>
                        </m:sSub>
                      </m:num>
                      <m:den>
                        <m:r>
                          <a:rPr lang="en-US" i="1"/>
                          <m:t>𝑛</m:t>
                        </m:r>
                      </m:den>
                    </m:f>
                    <m:r>
                      <a:rPr lang="en-US" i="1"/>
                      <m:t>.</m:t>
                    </m:r>
                  </m:oMath>
                </a14:m>
                <a:r>
                  <a:rPr lang="en-US" dirty="0"/>
                  <a:t>  </a:t>
                </a:r>
              </a:p>
              <a:p>
                <a:pPr lvl="0"/>
                <a:r>
                  <a:rPr lang="en-US" dirty="0"/>
                  <a:t>The variance of P under SRSWR is; </a:t>
                </a:r>
                <a14:m>
                  <m:oMath xmlns:m="http://schemas.openxmlformats.org/officeDocument/2006/math">
                    <m:r>
                      <a:rPr lang="en-US" i="1"/>
                      <m:t>𝑣</m:t>
                    </m:r>
                    <m:d>
                      <m:dPr>
                        <m:ctrlPr>
                          <a:rPr lang="en-US" i="1"/>
                        </m:ctrlPr>
                      </m:dPr>
                      <m:e>
                        <m:r>
                          <a:rPr lang="en-US" i="1"/>
                          <m:t>𝑃</m:t>
                        </m:r>
                      </m:e>
                    </m:d>
                    <m:r>
                      <a:rPr lang="en-US" i="1"/>
                      <m:t>=</m:t>
                    </m:r>
                    <m:r>
                      <a:rPr lang="en-US" i="1"/>
                      <m:t>𝑣</m:t>
                    </m:r>
                    <m:d>
                      <m:dPr>
                        <m:ctrlPr>
                          <a:rPr lang="en-US" i="1"/>
                        </m:ctrlPr>
                      </m:dPr>
                      <m:e>
                        <m:acc>
                          <m:accPr>
                            <m:chr m:val="̅"/>
                            <m:ctrlPr>
                              <a:rPr lang="en-US" i="1"/>
                            </m:ctrlPr>
                          </m:accPr>
                          <m:e>
                            <m:r>
                              <a:rPr lang="en-US" i="1"/>
                              <m:t>𝑌</m:t>
                            </m:r>
                          </m:e>
                        </m:acc>
                      </m:e>
                    </m:d>
                    <m:r>
                      <a:rPr lang="en-US" i="1"/>
                      <m:t>=</m:t>
                    </m:r>
                    <m:f>
                      <m:fPr>
                        <m:ctrlPr>
                          <a:rPr lang="en-US" i="1"/>
                        </m:ctrlPr>
                      </m:fPr>
                      <m:num>
                        <m:sSup>
                          <m:sSupPr>
                            <m:ctrlPr>
                              <a:rPr lang="en-US" i="1"/>
                            </m:ctrlPr>
                          </m:sSupPr>
                          <m:e>
                            <m:r>
                              <a:rPr lang="en-US" i="1"/>
                              <m:t>𝛿</m:t>
                            </m:r>
                          </m:e>
                          <m:sup>
                            <m:r>
                              <a:rPr lang="en-US" i="1"/>
                              <m:t>2</m:t>
                            </m:r>
                          </m:sup>
                        </m:sSup>
                      </m:num>
                      <m:den>
                        <m:r>
                          <a:rPr lang="en-US" i="1"/>
                          <m:t>𝑛</m:t>
                        </m:r>
                      </m:den>
                    </m:f>
                  </m:oMath>
                </a14:m>
                <a:r>
                  <a:rPr lang="en-US" dirty="0"/>
                  <a:t> but δ</a:t>
                </a:r>
                <a:r>
                  <a:rPr lang="en-US" baseline="30000" dirty="0"/>
                  <a:t>2</a:t>
                </a:r>
                <a:r>
                  <a:rPr lang="en-US" dirty="0"/>
                  <a:t> = PQ which implies that </a:t>
                </a:r>
                <a14:m>
                  <m:oMath xmlns:m="http://schemas.openxmlformats.org/officeDocument/2006/math">
                    <m:r>
                      <a:rPr lang="en-US" i="1"/>
                      <m:t>𝑣</m:t>
                    </m:r>
                    <m:d>
                      <m:dPr>
                        <m:ctrlPr>
                          <a:rPr lang="en-US" i="1"/>
                        </m:ctrlPr>
                      </m:dPr>
                      <m:e>
                        <m:r>
                          <a:rPr lang="en-US" i="1"/>
                          <m:t>𝑃</m:t>
                        </m:r>
                      </m:e>
                    </m:d>
                    <m:r>
                      <a:rPr lang="en-US" i="1"/>
                      <m:t>=</m:t>
                    </m:r>
                    <m:f>
                      <m:fPr>
                        <m:ctrlPr>
                          <a:rPr lang="en-US" i="1"/>
                        </m:ctrlPr>
                      </m:fPr>
                      <m:num>
                        <m:r>
                          <a:rPr lang="en-US" i="1"/>
                          <m:t>𝑃𝑄</m:t>
                        </m:r>
                      </m:num>
                      <m:den>
                        <m:r>
                          <a:rPr lang="en-US" i="1"/>
                          <m:t>𝑛</m:t>
                        </m:r>
                      </m:den>
                    </m:f>
                    <m:r>
                      <a:rPr lang="en-US" i="1"/>
                      <m:t>.</m:t>
                    </m:r>
                  </m:oMath>
                </a14:m>
                <a:r>
                  <a:rPr lang="en-US" dirty="0"/>
                  <a:t> the unbiased estimator</a:t>
                </a:r>
                <a14:m>
                  <m:oMath xmlns:m="http://schemas.openxmlformats.org/officeDocument/2006/math">
                    <m:acc>
                      <m:accPr>
                        <m:chr m:val="̂"/>
                        <m:ctrlPr>
                          <a:rPr lang="en-US" i="1"/>
                        </m:ctrlPr>
                      </m:accPr>
                      <m:e>
                        <m:r>
                          <a:rPr lang="en-US" i="1"/>
                          <m:t>𝑣</m:t>
                        </m:r>
                      </m:e>
                    </m:acc>
                    <m:d>
                      <m:dPr>
                        <m:ctrlPr>
                          <a:rPr lang="en-US" i="1"/>
                        </m:ctrlPr>
                      </m:dPr>
                      <m:e>
                        <m:r>
                          <a:rPr lang="en-US" i="1"/>
                          <m:t>𝑝</m:t>
                        </m:r>
                      </m:e>
                    </m:d>
                    <m:r>
                      <a:rPr lang="en-US" i="1"/>
                      <m:t>=</m:t>
                    </m:r>
                    <m:f>
                      <m:fPr>
                        <m:ctrlPr>
                          <a:rPr lang="en-US" i="1"/>
                        </m:ctrlPr>
                      </m:fPr>
                      <m:num>
                        <m:sSup>
                          <m:sSupPr>
                            <m:ctrlPr>
                              <a:rPr lang="en-US" i="1"/>
                            </m:ctrlPr>
                          </m:sSupPr>
                          <m:e>
                            <m:r>
                              <a:rPr lang="en-US" i="1"/>
                              <m:t>𝑠</m:t>
                            </m:r>
                          </m:e>
                          <m:sup>
                            <m:r>
                              <a:rPr lang="en-US" i="1"/>
                              <m:t>2</m:t>
                            </m:r>
                          </m:sup>
                        </m:sSup>
                      </m:num>
                      <m:den>
                        <m:r>
                          <a:rPr lang="en-US" i="1"/>
                          <m:t>𝑛</m:t>
                        </m:r>
                      </m:den>
                    </m:f>
                  </m:oMath>
                </a14:m>
                <a:r>
                  <a:rPr lang="en-US" dirty="0"/>
                  <a:t> where the estimator </a:t>
                </a:r>
                <a14:m>
                  <m:oMath xmlns:m="http://schemas.openxmlformats.org/officeDocument/2006/math">
                    <m:sSup>
                      <m:sSupPr>
                        <m:ctrlPr>
                          <a:rPr lang="en-US" i="1"/>
                        </m:ctrlPr>
                      </m:sSupPr>
                      <m:e>
                        <m:r>
                          <a:rPr lang="en-US" i="1"/>
                          <m:t>𝑠</m:t>
                        </m:r>
                      </m:e>
                      <m:sup>
                        <m:r>
                          <a:rPr lang="en-US" i="1"/>
                          <m:t>2</m:t>
                        </m:r>
                      </m:sup>
                    </m:sSup>
                    <m:r>
                      <a:rPr lang="en-US" i="1"/>
                      <m:t>=</m:t>
                    </m:r>
                    <m:f>
                      <m:fPr>
                        <m:ctrlPr>
                          <a:rPr lang="en-US" i="1"/>
                        </m:ctrlPr>
                      </m:fPr>
                      <m:num>
                        <m:r>
                          <a:rPr lang="en-US" i="1"/>
                          <m:t>𝑛𝑝𝑞</m:t>
                        </m:r>
                      </m:num>
                      <m:den>
                        <m:r>
                          <a:rPr lang="en-US" i="1"/>
                          <m:t>𝑛</m:t>
                        </m:r>
                        <m:r>
                          <a:rPr lang="en-US" i="1"/>
                          <m:t>−1</m:t>
                        </m:r>
                      </m:den>
                    </m:f>
                  </m:oMath>
                </a14:m>
                <a:endParaRPr lang="en-US" dirty="0"/>
              </a:p>
              <a:p>
                <a:pPr lvl="0"/>
                <a:r>
                  <a:rPr lang="en-US" dirty="0"/>
                  <a:t>The variance of P under SRSWOR is given as; </a:t>
                </a:r>
                <a14:m>
                  <m:oMath xmlns:m="http://schemas.openxmlformats.org/officeDocument/2006/math">
                    <m:r>
                      <a:rPr lang="en-US" i="1"/>
                      <m:t>𝑣</m:t>
                    </m:r>
                    <m:d>
                      <m:dPr>
                        <m:ctrlPr>
                          <a:rPr lang="en-US" i="1"/>
                        </m:ctrlPr>
                      </m:dPr>
                      <m:e>
                        <m:r>
                          <a:rPr lang="en-US" i="1"/>
                          <m:t>𝑃</m:t>
                        </m:r>
                      </m:e>
                    </m:d>
                    <m:r>
                      <a:rPr lang="en-US" i="1"/>
                      <m:t>=</m:t>
                    </m:r>
                    <m:f>
                      <m:fPr>
                        <m:ctrlPr>
                          <a:rPr lang="en-US" i="1"/>
                        </m:ctrlPr>
                      </m:fPr>
                      <m:num>
                        <m:r>
                          <a:rPr lang="en-US" i="1"/>
                          <m:t>(</m:t>
                        </m:r>
                        <m:r>
                          <a:rPr lang="en-US" i="1"/>
                          <m:t>𝑁</m:t>
                        </m:r>
                        <m:r>
                          <a:rPr lang="en-US" i="1"/>
                          <m:t>−</m:t>
                        </m:r>
                        <m:r>
                          <a:rPr lang="en-US" i="1"/>
                          <m:t>𝑛</m:t>
                        </m:r>
                        <m:r>
                          <a:rPr lang="en-US" i="1"/>
                          <m:t>)</m:t>
                        </m:r>
                        <m:r>
                          <a:rPr lang="en-US" i="1"/>
                          <m:t>𝑃𝑄</m:t>
                        </m:r>
                      </m:num>
                      <m:den>
                        <m:r>
                          <a:rPr lang="en-US" i="1"/>
                          <m:t>𝑛</m:t>
                        </m:r>
                        <m:r>
                          <a:rPr lang="en-US" i="1"/>
                          <m:t>(</m:t>
                        </m:r>
                        <m:r>
                          <a:rPr lang="en-US" i="1"/>
                          <m:t>𝑁</m:t>
                        </m:r>
                        <m:r>
                          <a:rPr lang="en-US" i="1"/>
                          <m:t>−1)</m:t>
                        </m:r>
                      </m:den>
                    </m:f>
                  </m:oMath>
                </a14:m>
                <a:r>
                  <a:rPr lang="en-US" dirty="0"/>
                  <a:t>  and the unbiased estimator of the estimator P is </a:t>
                </a:r>
                <a14:m>
                  <m:oMath xmlns:m="http://schemas.openxmlformats.org/officeDocument/2006/math">
                    <m:acc>
                      <m:accPr>
                        <m:chr m:val="̂"/>
                        <m:ctrlPr>
                          <a:rPr lang="en-US" i="1"/>
                        </m:ctrlPr>
                      </m:accPr>
                      <m:e>
                        <m:r>
                          <a:rPr lang="en-US" i="1"/>
                          <m:t>𝑣</m:t>
                        </m:r>
                      </m:e>
                    </m:acc>
                    <m:d>
                      <m:dPr>
                        <m:ctrlPr>
                          <a:rPr lang="en-US" i="1"/>
                        </m:ctrlPr>
                      </m:dPr>
                      <m:e>
                        <m:r>
                          <a:rPr lang="en-US" i="1"/>
                          <m:t>𝑝</m:t>
                        </m:r>
                      </m:e>
                    </m:d>
                    <m:r>
                      <a:rPr lang="en-US" i="1"/>
                      <m:t>=</m:t>
                    </m:r>
                    <m:f>
                      <m:fPr>
                        <m:ctrlPr>
                          <a:rPr lang="en-US" i="1"/>
                        </m:ctrlPr>
                      </m:fPr>
                      <m:num>
                        <m:r>
                          <a:rPr lang="en-US" i="1"/>
                          <m:t>𝑝𝑞</m:t>
                        </m:r>
                        <m:r>
                          <a:rPr lang="en-US" i="1"/>
                          <m:t>(</m:t>
                        </m:r>
                        <m:r>
                          <a:rPr lang="en-US" i="1"/>
                          <m:t>𝑁</m:t>
                        </m:r>
                        <m:r>
                          <a:rPr lang="en-US" i="1"/>
                          <m:t>−</m:t>
                        </m:r>
                        <m:r>
                          <a:rPr lang="en-US" i="1"/>
                          <m:t>𝑛</m:t>
                        </m:r>
                        <m:r>
                          <a:rPr lang="en-US" i="1"/>
                          <m:t>)</m:t>
                        </m:r>
                      </m:num>
                      <m:den>
                        <m:r>
                          <a:rPr lang="en-US" i="1"/>
                          <m:t>𝑁</m:t>
                        </m:r>
                        <m:r>
                          <a:rPr lang="en-US" i="1"/>
                          <m:t>(</m:t>
                        </m:r>
                        <m:r>
                          <a:rPr lang="en-US" i="1"/>
                          <m:t>𝑛</m:t>
                        </m:r>
                        <m:r>
                          <a:rPr lang="en-US" i="1"/>
                          <m:t>−1)</m:t>
                        </m:r>
                      </m:den>
                    </m:f>
                    <m:r>
                      <a:rPr lang="en-US" i="1"/>
                      <m:t>.</m:t>
                    </m:r>
                  </m:oMath>
                </a14:m>
                <a:endParaRPr lang="en-US" dirty="0"/>
              </a:p>
              <a:p>
                <a:endParaRPr lang="en-US" dirty="0"/>
              </a:p>
            </p:txBody>
          </p:sp>
        </mc:Choice>
        <mc:Fallback>
          <p:sp>
            <p:nvSpPr>
              <p:cNvPr id="3" name="Content Placeholder 2">
                <a:extLst>
                  <a:ext uri="{FF2B5EF4-FFF2-40B4-BE49-F238E27FC236}">
                    <a16:creationId xmlns:a16="http://schemas.microsoft.com/office/drawing/2014/main" id="{385D5CFB-2A1E-4E41-900A-0098A850159A}"/>
                  </a:ext>
                </a:extLst>
              </p:cNvPr>
              <p:cNvSpPr>
                <a:spLocks noGrp="1" noRot="1" noChangeAspect="1" noMove="1" noResize="1" noEditPoints="1" noAdjustHandles="1" noChangeArrowheads="1" noChangeShapeType="1" noTextEdit="1"/>
              </p:cNvSpPr>
              <p:nvPr>
                <p:ph idx="1"/>
              </p:nvPr>
            </p:nvSpPr>
            <p:spPr>
              <a:blipFill>
                <a:blip r:embed="rId2"/>
                <a:stretch>
                  <a:fillRect l="-1043" t="-2801" b="-140"/>
                </a:stretch>
              </a:blipFill>
            </p:spPr>
            <p:txBody>
              <a:bodyPr/>
              <a:lstStyle/>
              <a:p>
                <a:r>
                  <a:rPr lang="en-US">
                    <a:noFill/>
                  </a:rPr>
                  <a:t> </a:t>
                </a:r>
              </a:p>
            </p:txBody>
          </p:sp>
        </mc:Fallback>
      </mc:AlternateContent>
    </p:spTree>
    <p:extLst>
      <p:ext uri="{BB962C8B-B14F-4D97-AF65-F5344CB8AC3E}">
        <p14:creationId xmlns:p14="http://schemas.microsoft.com/office/powerpoint/2010/main" val="20216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5D32-F3FA-4532-914A-C6F70ADE20CC}"/>
              </a:ext>
            </a:extLst>
          </p:cNvPr>
          <p:cNvSpPr>
            <a:spLocks noGrp="1"/>
          </p:cNvSpPr>
          <p:nvPr>
            <p:ph type="title"/>
          </p:nvPr>
        </p:nvSpPr>
        <p:spPr/>
        <p:txBody>
          <a:bodyPr/>
          <a:lstStyle/>
          <a:p>
            <a:r>
              <a:rPr lang="en-US" dirty="0"/>
              <a:t>continuation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98A3978-0C8B-468B-9A70-F0606ECC7AED}"/>
                  </a:ext>
                </a:extLst>
              </p:cNvPr>
              <p:cNvSpPr>
                <a:spLocks noGrp="1"/>
              </p:cNvSpPr>
              <p:nvPr>
                <p:ph idx="1"/>
              </p:nvPr>
            </p:nvSpPr>
            <p:spPr/>
            <p:txBody>
              <a:bodyPr/>
              <a:lstStyle/>
              <a:p>
                <a:r>
                  <a:rPr lang="en-US" dirty="0"/>
                  <a:t>The estimated variance is generally given as; </a:t>
                </a:r>
                <a14:m>
                  <m:oMath xmlns:m="http://schemas.openxmlformats.org/officeDocument/2006/math">
                    <m:r>
                      <a:rPr lang="en-US" i="1">
                        <a:latin typeface="Cambria Math" panose="02040503050406030204" pitchFamily="18" charset="0"/>
                      </a:rPr>
                      <m:t>𝑣</m:t>
                    </m:r>
                    <m:d>
                      <m:dPr>
                        <m:ctrlPr>
                          <a:rPr lang="en-US"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=(1−</m:t>
                    </m:r>
                    <m:r>
                      <a:rPr lang="en-US" i="1">
                        <a:latin typeface="Cambria Math" panose="02040503050406030204" pitchFamily="18" charset="0"/>
                      </a:rPr>
                      <m:t>𝑓</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𝑝𝑞</m:t>
                        </m:r>
                      </m:num>
                      <m:den>
                        <m:r>
                          <a:rPr lang="en-US" i="1">
                            <a:latin typeface="Cambria Math" panose="02040503050406030204" pitchFamily="18" charset="0"/>
                          </a:rPr>
                          <m:t>𝑛</m:t>
                        </m:r>
                        <m:r>
                          <a:rPr lang="en-US" i="1">
                            <a:latin typeface="Cambria Math" panose="02040503050406030204" pitchFamily="18" charset="0"/>
                          </a:rPr>
                          <m:t>−1</m:t>
                        </m:r>
                      </m:den>
                    </m:f>
                  </m:oMath>
                </a14:m>
                <a:r>
                  <a:rPr lang="en-US" dirty="0"/>
                  <a:t> but if N is large in relation to n, the unbiased estimate for the variance is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𝑣</m:t>
                        </m:r>
                      </m:e>
                    </m:acc>
                    <m:d>
                      <m:dPr>
                        <m:ctrlPr>
                          <a:rPr lang="en-US"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𝑝𝑞</m:t>
                        </m:r>
                      </m:num>
                      <m:den>
                        <m:r>
                          <a:rPr lang="en-US" i="1">
                            <a:latin typeface="Cambria Math" panose="02040503050406030204" pitchFamily="18" charset="0"/>
                          </a:rPr>
                          <m:t>𝑛</m:t>
                        </m:r>
                        <m:r>
                          <a:rPr lang="en-US" i="1">
                            <a:latin typeface="Cambria Math" panose="02040503050406030204" pitchFamily="18" charset="0"/>
                          </a:rPr>
                          <m:t>−1</m:t>
                        </m:r>
                      </m:den>
                    </m:f>
                  </m:oMath>
                </a14:m>
                <a:r>
                  <a:rPr lang="en-US" dirty="0"/>
                  <a:t>.</a:t>
                </a:r>
              </a:p>
              <a:p>
                <a:pPr lvl="0"/>
                <a:r>
                  <a:rPr lang="en-US" dirty="0"/>
                  <a:t>The estimate of the total is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𝑁</m:t>
                            </m:r>
                          </m:e>
                        </m:acc>
                      </m:e>
                      <m:sub>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𝑁𝑃</m:t>
                    </m:r>
                  </m:oMath>
                </a14:m>
                <a:r>
                  <a:rPr lang="en-US" dirty="0"/>
                  <a:t> and the variance of the total estimator is </a:t>
                </a:r>
                <a14:m>
                  <m:oMath xmlns:m="http://schemas.openxmlformats.org/officeDocument/2006/math">
                    <m:r>
                      <a:rPr lang="en-US" i="1">
                        <a:latin typeface="Cambria Math" panose="02040503050406030204" pitchFamily="18" charset="0"/>
                      </a:rPr>
                      <m:t>𝑣</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𝑁</m:t>
                                </m:r>
                              </m:e>
                            </m:acc>
                          </m:e>
                          <m:sub>
                            <m:r>
                              <a:rPr lang="en-US" i="1">
                                <a:latin typeface="Cambria Math" panose="02040503050406030204" pitchFamily="18" charset="0"/>
                              </a:rPr>
                              <m:t>1</m:t>
                            </m:r>
                          </m:sub>
                        </m:sSub>
                      </m:e>
                    </m:d>
                    <m:r>
                      <a:rPr lang="en-US" i="1">
                        <a:latin typeface="Cambria Math" panose="02040503050406030204" pitchFamily="18" charset="0"/>
                      </a:rPr>
                      <m:t>=</m:t>
                    </m:r>
                    <m:r>
                      <a:rPr lang="en-US" i="1">
                        <a:latin typeface="Cambria Math" panose="02040503050406030204" pitchFamily="18" charset="0"/>
                      </a:rPr>
                      <m:t>𝑣</m:t>
                    </m:r>
                    <m:d>
                      <m:dPr>
                        <m:ctrlPr>
                          <a:rPr lang="en-US" i="1">
                            <a:latin typeface="Cambria Math" panose="02040503050406030204" pitchFamily="18" charset="0"/>
                          </a:rPr>
                        </m:ctrlPr>
                      </m:dPr>
                      <m:e>
                        <m:r>
                          <a:rPr lang="en-US" i="1">
                            <a:latin typeface="Cambria Math" panose="02040503050406030204" pitchFamily="18" charset="0"/>
                          </a:rPr>
                          <m:t>𝑁𝑃</m:t>
                        </m:r>
                      </m:e>
                    </m:d>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𝑁</m:t>
                        </m:r>
                      </m:e>
                      <m:sup>
                        <m:r>
                          <a:rPr lang="en-US" i="1">
                            <a:latin typeface="Cambria Math" panose="02040503050406030204" pitchFamily="18" charset="0"/>
                          </a:rPr>
                          <m:t>2</m:t>
                        </m:r>
                      </m:sup>
                    </m:sSup>
                    <m:r>
                      <a:rPr lang="en-US" i="1">
                        <a:latin typeface="Cambria Math" panose="02040503050406030204" pitchFamily="18" charset="0"/>
                      </a:rPr>
                      <m:t>𝑣</m:t>
                    </m:r>
                    <m:d>
                      <m:dPr>
                        <m:ctrlPr>
                          <a:rPr lang="en-US"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𝑁</m:t>
                            </m:r>
                          </m:e>
                          <m:sup>
                            <m:r>
                              <a:rPr lang="en-US" i="1">
                                <a:latin typeface="Cambria Math" panose="02040503050406030204" pitchFamily="18" charset="0"/>
                              </a:rPr>
                              <m:t>2</m:t>
                            </m:r>
                          </m:sup>
                        </m:sSup>
                        <m:r>
                          <a:rPr lang="en-US" i="1">
                            <a:latin typeface="Cambria Math" panose="02040503050406030204" pitchFamily="18" charset="0"/>
                          </a:rPr>
                          <m:t>𝑃𝑄</m:t>
                        </m:r>
                        <m:r>
                          <a:rPr lang="en-US" i="1">
                            <a:latin typeface="Cambria Math" panose="02040503050406030204" pitchFamily="18" charset="0"/>
                          </a:rPr>
                          <m:t>(</m:t>
                        </m:r>
                        <m:r>
                          <a:rPr lang="en-US" i="1">
                            <a:latin typeface="Cambria Math" panose="02040503050406030204" pitchFamily="18" charset="0"/>
                          </a:rPr>
                          <m:t>𝑁</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m:t>
                        </m:r>
                      </m:num>
                      <m:den>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𝑁</m:t>
                        </m:r>
                        <m:r>
                          <a:rPr lang="en-US" i="1">
                            <a:latin typeface="Cambria Math" panose="02040503050406030204" pitchFamily="18" charset="0"/>
                          </a:rPr>
                          <m:t>−1)</m:t>
                        </m:r>
                      </m:den>
                    </m:f>
                    <m:r>
                      <a:rPr lang="en-US" i="1">
                        <a:latin typeface="Cambria Math" panose="02040503050406030204" pitchFamily="18" charset="0"/>
                      </a:rPr>
                      <m:t>)</m:t>
                    </m:r>
                  </m:oMath>
                </a14:m>
                <a:r>
                  <a:rPr lang="en-US" dirty="0"/>
                  <a:t>.</a:t>
                </a:r>
              </a:p>
              <a:p>
                <a:pPr lvl="0"/>
                <a:r>
                  <a:rPr lang="en-US" dirty="0"/>
                  <a:t>The estimate of the variance of the total estimator is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𝑣</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𝑁</m:t>
                                </m:r>
                              </m:e>
                            </m:acc>
                          </m:e>
                          <m:sub>
                            <m:r>
                              <a:rPr lang="en-US" i="1">
                                <a:latin typeface="Cambria Math" panose="02040503050406030204" pitchFamily="18" charset="0"/>
                              </a:rPr>
                              <m:t>𝑖</m:t>
                            </m:r>
                          </m:sub>
                        </m:sSub>
                      </m:e>
                    </m:d>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𝑣</m:t>
                        </m:r>
                      </m:e>
                    </m:acc>
                    <m:d>
                      <m:dPr>
                        <m:ctrlPr>
                          <a:rPr lang="en-US" i="1">
                            <a:latin typeface="Cambria Math" panose="02040503050406030204" pitchFamily="18" charset="0"/>
                          </a:rPr>
                        </m:ctrlPr>
                      </m:dPr>
                      <m:e>
                        <m:r>
                          <a:rPr lang="en-US" i="1">
                            <a:latin typeface="Cambria Math" panose="02040503050406030204" pitchFamily="18" charset="0"/>
                          </a:rPr>
                          <m:t>𝑁𝑃</m:t>
                        </m:r>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𝑁</m:t>
                            </m:r>
                          </m:e>
                          <m:sup>
                            <m:r>
                              <a:rPr lang="en-US" i="1">
                                <a:latin typeface="Cambria Math" panose="02040503050406030204" pitchFamily="18" charset="0"/>
                              </a:rPr>
                              <m:t>2</m:t>
                            </m:r>
                          </m:sup>
                        </m:sSup>
                        <m:r>
                          <a:rPr lang="en-US" i="1">
                            <a:latin typeface="Cambria Math" panose="02040503050406030204" pitchFamily="18" charset="0"/>
                          </a:rPr>
                          <m:t>(1−</m:t>
                        </m:r>
                        <m:r>
                          <a:rPr lang="en-US" i="1">
                            <a:latin typeface="Cambria Math" panose="02040503050406030204" pitchFamily="18" charset="0"/>
                          </a:rPr>
                          <m:t>𝑓</m:t>
                        </m:r>
                        <m:r>
                          <a:rPr lang="en-US" i="1">
                            <a:latin typeface="Cambria Math" panose="02040503050406030204" pitchFamily="18" charset="0"/>
                          </a:rPr>
                          <m:t>)</m:t>
                        </m:r>
                        <m:r>
                          <a:rPr lang="en-US" i="1">
                            <a:latin typeface="Cambria Math" panose="02040503050406030204" pitchFamily="18" charset="0"/>
                          </a:rPr>
                          <m:t>𝑝𝑞</m:t>
                        </m:r>
                      </m:num>
                      <m:den>
                        <m:r>
                          <a:rPr lang="en-US" i="1">
                            <a:latin typeface="Cambria Math" panose="02040503050406030204" pitchFamily="18" charset="0"/>
                          </a:rPr>
                          <m:t>𝑛</m:t>
                        </m:r>
                        <m:r>
                          <a:rPr lang="en-US" i="1">
                            <a:latin typeface="Cambria Math" panose="02040503050406030204" pitchFamily="18" charset="0"/>
                          </a:rPr>
                          <m:t>−1</m:t>
                        </m:r>
                      </m:den>
                    </m:f>
                  </m:oMath>
                </a14:m>
                <a:r>
                  <a:rPr lang="en-US" dirty="0"/>
                  <a:t> and if f is ignored, then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𝑣</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𝑁</m:t>
                                </m:r>
                              </m:e>
                            </m:acc>
                          </m:e>
                          <m:sub>
                            <m:r>
                              <a:rPr lang="en-US" i="1">
                                <a:latin typeface="Cambria Math" panose="02040503050406030204" pitchFamily="18" charset="0"/>
                              </a:rPr>
                              <m:t>𝑖</m:t>
                            </m:r>
                          </m:sub>
                        </m:sSub>
                      </m:e>
                    </m:d>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𝑣</m:t>
                        </m:r>
                      </m:e>
                    </m:acc>
                    <m:d>
                      <m:dPr>
                        <m:ctrlPr>
                          <a:rPr lang="en-US" i="1">
                            <a:latin typeface="Cambria Math" panose="02040503050406030204" pitchFamily="18" charset="0"/>
                          </a:rPr>
                        </m:ctrlPr>
                      </m:dPr>
                      <m:e>
                        <m:r>
                          <a:rPr lang="en-US" i="1">
                            <a:latin typeface="Cambria Math" panose="02040503050406030204" pitchFamily="18" charset="0"/>
                          </a:rPr>
                          <m:t>𝑁𝑃</m:t>
                        </m:r>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𝑁</m:t>
                            </m:r>
                          </m:e>
                          <m:sup>
                            <m:r>
                              <a:rPr lang="en-US" i="1">
                                <a:latin typeface="Cambria Math" panose="02040503050406030204" pitchFamily="18" charset="0"/>
                              </a:rPr>
                              <m:t>2</m:t>
                            </m:r>
                          </m:sup>
                        </m:sSup>
                        <m:r>
                          <a:rPr lang="en-US" i="1">
                            <a:latin typeface="Cambria Math" panose="02040503050406030204" pitchFamily="18" charset="0"/>
                          </a:rPr>
                          <m:t>𝑝𝑞</m:t>
                        </m:r>
                      </m:num>
                      <m:den>
                        <m:r>
                          <a:rPr lang="en-US" i="1">
                            <a:latin typeface="Cambria Math" panose="02040503050406030204" pitchFamily="18" charset="0"/>
                          </a:rPr>
                          <m:t>𝑛</m:t>
                        </m:r>
                        <m:r>
                          <a:rPr lang="en-US" i="1">
                            <a:latin typeface="Cambria Math" panose="02040503050406030204" pitchFamily="18" charset="0"/>
                          </a:rPr>
                          <m:t>−1</m:t>
                        </m:r>
                      </m:den>
                    </m:f>
                  </m:oMath>
                </a14:m>
                <a:r>
                  <a:rPr lang="en-US" dirty="0"/>
                  <a:t>.</a:t>
                </a:r>
              </a:p>
              <a:p>
                <a:endParaRPr lang="en-US" dirty="0"/>
              </a:p>
            </p:txBody>
          </p:sp>
        </mc:Choice>
        <mc:Fallback>
          <p:sp>
            <p:nvSpPr>
              <p:cNvPr id="3" name="Content Placeholder 2">
                <a:extLst>
                  <a:ext uri="{FF2B5EF4-FFF2-40B4-BE49-F238E27FC236}">
                    <a16:creationId xmlns:a16="http://schemas.microsoft.com/office/drawing/2014/main" id="{298A3978-0C8B-468B-9A70-F0606ECC7AED}"/>
                  </a:ext>
                </a:extLst>
              </p:cNvPr>
              <p:cNvSpPr>
                <a:spLocks noGrp="1" noRot="1" noChangeAspect="1" noMove="1" noResize="1" noEditPoints="1" noAdjustHandles="1" noChangeArrowheads="1" noChangeShapeType="1" noTextEdit="1"/>
              </p:cNvSpPr>
              <p:nvPr>
                <p:ph idx="1"/>
              </p:nvPr>
            </p:nvSpPr>
            <p:spPr>
              <a:blipFill>
                <a:blip r:embed="rId2"/>
                <a:stretch>
                  <a:fillRect l="-1043" t="-980"/>
                </a:stretch>
              </a:blipFill>
            </p:spPr>
            <p:txBody>
              <a:bodyPr/>
              <a:lstStyle/>
              <a:p>
                <a:r>
                  <a:rPr lang="en-US">
                    <a:noFill/>
                  </a:rPr>
                  <a:t> </a:t>
                </a:r>
              </a:p>
            </p:txBody>
          </p:sp>
        </mc:Fallback>
      </mc:AlternateContent>
    </p:spTree>
    <p:extLst>
      <p:ext uri="{BB962C8B-B14F-4D97-AF65-F5344CB8AC3E}">
        <p14:creationId xmlns:p14="http://schemas.microsoft.com/office/powerpoint/2010/main" val="892892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DB044-5C7D-4D56-B14C-778C1D786CFA}"/>
              </a:ext>
            </a:extLst>
          </p:cNvPr>
          <p:cNvSpPr>
            <a:spLocks noGrp="1"/>
          </p:cNvSpPr>
          <p:nvPr>
            <p:ph type="title"/>
          </p:nvPr>
        </p:nvSpPr>
        <p:spPr/>
        <p:txBody>
          <a:bodyPr/>
          <a:lstStyle/>
          <a:p>
            <a:r>
              <a:rPr lang="en-US" dirty="0"/>
              <a:t>example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792D72D-E93A-470A-A3E5-C47B455B8492}"/>
                  </a:ext>
                </a:extLst>
              </p:cNvPr>
              <p:cNvSpPr>
                <a:spLocks noGrp="1"/>
              </p:cNvSpPr>
              <p:nvPr>
                <p:ph idx="1"/>
              </p:nvPr>
            </p:nvSpPr>
            <p:spPr/>
            <p:txBody>
              <a:bodyPr>
                <a:normAutofit fontScale="92500"/>
              </a:bodyPr>
              <a:lstStyle/>
              <a:p>
                <a:pPr marL="0" indent="0">
                  <a:buNone/>
                </a:pPr>
                <a:r>
                  <a:rPr lang="en-US" b="1" dirty="0"/>
                  <a:t>From </a:t>
                </a:r>
                <a:r>
                  <a:rPr lang="en-US" dirty="0"/>
                  <a:t>a list of 3042 names and addresses, a simple random sample of 200 names showed on investigation that 38 wrong addresses needed correction. </a:t>
                </a:r>
              </a:p>
              <a:p>
                <a:pPr lvl="0"/>
                <a:r>
                  <a:rPr lang="en-US" dirty="0"/>
                  <a:t>Estimate the total number of addresses needing correction in the list.</a:t>
                </a:r>
              </a:p>
              <a:p>
                <a:r>
                  <a:rPr lang="en-US" dirty="0"/>
                  <a:t>For N =3042, n= 200, P=n</a:t>
                </a:r>
                <a:r>
                  <a:rPr lang="en-US" baseline="-25000" dirty="0"/>
                  <a:t>1</a:t>
                </a:r>
                <a:r>
                  <a:rPr lang="en-US" dirty="0"/>
                  <a:t>/n= 38/200</a:t>
                </a:r>
              </a:p>
              <a:p>
                <a14:m>
                  <m:oMath xmlns:m="http://schemas.openxmlformats.org/officeDocument/2006/math">
                    <m:sSub>
                      <m:sSubPr>
                        <m:ctrlPr>
                          <a:rPr lang="en-US" i="1"/>
                        </m:ctrlPr>
                      </m:sSubPr>
                      <m:e>
                        <m:acc>
                          <m:accPr>
                            <m:chr m:val="̂"/>
                            <m:ctrlPr>
                              <a:rPr lang="en-US" i="1"/>
                            </m:ctrlPr>
                          </m:accPr>
                          <m:e>
                            <m:r>
                              <a:rPr lang="en-US" i="1"/>
                              <m:t>𝑁</m:t>
                            </m:r>
                          </m:e>
                        </m:acc>
                      </m:e>
                      <m:sub>
                        <m:r>
                          <a:rPr lang="en-US" i="1"/>
                          <m:t>1</m:t>
                        </m:r>
                      </m:sub>
                    </m:sSub>
                    <m:r>
                      <a:rPr lang="en-US" i="1"/>
                      <m:t>=</m:t>
                    </m:r>
                    <m:r>
                      <a:rPr lang="en-US" i="1"/>
                      <m:t>𝑁𝑃</m:t>
                    </m:r>
                    <m:r>
                      <a:rPr lang="en-US" i="1"/>
                      <m:t>=3042∗</m:t>
                    </m:r>
                    <m:f>
                      <m:fPr>
                        <m:ctrlPr>
                          <a:rPr lang="en-US" i="1"/>
                        </m:ctrlPr>
                      </m:fPr>
                      <m:num>
                        <m:r>
                          <a:rPr lang="en-US" i="1"/>
                          <m:t>38</m:t>
                        </m:r>
                      </m:num>
                      <m:den>
                        <m:r>
                          <a:rPr lang="en-US" i="1"/>
                          <m:t>200</m:t>
                        </m:r>
                      </m:den>
                    </m:f>
                    <m:r>
                      <a:rPr lang="en-US" i="1"/>
                      <m:t>=577.98.</m:t>
                    </m:r>
                  </m:oMath>
                </a14:m>
                <a:endParaRPr lang="en-US" dirty="0"/>
              </a:p>
              <a:p>
                <a:pPr lvl="0"/>
                <a:r>
                  <a:rPr lang="en-US" dirty="0"/>
                  <a:t>Find the standard error of the above estimate</a:t>
                </a:r>
              </a:p>
              <a:p>
                <a14:m>
                  <m:oMath xmlns:m="http://schemas.openxmlformats.org/officeDocument/2006/math">
                    <m:r>
                      <a:rPr lang="en-US" i="1"/>
                      <m:t>𝑣</m:t>
                    </m:r>
                    <m:r>
                      <a:rPr lang="en-US" i="1"/>
                      <m:t>(</m:t>
                    </m:r>
                    <m:sSub>
                      <m:sSubPr>
                        <m:ctrlPr>
                          <a:rPr lang="en-US" i="1"/>
                        </m:ctrlPr>
                      </m:sSubPr>
                      <m:e>
                        <m:acc>
                          <m:accPr>
                            <m:chr m:val="̂"/>
                            <m:ctrlPr>
                              <a:rPr lang="en-US" i="1"/>
                            </m:ctrlPr>
                          </m:accPr>
                          <m:e>
                            <m:r>
                              <a:rPr lang="en-US" i="1"/>
                              <m:t>𝑁</m:t>
                            </m:r>
                          </m:e>
                        </m:acc>
                      </m:e>
                      <m:sub>
                        <m:r>
                          <a:rPr lang="en-US" i="1"/>
                          <m:t>1</m:t>
                        </m:r>
                      </m:sub>
                    </m:sSub>
                    <m:r>
                      <a:rPr lang="en-US" i="1"/>
                      <m:t>)=</m:t>
                    </m:r>
                    <m:rad>
                      <m:radPr>
                        <m:degHide m:val="on"/>
                        <m:ctrlPr>
                          <a:rPr lang="en-US" i="1"/>
                        </m:ctrlPr>
                      </m:radPr>
                      <m:deg/>
                      <m:e>
                        <m:r>
                          <a:rPr lang="en-US" i="1"/>
                          <m:t>𝑣</m:t>
                        </m:r>
                        <m:d>
                          <m:dPr>
                            <m:ctrlPr>
                              <a:rPr lang="en-US" i="1"/>
                            </m:ctrlPr>
                          </m:dPr>
                          <m:e>
                            <m:sSub>
                              <m:sSubPr>
                                <m:ctrlPr>
                                  <a:rPr lang="en-US" i="1"/>
                                </m:ctrlPr>
                              </m:sSubPr>
                              <m:e>
                                <m:acc>
                                  <m:accPr>
                                    <m:chr m:val="̂"/>
                                    <m:ctrlPr>
                                      <a:rPr lang="en-US" i="1"/>
                                    </m:ctrlPr>
                                  </m:accPr>
                                  <m:e>
                                    <m:r>
                                      <a:rPr lang="en-US" i="1"/>
                                      <m:t>𝑁</m:t>
                                    </m:r>
                                  </m:e>
                                </m:acc>
                              </m:e>
                              <m:sub>
                                <m:r>
                                  <a:rPr lang="en-US" i="1"/>
                                  <m:t>1</m:t>
                                </m:r>
                              </m:sub>
                            </m:sSub>
                          </m:e>
                        </m:d>
                      </m:e>
                    </m:rad>
                    <m:r>
                      <a:rPr lang="en-US" i="1"/>
                      <m:t>=</m:t>
                    </m:r>
                    <m:rad>
                      <m:radPr>
                        <m:degHide m:val="on"/>
                        <m:ctrlPr>
                          <a:rPr lang="en-US" i="1"/>
                        </m:ctrlPr>
                      </m:radPr>
                      <m:deg/>
                      <m:e>
                        <m:f>
                          <m:fPr>
                            <m:ctrlPr>
                              <a:rPr lang="en-US" i="1"/>
                            </m:ctrlPr>
                          </m:fPr>
                          <m:num>
                            <m:sSup>
                              <m:sSupPr>
                                <m:ctrlPr>
                                  <a:rPr lang="en-US" i="1"/>
                                </m:ctrlPr>
                              </m:sSupPr>
                              <m:e>
                                <m:r>
                                  <a:rPr lang="en-US" i="1"/>
                                  <m:t>𝑁</m:t>
                                </m:r>
                              </m:e>
                              <m:sup>
                                <m:r>
                                  <a:rPr lang="en-US" i="1"/>
                                  <m:t>2</m:t>
                                </m:r>
                              </m:sup>
                            </m:sSup>
                            <m:r>
                              <a:rPr lang="en-US" i="1"/>
                              <m:t>𝑝𝑞</m:t>
                            </m:r>
                          </m:num>
                          <m:den>
                            <m:r>
                              <a:rPr lang="en-US" i="1"/>
                              <m:t>𝑛</m:t>
                            </m:r>
                            <m:r>
                              <a:rPr lang="en-US" i="1"/>
                              <m:t>−1</m:t>
                            </m:r>
                          </m:den>
                        </m:f>
                      </m:e>
                    </m:rad>
                    <m:r>
                      <a:rPr lang="en-US" i="1"/>
                      <m:t>=</m:t>
                    </m:r>
                    <m:rad>
                      <m:radPr>
                        <m:degHide m:val="on"/>
                        <m:ctrlPr>
                          <a:rPr lang="en-US" i="1"/>
                        </m:ctrlPr>
                      </m:radPr>
                      <m:deg/>
                      <m:e>
                        <m:f>
                          <m:fPr>
                            <m:ctrlPr>
                              <a:rPr lang="en-US" i="1"/>
                            </m:ctrlPr>
                          </m:fPr>
                          <m:num>
                            <m:sSup>
                              <m:sSupPr>
                                <m:ctrlPr>
                                  <a:rPr lang="en-US" i="1"/>
                                </m:ctrlPr>
                              </m:sSupPr>
                              <m:e>
                                <m:r>
                                  <a:rPr lang="en-US" i="1"/>
                                  <m:t>3042</m:t>
                                </m:r>
                              </m:e>
                              <m:sup>
                                <m:r>
                                  <a:rPr lang="en-US" i="1"/>
                                  <m:t>2</m:t>
                                </m:r>
                              </m:sup>
                            </m:sSup>
                            <m:r>
                              <a:rPr lang="en-US" i="1"/>
                              <m:t>∗</m:t>
                            </m:r>
                            <m:f>
                              <m:fPr>
                                <m:ctrlPr>
                                  <a:rPr lang="en-US" i="1"/>
                                </m:ctrlPr>
                              </m:fPr>
                              <m:num>
                                <m:r>
                                  <a:rPr lang="en-US" i="1"/>
                                  <m:t>38</m:t>
                                </m:r>
                              </m:num>
                              <m:den>
                                <m:r>
                                  <a:rPr lang="en-US" i="1"/>
                                  <m:t>200</m:t>
                                </m:r>
                              </m:den>
                            </m:f>
                            <m:r>
                              <a:rPr lang="en-US" i="1"/>
                              <m:t>∗</m:t>
                            </m:r>
                            <m:f>
                              <m:fPr>
                                <m:ctrlPr>
                                  <a:rPr lang="en-US" i="1"/>
                                </m:ctrlPr>
                              </m:fPr>
                              <m:num>
                                <m:r>
                                  <a:rPr lang="en-US" i="1"/>
                                  <m:t>81</m:t>
                                </m:r>
                              </m:num>
                              <m:den>
                                <m:r>
                                  <a:rPr lang="en-US" i="1"/>
                                  <m:t>100</m:t>
                                </m:r>
                              </m:den>
                            </m:f>
                          </m:num>
                          <m:den>
                            <m:r>
                              <a:rPr lang="en-US" i="1"/>
                              <m:t>199</m:t>
                            </m:r>
                          </m:den>
                        </m:f>
                      </m:e>
                    </m:rad>
                    <m:r>
                      <a:rPr lang="en-US" i="1"/>
                      <m:t>=84.596.</m:t>
                    </m:r>
                  </m:oMath>
                </a14:m>
                <a:endParaRPr lang="en-US" dirty="0"/>
              </a:p>
              <a:p>
                <a:endParaRPr lang="en-US" dirty="0"/>
              </a:p>
            </p:txBody>
          </p:sp>
        </mc:Choice>
        <mc:Fallback>
          <p:sp>
            <p:nvSpPr>
              <p:cNvPr id="3" name="Content Placeholder 2">
                <a:extLst>
                  <a:ext uri="{FF2B5EF4-FFF2-40B4-BE49-F238E27FC236}">
                    <a16:creationId xmlns:a16="http://schemas.microsoft.com/office/drawing/2014/main" id="{D792D72D-E93A-470A-A3E5-C47B455B8492}"/>
                  </a:ext>
                </a:extLst>
              </p:cNvPr>
              <p:cNvSpPr>
                <a:spLocks noGrp="1" noRot="1" noChangeAspect="1" noMove="1" noResize="1" noEditPoints="1" noAdjustHandles="1" noChangeArrowheads="1" noChangeShapeType="1" noTextEdit="1"/>
              </p:cNvSpPr>
              <p:nvPr>
                <p:ph idx="1"/>
              </p:nvPr>
            </p:nvSpPr>
            <p:spPr>
              <a:blipFill>
                <a:blip r:embed="rId2"/>
                <a:stretch>
                  <a:fillRect l="-1043" t="-2101" r="-348"/>
                </a:stretch>
              </a:blipFill>
            </p:spPr>
            <p:txBody>
              <a:bodyPr/>
              <a:lstStyle/>
              <a:p>
                <a:r>
                  <a:rPr lang="en-US">
                    <a:noFill/>
                  </a:rPr>
                  <a:t> </a:t>
                </a:r>
              </a:p>
            </p:txBody>
          </p:sp>
        </mc:Fallback>
      </mc:AlternateContent>
    </p:spTree>
    <p:extLst>
      <p:ext uri="{BB962C8B-B14F-4D97-AF65-F5344CB8AC3E}">
        <p14:creationId xmlns:p14="http://schemas.microsoft.com/office/powerpoint/2010/main" val="789424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CACB2-7BD7-44ED-90EF-B8C0C1BF0D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28FC59-6B44-4A6F-9665-A15A650F4F73}"/>
              </a:ext>
            </a:extLst>
          </p:cNvPr>
          <p:cNvSpPr>
            <a:spLocks noGrp="1"/>
          </p:cNvSpPr>
          <p:nvPr>
            <p:ph idx="1"/>
          </p:nvPr>
        </p:nvSpPr>
        <p:spPr/>
        <p:txBody>
          <a:bodyPr/>
          <a:lstStyle/>
          <a:p>
            <a:pPr marL="0" indent="0">
              <a:buNone/>
            </a:pPr>
            <a:r>
              <a:rPr lang="en-US" dirty="0"/>
              <a:t>The basic sampling procedures commonly used for selecting a sample are:</a:t>
            </a:r>
          </a:p>
          <a:p>
            <a:pPr lvl="0"/>
            <a:r>
              <a:rPr lang="en-US" dirty="0"/>
              <a:t>Simple random sampling</a:t>
            </a:r>
          </a:p>
          <a:p>
            <a:pPr lvl="0"/>
            <a:r>
              <a:rPr lang="en-US" dirty="0"/>
              <a:t>Probability proportional to size sampling</a:t>
            </a:r>
          </a:p>
          <a:p>
            <a:pPr lvl="0"/>
            <a:r>
              <a:rPr lang="en-US" dirty="0"/>
              <a:t>Stratified random sampling</a:t>
            </a:r>
          </a:p>
          <a:p>
            <a:pPr lvl="0"/>
            <a:r>
              <a:rPr lang="en-US" dirty="0"/>
              <a:t>Systematic sampling</a:t>
            </a:r>
          </a:p>
          <a:p>
            <a:pPr lvl="0"/>
            <a:r>
              <a:rPr lang="en-US" dirty="0"/>
              <a:t>Cluster sampling</a:t>
            </a:r>
          </a:p>
          <a:p>
            <a:pPr lvl="0"/>
            <a:r>
              <a:rPr lang="en-US" dirty="0"/>
              <a:t>Multi-stage sampling</a:t>
            </a:r>
          </a:p>
          <a:p>
            <a:endParaRPr lang="en-US" dirty="0"/>
          </a:p>
        </p:txBody>
      </p:sp>
    </p:spTree>
    <p:extLst>
      <p:ext uri="{BB962C8B-B14F-4D97-AF65-F5344CB8AC3E}">
        <p14:creationId xmlns:p14="http://schemas.microsoft.com/office/powerpoint/2010/main" val="176490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C76F8-88DF-4A0D-839F-01305A321822}"/>
              </a:ext>
            </a:extLst>
          </p:cNvPr>
          <p:cNvSpPr>
            <a:spLocks noGrp="1"/>
          </p:cNvSpPr>
          <p:nvPr>
            <p:ph type="title"/>
          </p:nvPr>
        </p:nvSpPr>
        <p:spPr/>
        <p:txBody>
          <a:bodyPr/>
          <a:lstStyle/>
          <a:p>
            <a:r>
              <a:rPr lang="en-US" b="1" dirty="0"/>
              <a:t>SIMPLE RANDOM SAMPLING (SRS)</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263B550-41CB-41B6-A074-73AF26F42732}"/>
                  </a:ext>
                </a:extLst>
              </p:cNvPr>
              <p:cNvSpPr>
                <a:spLocks noGrp="1"/>
              </p:cNvSpPr>
              <p:nvPr>
                <p:ph idx="1"/>
              </p:nvPr>
            </p:nvSpPr>
            <p:spPr/>
            <p:txBody>
              <a:bodyPr>
                <a:normAutofit fontScale="92500" lnSpcReduction="20000"/>
              </a:bodyPr>
              <a:lstStyle/>
              <a:p>
                <a:pPr marL="0" indent="0" algn="just">
                  <a:buNone/>
                </a:pPr>
                <a:r>
                  <a:rPr lang="en-US" dirty="0"/>
                  <a:t>Definition: This is a sampling design in which every unit in the population has the same probability (1/N) of being selected at each draw. It consists of selecting a sample, unit by unit until the desired number of units (n) is obtained. There are two types of simple random sampling ;</a:t>
                </a:r>
              </a:p>
              <a:p>
                <a:pPr lvl="0" algn="just"/>
                <a:r>
                  <a:rPr lang="en-US" dirty="0"/>
                  <a:t>Simple random sampling with replacement (SRSWR): If the unit of the population selected in the first draw is replaced back into the population (after writing down the value of the character being measured) before making the second and subsequent draws. The probability of drawing a unit into the sample is the same at all levels of selection and a population unit can repeat itself in a sample and the order in which units appear in the sample does not  counts </a:t>
                </a:r>
                <a:r>
                  <a:rPr lang="en-US" dirty="0" err="1"/>
                  <a:t>e.g</a:t>
                </a:r>
                <a:r>
                  <a:rPr lang="en-US" dirty="0"/>
                  <a:t>  samples  AB and BA are treated as different samples. The number of possible samples selected is given as </a:t>
                </a:r>
                <a:r>
                  <a:rPr lang="en-US" dirty="0" err="1"/>
                  <a:t>N</a:t>
                </a:r>
                <a:r>
                  <a:rPr lang="en-US" baseline="30000" dirty="0" err="1"/>
                  <a:t>n</a:t>
                </a:r>
                <a:r>
                  <a:rPr lang="en-US" dirty="0"/>
                  <a:t> and the probability of each sample is </a:t>
                </a:r>
                <a14:m>
                  <m:oMath xmlns:m="http://schemas.openxmlformats.org/officeDocument/2006/math">
                    <m:f>
                      <m:fPr>
                        <m:ctrlPr>
                          <a:rPr lang="en-US" i="1"/>
                        </m:ctrlPr>
                      </m:fPr>
                      <m:num>
                        <m:r>
                          <a:rPr lang="en-US" i="1"/>
                          <m:t>1</m:t>
                        </m:r>
                      </m:num>
                      <m:den>
                        <m:sSup>
                          <m:sSupPr>
                            <m:ctrlPr>
                              <a:rPr lang="en-US" i="1"/>
                            </m:ctrlPr>
                          </m:sSupPr>
                          <m:e>
                            <m:r>
                              <a:rPr lang="en-US" i="1"/>
                              <m:t>𝑁</m:t>
                            </m:r>
                          </m:e>
                          <m:sup>
                            <m:r>
                              <a:rPr lang="en-US" i="1"/>
                              <m:t>𝑛</m:t>
                            </m:r>
                          </m:sup>
                        </m:sSup>
                      </m:den>
                    </m:f>
                    <m:r>
                      <a:rPr lang="en-US" i="1"/>
                      <m:t>.</m:t>
                    </m:r>
                  </m:oMath>
                </a14:m>
                <a:endParaRPr lang="en-US" dirty="0"/>
              </a:p>
              <a:p>
                <a:pPr algn="just"/>
                <a:endParaRPr lang="en-US" dirty="0"/>
              </a:p>
            </p:txBody>
          </p:sp>
        </mc:Choice>
        <mc:Fallback>
          <p:sp>
            <p:nvSpPr>
              <p:cNvPr id="3" name="Content Placeholder 2">
                <a:extLst>
                  <a:ext uri="{FF2B5EF4-FFF2-40B4-BE49-F238E27FC236}">
                    <a16:creationId xmlns:a16="http://schemas.microsoft.com/office/drawing/2014/main" id="{B263B550-41CB-41B6-A074-73AF26F42732}"/>
                  </a:ext>
                </a:extLst>
              </p:cNvPr>
              <p:cNvSpPr>
                <a:spLocks noGrp="1" noRot="1" noChangeAspect="1" noMove="1" noResize="1" noEditPoints="1" noAdjustHandles="1" noChangeArrowheads="1" noChangeShapeType="1" noTextEdit="1"/>
              </p:cNvSpPr>
              <p:nvPr>
                <p:ph idx="1"/>
              </p:nvPr>
            </p:nvSpPr>
            <p:spPr>
              <a:blipFill>
                <a:blip r:embed="rId2"/>
                <a:stretch>
                  <a:fillRect l="-1043" t="-3501" r="-986"/>
                </a:stretch>
              </a:blipFill>
            </p:spPr>
            <p:txBody>
              <a:bodyPr/>
              <a:lstStyle/>
              <a:p>
                <a:r>
                  <a:rPr lang="en-US">
                    <a:noFill/>
                  </a:rPr>
                  <a:t> </a:t>
                </a:r>
              </a:p>
            </p:txBody>
          </p:sp>
        </mc:Fallback>
      </mc:AlternateContent>
    </p:spTree>
    <p:extLst>
      <p:ext uri="{BB962C8B-B14F-4D97-AF65-F5344CB8AC3E}">
        <p14:creationId xmlns:p14="http://schemas.microsoft.com/office/powerpoint/2010/main" val="400078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21DD-19D1-4893-AC08-6BBE002F2D3E}"/>
              </a:ext>
            </a:extLst>
          </p:cNvPr>
          <p:cNvSpPr>
            <a:spLocks noGrp="1"/>
          </p:cNvSpPr>
          <p:nvPr>
            <p:ph type="title"/>
          </p:nvPr>
        </p:nvSpPr>
        <p:spPr/>
        <p:txBody>
          <a:bodyPr/>
          <a:lstStyle/>
          <a:p>
            <a:r>
              <a:rPr lang="en-US" dirty="0"/>
              <a:t>continuation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DB4C80A-F971-4729-BF34-D21734E2E31E}"/>
                  </a:ext>
                </a:extLst>
              </p:cNvPr>
              <p:cNvSpPr>
                <a:spLocks noGrp="1"/>
              </p:cNvSpPr>
              <p:nvPr>
                <p:ph idx="1"/>
              </p:nvPr>
            </p:nvSpPr>
            <p:spPr/>
            <p:txBody>
              <a:bodyPr/>
              <a:lstStyle/>
              <a:p>
                <a:pPr algn="just"/>
                <a:r>
                  <a:rPr lang="en-US" dirty="0"/>
                  <a:t>Simple random sampling without replacement (SRSWOR): if the unit once drawn is not replaced in the sample and subsequent units in the sample are selected from the remaining units of the population at each draw. The probability of selection is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i="1">
                                <a:latin typeface="Cambria Math" panose="02040503050406030204" pitchFamily="18" charset="0"/>
                              </a:rPr>
                              <m:t>𝑁</m:t>
                            </m:r>
                          </m:e>
                          <m: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𝑛</m:t>
                                </m:r>
                              </m:sub>
                            </m:sSub>
                          </m:sub>
                        </m:sSub>
                      </m:den>
                    </m:f>
                  </m:oMath>
                </a14:m>
                <a:r>
                  <a:rPr lang="en-US" dirty="0"/>
                  <a:t> and the number of samples selected is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𝑛</m:t>
                            </m:r>
                          </m:sub>
                        </m:sSub>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𝑁</m:t>
                        </m:r>
                        <m:r>
                          <a:rPr lang="en-US" i="1">
                            <a:latin typeface="Cambria Math" panose="02040503050406030204" pitchFamily="18" charset="0"/>
                          </a:rPr>
                          <m:t>!</m:t>
                        </m:r>
                      </m:num>
                      <m:den>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𝑁</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m:t>
                        </m:r>
                      </m:den>
                    </m:f>
                    <m:r>
                      <a:rPr lang="en-US" i="1">
                        <a:latin typeface="Cambria Math" panose="02040503050406030204" pitchFamily="18" charset="0"/>
                      </a:rPr>
                      <m:t>.</m:t>
                    </m:r>
                  </m:oMath>
                </a14:m>
                <a:r>
                  <a:rPr lang="en-US" dirty="0"/>
                  <a:t> the units do not repeat in the sample and the order of appearance in the sample matters. </a:t>
                </a:r>
              </a:p>
              <a:p>
                <a:pPr marL="0" indent="0">
                  <a:buNone/>
                </a:pPr>
                <a:endParaRPr lang="en-US" dirty="0"/>
              </a:p>
            </p:txBody>
          </p:sp>
        </mc:Choice>
        <mc:Fallback>
          <p:sp>
            <p:nvSpPr>
              <p:cNvPr id="3" name="Content Placeholder 2">
                <a:extLst>
                  <a:ext uri="{FF2B5EF4-FFF2-40B4-BE49-F238E27FC236}">
                    <a16:creationId xmlns:a16="http://schemas.microsoft.com/office/drawing/2014/main" id="{5DB4C80A-F971-4729-BF34-D21734E2E31E}"/>
                  </a:ext>
                </a:extLst>
              </p:cNvPr>
              <p:cNvSpPr>
                <a:spLocks noGrp="1" noRot="1" noChangeAspect="1" noMove="1" noResize="1" noEditPoints="1" noAdjustHandles="1" noChangeArrowheads="1" noChangeShapeType="1" noTextEdit="1"/>
              </p:cNvSpPr>
              <p:nvPr>
                <p:ph idx="1"/>
              </p:nvPr>
            </p:nvSpPr>
            <p:spPr>
              <a:blipFill>
                <a:blip r:embed="rId2"/>
                <a:stretch>
                  <a:fillRect l="-1043" t="-2241" r="-1159"/>
                </a:stretch>
              </a:blipFill>
            </p:spPr>
            <p:txBody>
              <a:bodyPr/>
              <a:lstStyle/>
              <a:p>
                <a:r>
                  <a:rPr lang="en-US">
                    <a:noFill/>
                  </a:rPr>
                  <a:t> </a:t>
                </a:r>
              </a:p>
            </p:txBody>
          </p:sp>
        </mc:Fallback>
      </mc:AlternateContent>
    </p:spTree>
    <p:extLst>
      <p:ext uri="{BB962C8B-B14F-4D97-AF65-F5344CB8AC3E}">
        <p14:creationId xmlns:p14="http://schemas.microsoft.com/office/powerpoint/2010/main" val="125238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60902-1574-4AEF-9D39-19D140CBF9BD}"/>
              </a:ext>
            </a:extLst>
          </p:cNvPr>
          <p:cNvSpPr>
            <a:spLocks noGrp="1"/>
          </p:cNvSpPr>
          <p:nvPr>
            <p:ph type="title"/>
          </p:nvPr>
        </p:nvSpPr>
        <p:spPr/>
        <p:txBody>
          <a:bodyPr/>
          <a:lstStyle/>
          <a:p>
            <a:r>
              <a:rPr lang="en-US" dirty="0"/>
              <a:t>Advantages of SRS</a:t>
            </a:r>
          </a:p>
        </p:txBody>
      </p:sp>
      <p:sp>
        <p:nvSpPr>
          <p:cNvPr id="3" name="Content Placeholder 2">
            <a:extLst>
              <a:ext uri="{FF2B5EF4-FFF2-40B4-BE49-F238E27FC236}">
                <a16:creationId xmlns:a16="http://schemas.microsoft.com/office/drawing/2014/main" id="{37BB1830-7DE1-4CD4-9C68-6905D7872153}"/>
              </a:ext>
            </a:extLst>
          </p:cNvPr>
          <p:cNvSpPr>
            <a:spLocks noGrp="1"/>
          </p:cNvSpPr>
          <p:nvPr>
            <p:ph idx="1"/>
          </p:nvPr>
        </p:nvSpPr>
        <p:spPr/>
        <p:txBody>
          <a:bodyPr>
            <a:normAutofit fontScale="85000" lnSpcReduction="20000"/>
          </a:bodyPr>
          <a:lstStyle/>
          <a:p>
            <a:pPr marL="0" indent="0" algn="just">
              <a:buNone/>
            </a:pPr>
            <a:r>
              <a:rPr lang="en-US" dirty="0"/>
              <a:t>SRS has a number of </a:t>
            </a:r>
            <a:r>
              <a:rPr lang="en-US" b="1" dirty="0"/>
              <a:t>advantages </a:t>
            </a:r>
            <a:r>
              <a:rPr lang="en-US" dirty="0"/>
              <a:t>over other probability sampling techniques, including:</a:t>
            </a:r>
          </a:p>
          <a:p>
            <a:pPr lvl="0"/>
            <a:r>
              <a:rPr lang="en-US" dirty="0"/>
              <a:t>It is the simplest sampling technique.</a:t>
            </a:r>
          </a:p>
          <a:p>
            <a:pPr lvl="0"/>
            <a:r>
              <a:rPr lang="en-US" dirty="0"/>
              <a:t>It requires no additional (auxiliary) information on the frame in order to draw the sample.</a:t>
            </a:r>
          </a:p>
          <a:p>
            <a:pPr lvl="0"/>
            <a:r>
              <a:rPr lang="en-US" dirty="0"/>
              <a:t>The only information that is required is a complete list of the survey population and contact information.</a:t>
            </a:r>
          </a:p>
          <a:p>
            <a:pPr lvl="0"/>
            <a:r>
              <a:rPr lang="en-US" dirty="0"/>
              <a:t>It needs no technical development.</a:t>
            </a:r>
          </a:p>
          <a:p>
            <a:pPr lvl="0"/>
            <a:r>
              <a:rPr lang="en-US" dirty="0"/>
              <a:t>The theory behind SRS is well established, so that standard formulas exist to determine the sample size, population estimates and variance estimates and these formulas are easy to use.</a:t>
            </a:r>
          </a:p>
          <a:p>
            <a:r>
              <a:rPr lang="en-US" dirty="0"/>
              <a:t> </a:t>
            </a:r>
          </a:p>
          <a:p>
            <a:endParaRPr lang="en-US" dirty="0"/>
          </a:p>
        </p:txBody>
      </p:sp>
    </p:spTree>
    <p:extLst>
      <p:ext uri="{BB962C8B-B14F-4D97-AF65-F5344CB8AC3E}">
        <p14:creationId xmlns:p14="http://schemas.microsoft.com/office/powerpoint/2010/main" val="3770805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1CC13-B5AC-4625-A7D6-5DFA7AD5DFF7}"/>
              </a:ext>
            </a:extLst>
          </p:cNvPr>
          <p:cNvSpPr>
            <a:spLocks noGrp="1"/>
          </p:cNvSpPr>
          <p:nvPr>
            <p:ph type="title"/>
          </p:nvPr>
        </p:nvSpPr>
        <p:spPr/>
        <p:txBody>
          <a:bodyPr/>
          <a:lstStyle/>
          <a:p>
            <a:r>
              <a:rPr lang="en-US" dirty="0"/>
              <a:t>Disadvantages of SRS</a:t>
            </a:r>
          </a:p>
        </p:txBody>
      </p:sp>
      <p:sp>
        <p:nvSpPr>
          <p:cNvPr id="3" name="Content Placeholder 2">
            <a:extLst>
              <a:ext uri="{FF2B5EF4-FFF2-40B4-BE49-F238E27FC236}">
                <a16:creationId xmlns:a16="http://schemas.microsoft.com/office/drawing/2014/main" id="{7E18CC1D-9060-4011-9BA3-1DDFFB132986}"/>
              </a:ext>
            </a:extLst>
          </p:cNvPr>
          <p:cNvSpPr>
            <a:spLocks noGrp="1"/>
          </p:cNvSpPr>
          <p:nvPr>
            <p:ph idx="1"/>
          </p:nvPr>
        </p:nvSpPr>
        <p:spPr/>
        <p:txBody>
          <a:bodyPr/>
          <a:lstStyle/>
          <a:p>
            <a:pPr marL="0" indent="0" algn="just">
              <a:buNone/>
            </a:pPr>
            <a:endParaRPr lang="en-US" dirty="0"/>
          </a:p>
          <a:p>
            <a:pPr lvl="0"/>
            <a:r>
              <a:rPr lang="en-US" dirty="0"/>
              <a:t>It makes no use of auxiliary information even if such information exists on the survey frame. This can result in estimates being less statistically efficient than if another sample design had been used.</a:t>
            </a:r>
          </a:p>
          <a:p>
            <a:pPr lvl="0"/>
            <a:r>
              <a:rPr lang="en-US" dirty="0"/>
              <a:t>It can be expensive if personal interviews are used, since the sample may be widely spread out geographically.</a:t>
            </a:r>
          </a:p>
          <a:p>
            <a:pPr lvl="0"/>
            <a:r>
              <a:rPr lang="en-US" dirty="0"/>
              <a:t>It is possible to draw a ‘bad’ SRS sample. Since all samples of size n have an equal chance of being included in the sample, it is possible to draw a sample that is not well dispersed and that poorly represents the population.</a:t>
            </a:r>
          </a:p>
          <a:p>
            <a:endParaRPr lang="en-US" dirty="0"/>
          </a:p>
        </p:txBody>
      </p:sp>
    </p:spTree>
    <p:extLst>
      <p:ext uri="{BB962C8B-B14F-4D97-AF65-F5344CB8AC3E}">
        <p14:creationId xmlns:p14="http://schemas.microsoft.com/office/powerpoint/2010/main" val="800664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C3A35-E292-418E-ABEC-8083E0E64484}"/>
              </a:ext>
            </a:extLst>
          </p:cNvPr>
          <p:cNvSpPr>
            <a:spLocks noGrp="1"/>
          </p:cNvSpPr>
          <p:nvPr>
            <p:ph type="title"/>
          </p:nvPr>
        </p:nvSpPr>
        <p:spPr/>
        <p:txBody>
          <a:bodyPr/>
          <a:lstStyle/>
          <a:p>
            <a:r>
              <a:rPr lang="en-US" dirty="0"/>
              <a:t>EXAMPLE 1:</a:t>
            </a:r>
            <a:br>
              <a:rPr lang="en-US" dirty="0"/>
            </a:br>
            <a:endParaRPr lang="en-US" dirty="0"/>
          </a:p>
        </p:txBody>
      </p:sp>
      <p:sp>
        <p:nvSpPr>
          <p:cNvPr id="3" name="Content Placeholder 2">
            <a:extLst>
              <a:ext uri="{FF2B5EF4-FFF2-40B4-BE49-F238E27FC236}">
                <a16:creationId xmlns:a16="http://schemas.microsoft.com/office/drawing/2014/main" id="{B4B7C9D4-8102-4941-BF00-052B7AF44453}"/>
              </a:ext>
            </a:extLst>
          </p:cNvPr>
          <p:cNvSpPr>
            <a:spLocks noGrp="1"/>
          </p:cNvSpPr>
          <p:nvPr>
            <p:ph idx="1"/>
          </p:nvPr>
        </p:nvSpPr>
        <p:spPr/>
        <p:txBody>
          <a:bodyPr/>
          <a:lstStyle/>
          <a:p>
            <a:pPr marL="0" indent="0">
              <a:buNone/>
            </a:pPr>
            <a:r>
              <a:rPr lang="en-US" dirty="0"/>
              <a:t>Given a population of size 4 as {E,S,J,R}, select a sample of size 2 using;</a:t>
            </a:r>
          </a:p>
          <a:p>
            <a:pPr marL="0" lvl="0" indent="0">
              <a:buNone/>
            </a:pPr>
            <a:r>
              <a:rPr lang="en-US" dirty="0"/>
              <a:t>a) SRSWR: Number of possible samples is </a:t>
            </a:r>
            <a:r>
              <a:rPr lang="en-US" dirty="0" err="1"/>
              <a:t>N</a:t>
            </a:r>
            <a:r>
              <a:rPr lang="en-US" baseline="30000" dirty="0" err="1"/>
              <a:t>n</a:t>
            </a:r>
            <a:r>
              <a:rPr lang="en-US" dirty="0"/>
              <a:t>= 4</a:t>
            </a:r>
            <a:r>
              <a:rPr lang="en-US" baseline="30000" dirty="0"/>
              <a:t>2</a:t>
            </a:r>
            <a:r>
              <a:rPr lang="en-US" dirty="0"/>
              <a:t>=16</a:t>
            </a:r>
          </a:p>
          <a:p>
            <a:endParaRPr lang="en-US" dirty="0"/>
          </a:p>
        </p:txBody>
      </p:sp>
      <p:graphicFrame>
        <p:nvGraphicFramePr>
          <p:cNvPr id="4" name="Table 3">
            <a:extLst>
              <a:ext uri="{FF2B5EF4-FFF2-40B4-BE49-F238E27FC236}">
                <a16:creationId xmlns:a16="http://schemas.microsoft.com/office/drawing/2014/main" id="{862E5933-9293-48B4-93C9-75C34E3184B7}"/>
              </a:ext>
            </a:extLst>
          </p:cNvPr>
          <p:cNvGraphicFramePr>
            <a:graphicFrameLocks noGrp="1"/>
          </p:cNvGraphicFramePr>
          <p:nvPr>
            <p:extLst>
              <p:ext uri="{D42A27DB-BD31-4B8C-83A1-F6EECF244321}">
                <p14:modId xmlns:p14="http://schemas.microsoft.com/office/powerpoint/2010/main" val="3803939588"/>
              </p:ext>
            </p:extLst>
          </p:nvPr>
        </p:nvGraphicFramePr>
        <p:xfrm>
          <a:off x="2313965" y="3141832"/>
          <a:ext cx="7564076" cy="1849070"/>
        </p:xfrm>
        <a:graphic>
          <a:graphicData uri="http://schemas.openxmlformats.org/drawingml/2006/table">
            <a:tbl>
              <a:tblPr firstRow="1" firstCol="1" bandRow="1">
                <a:tableStyleId>{5C22544A-7EE6-4342-B048-85BDC9FD1C3A}</a:tableStyleId>
              </a:tblPr>
              <a:tblGrid>
                <a:gridCol w="1558184">
                  <a:extLst>
                    <a:ext uri="{9D8B030D-6E8A-4147-A177-3AD203B41FA5}">
                      <a16:colId xmlns:a16="http://schemas.microsoft.com/office/drawing/2014/main" val="1583385377"/>
                    </a:ext>
                  </a:extLst>
                </a:gridCol>
                <a:gridCol w="1501473">
                  <a:extLst>
                    <a:ext uri="{9D8B030D-6E8A-4147-A177-3AD203B41FA5}">
                      <a16:colId xmlns:a16="http://schemas.microsoft.com/office/drawing/2014/main" val="3137510238"/>
                    </a:ext>
                  </a:extLst>
                </a:gridCol>
                <a:gridCol w="1501473">
                  <a:extLst>
                    <a:ext uri="{9D8B030D-6E8A-4147-A177-3AD203B41FA5}">
                      <a16:colId xmlns:a16="http://schemas.microsoft.com/office/drawing/2014/main" val="895087317"/>
                    </a:ext>
                  </a:extLst>
                </a:gridCol>
                <a:gridCol w="1501473">
                  <a:extLst>
                    <a:ext uri="{9D8B030D-6E8A-4147-A177-3AD203B41FA5}">
                      <a16:colId xmlns:a16="http://schemas.microsoft.com/office/drawing/2014/main" val="875318642"/>
                    </a:ext>
                  </a:extLst>
                </a:gridCol>
                <a:gridCol w="1501473">
                  <a:extLst>
                    <a:ext uri="{9D8B030D-6E8A-4147-A177-3AD203B41FA5}">
                      <a16:colId xmlns:a16="http://schemas.microsoft.com/office/drawing/2014/main" val="1417355282"/>
                    </a:ext>
                  </a:extLst>
                </a:gridCol>
              </a:tblGrid>
              <a:tr h="463246">
                <a:tc>
                  <a:txBody>
                    <a:bodyPr/>
                    <a:lstStyle/>
                    <a:p>
                      <a:pPr marL="0" marR="0">
                        <a:lnSpc>
                          <a:spcPct val="115000"/>
                        </a:lnSpc>
                        <a:spcBef>
                          <a:spcPts val="0"/>
                        </a:spcBef>
                        <a:spcAft>
                          <a:spcPts val="0"/>
                        </a:spcAft>
                      </a:pPr>
                      <a:r>
                        <a:rPr lang="en-US" sz="2100">
                          <a:effectLst/>
                        </a:rPr>
                        <a:t>Unit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gridSpan="4">
                  <a:txBody>
                    <a:bodyPr/>
                    <a:lstStyle/>
                    <a:p>
                      <a:pPr marL="685800" marR="0">
                        <a:lnSpc>
                          <a:spcPct val="115000"/>
                        </a:lnSpc>
                        <a:spcBef>
                          <a:spcPts val="0"/>
                        </a:spcBef>
                        <a:spcAft>
                          <a:spcPts val="0"/>
                        </a:spcAft>
                      </a:pPr>
                      <a:r>
                        <a:rPr lang="en-US" sz="2100">
                          <a:effectLst/>
                        </a:rPr>
                        <a:t>Possible samples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584" marR="100584" marT="50292" marB="50292"/>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3332216"/>
                  </a:ext>
                </a:extLst>
              </a:tr>
              <a:tr h="344850">
                <a:tc>
                  <a:txBody>
                    <a:bodyPr/>
                    <a:lstStyle/>
                    <a:p>
                      <a:pPr marL="0" marR="0">
                        <a:lnSpc>
                          <a:spcPct val="115000"/>
                        </a:lnSpc>
                        <a:spcBef>
                          <a:spcPts val="0"/>
                        </a:spcBef>
                        <a:spcAft>
                          <a:spcPts val="0"/>
                        </a:spcAft>
                      </a:pPr>
                      <a:r>
                        <a:rPr lang="en-US" sz="2100">
                          <a:effectLst/>
                        </a:rPr>
                        <a:t>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EE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ES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EJ</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ER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3601985390"/>
                  </a:ext>
                </a:extLst>
              </a:tr>
              <a:tr h="344850">
                <a:tc>
                  <a:txBody>
                    <a:bodyPr/>
                    <a:lstStyle/>
                    <a:p>
                      <a:pPr marL="0" marR="0">
                        <a:lnSpc>
                          <a:spcPct val="115000"/>
                        </a:lnSpc>
                        <a:spcBef>
                          <a:spcPts val="0"/>
                        </a:spcBef>
                        <a:spcAft>
                          <a:spcPts val="0"/>
                        </a:spcAft>
                      </a:pPr>
                      <a:r>
                        <a:rPr lang="en-US" sz="2100">
                          <a:effectLst/>
                        </a:rPr>
                        <a:t>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SE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SS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SJ</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SR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4178926473"/>
                  </a:ext>
                </a:extLst>
              </a:tr>
              <a:tr h="344850">
                <a:tc>
                  <a:txBody>
                    <a:bodyPr/>
                    <a:lstStyle/>
                    <a:p>
                      <a:pPr marL="0" marR="0">
                        <a:lnSpc>
                          <a:spcPct val="115000"/>
                        </a:lnSpc>
                        <a:spcBef>
                          <a:spcPts val="0"/>
                        </a:spcBef>
                        <a:spcAft>
                          <a:spcPts val="0"/>
                        </a:spcAft>
                      </a:pPr>
                      <a:r>
                        <a:rPr lang="en-US" sz="2100">
                          <a:effectLst/>
                        </a:rPr>
                        <a:t>J</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JE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JS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JJ</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JR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30898797"/>
                  </a:ext>
                </a:extLst>
              </a:tr>
              <a:tr h="344850">
                <a:tc>
                  <a:txBody>
                    <a:bodyPr/>
                    <a:lstStyle/>
                    <a:p>
                      <a:pPr marL="0" marR="0">
                        <a:lnSpc>
                          <a:spcPct val="115000"/>
                        </a:lnSpc>
                        <a:spcBef>
                          <a:spcPts val="0"/>
                        </a:spcBef>
                        <a:spcAft>
                          <a:spcPts val="0"/>
                        </a:spcAft>
                      </a:pPr>
                      <a:r>
                        <a:rPr lang="en-US" sz="2100">
                          <a:effectLst/>
                        </a:rPr>
                        <a:t>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RE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RS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a:effectLst/>
                        </a:rPr>
                        <a:t>RJ</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100" dirty="0">
                          <a:effectLst/>
                        </a:rPr>
                        <a:t>RR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2856617263"/>
                  </a:ext>
                </a:extLst>
              </a:tr>
            </a:tbl>
          </a:graphicData>
        </a:graphic>
      </p:graphicFrame>
    </p:spTree>
    <p:extLst>
      <p:ext uri="{BB962C8B-B14F-4D97-AF65-F5344CB8AC3E}">
        <p14:creationId xmlns:p14="http://schemas.microsoft.com/office/powerpoint/2010/main" val="57913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DF7E3-E521-472B-8C0D-A47000EE0854}"/>
              </a:ext>
            </a:extLst>
          </p:cNvPr>
          <p:cNvSpPr>
            <a:spLocks noGrp="1"/>
          </p:cNvSpPr>
          <p:nvPr>
            <p:ph type="title"/>
          </p:nvPr>
        </p:nvSpPr>
        <p:spPr/>
        <p:txBody>
          <a:bodyPr/>
          <a:lstStyle/>
          <a:p>
            <a:r>
              <a:rPr lang="en-US" dirty="0"/>
              <a:t>b) SRSWOR</a:t>
            </a:r>
            <a:br>
              <a:rPr lang="en-US"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8FA7EFE-6C79-4783-9C63-4ACA742D3B47}"/>
                  </a:ext>
                </a:extLst>
              </p:cNvPr>
              <p:cNvSpPr>
                <a:spLocks noGrp="1"/>
              </p:cNvSpPr>
              <p:nvPr>
                <p:ph idx="1"/>
              </p:nvPr>
            </p:nvSpPr>
            <p:spPr/>
            <p:txBody>
              <a:bodyPr/>
              <a:lstStyle/>
              <a:p>
                <a:pPr marL="0" indent="0" algn="just">
                  <a:buNone/>
                </a:pPr>
                <a:r>
                  <a:rPr lang="en-US" dirty="0"/>
                  <a:t>Number of possible samples is  </a:t>
                </a:r>
                <a14:m>
                  <m:oMath xmlns:m="http://schemas.openxmlformats.org/officeDocument/2006/math">
                    <m:sSub>
                      <m:sSubPr>
                        <m:ctrlPr>
                          <a:rPr lang="en-US" i="1"/>
                        </m:ctrlPr>
                      </m:sSubPr>
                      <m:e>
                        <m:r>
                          <a:rPr lang="en-US" i="1"/>
                          <m:t>𝑁</m:t>
                        </m:r>
                      </m:e>
                      <m:sub>
                        <m:sSub>
                          <m:sSubPr>
                            <m:ctrlPr>
                              <a:rPr lang="en-US" i="1"/>
                            </m:ctrlPr>
                          </m:sSubPr>
                          <m:e>
                            <m:r>
                              <a:rPr lang="en-US" i="1"/>
                              <m:t>𝐶</m:t>
                            </m:r>
                          </m:e>
                          <m:sub>
                            <m:r>
                              <a:rPr lang="en-US" i="1"/>
                              <m:t>𝑛</m:t>
                            </m:r>
                          </m:sub>
                        </m:sSub>
                      </m:sub>
                    </m:sSub>
                    <m:r>
                      <a:rPr lang="en-US" i="1"/>
                      <m:t>=</m:t>
                    </m:r>
                    <m:f>
                      <m:fPr>
                        <m:ctrlPr>
                          <a:rPr lang="en-US" i="1"/>
                        </m:ctrlPr>
                      </m:fPr>
                      <m:num>
                        <m:r>
                          <a:rPr lang="en-US" i="1"/>
                          <m:t>𝑁</m:t>
                        </m:r>
                        <m:r>
                          <a:rPr lang="en-US" i="1"/>
                          <m:t>!</m:t>
                        </m:r>
                      </m:num>
                      <m:den>
                        <m:r>
                          <a:rPr lang="en-US" i="1"/>
                          <m:t>𝑛</m:t>
                        </m:r>
                        <m:r>
                          <a:rPr lang="en-US" i="1"/>
                          <m:t>!(</m:t>
                        </m:r>
                        <m:r>
                          <a:rPr lang="en-US" i="1"/>
                          <m:t>𝑁</m:t>
                        </m:r>
                        <m:r>
                          <a:rPr lang="en-US" i="1"/>
                          <m:t>−</m:t>
                        </m:r>
                        <m:r>
                          <a:rPr lang="en-US" i="1"/>
                          <m:t>𝑛</m:t>
                        </m:r>
                        <m:r>
                          <a:rPr lang="en-US" i="1"/>
                          <m:t>)!</m:t>
                        </m:r>
                      </m:den>
                    </m:f>
                    <m:r>
                      <a:rPr lang="en-US" i="1"/>
                      <m:t>=6.</m:t>
                    </m:r>
                  </m:oMath>
                </a14:m>
                <a:endParaRPr lang="en-US" dirty="0"/>
              </a:p>
              <a:p>
                <a:pPr algn="just"/>
                <a:endParaRPr lang="en-US" dirty="0"/>
              </a:p>
            </p:txBody>
          </p:sp>
        </mc:Choice>
        <mc:Fallback>
          <p:sp>
            <p:nvSpPr>
              <p:cNvPr id="3" name="Content Placeholder 2">
                <a:extLst>
                  <a:ext uri="{FF2B5EF4-FFF2-40B4-BE49-F238E27FC236}">
                    <a16:creationId xmlns:a16="http://schemas.microsoft.com/office/drawing/2014/main" id="{58FA7EFE-6C79-4783-9C63-4ACA742D3B47}"/>
                  </a:ext>
                </a:extLst>
              </p:cNvPr>
              <p:cNvSpPr>
                <a:spLocks noGrp="1" noRot="1" noChangeAspect="1" noMove="1" noResize="1" noEditPoints="1" noAdjustHandles="1" noChangeArrowheads="1" noChangeShapeType="1" noTextEdit="1"/>
              </p:cNvSpPr>
              <p:nvPr>
                <p:ph idx="1"/>
              </p:nvPr>
            </p:nvSpPr>
            <p:spPr>
              <a:blipFill>
                <a:blip r:embed="rId2"/>
                <a:stretch>
                  <a:fillRect l="-1217" t="-140"/>
                </a:stretch>
              </a:blipFill>
            </p:spPr>
            <p:txBody>
              <a:bodyPr/>
              <a:lstStyle/>
              <a:p>
                <a:r>
                  <a:rPr lang="en-US">
                    <a:noFill/>
                  </a:rPr>
                  <a:t> </a:t>
                </a:r>
              </a:p>
            </p:txBody>
          </p:sp>
        </mc:Fallback>
      </mc:AlternateContent>
      <p:graphicFrame>
        <p:nvGraphicFramePr>
          <p:cNvPr id="4" name="Table 3">
            <a:extLst>
              <a:ext uri="{FF2B5EF4-FFF2-40B4-BE49-F238E27FC236}">
                <a16:creationId xmlns:a16="http://schemas.microsoft.com/office/drawing/2014/main" id="{B979D246-D94D-4D32-A312-2DBC288E8362}"/>
              </a:ext>
            </a:extLst>
          </p:cNvPr>
          <p:cNvGraphicFramePr>
            <a:graphicFrameLocks noGrp="1"/>
          </p:cNvGraphicFramePr>
          <p:nvPr>
            <p:extLst>
              <p:ext uri="{D42A27DB-BD31-4B8C-83A1-F6EECF244321}">
                <p14:modId xmlns:p14="http://schemas.microsoft.com/office/powerpoint/2010/main" val="2911560424"/>
              </p:ext>
            </p:extLst>
          </p:nvPr>
        </p:nvGraphicFramePr>
        <p:xfrm>
          <a:off x="2313966" y="2947679"/>
          <a:ext cx="7564070" cy="2237376"/>
        </p:xfrm>
        <a:graphic>
          <a:graphicData uri="http://schemas.openxmlformats.org/drawingml/2006/table">
            <a:tbl>
              <a:tblPr firstRow="1" firstCol="1" bandRow="1">
                <a:tableStyleId>{5C22544A-7EE6-4342-B048-85BDC9FD1C3A}</a:tableStyleId>
              </a:tblPr>
              <a:tblGrid>
                <a:gridCol w="1932854">
                  <a:extLst>
                    <a:ext uri="{9D8B030D-6E8A-4147-A177-3AD203B41FA5}">
                      <a16:colId xmlns:a16="http://schemas.microsoft.com/office/drawing/2014/main" val="3773925800"/>
                    </a:ext>
                  </a:extLst>
                </a:gridCol>
                <a:gridCol w="1877072">
                  <a:extLst>
                    <a:ext uri="{9D8B030D-6E8A-4147-A177-3AD203B41FA5}">
                      <a16:colId xmlns:a16="http://schemas.microsoft.com/office/drawing/2014/main" val="211385203"/>
                    </a:ext>
                  </a:extLst>
                </a:gridCol>
                <a:gridCol w="1877072">
                  <a:extLst>
                    <a:ext uri="{9D8B030D-6E8A-4147-A177-3AD203B41FA5}">
                      <a16:colId xmlns:a16="http://schemas.microsoft.com/office/drawing/2014/main" val="3122276893"/>
                    </a:ext>
                  </a:extLst>
                </a:gridCol>
                <a:gridCol w="1877072">
                  <a:extLst>
                    <a:ext uri="{9D8B030D-6E8A-4147-A177-3AD203B41FA5}">
                      <a16:colId xmlns:a16="http://schemas.microsoft.com/office/drawing/2014/main" val="1433087469"/>
                    </a:ext>
                  </a:extLst>
                </a:gridCol>
              </a:tblGrid>
              <a:tr h="560528">
                <a:tc>
                  <a:txBody>
                    <a:bodyPr/>
                    <a:lstStyle/>
                    <a:p>
                      <a:pPr marL="0" marR="0">
                        <a:lnSpc>
                          <a:spcPct val="115000"/>
                        </a:lnSpc>
                        <a:spcBef>
                          <a:spcPts val="0"/>
                        </a:spcBef>
                        <a:spcAft>
                          <a:spcPts val="0"/>
                        </a:spcAft>
                      </a:pPr>
                      <a:r>
                        <a:rPr lang="en-US" sz="2500">
                          <a:effectLst/>
                        </a:rPr>
                        <a:t>Unit</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gridSpan="3">
                  <a:txBody>
                    <a:bodyPr/>
                    <a:lstStyle/>
                    <a:p>
                      <a:pPr marL="0" marR="0">
                        <a:lnSpc>
                          <a:spcPct val="115000"/>
                        </a:lnSpc>
                        <a:spcBef>
                          <a:spcPts val="0"/>
                        </a:spcBef>
                        <a:spcAft>
                          <a:spcPts val="0"/>
                        </a:spcAft>
                      </a:pPr>
                      <a:r>
                        <a:rPr lang="en-US" sz="2500">
                          <a:effectLst/>
                        </a:rPr>
                        <a:t>Possible samples</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584" marR="100584" marT="50292" marB="50292"/>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6004333"/>
                  </a:ext>
                </a:extLst>
              </a:tr>
              <a:tr h="419212">
                <a:tc>
                  <a:txBody>
                    <a:bodyPr/>
                    <a:lstStyle/>
                    <a:p>
                      <a:pPr marL="0" marR="0">
                        <a:lnSpc>
                          <a:spcPct val="115000"/>
                        </a:lnSpc>
                        <a:spcBef>
                          <a:spcPts val="0"/>
                        </a:spcBef>
                        <a:spcAft>
                          <a:spcPts val="0"/>
                        </a:spcAft>
                      </a:pPr>
                      <a:r>
                        <a:rPr lang="en-US" sz="2500">
                          <a:effectLst/>
                        </a:rPr>
                        <a:t>E</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ES</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EJ</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ER</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1657189756"/>
                  </a:ext>
                </a:extLst>
              </a:tr>
              <a:tr h="419212">
                <a:tc>
                  <a:txBody>
                    <a:bodyPr/>
                    <a:lstStyle/>
                    <a:p>
                      <a:pPr marL="0" marR="0">
                        <a:lnSpc>
                          <a:spcPct val="115000"/>
                        </a:lnSpc>
                        <a:spcBef>
                          <a:spcPts val="0"/>
                        </a:spcBef>
                        <a:spcAft>
                          <a:spcPts val="0"/>
                        </a:spcAft>
                      </a:pPr>
                      <a:r>
                        <a:rPr lang="en-US" sz="2500">
                          <a:effectLst/>
                        </a:rPr>
                        <a:t>S</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SJ</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SR</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2757701768"/>
                  </a:ext>
                </a:extLst>
              </a:tr>
              <a:tr h="419212">
                <a:tc>
                  <a:txBody>
                    <a:bodyPr/>
                    <a:lstStyle/>
                    <a:p>
                      <a:pPr marL="0" marR="0">
                        <a:lnSpc>
                          <a:spcPct val="115000"/>
                        </a:lnSpc>
                        <a:spcBef>
                          <a:spcPts val="0"/>
                        </a:spcBef>
                        <a:spcAft>
                          <a:spcPts val="0"/>
                        </a:spcAft>
                      </a:pPr>
                      <a:r>
                        <a:rPr lang="en-US" sz="2500">
                          <a:effectLst/>
                        </a:rPr>
                        <a:t>J</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JR</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4161993772"/>
                  </a:ext>
                </a:extLst>
              </a:tr>
              <a:tr h="419212">
                <a:tc>
                  <a:txBody>
                    <a:bodyPr/>
                    <a:lstStyle/>
                    <a:p>
                      <a:pPr marL="0" marR="0">
                        <a:lnSpc>
                          <a:spcPct val="115000"/>
                        </a:lnSpc>
                        <a:spcBef>
                          <a:spcPts val="0"/>
                        </a:spcBef>
                        <a:spcAft>
                          <a:spcPts val="0"/>
                        </a:spcAft>
                      </a:pPr>
                      <a:r>
                        <a:rPr lang="en-US" sz="2500">
                          <a:effectLst/>
                        </a:rPr>
                        <a:t>R</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a:effectLst/>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tc>
                  <a:txBody>
                    <a:bodyPr/>
                    <a:lstStyle/>
                    <a:p>
                      <a:pPr marL="0" marR="0">
                        <a:lnSpc>
                          <a:spcPct val="115000"/>
                        </a:lnSpc>
                        <a:spcBef>
                          <a:spcPts val="0"/>
                        </a:spcBef>
                        <a:spcAft>
                          <a:spcPts val="0"/>
                        </a:spcAft>
                      </a:pPr>
                      <a:r>
                        <a:rPr lang="en-US" sz="2500" dirty="0">
                          <a:effectLst/>
                        </a:rPr>
                        <a:t>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100408" marR="100408" marT="0" marB="0"/>
                </a:tc>
                <a:extLst>
                  <a:ext uri="{0D108BD9-81ED-4DB2-BD59-A6C34878D82A}">
                    <a16:rowId xmlns:a16="http://schemas.microsoft.com/office/drawing/2014/main" val="2387159819"/>
                  </a:ext>
                </a:extLst>
              </a:tr>
            </a:tbl>
          </a:graphicData>
        </a:graphic>
      </p:graphicFrame>
    </p:spTree>
    <p:extLst>
      <p:ext uri="{BB962C8B-B14F-4D97-AF65-F5344CB8AC3E}">
        <p14:creationId xmlns:p14="http://schemas.microsoft.com/office/powerpoint/2010/main" val="3032672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59DE4-E53A-4729-BF2A-DE3C148FB66F}"/>
              </a:ext>
            </a:extLst>
          </p:cNvPr>
          <p:cNvSpPr>
            <a:spLocks noGrp="1"/>
          </p:cNvSpPr>
          <p:nvPr>
            <p:ph type="title"/>
          </p:nvPr>
        </p:nvSpPr>
        <p:spPr/>
        <p:txBody>
          <a:bodyPr/>
          <a:lstStyle/>
          <a:p>
            <a:r>
              <a:rPr lang="en-US" dirty="0"/>
              <a:t> </a:t>
            </a:r>
            <a:r>
              <a:rPr lang="en-US" b="1" dirty="0"/>
              <a:t>ESTIMATION</a:t>
            </a:r>
            <a:br>
              <a:rPr lang="en-US"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F130BDC-F0AC-4A08-BB70-3FB766F2A911}"/>
                  </a:ext>
                </a:extLst>
              </p:cNvPr>
              <p:cNvSpPr>
                <a:spLocks noGrp="1"/>
              </p:cNvSpPr>
              <p:nvPr>
                <p:ph idx="1"/>
              </p:nvPr>
            </p:nvSpPr>
            <p:spPr/>
            <p:txBody>
              <a:bodyPr/>
              <a:lstStyle/>
              <a:p>
                <a:pPr marL="0" indent="0">
                  <a:buNone/>
                </a:pPr>
                <a:r>
                  <a:rPr lang="en-US" b="1" dirty="0"/>
                  <a:t>Under </a:t>
                </a:r>
                <a:r>
                  <a:rPr lang="en-US" dirty="0"/>
                  <a:t> SRS  the following population parameters are used ;</a:t>
                </a:r>
              </a:p>
              <a:p>
                <a:pPr lvl="0"/>
                <a:r>
                  <a:rPr lang="en-US" dirty="0"/>
                  <a:t>Population total (Y) =</a:t>
                </a:r>
                <a:r>
                  <a:rPr lang="en-US" dirty="0" err="1"/>
                  <a:t>Σy</a:t>
                </a:r>
                <a:r>
                  <a:rPr lang="en-US" baseline="-25000" dirty="0" err="1"/>
                  <a:t>i</a:t>
                </a:r>
                <a:r>
                  <a:rPr lang="en-US" dirty="0"/>
                  <a:t>    OR </a:t>
                </a:r>
                <a14:m>
                  <m:oMath xmlns:m="http://schemas.openxmlformats.org/officeDocument/2006/math">
                    <m:r>
                      <a:rPr lang="en-US" i="1"/>
                      <m:t>𝑌</m:t>
                    </m:r>
                    <m:r>
                      <a:rPr lang="en-US" i="1"/>
                      <m:t>=</m:t>
                    </m:r>
                    <m:r>
                      <a:rPr lang="en-US" i="1"/>
                      <m:t>𝑁</m:t>
                    </m:r>
                    <m:acc>
                      <m:accPr>
                        <m:chr m:val="̅"/>
                        <m:ctrlPr>
                          <a:rPr lang="en-US" i="1"/>
                        </m:ctrlPr>
                      </m:accPr>
                      <m:e>
                        <m:r>
                          <a:rPr lang="en-US" i="1"/>
                          <m:t>𝑦</m:t>
                        </m:r>
                      </m:e>
                    </m:acc>
                  </m:oMath>
                </a14:m>
                <a:r>
                  <a:rPr lang="en-US" dirty="0"/>
                  <a:t> </a:t>
                </a:r>
              </a:p>
              <a:p>
                <a:pPr lvl="0"/>
                <a:r>
                  <a:rPr lang="en-US" dirty="0"/>
                  <a:t> Population mean </a:t>
                </a:r>
                <a14:m>
                  <m:oMath xmlns:m="http://schemas.openxmlformats.org/officeDocument/2006/math">
                    <m:acc>
                      <m:accPr>
                        <m:chr m:val="̅"/>
                        <m:ctrlPr>
                          <a:rPr lang="en-US" i="1"/>
                        </m:ctrlPr>
                      </m:accPr>
                      <m:e>
                        <m:r>
                          <a:rPr lang="en-US" i="1"/>
                          <m:t>𝑌</m:t>
                        </m:r>
                      </m:e>
                    </m:acc>
                    <m:r>
                      <a:rPr lang="en-US" i="1"/>
                      <m:t>=</m:t>
                    </m:r>
                    <m:f>
                      <m:fPr>
                        <m:ctrlPr>
                          <a:rPr lang="en-US" i="1"/>
                        </m:ctrlPr>
                      </m:fPr>
                      <m:num>
                        <m:r>
                          <a:rPr lang="en-US" i="1"/>
                          <m:t>1</m:t>
                        </m:r>
                      </m:num>
                      <m:den>
                        <m:r>
                          <a:rPr lang="en-US" i="1"/>
                          <m:t>𝑁</m:t>
                        </m:r>
                      </m:den>
                    </m:f>
                    <m:nary>
                      <m:naryPr>
                        <m:chr m:val="∑"/>
                        <m:limLoc m:val="undOvr"/>
                        <m:subHide m:val="on"/>
                        <m:supHide m:val="on"/>
                        <m:ctrlPr>
                          <a:rPr lang="en-US" i="1"/>
                        </m:ctrlPr>
                      </m:naryPr>
                      <m:sub/>
                      <m:sup/>
                      <m:e>
                        <m:sSub>
                          <m:sSubPr>
                            <m:ctrlPr>
                              <a:rPr lang="en-US" i="1"/>
                            </m:ctrlPr>
                          </m:sSubPr>
                          <m:e>
                            <m:r>
                              <a:rPr lang="en-US" i="1"/>
                              <m:t>𝑦</m:t>
                            </m:r>
                          </m:e>
                          <m:sub>
                            <m:r>
                              <a:rPr lang="en-US" i="1"/>
                              <m:t>𝑖</m:t>
                            </m:r>
                          </m:sub>
                        </m:sSub>
                      </m:e>
                    </m:nary>
                  </m:oMath>
                </a14:m>
                <a:endParaRPr lang="en-US" dirty="0"/>
              </a:p>
              <a:p>
                <a:pPr lvl="0"/>
                <a:r>
                  <a:rPr lang="en-US" dirty="0"/>
                  <a:t>population proportion P = </a:t>
                </a:r>
                <a14:m>
                  <m:oMath xmlns:m="http://schemas.openxmlformats.org/officeDocument/2006/math">
                    <m:f>
                      <m:fPr>
                        <m:ctrlPr>
                          <a:rPr lang="en-US" i="1"/>
                        </m:ctrlPr>
                      </m:fPr>
                      <m:num>
                        <m:sSup>
                          <m:sSupPr>
                            <m:ctrlPr>
                              <a:rPr lang="en-US" i="1"/>
                            </m:ctrlPr>
                          </m:sSupPr>
                          <m:e>
                            <m:r>
                              <a:rPr lang="en-US" i="1"/>
                              <m:t>𝑁</m:t>
                            </m:r>
                          </m:e>
                          <m:sup>
                            <m:r>
                              <a:rPr lang="en-US" i="1"/>
                              <m:t>,</m:t>
                            </m:r>
                          </m:sup>
                        </m:sSup>
                      </m:num>
                      <m:den>
                        <m:r>
                          <a:rPr lang="en-US" i="1"/>
                          <m:t>𝑁</m:t>
                        </m:r>
                      </m:den>
                    </m:f>
                  </m:oMath>
                </a14:m>
                <a:r>
                  <a:rPr lang="en-US" dirty="0"/>
                  <a:t>, where N</a:t>
                </a:r>
                <a:r>
                  <a:rPr lang="en-US" baseline="30000" dirty="0"/>
                  <a:t>,</a:t>
                </a:r>
                <a:r>
                  <a:rPr lang="en-US" dirty="0"/>
                  <a:t>  is number of population units with an attribute of interest.</a:t>
                </a:r>
              </a:p>
              <a:p>
                <a:pPr lvl="0"/>
                <a:r>
                  <a:rPr lang="en-US" dirty="0"/>
                  <a:t> Population ratio (R) between variables y and x is; </a:t>
                </a:r>
                <a14:m>
                  <m:oMath xmlns:m="http://schemas.openxmlformats.org/officeDocument/2006/math">
                    <m:r>
                      <a:rPr lang="en-US" i="1"/>
                      <m:t>𝑅</m:t>
                    </m:r>
                    <m:r>
                      <a:rPr lang="en-US" i="1"/>
                      <m:t>=</m:t>
                    </m:r>
                    <m:f>
                      <m:fPr>
                        <m:ctrlPr>
                          <a:rPr lang="en-US" i="1"/>
                        </m:ctrlPr>
                      </m:fPr>
                      <m:num>
                        <m:nary>
                          <m:naryPr>
                            <m:chr m:val="∑"/>
                            <m:limLoc m:val="undOvr"/>
                            <m:subHide m:val="on"/>
                            <m:supHide m:val="on"/>
                            <m:ctrlPr>
                              <a:rPr lang="en-US" i="1"/>
                            </m:ctrlPr>
                          </m:naryPr>
                          <m:sub/>
                          <m:sup/>
                          <m:e>
                            <m:sSub>
                              <m:sSubPr>
                                <m:ctrlPr>
                                  <a:rPr lang="en-US" i="1"/>
                                </m:ctrlPr>
                              </m:sSubPr>
                              <m:e>
                                <m:r>
                                  <a:rPr lang="en-US" i="1"/>
                                  <m:t>𝑦</m:t>
                                </m:r>
                              </m:e>
                              <m:sub>
                                <m:r>
                                  <a:rPr lang="en-US" i="1"/>
                                  <m:t>𝑖</m:t>
                                </m:r>
                              </m:sub>
                            </m:sSub>
                          </m:e>
                        </m:nary>
                      </m:num>
                      <m:den>
                        <m:nary>
                          <m:naryPr>
                            <m:chr m:val="∑"/>
                            <m:limLoc m:val="undOvr"/>
                            <m:subHide m:val="on"/>
                            <m:supHide m:val="on"/>
                            <m:ctrlPr>
                              <a:rPr lang="en-US" i="1"/>
                            </m:ctrlPr>
                          </m:naryPr>
                          <m:sub/>
                          <m:sup/>
                          <m:e>
                            <m:sSub>
                              <m:sSubPr>
                                <m:ctrlPr>
                                  <a:rPr lang="en-US" i="1"/>
                                </m:ctrlPr>
                              </m:sSubPr>
                              <m:e>
                                <m:r>
                                  <a:rPr lang="en-US" i="1"/>
                                  <m:t>𝑥</m:t>
                                </m:r>
                              </m:e>
                              <m:sub>
                                <m:r>
                                  <a:rPr lang="en-US" i="1"/>
                                  <m:t>𝑖</m:t>
                                </m:r>
                              </m:sub>
                            </m:sSub>
                          </m:e>
                        </m:nary>
                      </m:den>
                    </m:f>
                  </m:oMath>
                </a14:m>
                <a:endParaRPr lang="en-US" dirty="0"/>
              </a:p>
              <a:p>
                <a:pPr lvl="0"/>
                <a:r>
                  <a:rPr lang="en-US" dirty="0"/>
                  <a:t> sample  variance (S</a:t>
                </a:r>
                <a:r>
                  <a:rPr lang="en-US" baseline="30000" dirty="0"/>
                  <a:t>2</a:t>
                </a:r>
                <a:r>
                  <a:rPr lang="en-US" dirty="0"/>
                  <a:t>) </a:t>
                </a:r>
                <a14:m>
                  <m:oMath xmlns:m="http://schemas.openxmlformats.org/officeDocument/2006/math">
                    <m:r>
                      <a:rPr lang="en-US" i="1"/>
                      <m:t>=</m:t>
                    </m:r>
                    <m:f>
                      <m:fPr>
                        <m:ctrlPr>
                          <a:rPr lang="en-US" i="1"/>
                        </m:ctrlPr>
                      </m:fPr>
                      <m:num>
                        <m:r>
                          <a:rPr lang="en-US" i="1"/>
                          <m:t>1</m:t>
                        </m:r>
                      </m:num>
                      <m:den>
                        <m:r>
                          <a:rPr lang="en-US" i="1"/>
                          <m:t>𝑁</m:t>
                        </m:r>
                        <m:r>
                          <a:rPr lang="en-US" i="1"/>
                          <m:t>−1</m:t>
                        </m:r>
                      </m:den>
                    </m:f>
                    <m:nary>
                      <m:naryPr>
                        <m:chr m:val="∑"/>
                        <m:limLoc m:val="undOvr"/>
                        <m:subHide m:val="on"/>
                        <m:supHide m:val="on"/>
                        <m:ctrlPr>
                          <a:rPr lang="en-US" i="1"/>
                        </m:ctrlPr>
                      </m:naryPr>
                      <m:sub/>
                      <m:sup/>
                      <m:e>
                        <m:sSup>
                          <m:sSupPr>
                            <m:ctrlPr>
                              <a:rPr lang="en-US" i="1"/>
                            </m:ctrlPr>
                          </m:sSupPr>
                          <m:e>
                            <m:r>
                              <a:rPr lang="en-US" i="1"/>
                              <m:t>(</m:t>
                            </m:r>
                            <m:sSub>
                              <m:sSubPr>
                                <m:ctrlPr>
                                  <a:rPr lang="en-US" i="1"/>
                                </m:ctrlPr>
                              </m:sSubPr>
                              <m:e>
                                <m:r>
                                  <a:rPr lang="en-US" i="1"/>
                                  <m:t>𝑦</m:t>
                                </m:r>
                              </m:e>
                              <m:sub>
                                <m:r>
                                  <a:rPr lang="en-US" i="1"/>
                                  <m:t>𝑖</m:t>
                                </m:r>
                              </m:sub>
                            </m:sSub>
                            <m:r>
                              <a:rPr lang="en-US" i="1"/>
                              <m:t>−</m:t>
                            </m:r>
                            <m:acc>
                              <m:accPr>
                                <m:chr m:val="̅"/>
                                <m:ctrlPr>
                                  <a:rPr lang="en-US" i="1"/>
                                </m:ctrlPr>
                              </m:accPr>
                              <m:e>
                                <m:r>
                                  <a:rPr lang="en-US" i="1"/>
                                  <m:t>𝑌</m:t>
                                </m:r>
                                <m:r>
                                  <a:rPr lang="en-US" i="1"/>
                                  <m:t>)</m:t>
                                </m:r>
                              </m:e>
                            </m:acc>
                          </m:e>
                          <m:sup>
                            <m:r>
                              <a:rPr lang="en-US" i="1"/>
                              <m:t>2</m:t>
                            </m:r>
                          </m:sup>
                        </m:sSup>
                      </m:e>
                    </m:nary>
                  </m:oMath>
                </a14:m>
                <a:endParaRPr lang="en-US" dirty="0"/>
              </a:p>
              <a:p>
                <a:endParaRPr lang="en-US" dirty="0"/>
              </a:p>
            </p:txBody>
          </p:sp>
        </mc:Choice>
        <mc:Fallback>
          <p:sp>
            <p:nvSpPr>
              <p:cNvPr id="3" name="Content Placeholder 2">
                <a:extLst>
                  <a:ext uri="{FF2B5EF4-FFF2-40B4-BE49-F238E27FC236}">
                    <a16:creationId xmlns:a16="http://schemas.microsoft.com/office/drawing/2014/main" id="{FF130BDC-F0AC-4A08-BB70-3FB766F2A911}"/>
                  </a:ext>
                </a:extLst>
              </p:cNvPr>
              <p:cNvSpPr>
                <a:spLocks noGrp="1" noRot="1" noChangeAspect="1" noMove="1" noResize="1" noEditPoints="1" noAdjustHandles="1" noChangeArrowheads="1" noChangeShapeType="1" noTextEdit="1"/>
              </p:cNvSpPr>
              <p:nvPr>
                <p:ph idx="1"/>
              </p:nvPr>
            </p:nvSpPr>
            <p:spPr>
              <a:blipFill>
                <a:blip r:embed="rId2"/>
                <a:stretch>
                  <a:fillRect l="-1217" t="-2241" r="-696"/>
                </a:stretch>
              </a:blipFill>
            </p:spPr>
            <p:txBody>
              <a:bodyPr/>
              <a:lstStyle/>
              <a:p>
                <a:r>
                  <a:rPr lang="en-US">
                    <a:noFill/>
                  </a:rPr>
                  <a:t> </a:t>
                </a:r>
              </a:p>
            </p:txBody>
          </p:sp>
        </mc:Fallback>
      </mc:AlternateContent>
    </p:spTree>
    <p:extLst>
      <p:ext uri="{BB962C8B-B14F-4D97-AF65-F5344CB8AC3E}">
        <p14:creationId xmlns:p14="http://schemas.microsoft.com/office/powerpoint/2010/main" val="3871036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1469</Words>
  <Application>Microsoft Office PowerPoint</Application>
  <PresentationFormat>Widescreen</PresentationFormat>
  <Paragraphs>140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Cambria Math</vt:lpstr>
      <vt:lpstr>Times New Roman</vt:lpstr>
      <vt:lpstr>Office Theme</vt:lpstr>
      <vt:lpstr>SAMPLING PROCEDURES </vt:lpstr>
      <vt:lpstr>PowerPoint Presentation</vt:lpstr>
      <vt:lpstr>SIMPLE RANDOM SAMPLING (SRS)</vt:lpstr>
      <vt:lpstr>continuation</vt:lpstr>
      <vt:lpstr>Advantages of SRS</vt:lpstr>
      <vt:lpstr>Disadvantages of SRS</vt:lpstr>
      <vt:lpstr>EXAMPLE 1: </vt:lpstr>
      <vt:lpstr>b) SRSWOR </vt:lpstr>
      <vt:lpstr> ESTIMATION </vt:lpstr>
      <vt:lpstr>continuation</vt:lpstr>
      <vt:lpstr>EXAMPLE II </vt:lpstr>
      <vt:lpstr>required</vt:lpstr>
      <vt:lpstr>solution</vt:lpstr>
      <vt:lpstr>CONFIDENCE LIMITS FOR THE POPULATION MEAN (Y.) ̅</vt:lpstr>
      <vt:lpstr> SAMPLING PROPORTION (P).</vt:lpstr>
      <vt:lpstr>continuation</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PROCEDURES</dc:title>
  <dc:creator>USER</dc:creator>
  <cp:lastModifiedBy>USER</cp:lastModifiedBy>
  <cp:revision>4</cp:revision>
  <dcterms:created xsi:type="dcterms:W3CDTF">2021-10-11T09:34:24Z</dcterms:created>
  <dcterms:modified xsi:type="dcterms:W3CDTF">2021-10-11T09:58:19Z</dcterms:modified>
</cp:coreProperties>
</file>