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798F1-E695-4D02-B720-47D3EDD54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DD3F62-2B6E-4F7D-875C-9132FC75C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3FD94-267B-4618-AE6A-07BF57C6C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8CC2-84EC-4E26-9BBE-965FE6A334F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BE0A5-3DBD-47A0-8A95-D0917E5B6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53CEB-C198-4DBC-99B1-E12E0052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7DD-DFFE-4E84-A1C2-12B57B22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E7B52-4D39-415B-BC06-FD96E6D24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FCA77C-C02D-4F18-8663-F8C335A11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80C68-FE78-435D-BA7A-CE353447B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8CC2-84EC-4E26-9BBE-965FE6A334F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9E5D7-4C4D-4135-B58D-760A3631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ECB02-1214-4317-8410-8A04B96B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7DD-DFFE-4E84-A1C2-12B57B22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6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42A0BF-527C-4C81-8952-3EA0F2F347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E296A4-C11F-4F7E-A0ED-AC85068A8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63AC9-0FFF-4F56-A998-6E7DF1453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8CC2-84EC-4E26-9BBE-965FE6A334F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BC7F6-38F8-4BF4-8638-044FCC20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109D7-EBA2-40BD-8368-7C9097DA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7DD-DFFE-4E84-A1C2-12B57B22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7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99D8-632D-4C97-BF51-A3551C751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D8014-986B-400B-9472-67F8F372F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C5355-BE3B-41A3-A447-C1016858B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8CC2-84EC-4E26-9BBE-965FE6A334F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C94B4-0E26-4CCD-BDAA-2CF39E99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A683D-1E1E-4B99-95E5-4C3E0169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7DD-DFFE-4E84-A1C2-12B57B22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7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79081-0436-427C-8D37-A39A9BBF2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7A860-D833-4B0E-9662-9BE8E7ADD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89F2E-12FE-431B-83FA-AC8966B57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8CC2-84EC-4E26-9BBE-965FE6A334F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80E0C-C173-4968-9B43-BFA17B01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D7757-2B1F-42EE-8FA8-4B9056CAB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7DD-DFFE-4E84-A1C2-12B57B22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1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B593B-BE49-45F8-9686-AE59C42C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30524-5D19-433B-A7C4-51DBDDE2B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F0F77-D4A7-4EF8-A7EE-EAFE34F4A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FBEC8-35D2-4D82-87D4-01B9F35FE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8CC2-84EC-4E26-9BBE-965FE6A334F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BE6C5-0E16-46BC-BD2C-13AD8410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B96A-3DE6-4066-96D2-0D0607B1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7DD-DFFE-4E84-A1C2-12B57B22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2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02959-3B53-499A-A742-02817943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B6263-DF3F-471C-93CB-F14AE7B95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0B364-7E35-4502-B7ED-C9DD9D213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1FCF52-784A-455A-B092-D71197BD9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0687FB-0039-411E-99B8-378EE97FC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504FFD-9568-42E4-A709-5EB0ADC9C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8CC2-84EC-4E26-9BBE-965FE6A334F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3BF17B-D2E8-4C3E-8536-A7E1739BF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9311E7-AC0B-43D7-A732-220F64B6F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7DD-DFFE-4E84-A1C2-12B57B22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9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3EEAC-B337-4D0D-95CC-6674F49D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039534-AAC2-458A-9352-86FCAF1C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8CC2-84EC-4E26-9BBE-965FE6A334F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9A81F-96C6-47F3-92A9-EF233A2C8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06BF25-CC45-4F70-BE8E-B3B007B9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7DD-DFFE-4E84-A1C2-12B57B22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6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DD8AEA-E4A4-4118-8720-9A6C5DB3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8CC2-84EC-4E26-9BBE-965FE6A334F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4D7B2E-FA6E-4045-8BBA-F95CDB031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40E22-93FD-40B7-938A-396D065C2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7DD-DFFE-4E84-A1C2-12B57B22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3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0483-3BDC-4912-BE7D-478A46CF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BA169-A2E3-436D-BE5D-8CCD61C0D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B7E782-586D-4415-BCD4-C67C7A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5771A-F212-4BEE-83CC-CD7213CB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8CC2-84EC-4E26-9BBE-965FE6A334F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D98E3-619F-4C4E-80D5-2B31E0535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C5E6E-C328-48AC-BA23-733FDCC3A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7DD-DFFE-4E84-A1C2-12B57B22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7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5CDC9-1BAB-4DC5-B789-5471F58B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057C42-08D1-4385-A86E-EF9CCFBE5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0C79F-FE0E-43E9-AA1B-46E150099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F6F4B-483A-4369-820F-7E3D99A67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8CC2-84EC-4E26-9BBE-965FE6A334F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87F84-5A67-4440-96D9-060CD1FF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6AB63-18C9-4EA7-B661-64C3264D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7DD-DFFE-4E84-A1C2-12B57B22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0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AD46AC-0004-40AE-946A-A137DE920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E3F0D-E518-4028-BEB7-2B689966A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63417-959D-4423-B99F-C97EADA32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48CC2-84EC-4E26-9BBE-965FE6A334F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19601-91E9-4F70-A23F-1D50AC430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542FB-9FAE-43C7-81B5-A0BA170A9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9B7DD-DFFE-4E84-A1C2-12B57B22C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12BA2-E708-49BB-B5F3-FF7A393A5A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SUFFICIENT STATISTICS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DBAB8-0B88-4D41-8DFC-F5C15003BC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57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7C83-F9E2-4857-A233-466961A1D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6D0DCB-FB34-47ED-8BC3-828EAB42A8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By the </a:t>
                </a:r>
                <a:r>
                  <a:rPr 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Neyman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–Pearson lemma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𝛱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=(1+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sup>
                    </m:sSup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𝑓𝑜𝑟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=1;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𝑓𝑜𝑟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=2;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Introduce k,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𝑠𝑜𝑙𝑣𝑒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𝑓𝑜𝑟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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Therefore; c=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≥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𝑡h𝑒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𝐵𝐶𝑅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therefore, reject H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if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2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x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2, 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denote 3 independent observations from a pdf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 0≤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≤1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𝑒𝑙𝑠𝑒𝑤h𝑒𝑟𝑒</m:t>
                            </m:r>
                          </m:e>
                        </m:eqAr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determine the best critical region given the hypothesis H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θ=1 and H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θ=2.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6D0DCB-FB34-47ED-8BC3-828EAB42A8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754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7C825-176B-4FFE-A634-6D3EEAD0E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8BE69A-E9A8-430B-9FA5-C789780963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By the </a:t>
                </a:r>
                <a:r>
                  <a:rPr 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Neyman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–Pearson lemma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∏"/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∏"/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(1+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nary>
                          <m:naryPr>
                            <m:chr m:val="∏"/>
                            <m:limLoc m:val="undOvr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sup>
                            </m:sSubSup>
                          </m:e>
                        </m:nary>
                      </m:e>
                    </m:nary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𝑓𝑜𝑟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(1+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nary>
                      <m:naryPr>
                        <m:chr m:val="∏"/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p>
                        </m:sSubSup>
                      </m:e>
                    </m:nary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=8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𝑓𝑜𝑟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=2,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(1+2)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nary>
                      <m:naryPr>
                        <m:chr m:val="∏"/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=27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𝑟𝑎𝑡𝑖𝑜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𝑏𝑐𝑟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as the best critical region.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TRY: 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given a random variable x from a population with a normal distribution with mean θ and variance one. Determine the best critical region given the hypothesis H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 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θ=0  and H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θ=1for a sample of size n.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8BE69A-E9A8-430B-9FA5-C789780963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06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197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B4B54-81EA-4878-A3BF-FDC15A44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E8E269-54F9-402C-9466-6896344EAB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Obtain the BCR given a random sample of size n from a population with pdf f(</a:t>
                </a:r>
                <a:r>
                  <a:rPr 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x;θ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and the hypotheses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=0,1,2,3…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𝑣𝑒𝑟𝑠𝑢𝑠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x= 0,1,2….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By the </a:t>
                </a:r>
                <a:r>
                  <a:rPr 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Neyman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–Pearson lemma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∏"/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!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!</m:t>
                            </m:r>
                          </m:den>
                        </m:f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p>
                            </m:sSup>
                          </m:num>
                          <m:den>
                            <m:nary>
                              <m:naryPr>
                                <m:chr m:val="∏"/>
                                <m:limLoc m:val="undOvr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!</m:t>
                                </m:r>
                              </m:e>
                            </m:nary>
                          </m:den>
                        </m:f>
                      </m:e>
                    </m:nary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∏"/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sup>
                        </m:sSup>
                      </m:e>
                    </m:nary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𝑟𝑎𝑡𝑖𝑜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!</m:t>
                            </m:r>
                          </m:den>
                        </m:f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p>
                            </m:sSup>
                          </m:num>
                          <m:den>
                            <m:nary>
                              <m:naryPr>
                                <m:chr m:val="∏"/>
                                <m:limLoc m:val="undOvr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!</m:t>
                                </m:r>
                              </m:e>
                            </m:nary>
                          </m:den>
                        </m:f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(2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sup>
                        </m:sSup>
                      </m:num>
                      <m:den>
                        <m:nary>
                          <m:naryPr>
                            <m:chr m:val="∏"/>
                            <m:limLoc m:val="undOvr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!</m:t>
                            </m:r>
                          </m:e>
                        </m:nary>
                      </m:den>
                    </m:f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E8E269-54F9-402C-9466-6896344EAB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54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063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CD141-A33C-4457-81FA-6DEC854DD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C2F889-7552-472B-BB74-76D601E62D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342900" lvl="0" indent="-342900">
                  <a:lnSpc>
                    <a:spcPct val="115000"/>
                  </a:lnSpc>
                  <a:spcBef>
                    <a:spcPts val="0"/>
                  </a:spcBef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𝑖𝑛𝑡𝑟𝑜𝑑𝑢𝑐𝑒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&gt;0, 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sup>
                        </m:sSup>
                      </m:num>
                      <m:den>
                        <m:nary>
                          <m:naryPr>
                            <m:chr m:val="∏"/>
                            <m:limLoc m:val="undOvr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!</m:t>
                            </m:r>
                          </m:e>
                        </m:nary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endParaRPr lang="en-US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Bef>
                    <a:spcPts val="0"/>
                  </a:spcBef>
                  <a:buFont typeface="Wingdings" panose="05000000000000000000" pitchFamily="2" charset="2"/>
                  <a:buChar char=""/>
                </a:pPr>
                <a:r>
                  <a:rPr lang="en-US" dirty="0">
                    <a:solidFill>
                      <a:prstClr val="black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Taking logs on both sides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𝑙𝑜𝑔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sup>
                        </m:sSup>
                      </m:num>
                      <m:den>
                        <m:nary>
                          <m:naryPr>
                            <m:chr m:val="∏"/>
                            <m:limLoc m:val="undOvr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!</m:t>
                            </m:r>
                          </m:e>
                        </m:nary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𝑙𝑜𝑔𝑘</m:t>
                    </m:r>
                  </m:oMath>
                </a14:m>
                <a:endParaRPr lang="en-US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Bef>
                    <a:spcPts val="0"/>
                  </a:spcBef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𝑙𝑜𝑔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2+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𝑛𝑙𝑜𝑔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𝑙𝑜𝑔</m:t>
                        </m:r>
                        <m:nary>
                          <m:naryPr>
                            <m:chr m:val="∏"/>
                            <m:limLoc m:val="undOvr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!≤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𝑙𝑜𝑔𝑘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</m:nary>
                      </m:e>
                    </m:nary>
                  </m:oMath>
                </a14:m>
                <a:endParaRPr lang="en-US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Bef>
                    <a:spcPts val="0"/>
                  </a:spcBef>
                  <a:buFont typeface="Wingdings" panose="05000000000000000000" pitchFamily="2" charset="2"/>
                  <a:buChar char=""/>
                </a:pPr>
                <a:r>
                  <a:rPr lang="en-US" dirty="0">
                    <a:solidFill>
                      <a:prstClr val="black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Make x the subject</a:t>
                </a:r>
                <a:endParaRPr lang="en-US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𝑙𝑜𝑔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2−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𝑙𝑜𝑔</m:t>
                        </m:r>
                        <m:nary>
                          <m:naryPr>
                            <m:chr m:val="∏"/>
                            <m:limLoc m:val="undOvr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!≤</m:t>
                            </m:r>
                            <m:func>
                              <m:func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𝑛𝑙𝑜𝑔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𝑡h𝑖𝑠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𝑖𝑠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𝑡h𝑒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𝐵𝐶𝑅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</m:e>
                            </m:func>
                          </m:e>
                        </m:nary>
                      </m:e>
                    </m:nary>
                  </m:oMath>
                </a14:m>
                <a:endParaRPr lang="en-US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b="1" dirty="0"/>
                  <a:t>TRY</a:t>
                </a:r>
                <a:endParaRPr lang="en-US" dirty="0"/>
              </a:p>
              <a:p>
                <a:r>
                  <a:rPr lang="en-US" dirty="0"/>
                  <a:t>Given x</a:t>
                </a:r>
                <a:r>
                  <a:rPr lang="en-US" baseline="-25000" dirty="0"/>
                  <a:t>1,</a:t>
                </a:r>
                <a:r>
                  <a:rPr lang="en-US" dirty="0"/>
                  <a:t>x</a:t>
                </a:r>
                <a:r>
                  <a:rPr lang="en-US" baseline="-25000" dirty="0"/>
                  <a:t>2,…</a:t>
                </a:r>
                <a:r>
                  <a:rPr lang="en-US" dirty="0"/>
                  <a:t>..x</a:t>
                </a:r>
                <a:r>
                  <a:rPr lang="en-US" baseline="-25000" dirty="0"/>
                  <a:t>12</a:t>
                </a:r>
                <a:r>
                  <a:rPr lang="en-US" dirty="0"/>
                  <a:t> is a random sample from a normal population with mean zero and variance δ</a:t>
                </a:r>
                <a:r>
                  <a:rPr lang="en-US" baseline="30000" dirty="0"/>
                  <a:t>2</a:t>
                </a:r>
                <a:r>
                  <a:rPr lang="en-US" dirty="0"/>
                  <a:t>. What is the BCR given the hypotheses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𝐻</m:t>
                        </m:r>
                      </m:e>
                      <m:sub>
                        <m:r>
                          <a:rPr lang="en-US" i="1"/>
                          <m:t>0</m:t>
                        </m:r>
                      </m:sub>
                    </m:sSub>
                    <m:r>
                      <a:rPr lang="en-US" i="1"/>
                      <m:t>: 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𝜎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a:rPr lang="en-US" i="1"/>
                      <m:t>=10 </m:t>
                    </m:r>
                    <m:r>
                      <a:rPr lang="en-US" i="1"/>
                      <m:t>𝑣𝑒𝑟𝑠𝑢𝑠</m:t>
                    </m:r>
                    <m:r>
                      <a:rPr lang="en-US" i="1"/>
                      <m:t>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𝐻</m:t>
                        </m:r>
                      </m:e>
                      <m:sub>
                        <m:r>
                          <a:rPr lang="en-US" i="1"/>
                          <m:t>𝐴</m:t>
                        </m:r>
                      </m:sub>
                    </m:sSub>
                    <m:r>
                      <a:rPr lang="en-US" i="1"/>
                      <m:t>: 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𝜎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a:rPr lang="en-US" i="1"/>
                      <m:t>=5?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C2F889-7552-472B-BB74-76D601E62D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89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64D4E-D945-40FA-AC0B-87F5058AE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0BDB6E-C865-40A6-AD32-831C55A141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b="1" dirty="0"/>
                  <a:t>Let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  <m:r>
                      <a:rPr lang="en-US" b="1" i="1"/>
                      <m:t>~</m:t>
                    </m:r>
                    <m:r>
                      <a:rPr lang="en-US" b="1" i="1"/>
                      <m:t>𝒇</m:t>
                    </m:r>
                    <m:r>
                      <a:rPr lang="en-US" b="1" i="1"/>
                      <m:t>(</m:t>
                    </m:r>
                    <m:r>
                      <a:rPr lang="en-US" b="1" i="1"/>
                      <m:t>𝒙</m:t>
                    </m:r>
                    <m:r>
                      <a:rPr lang="en-US" b="1" i="1"/>
                      <m:t>;</m:t>
                    </m:r>
                    <m:r>
                      <a:rPr lang="en-US" b="1" i="1"/>
                      <m:t>𝜽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 be </a:t>
                </a:r>
                <a:r>
                  <a:rPr lang="en-US" dirty="0"/>
                  <a:t>a population and let x</a:t>
                </a:r>
                <a:r>
                  <a:rPr lang="en-US" baseline="-25000" dirty="0"/>
                  <a:t>1</a:t>
                </a:r>
                <a:r>
                  <a:rPr lang="en-US" dirty="0"/>
                  <a:t>,x</a:t>
                </a:r>
                <a:r>
                  <a:rPr lang="en-US" baseline="-25000" dirty="0"/>
                  <a:t>2</a:t>
                </a:r>
                <a:r>
                  <a:rPr lang="en-US" dirty="0"/>
                  <a:t>,…,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 be a random sample of size n from this population x. An estimator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𝜃</m:t>
                        </m:r>
                      </m:e>
                    </m:acc>
                  </m:oMath>
                </a14:m>
                <a:r>
                  <a:rPr lang="en-US" dirty="0"/>
                  <a:t>  of the parameter θ is said to be a sufficient statistic of θ if the conditional distribution of the sample given the estimator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𝜃</m:t>
                        </m:r>
                      </m:e>
                    </m:acc>
                  </m:oMath>
                </a14:m>
                <a:r>
                  <a:rPr lang="en-US" dirty="0"/>
                  <a:t> does not depend on the parameter θ. That is; 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  <m:r>
                          <a:rPr lang="en-US" i="1"/>
                          <m:t>,..,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𝑛</m:t>
                            </m:r>
                          </m:sub>
                        </m:sSub>
                        <m:d>
                          <m:dPr>
                            <m:begChr m:val="|"/>
                            <m:endChr m:val="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𝑌</m:t>
                            </m:r>
                            <m:r>
                              <a:rPr lang="en-US" i="1"/>
                              <m:t>=</m:t>
                            </m:r>
                            <m:r>
                              <a:rPr lang="en-US" i="1"/>
                              <m:t>𝑦</m:t>
                            </m:r>
                          </m:e>
                        </m:d>
                        <m:r>
                          <a:rPr lang="en-US" i="1"/>
                          <m:t> </m:t>
                        </m:r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b>
                                <m:r>
                                  <a:rPr lang="en-US" i="1"/>
                                  <m:t>1</m:t>
                                </m:r>
                              </m:sub>
                            </m:sSub>
                            <m:r>
                              <a:rPr lang="en-US" i="1"/>
                              <m:t>,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b>
                                <m:r>
                                  <a:rPr lang="en-US" i="1"/>
                                  <m:t>2</m:t>
                                </m:r>
                              </m:sub>
                            </m:sSub>
                            <m:r>
                              <a:rPr lang="en-US" i="1"/>
                              <m:t>,…,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b>
                                <m:r>
                                  <a:rPr lang="en-US" i="1"/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i="1"/>
                          <m:t> </m:t>
                        </m:r>
                        <m:r>
                          <a:rPr lang="en-US" i="1"/>
                          <m:t>𝑎𝑛𝑑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𝑓</m:t>
                        </m:r>
                        <m:r>
                          <a:rPr lang="en-US" i="1"/>
                          <m:t>(</m:t>
                        </m:r>
                        <m:r>
                          <a:rPr lang="en-US" i="1"/>
                          <m:t>𝑌</m:t>
                        </m:r>
                        <m:r>
                          <a:rPr lang="en-US" i="1"/>
                          <m:t>=</m:t>
                        </m:r>
                        <m:r>
                          <a:rPr lang="en-US" i="1"/>
                          <m:t>𝑦</m:t>
                        </m:r>
                        <m:r>
                          <a:rPr lang="en-US" i="1"/>
                          <m:t>) </m:t>
                        </m:r>
                      </m:num>
                      <m:den>
                        <m:r>
                          <a:rPr lang="en-US" i="1"/>
                          <m:t>𝑓</m:t>
                        </m:r>
                        <m:r>
                          <a:rPr lang="en-US" i="1"/>
                          <m:t>(</m:t>
                        </m:r>
                        <m:r>
                          <a:rPr lang="en-US" i="1"/>
                          <m:t>𝑌</m:t>
                        </m:r>
                        <m:r>
                          <a:rPr lang="en-US" i="1"/>
                          <m:t>=</m:t>
                        </m:r>
                        <m:r>
                          <a:rPr lang="en-US" i="1"/>
                          <m:t>𝑦</m:t>
                        </m:r>
                        <m:r>
                          <a:rPr lang="en-US" i="1"/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 does not depend on y.</a:t>
                </a:r>
              </a:p>
              <a:p>
                <a:r>
                  <a:rPr lang="en-US" dirty="0"/>
                  <a:t>EXAMPLE I</a:t>
                </a:r>
              </a:p>
              <a:p>
                <a:r>
                  <a:rPr lang="en-US" dirty="0"/>
                  <a:t>If x</a:t>
                </a:r>
                <a:r>
                  <a:rPr lang="en-US" baseline="-25000" dirty="0"/>
                  <a:t>1</a:t>
                </a:r>
                <a:r>
                  <a:rPr lang="en-US" dirty="0"/>
                  <a:t>,x</a:t>
                </a:r>
                <a:r>
                  <a:rPr lang="en-US" baseline="-25000" dirty="0"/>
                  <a:t>2</a:t>
                </a:r>
                <a:r>
                  <a:rPr lang="en-US" dirty="0"/>
                  <a:t>,…,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 is a random sample from a distribution with pdf 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;</m:t>
                        </m:r>
                        <m:r>
                          <a:rPr lang="en-US" i="1"/>
                          <m:t>𝜃</m:t>
                        </m:r>
                      </m:e>
                    </m:d>
                    <m:r>
                      <a:rPr lang="en-US" i="1"/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/>
                        </m:ctrlPr>
                      </m:dPr>
                      <m:e>
                        <m:eqArr>
                          <m:eqArrPr>
                            <m:ctrlPr>
                              <a:rPr lang="en-US" i="1"/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𝜃</m:t>
                                </m:r>
                              </m:e>
                              <m:sup>
                                <m:r>
                                  <a:rPr lang="en-US" i="1"/>
                                  <m:t>𝑥</m:t>
                                </m:r>
                              </m:sup>
                            </m:sSup>
                            <m:r>
                              <a:rPr lang="en-US" i="1"/>
                              <m:t>(1−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𝜃</m:t>
                                </m:r>
                                <m:r>
                                  <a:rPr lang="en-US" i="1"/>
                                  <m:t>)</m:t>
                                </m:r>
                              </m:e>
                              <m:sup>
                                <m:r>
                                  <a:rPr lang="en-US" i="1"/>
                                  <m:t>1−</m:t>
                                </m:r>
                                <m:r>
                                  <a:rPr lang="en-US" i="1"/>
                                  <m:t>𝑥</m:t>
                                </m:r>
                              </m:sup>
                            </m:sSup>
                            <m:r>
                              <a:rPr lang="en-US" i="1"/>
                              <m:t>, </m:t>
                            </m:r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=0,1.</m:t>
                            </m:r>
                          </m:e>
                          <m:e>
                            <m:r>
                              <a:rPr lang="en-US" i="1"/>
                              <m:t>0 </m:t>
                            </m:r>
                            <m:r>
                              <a:rPr lang="en-US" i="1"/>
                              <m:t>𝑒𝑙𝑠𝑒𝑤h𝑒𝑟𝑒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 where 0 &lt; θ &lt;1. Show that </a:t>
                </a:r>
                <a14:m>
                  <m:oMath xmlns:m="http://schemas.openxmlformats.org/officeDocument/2006/math">
                    <m:r>
                      <a:rPr lang="en-US" i="1"/>
                      <m:t>𝑌</m:t>
                    </m:r>
                    <m:r>
                      <a:rPr lang="en-US" i="1"/>
                      <m:t>=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is a sufficient statistic for θ.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0BDB6E-C865-40A6-AD32-831C55A141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0807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E83B-ABD1-4459-A716-1C7D72F3D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E03FBB-8686-4276-A0C7-8B3475B9E7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Using conditional distribution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,..,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begChr m:val="|"/>
                            <m:endChr m:val="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𝑎𝑛𝑑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,..,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begChr m:val="|"/>
                            <m:endChr m:val="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𝛱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Bernoulli pdf given as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𝛱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𝛱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sup>
                        </m:sSup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but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nary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conditional density of the sample given the statistic Y is independent of the parameter θ. Therefore a sufficient statistic.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TRY: given the pdf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0&lt;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&lt;∞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0&lt;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&lt;∞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0&lt;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&lt;∞.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show that y is a sufficient statistic for θ.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E03FBB-8686-4276-A0C7-8B3475B9E7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6678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F8E99-F29C-4B70-A042-E9F49517D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FACTORISATION THEOREM OF NEYMAN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D34AAA-699A-4A76-80B2-0AC5AD8765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Let x</a:t>
                </a:r>
                <a:r>
                  <a:rPr lang="en-US" baseline="-25000" dirty="0"/>
                  <a:t>1</a:t>
                </a:r>
                <a:r>
                  <a:rPr lang="en-US" dirty="0"/>
                  <a:t>,x</a:t>
                </a:r>
                <a:r>
                  <a:rPr lang="en-US" baseline="-25000" dirty="0"/>
                  <a:t>2</a:t>
                </a:r>
                <a:r>
                  <a:rPr lang="en-US" dirty="0"/>
                  <a:t>,…,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 denote a random sample with pdf f(</a:t>
                </a:r>
                <a:r>
                  <a:rPr lang="en-US" dirty="0" err="1"/>
                  <a:t>x;θ</a:t>
                </a:r>
                <a:r>
                  <a:rPr lang="en-US" dirty="0"/>
                  <a:t>), which depends on the population parameter θ. The estimator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𝜃</m:t>
                        </m:r>
                      </m:e>
                    </m:acc>
                  </m:oMath>
                </a14:m>
                <a:r>
                  <a:rPr lang="en-US" dirty="0"/>
                  <a:t> is sufficient for θ </a:t>
                </a:r>
                <a:r>
                  <a:rPr lang="en-US" dirty="0" err="1"/>
                  <a:t>iff</a:t>
                </a:r>
                <a:r>
                  <a:rPr lang="en-US" dirty="0"/>
                  <a:t> the likelihood function can be </a:t>
                </a:r>
                <a:r>
                  <a:rPr lang="en-US" dirty="0" err="1"/>
                  <a:t>factorised</a:t>
                </a:r>
                <a:r>
                  <a:rPr lang="en-US" dirty="0"/>
                  <a:t> into two k</a:t>
                </a:r>
                <a:r>
                  <a:rPr lang="en-US" baseline="-25000" dirty="0"/>
                  <a:t>1</a:t>
                </a:r>
                <a:r>
                  <a:rPr lang="en-US" dirty="0"/>
                  <a:t> and k</a:t>
                </a:r>
                <a:r>
                  <a:rPr lang="en-US" baseline="-25000" dirty="0"/>
                  <a:t>2</a:t>
                </a:r>
                <a:r>
                  <a:rPr lang="en-US" dirty="0"/>
                  <a:t> where k</a:t>
                </a:r>
                <a:r>
                  <a:rPr lang="en-US" baseline="-25000" dirty="0"/>
                  <a:t>1</a:t>
                </a:r>
                <a:r>
                  <a:rPr lang="en-US" dirty="0"/>
                  <a:t> has θ and k</a:t>
                </a:r>
                <a:r>
                  <a:rPr lang="en-US" baseline="-25000" dirty="0"/>
                  <a:t>2</a:t>
                </a:r>
                <a:r>
                  <a:rPr lang="en-US" dirty="0"/>
                  <a:t> does not depend on θ. that is;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𝑘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  <m:r>
                          <a:rPr lang="en-US" i="1"/>
                          <m:t>,…,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𝑛</m:t>
                            </m:r>
                          </m:sub>
                        </m:sSub>
                        <m:r>
                          <a:rPr lang="en-US" i="1"/>
                          <m:t>;</m:t>
                        </m:r>
                        <m:r>
                          <a:rPr lang="en-US" i="1"/>
                          <m:t>𝜃</m:t>
                        </m:r>
                      </m:e>
                    </m:d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𝑘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(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,…,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𝑛</m:t>
                        </m:r>
                      </m:sub>
                    </m:sSub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1" dirty="0"/>
                  <a:t>EXAMPLE</a:t>
                </a:r>
                <a:endParaRPr lang="en-US" dirty="0"/>
              </a:p>
              <a:p>
                <a:r>
                  <a:rPr lang="en-US" dirty="0"/>
                  <a:t>Let x</a:t>
                </a:r>
                <a:r>
                  <a:rPr lang="en-US" baseline="-25000" dirty="0"/>
                  <a:t>1</a:t>
                </a:r>
                <a:r>
                  <a:rPr lang="en-US" dirty="0"/>
                  <a:t>,x</a:t>
                </a:r>
                <a:r>
                  <a:rPr lang="en-US" baseline="-25000" dirty="0"/>
                  <a:t>2,…,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 be a random sample from a distribution with pdf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;</m:t>
                        </m:r>
                        <m:r>
                          <a:rPr lang="en-US" i="1"/>
                          <m:t>𝜆</m:t>
                        </m:r>
                      </m:e>
                    </m:d>
                    <m:r>
                      <a:rPr lang="en-US" i="1"/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/>
                        </m:ctrlPr>
                      </m:dPr>
                      <m:e>
                        <m:eqArr>
                          <m:eqArrPr>
                            <m:ctrlPr>
                              <a:rPr lang="en-US" i="1"/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𝜆</m:t>
                                </m:r>
                              </m:e>
                              <m:sup>
                                <m:r>
                                  <a:rPr lang="en-US" i="1"/>
                                  <m:t>𝑥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𝑒</m:t>
                                </m:r>
                              </m:e>
                              <m:sup>
                                <m:r>
                                  <a:rPr lang="en-US" i="1"/>
                                  <m:t>−</m:t>
                                </m:r>
                                <m:r>
                                  <a:rPr lang="en-US" i="1"/>
                                  <m:t>𝜆</m:t>
                                </m:r>
                              </m:sup>
                            </m:sSup>
                            <m:r>
                              <a:rPr lang="en-US" i="1"/>
                              <m:t>/</m:t>
                            </m:r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!</m:t>
                            </m:r>
                          </m:e>
                          <m:e>
                            <m:r>
                              <a:rPr lang="en-US" i="1"/>
                              <m:t>0 </m:t>
                            </m:r>
                            <m:r>
                              <a:rPr lang="en-US" i="1"/>
                              <m:t>𝑒𝑙𝑠𝑒𝑤h𝑒𝑟𝑒</m:t>
                            </m:r>
                          </m:e>
                        </m:eqArr>
                      </m:e>
                    </m:d>
                    <m:r>
                      <a:rPr lang="en-US" i="1"/>
                      <m:t>,</m:t>
                    </m:r>
                    <m:r>
                      <a:rPr lang="en-US" i="1"/>
                      <m:t>𝑥</m:t>
                    </m:r>
                    <m:r>
                      <a:rPr lang="en-US" i="1"/>
                      <m:t>=0,1,2,…,∞</m:t>
                    </m:r>
                  </m:oMath>
                </a14:m>
                <a:r>
                  <a:rPr lang="en-US" dirty="0"/>
                  <a:t>. Where  λ &gt; 0 is a parameter. Show that the estimator is a sufficient estimator of the parameter λ.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D34AAA-699A-4A76-80B2-0AC5AD8765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072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9232-7787-4267-80DF-63846ABD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1A5933-137B-4779-BA98-0FEDE79AEE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Using the factorization theorem, determine the likelihood function and </a:t>
                </a:r>
                <a:r>
                  <a:rPr 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factorise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function into two.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𝛱</m:t>
                        </m:r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den>
                        </m:f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𝜆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𝜆</m:t>
                            </m:r>
                          </m:e>
                          <m:sup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𝜆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𝛱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𝑓𝑎𝑐𝑡𝑜𝑟𝑖𝑠𝑒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𝑡h𝑖𝑠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p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)(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𝛱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Therefore it is a sufficient estimator.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TRY: 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x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,x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,…,</a:t>
                </a:r>
                <a:r>
                  <a:rPr 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baseline="-250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random sample from a Bernoulli population having the density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=0,1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0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𝑒𝑙𝑠𝑒𝑤h𝑒𝑟𝑒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obtain the sufficient statistic for a Bernoulli.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1A5933-137B-4779-BA98-0FEDE79AEE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8164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F8D8-D1AD-4246-9E0D-F13E53B9A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CONSISTENT ESTIMATOR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4A3E67-C3A7-49A2-B549-66530D61CC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Let x</a:t>
                </a:r>
                <a:r>
                  <a:rPr lang="en-US" baseline="-25000" dirty="0"/>
                  <a:t>1</a:t>
                </a:r>
                <a:r>
                  <a:rPr lang="en-US" dirty="0"/>
                  <a:t>,x</a:t>
                </a:r>
                <a:r>
                  <a:rPr lang="en-US" baseline="-25000" dirty="0"/>
                  <a:t>2</a:t>
                </a:r>
                <a:r>
                  <a:rPr lang="en-US" dirty="0"/>
                  <a:t>,…,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 be a random sample from a population X with pdf f(</a:t>
                </a:r>
                <a:r>
                  <a:rPr lang="en-US" dirty="0" err="1"/>
                  <a:t>x;θ</a:t>
                </a:r>
                <a:r>
                  <a:rPr lang="en-US" dirty="0"/>
                  <a:t>). Let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𝜃</m:t>
                        </m:r>
                      </m:e>
                    </m:acc>
                  </m:oMath>
                </a14:m>
                <a:r>
                  <a:rPr lang="en-US" dirty="0"/>
                  <a:t> be an estimator of θ based on the sample of size n denoted as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𝜃</m:t>
                                </m:r>
                              </m:e>
                            </m:acc>
                          </m:e>
                          <m:sub>
                            <m:r>
                              <a:rPr lang="en-US" i="1"/>
                              <m:t>𝑛</m:t>
                            </m:r>
                          </m:sub>
                        </m:sSub>
                      </m:e>
                    </m:d>
                    <m:r>
                      <a:rPr lang="en-US" i="1"/>
                      <m:t>.</m:t>
                    </m:r>
                  </m:oMath>
                </a14:m>
                <a:r>
                  <a:rPr lang="en-US" dirty="0"/>
                  <a:t>  A sequence of estimators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𝜃</m:t>
                                </m:r>
                              </m:e>
                            </m:acc>
                          </m:e>
                          <m:sub>
                            <m:r>
                              <a:rPr lang="en-US" i="1"/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of θ is said to be consistent for θ if and only if the sequence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𝜃</m:t>
                                </m:r>
                              </m:e>
                            </m:acc>
                          </m:e>
                          <m:sub>
                            <m:r>
                              <a:rPr lang="en-US" i="1"/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converges in probability to θ ,that is for any </a:t>
                </a:r>
                <a14:m>
                  <m:oMath xmlns:m="http://schemas.openxmlformats.org/officeDocument/2006/math">
                    <m:r>
                      <a:rPr lang="en-US" i="1"/>
                      <m:t>𝜖</m:t>
                    </m:r>
                    <m:r>
                      <a:rPr lang="en-US" i="1"/>
                      <m:t>&gt;0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limLow>
                          <m:limLowPr>
                            <m:ctrlPr>
                              <a:rPr lang="en-US" i="1"/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lim</m:t>
                            </m:r>
                          </m:e>
                          <m:lim>
                            <m:r>
                              <a:rPr lang="en-US" i="1"/>
                              <m:t>𝑛</m:t>
                            </m:r>
                            <m:r>
                              <a:rPr lang="en-US" i="1"/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i="1"/>
                          <m:t>𝑃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/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/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i="1"/>
                                        </m:ctrlPr>
                                      </m:accPr>
                                      <m:e>
                                        <m:r>
                                          <a:rPr lang="en-US" i="1"/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/>
                                      <m:t>𝑛</m:t>
                                    </m:r>
                                  </m:sub>
                                </m:sSub>
                                <m:r>
                                  <a:rPr lang="en-US" i="1"/>
                                  <m:t>−</m:t>
                                </m:r>
                                <m:r>
                                  <a:rPr lang="en-US" i="1"/>
                                  <m:t>𝜃</m:t>
                                </m:r>
                              </m:e>
                            </m:d>
                            <m:r>
                              <a:rPr lang="en-US" i="1"/>
                              <m:t>≥∈</m:t>
                            </m:r>
                          </m:e>
                        </m:d>
                        <m:r>
                          <a:rPr lang="en-US" i="1"/>
                          <m:t>=0.</m:t>
                        </m:r>
                      </m:e>
                    </m:func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Consistency is a large sample property of an estimator.</a:t>
                </a:r>
              </a:p>
              <a:p>
                <a:r>
                  <a:rPr lang="en-US" dirty="0"/>
                  <a:t>To show that a sequence of estimators is consistent, we verify the limits below;</a:t>
                </a:r>
              </a:p>
              <a:p>
                <a:pPr lvl="0"/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limLow>
                          <m:limLowPr>
                            <m:ctrlPr>
                              <a:rPr lang="en-US" i="1"/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lim</m:t>
                            </m:r>
                          </m:e>
                          <m:lim>
                            <m:r>
                              <a:rPr lang="en-US" i="1"/>
                              <m:t>𝑛</m:t>
                            </m:r>
                            <m:r>
                              <a:rPr lang="en-US" i="1"/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i="1"/>
                          <m:t>𝑣𝑎𝑟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𝜃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/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i="1"/>
                          <m:t>=0</m:t>
                        </m:r>
                      </m:e>
                    </m:func>
                  </m:oMath>
                </a14:m>
                <a:endParaRPr lang="en-US" dirty="0"/>
              </a:p>
              <a:p>
                <a:pPr lvl="0"/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limLow>
                          <m:limLowPr>
                            <m:ctrlPr>
                              <a:rPr lang="en-US" i="1"/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lim</m:t>
                            </m:r>
                          </m:e>
                          <m:lim>
                            <m:r>
                              <a:rPr lang="en-US" i="1"/>
                              <m:t>𝑛</m:t>
                            </m:r>
                            <m:r>
                              <a:rPr lang="en-US" i="1"/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i="1"/>
                          <m:t>𝐵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𝜃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/>
                                  <m:t>𝑛</m:t>
                                </m:r>
                              </m:sub>
                            </m:sSub>
                            <m:r>
                              <a:rPr lang="en-US" i="1"/>
                              <m:t>,</m:t>
                            </m:r>
                            <m:r>
                              <a:rPr lang="en-US" i="1"/>
                              <m:t>𝜃</m:t>
                            </m:r>
                          </m:e>
                        </m:d>
                        <m:r>
                          <a:rPr lang="en-US" i="1"/>
                          <m:t>=0</m:t>
                        </m:r>
                      </m:e>
                    </m:func>
                  </m:oMath>
                </a14:m>
                <a:endParaRPr lang="en-US" dirty="0"/>
              </a:p>
              <a:p>
                <a:r>
                  <a:rPr lang="en-US" b="1" dirty="0"/>
                  <a:t> 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4A3E67-C3A7-49A2-B549-66530D61CC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381" r="-1159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039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0EE2-4023-4B33-AC06-F7F5E661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43FB0-41F6-4286-9593-421502C4C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hypothesis is an assertion about the underlying population. The hypothesis to be tested is the null hypothesis (H</a:t>
            </a:r>
            <a:r>
              <a:rPr lang="en-US" baseline="-25000" dirty="0"/>
              <a:t>0</a:t>
            </a:r>
            <a:r>
              <a:rPr lang="en-US" dirty="0"/>
              <a:t>) and its negative is the alternative hypothesis (H</a:t>
            </a:r>
            <a:r>
              <a:rPr lang="en-US" baseline="-25000" dirty="0"/>
              <a:t>A</a:t>
            </a:r>
            <a:r>
              <a:rPr lang="en-US" dirty="0"/>
              <a:t>).</a:t>
            </a:r>
          </a:p>
          <a:p>
            <a:r>
              <a:rPr lang="en-US" dirty="0"/>
              <a:t>A hypothesis test is an ordered sequence (x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; </a:t>
            </a:r>
            <a:r>
              <a:rPr lang="en-US" dirty="0" err="1"/>
              <a:t>H</a:t>
            </a:r>
            <a:r>
              <a:rPr lang="en-US" baseline="-25000" dirty="0" err="1"/>
              <a:t>o</a:t>
            </a:r>
            <a:r>
              <a:rPr lang="en-US" dirty="0" err="1"/>
              <a:t>,H</a:t>
            </a:r>
            <a:r>
              <a:rPr lang="en-US" baseline="-25000" dirty="0" err="1"/>
              <a:t>A</a:t>
            </a:r>
            <a:r>
              <a:rPr lang="en-US" dirty="0"/>
              <a:t>; c) where 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is a random sample from a population x with the pdf f(</a:t>
            </a:r>
            <a:r>
              <a:rPr lang="en-US" dirty="0" err="1"/>
              <a:t>x;θ</a:t>
            </a:r>
            <a:r>
              <a:rPr lang="en-US" dirty="0"/>
              <a:t>), H</a:t>
            </a:r>
            <a:r>
              <a:rPr lang="en-US" baseline="-25000" dirty="0"/>
              <a:t>0</a:t>
            </a:r>
            <a:r>
              <a:rPr lang="en-US" dirty="0"/>
              <a:t> and H</a:t>
            </a:r>
            <a:r>
              <a:rPr lang="en-US" baseline="-25000" dirty="0"/>
              <a:t>A</a:t>
            </a:r>
            <a:r>
              <a:rPr lang="en-US" dirty="0"/>
              <a:t> are hypotheses concerning the parameter θ in f(</a:t>
            </a:r>
            <a:r>
              <a:rPr lang="en-US" dirty="0" err="1"/>
              <a:t>x;θ</a:t>
            </a:r>
            <a:r>
              <a:rPr lang="en-US" dirty="0"/>
              <a:t>) and c is the critical region. Or it is a rule that tells us for which sample values we should decide to accept H</a:t>
            </a:r>
            <a:r>
              <a:rPr lang="en-US" baseline="-25000" dirty="0"/>
              <a:t>0</a:t>
            </a:r>
            <a:r>
              <a:rPr lang="en-US" dirty="0"/>
              <a:t> as true and for which sample values we should reject H</a:t>
            </a:r>
            <a:r>
              <a:rPr lang="en-US" baseline="-25000" dirty="0"/>
              <a:t>0</a:t>
            </a:r>
            <a:r>
              <a:rPr lang="en-US" dirty="0"/>
              <a:t> and accept H</a:t>
            </a:r>
            <a:r>
              <a:rPr lang="en-US" baseline="-25000" dirty="0"/>
              <a:t>A</a:t>
            </a:r>
            <a:r>
              <a:rPr lang="en-US" dirty="0"/>
              <a:t> as true.  </a:t>
            </a:r>
          </a:p>
          <a:p>
            <a:r>
              <a:rPr lang="en-US" b="1" dirty="0"/>
              <a:t>DEFINITIONS</a:t>
            </a:r>
            <a:endParaRPr lang="en-US" dirty="0"/>
          </a:p>
          <a:p>
            <a:pPr lvl="0"/>
            <a:r>
              <a:rPr lang="en-US" dirty="0"/>
              <a:t>Sample space: space of all possible outcomes of a statistical experiment.</a:t>
            </a:r>
          </a:p>
          <a:p>
            <a:pPr lvl="0"/>
            <a:r>
              <a:rPr lang="en-US" dirty="0"/>
              <a:t>Parameter space: all possible values of the unknown parameters.</a:t>
            </a:r>
          </a:p>
          <a:p>
            <a:pPr lvl="0"/>
            <a:r>
              <a:rPr lang="en-US" dirty="0"/>
              <a:t>Simple hypothesis: is one that completely specifies the density function of the population </a:t>
            </a:r>
            <a:r>
              <a:rPr lang="en-US" dirty="0" err="1"/>
              <a:t>e.g</a:t>
            </a:r>
            <a:r>
              <a:rPr lang="en-US" dirty="0"/>
              <a:t> H</a:t>
            </a:r>
            <a:r>
              <a:rPr lang="en-US" baseline="-25000" dirty="0"/>
              <a:t>0</a:t>
            </a:r>
            <a:r>
              <a:rPr lang="en-US" dirty="0"/>
              <a:t>: µ=1.</a:t>
            </a:r>
          </a:p>
          <a:p>
            <a:pPr lvl="0"/>
            <a:r>
              <a:rPr lang="en-US" dirty="0"/>
              <a:t>Composite hypothesis: </a:t>
            </a:r>
            <a:r>
              <a:rPr lang="en-US" dirty="0" err="1"/>
              <a:t>doesnot</a:t>
            </a:r>
            <a:r>
              <a:rPr lang="en-US" dirty="0"/>
              <a:t> completely specify the population parameter </a:t>
            </a:r>
            <a:r>
              <a:rPr lang="en-US" dirty="0" err="1"/>
              <a:t>e.g</a:t>
            </a:r>
            <a:r>
              <a:rPr lang="en-US" dirty="0"/>
              <a:t> µ&lt;1.</a:t>
            </a:r>
          </a:p>
          <a:p>
            <a:pPr lvl="0"/>
            <a:r>
              <a:rPr lang="en-US" dirty="0"/>
              <a:t>Critical region (c): is a subset of the sample space which is in accordance with the agreed test leading to rejection of the hypothesis under reference.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8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AE3D-E560-4AF7-972D-5979EDBAA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881C33-A075-4291-9B87-4FF652A23D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lvl="0"/>
                <a:r>
                  <a:rPr lang="en-US" dirty="0"/>
                  <a:t>Size of the critical region is given as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  <m:r>
                          <a:rPr lang="en-US" i="1">
                            <a:latin typeface="Cambria Math" panose="02040503050406030204" pitchFamily="18" charset="0"/>
                          </a:rPr>
                          <m:t> ∈</m:t>
                        </m:r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Power function of a test for testing H</a:t>
                </a:r>
                <a:r>
                  <a:rPr lang="en-US" baseline="-25000" dirty="0"/>
                  <a:t>0</a:t>
                </a:r>
                <a:r>
                  <a:rPr lang="en-US" dirty="0"/>
                  <a:t> against H</a:t>
                </a:r>
                <a:r>
                  <a:rPr lang="en-US" baseline="-25000" dirty="0"/>
                  <a:t>A</a:t>
                </a:r>
                <a:r>
                  <a:rPr lang="en-US" dirty="0"/>
                  <a:t> is the probability of rejecting H</a:t>
                </a:r>
                <a:r>
                  <a:rPr lang="en-US" baseline="-25000" dirty="0"/>
                  <a:t>0</a:t>
                </a:r>
                <a:r>
                  <a:rPr lang="en-US" dirty="0"/>
                  <a:t>. That is;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𝑝𝑟𝑜𝑏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Power of a test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𝛱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𝑝𝑟𝑜𝑏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{</m:t>
                    </m:r>
                    <m:f>
                      <m:fPr>
                        <m:type m:val="li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and is yielded by particular values of θ as per hypothesis.</a:t>
                </a:r>
              </a:p>
              <a:p>
                <a:pPr lvl="0"/>
                <a:r>
                  <a:rPr lang="en-US" dirty="0"/>
                  <a:t>Level of significance for testing H</a:t>
                </a:r>
                <a:r>
                  <a:rPr lang="en-US" baseline="-25000" dirty="0"/>
                  <a:t>0</a:t>
                </a:r>
                <a:r>
                  <a:rPr lang="en-US" dirty="0"/>
                  <a:t> versus H</a:t>
                </a:r>
                <a:r>
                  <a:rPr lang="en-US" baseline="-25000" dirty="0"/>
                  <a:t>A</a:t>
                </a:r>
                <a:r>
                  <a:rPr lang="en-US" dirty="0"/>
                  <a:t> is equivalent to the size of the critical region or is the maximum value of the power function assuming H</a:t>
                </a:r>
                <a:r>
                  <a:rPr lang="en-US" baseline="-25000" dirty="0"/>
                  <a:t>0</a:t>
                </a:r>
                <a:r>
                  <a:rPr lang="en-US" dirty="0"/>
                  <a:t> is true. That is;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  <m:r>
                          <a:rPr lang="en-US" i="1">
                            <a:latin typeface="Cambria Math" panose="02040503050406030204" pitchFamily="18" charset="0"/>
                          </a:rPr>
                          <m:t> ∈</m:t>
                        </m:r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Type I error is as a result of rejecting H</a:t>
                </a:r>
                <a:r>
                  <a:rPr lang="en-US" baseline="-25000" dirty="0"/>
                  <a:t>0</a:t>
                </a:r>
                <a:r>
                  <a:rPr lang="en-US" dirty="0"/>
                  <a:t> when it is true. It is given as α.</a:t>
                </a:r>
              </a:p>
              <a:p>
                <a:pPr lvl="0"/>
                <a:r>
                  <a:rPr lang="en-US" dirty="0"/>
                  <a:t>Type II error is as a result of accepting H</a:t>
                </a:r>
                <a:r>
                  <a:rPr lang="en-US" baseline="-25000" dirty="0"/>
                  <a:t>0</a:t>
                </a:r>
                <a:r>
                  <a:rPr lang="en-US" dirty="0"/>
                  <a:t> when it is false. It is equal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881C33-A075-4291-9B87-4FF652A23D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 r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6129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56115-DE61-4C2A-B2E9-2C593D085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NEYMAN-PEARSON LEMMA FOR THE BEST CRITICAL REGION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159391-C833-4A89-B8D4-A9E9424D63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Let x</a:t>
                </a:r>
                <a:r>
                  <a:rPr lang="en-US" baseline="-25000" dirty="0"/>
                  <a:t>1</a:t>
                </a:r>
                <a:r>
                  <a:rPr lang="en-US" dirty="0"/>
                  <a:t>,x</a:t>
                </a:r>
                <a:r>
                  <a:rPr lang="en-US" baseline="-25000" dirty="0"/>
                  <a:t>2</a:t>
                </a:r>
                <a:r>
                  <a:rPr lang="en-US" dirty="0"/>
                  <a:t>,…,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 be a random sample from population with pdf f[</a:t>
                </a:r>
                <a:r>
                  <a:rPr lang="en-US" dirty="0" err="1"/>
                  <a:t>x;θ</a:t>
                </a:r>
                <a:r>
                  <a:rPr lang="en-US" dirty="0"/>
                  <a:t>] and </a:t>
                </a:r>
                <a14:m>
                  <m:oMath xmlns:m="http://schemas.openxmlformats.org/officeDocument/2006/math">
                    <m:r>
                      <a:rPr lang="en-US" i="1"/>
                      <m:t>𝐿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𝜃</m:t>
                        </m:r>
                        <m:r>
                          <a:rPr lang="en-US" i="1"/>
                          <m:t>;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,..,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𝑛</m:t>
                            </m:r>
                          </m:sub>
                        </m:sSub>
                      </m:e>
                    </m:d>
                    <m:r>
                      <a:rPr lang="en-US" i="1"/>
                      <m:t>=</m:t>
                    </m:r>
                    <m:nary>
                      <m:naryPr>
                        <m:chr m:val="∏"/>
                        <m:limLoc m:val="undOvr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𝑖</m:t>
                        </m:r>
                        <m:r>
                          <a:rPr lang="en-US" i="1"/>
                          <m:t>=1</m:t>
                        </m:r>
                      </m:sub>
                      <m:sup>
                        <m:r>
                          <a:rPr lang="en-US" i="1"/>
                          <m:t>𝑛</m:t>
                        </m:r>
                      </m:sup>
                      <m:e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b>
                                <m:r>
                                  <a:rPr lang="en-US" i="1"/>
                                  <m:t>𝑖</m:t>
                                </m:r>
                              </m:sub>
                            </m:sSub>
                            <m:r>
                              <a:rPr lang="en-US" i="1"/>
                              <m:t>;</m:t>
                            </m:r>
                            <m:r>
                              <a:rPr lang="en-US" i="1"/>
                              <m:t>𝜃</m:t>
                            </m:r>
                            <m:r>
                              <a:rPr lang="en-US" i="1"/>
                              <m:t> </m:t>
                            </m:r>
                          </m:e>
                        </m:d>
                        <m:r>
                          <a:rPr lang="en-US" i="1"/>
                          <m:t>𝑖𝑠</m:t>
                        </m:r>
                      </m:e>
                    </m:nary>
                  </m:oMath>
                </a14:m>
                <a:r>
                  <a:rPr lang="en-US" dirty="0"/>
                  <a:t> the likelihood function of the sample. Then any critical region C of the form </a:t>
                </a:r>
                <a14:m>
                  <m:oMath xmlns:m="http://schemas.openxmlformats.org/officeDocument/2006/math">
                    <m:r>
                      <a:rPr lang="en-US" i="1"/>
                      <m:t>𝐶</m:t>
                    </m:r>
                    <m:r>
                      <a:rPr lang="en-US" i="1"/>
                      <m:t>{(</m:t>
                    </m:r>
                    <m:f>
                      <m:fPr>
                        <m:type m:val="lin"/>
                        <m:ctrlPr>
                          <a:rPr lang="en-US" i="1"/>
                        </m:ctrlPr>
                      </m:fPr>
                      <m:num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,..,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𝑛</m:t>
                            </m:r>
                          </m:sub>
                        </m:sSub>
                        <m:r>
                          <a:rPr lang="en-US" i="1"/>
                          <m:t>)</m:t>
                        </m:r>
                      </m:num>
                      <m:den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𝐿</m:t>
                            </m:r>
                            <m:r>
                              <a:rPr lang="en-US" i="1"/>
                              <m:t>(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𝜃</m:t>
                                </m:r>
                              </m:e>
                              <m:sub>
                                <m:r>
                                  <a:rPr lang="en-US" i="1"/>
                                  <m:t>0</m:t>
                                </m:r>
                              </m:sub>
                            </m:sSub>
                            <m:r>
                              <a:rPr lang="en-US" i="1"/>
                              <m:t>;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b>
                                <m:r>
                                  <a:rPr lang="en-US" i="1"/>
                                  <m:t>1</m:t>
                                </m:r>
                              </m:sub>
                            </m:sSub>
                            <m:r>
                              <a:rPr lang="en-US" i="1"/>
                              <m:t>,…,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b>
                                <m:r>
                                  <a:rPr lang="en-US" i="1"/>
                                  <m:t>𝑛</m:t>
                                </m:r>
                              </m:sub>
                            </m:sSub>
                            <m:r>
                              <a:rPr lang="en-US" i="1"/>
                              <m:t>)</m:t>
                            </m:r>
                          </m:num>
                          <m:den>
                            <m:r>
                              <a:rPr lang="en-US" i="1"/>
                              <m:t>𝐿</m:t>
                            </m:r>
                            <m:r>
                              <a:rPr lang="en-US" i="1"/>
                              <m:t>(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𝜃</m:t>
                                </m:r>
                              </m:e>
                              <m:sub>
                                <m:r>
                                  <a:rPr lang="en-US" i="1"/>
                                  <m:t>𝐴</m:t>
                                </m:r>
                              </m:sub>
                            </m:sSub>
                            <m:r>
                              <a:rPr lang="en-US" i="1"/>
                              <m:t>;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b>
                                <m:r>
                                  <a:rPr lang="en-US" i="1"/>
                                  <m:t>1</m:t>
                                </m:r>
                              </m:sub>
                            </m:sSub>
                            <m:r>
                              <a:rPr lang="en-US" i="1"/>
                              <m:t>,….,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b>
                                <m:r>
                                  <a:rPr lang="en-US" i="1"/>
                                  <m:t>𝑛</m:t>
                                </m:r>
                              </m:sub>
                            </m:sSub>
                            <m:r>
                              <a:rPr lang="en-US" i="1"/>
                              <m:t>)</m:t>
                            </m:r>
                          </m:den>
                        </m:f>
                      </m:den>
                    </m:f>
                    <m:r>
                      <a:rPr lang="en-US" i="1"/>
                      <m:t>≤</m:t>
                    </m:r>
                    <m:r>
                      <a:rPr lang="en-US" i="1"/>
                      <m:t>𝑘</m:t>
                    </m:r>
                    <m:r>
                      <a:rPr lang="en-US" i="1"/>
                      <m:t>}</m:t>
                    </m:r>
                  </m:oMath>
                </a14:m>
                <a:r>
                  <a:rPr lang="en-US" dirty="0"/>
                  <a:t> for some constant o&lt;k&lt;∞ is best critical region (or uniformly most powerful) of its size for testing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𝐻</m:t>
                        </m:r>
                      </m:e>
                      <m:sub>
                        <m:r>
                          <a:rPr lang="en-US" i="1"/>
                          <m:t>0</m:t>
                        </m:r>
                      </m:sub>
                    </m:sSub>
                    <m:r>
                      <a:rPr lang="en-US" i="1"/>
                      <m:t>: </m:t>
                    </m:r>
                    <m:r>
                      <a:rPr lang="en-US" i="1"/>
                      <m:t>𝜃</m:t>
                    </m:r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𝜃</m:t>
                        </m:r>
                      </m:e>
                      <m:sub>
                        <m:r>
                          <a:rPr lang="en-US" i="1"/>
                          <m:t>0 </m:t>
                        </m:r>
                      </m:sub>
                    </m:sSub>
                    <m:r>
                      <a:rPr lang="en-US" i="1"/>
                      <m:t>𝑣𝑒𝑟𝑠𝑢𝑠</m:t>
                    </m:r>
                    <m:r>
                      <a:rPr lang="en-US" i="1"/>
                      <m:t>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𝐻</m:t>
                        </m:r>
                      </m:e>
                      <m:sub>
                        <m:r>
                          <a:rPr lang="en-US" i="1"/>
                          <m:t>𝐴</m:t>
                        </m:r>
                      </m:sub>
                    </m:sSub>
                    <m:r>
                      <a:rPr lang="en-US" i="1"/>
                      <m:t>: </m:t>
                    </m:r>
                    <m:r>
                      <a:rPr lang="en-US" i="1"/>
                      <m:t>𝜃</m:t>
                    </m:r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𝜃</m:t>
                        </m:r>
                      </m:e>
                      <m:sub>
                        <m:r>
                          <a:rPr lang="en-US" i="1"/>
                          <m:t>𝐴</m:t>
                        </m:r>
                      </m:sub>
                    </m:sSub>
                    <m:r>
                      <a:rPr lang="en-US" i="1"/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Therefore, if L(θ</a:t>
                </a:r>
                <a:r>
                  <a:rPr lang="en-US" baseline="-25000" dirty="0"/>
                  <a:t>0</a:t>
                </a:r>
                <a:r>
                  <a:rPr lang="en-US" dirty="0"/>
                  <a:t>) is the likelihood function for the null hypothesis and L( </a:t>
                </a:r>
                <a:r>
                  <a:rPr lang="en-US" dirty="0" err="1"/>
                  <a:t>θ</a:t>
                </a:r>
                <a:r>
                  <a:rPr lang="en-US" baseline="-25000" dirty="0" err="1"/>
                  <a:t>A</a:t>
                </a:r>
                <a:r>
                  <a:rPr lang="en-US" dirty="0"/>
                  <a:t> ) is the likelihood of the alternative hypothesis;  </a:t>
                </a:r>
                <a14:m>
                  <m:oMath xmlns:m="http://schemas.openxmlformats.org/officeDocument/2006/math">
                    <m:r>
                      <a:rPr lang="en-US" i="1"/>
                      <m:t>𝑐</m:t>
                    </m:r>
                    <m:r>
                      <a:rPr lang="en-US" i="1"/>
                      <m:t>={</m:t>
                    </m:r>
                    <m:r>
                      <a:rPr lang="en-US" i="1"/>
                      <m:t>𝑥</m:t>
                    </m:r>
                    <m:r>
                      <a:rPr lang="en-US" i="1"/>
                      <m:t>;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𝐿</m:t>
                        </m:r>
                        <m:r>
                          <a:rPr lang="en-US" i="1"/>
                          <m:t>(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𝜃</m:t>
                            </m:r>
                          </m:e>
                          <m:sub>
                            <m:r>
                              <a:rPr lang="en-US" i="1"/>
                              <m:t>0</m:t>
                            </m:r>
                          </m:sub>
                        </m:sSub>
                        <m:r>
                          <a:rPr lang="en-US" i="1"/>
                          <m:t>)</m:t>
                        </m:r>
                      </m:num>
                      <m:den>
                        <m:r>
                          <a:rPr lang="en-US" i="1"/>
                          <m:t>𝐿</m:t>
                        </m:r>
                        <m:r>
                          <a:rPr lang="en-US" i="1"/>
                          <m:t>(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𝜃</m:t>
                            </m:r>
                          </m:e>
                          <m:sub>
                            <m:r>
                              <a:rPr lang="en-US" i="1"/>
                              <m:t>𝐴</m:t>
                            </m:r>
                          </m:sub>
                        </m:sSub>
                        <m:r>
                          <a:rPr lang="en-US" i="1"/>
                          <m:t>)</m:t>
                        </m:r>
                      </m:den>
                    </m:f>
                    <m:r>
                      <a:rPr lang="en-US" i="1"/>
                      <m:t>≤</m:t>
                    </m:r>
                    <m:r>
                      <a:rPr lang="en-US" i="1"/>
                      <m:t>𝑘</m:t>
                    </m:r>
                    <m:r>
                      <a:rPr lang="en-US" i="1"/>
                      <m:t>}</m:t>
                    </m:r>
                  </m:oMath>
                </a14:m>
                <a:r>
                  <a:rPr lang="en-US" dirty="0"/>
                  <a:t>  is the best critical region.</a:t>
                </a:r>
              </a:p>
              <a:p>
                <a:r>
                  <a:rPr lang="en-US" dirty="0"/>
                  <a:t>EXAMPLE1</a:t>
                </a:r>
              </a:p>
              <a:p>
                <a:r>
                  <a:rPr lang="en-US" dirty="0"/>
                  <a:t>Suppose x has a pdf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;</m:t>
                        </m:r>
                        <m:r>
                          <a:rPr lang="en-US" i="1"/>
                          <m:t>𝜃</m:t>
                        </m:r>
                      </m:e>
                    </m:d>
                    <m:r>
                      <a:rPr lang="en-US" i="1"/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/>
                        </m:ctrlPr>
                      </m:dPr>
                      <m:e>
                        <m:eqArr>
                          <m:eqArrPr>
                            <m:ctrlPr>
                              <a:rPr lang="en-US" i="1"/>
                            </m:ctrlPr>
                          </m:eqArrPr>
                          <m:e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en-US" i="1"/>
                                  <m:t>1+</m:t>
                                </m:r>
                                <m:r>
                                  <a:rPr lang="en-US" i="1"/>
                                  <m:t>𝜃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𝜃</m:t>
                                </m:r>
                              </m:sup>
                            </m:sSup>
                            <m:r>
                              <a:rPr lang="en-US" i="1"/>
                              <m:t>, 0≤</m:t>
                            </m:r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≤1</m:t>
                            </m:r>
                          </m:e>
                          <m:e>
                            <m:r>
                              <a:rPr lang="en-US" i="1"/>
                              <m:t>0 </m:t>
                            </m:r>
                            <m:r>
                              <a:rPr lang="en-US" i="1"/>
                              <m:t>𝑒𝑙𝑠𝑒𝑤h𝑒𝑟𝑒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. Based on a single observed value of x, find the best critical region given the hypothesis H</a:t>
                </a:r>
                <a:r>
                  <a:rPr lang="en-US" baseline="-25000" dirty="0"/>
                  <a:t>0</a:t>
                </a:r>
                <a:r>
                  <a:rPr lang="en-US" dirty="0"/>
                  <a:t>: θ=1 versus H</a:t>
                </a:r>
                <a:r>
                  <a:rPr lang="en-US" baseline="-25000" dirty="0"/>
                  <a:t>A</a:t>
                </a:r>
                <a:r>
                  <a:rPr lang="en-US" dirty="0"/>
                  <a:t>: θ=2.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159391-C833-4A89-B8D4-A9E9424D63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0084" r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1569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1496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Office Theme</vt:lpstr>
      <vt:lpstr> SUFFICIENT STATISTICS</vt:lpstr>
      <vt:lpstr>PowerPoint Presentation</vt:lpstr>
      <vt:lpstr>solution</vt:lpstr>
      <vt:lpstr> FACTORISATION THEOREM OF NEYMAN</vt:lpstr>
      <vt:lpstr>solution</vt:lpstr>
      <vt:lpstr>CONSISTENT ESTIMATOR </vt:lpstr>
      <vt:lpstr>HYPOTHESIS TESTING</vt:lpstr>
      <vt:lpstr>continuation</vt:lpstr>
      <vt:lpstr>NEYMAN-PEARSON LEMMA FOR THE BEST CRITICAL REGION </vt:lpstr>
      <vt:lpstr>solution</vt:lpstr>
      <vt:lpstr>solution</vt:lpstr>
      <vt:lpstr>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SUFFICIENT STATISTICS</dc:title>
  <dc:creator>USER</dc:creator>
  <cp:lastModifiedBy>USER</cp:lastModifiedBy>
  <cp:revision>2</cp:revision>
  <dcterms:created xsi:type="dcterms:W3CDTF">2021-10-12T17:08:04Z</dcterms:created>
  <dcterms:modified xsi:type="dcterms:W3CDTF">2021-10-12T17:13:56Z</dcterms:modified>
</cp:coreProperties>
</file>