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0" r:id="rId4"/>
    <p:sldId id="266" r:id="rId5"/>
    <p:sldId id="258" r:id="rId6"/>
    <p:sldId id="259" r:id="rId7"/>
    <p:sldId id="260" r:id="rId8"/>
    <p:sldId id="261" r:id="rId9"/>
    <p:sldId id="265" r:id="rId10"/>
    <p:sldId id="277" r:id="rId11"/>
    <p:sldId id="267" r:id="rId12"/>
    <p:sldId id="281" r:id="rId13"/>
    <p:sldId id="268" r:id="rId14"/>
    <p:sldId id="269" r:id="rId15"/>
    <p:sldId id="280" r:id="rId16"/>
    <p:sldId id="270" r:id="rId17"/>
    <p:sldId id="286" r:id="rId18"/>
    <p:sldId id="287" r:id="rId19"/>
    <p:sldId id="271" r:id="rId20"/>
    <p:sldId id="272" r:id="rId21"/>
    <p:sldId id="276" r:id="rId22"/>
    <p:sldId id="278" r:id="rId23"/>
    <p:sldId id="283" r:id="rId24"/>
    <p:sldId id="284" r:id="rId25"/>
    <p:sldId id="288" r:id="rId26"/>
    <p:sldId id="289" r:id="rId27"/>
    <p:sldId id="262" r:id="rId28"/>
    <p:sldId id="263" r:id="rId29"/>
    <p:sldId id="264" r:id="rId30"/>
    <p:sldId id="279" r:id="rId31"/>
    <p:sldId id="282" r:id="rId32"/>
    <p:sldId id="285" r:id="rId33"/>
    <p:sldId id="273" r:id="rId34"/>
    <p:sldId id="274" r:id="rId35"/>
    <p:sldId id="27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0A7D527-0225-4F16-BC9E-F3D5C4018A6C}" type="datetimeFigureOut">
              <a:rPr lang="en-US" smtClean="0"/>
              <a:pPr/>
              <a:t>11/18/2012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71E562-FF9D-4373-AF6D-30E068CE3FC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A7D527-0225-4F16-BC9E-F3D5C4018A6C}" type="datetimeFigureOut">
              <a:rPr lang="en-US" smtClean="0"/>
              <a:pPr/>
              <a:t>11/18/2012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71E562-FF9D-4373-AF6D-30E068CE3FC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A7D527-0225-4F16-BC9E-F3D5C4018A6C}" type="datetimeFigureOut">
              <a:rPr lang="en-US" smtClean="0"/>
              <a:pPr/>
              <a:t>11/18/2012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71E562-FF9D-4373-AF6D-30E068CE3FC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A7D527-0225-4F16-BC9E-F3D5C4018A6C}" type="datetimeFigureOut">
              <a:rPr lang="en-US" smtClean="0"/>
              <a:pPr/>
              <a:t>11/18/2012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71E562-FF9D-4373-AF6D-30E068CE3FC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A7D527-0225-4F16-BC9E-F3D5C4018A6C}" type="datetimeFigureOut">
              <a:rPr lang="en-US" smtClean="0"/>
              <a:pPr/>
              <a:t>11/18/2012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71E562-FF9D-4373-AF6D-30E068CE3FC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0A7D527-0225-4F16-BC9E-F3D5C4018A6C}" type="datetimeFigureOut">
              <a:rPr lang="en-US" smtClean="0"/>
              <a:pPr/>
              <a:t>11/18/2012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71E562-FF9D-4373-AF6D-30E068CE3FC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0A7D527-0225-4F16-BC9E-F3D5C4018A6C}" type="datetimeFigureOut">
              <a:rPr lang="en-US" smtClean="0"/>
              <a:pPr/>
              <a:t>11/18/2012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71E562-FF9D-4373-AF6D-30E068CE3FC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0A7D527-0225-4F16-BC9E-F3D5C4018A6C}" type="datetimeFigureOut">
              <a:rPr lang="en-US" smtClean="0"/>
              <a:pPr/>
              <a:t>11/18/2012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71E562-FF9D-4373-AF6D-30E068CE3FC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7D527-0225-4F16-BC9E-F3D5C4018A6C}" type="datetimeFigureOut">
              <a:rPr lang="en-US" smtClean="0"/>
              <a:pPr/>
              <a:t>11/18/2012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71E562-FF9D-4373-AF6D-30E068CE3FC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A7D527-0225-4F16-BC9E-F3D5C4018A6C}" type="datetimeFigureOut">
              <a:rPr lang="en-US" smtClean="0"/>
              <a:pPr/>
              <a:t>11/18/2012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71E562-FF9D-4373-AF6D-30E068CE3FC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A7D527-0225-4F16-BC9E-F3D5C4018A6C}" type="datetimeFigureOut">
              <a:rPr lang="en-US" smtClean="0"/>
              <a:pPr/>
              <a:t>11/18/2012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71E562-FF9D-4373-AF6D-30E068CE3FC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A7D527-0225-4F16-BC9E-F3D5C4018A6C}" type="datetimeFigureOut">
              <a:rPr lang="en-US" smtClean="0"/>
              <a:pPr/>
              <a:t>11/18/2012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1E562-FF9D-4373-AF6D-30E068CE3FC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UML Activity Diagrams</a:t>
            </a:r>
            <a:endParaRPr lang="en-GB" dirty="0"/>
          </a:p>
        </p:txBody>
      </p:sp>
      <p:sp>
        <p:nvSpPr>
          <p:cNvPr id="3" name="Subtitle 2"/>
          <p:cNvSpPr>
            <a:spLocks noGrp="1"/>
          </p:cNvSpPr>
          <p:nvPr>
            <p:ph type="subTitle" idx="1"/>
          </p:nvPr>
        </p:nvSpPr>
        <p:spPr/>
        <p:txBody>
          <a:bodyPr/>
          <a:lstStyle/>
          <a:p>
            <a:r>
              <a:rPr lang="en-US" dirty="0" smtClean="0"/>
              <a:t>IS Modeling</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2895600" y="2895600"/>
            <a:ext cx="6858000" cy="1066800"/>
          </a:xfrm>
        </p:spPr>
        <p:txBody>
          <a:bodyPr>
            <a:normAutofit fontScale="90000"/>
          </a:bodyPr>
          <a:lstStyle/>
          <a:p>
            <a:r>
              <a:rPr lang="en-US" dirty="0" smtClean="0"/>
              <a:t>Summary; Generic </a:t>
            </a:r>
            <a:r>
              <a:rPr lang="en-US" dirty="0"/>
              <a:t>A</a:t>
            </a:r>
            <a:r>
              <a:rPr lang="en-US" dirty="0" smtClean="0"/>
              <a:t>ctivity </a:t>
            </a:r>
            <a:r>
              <a:rPr lang="en-US" dirty="0"/>
              <a:t>D</a:t>
            </a:r>
            <a:r>
              <a:rPr lang="en-US" dirty="0" smtClean="0"/>
              <a:t>iagram</a:t>
            </a:r>
            <a:endParaRPr lang="en-GB" dirty="0"/>
          </a:p>
        </p:txBody>
      </p:sp>
      <p:pic>
        <p:nvPicPr>
          <p:cNvPr id="9218" name="Picture 2" descr="FORK Branch EI1 Start END Merge JOIN"/>
          <p:cNvPicPr>
            <a:picLocks noChangeAspect="1" noChangeArrowheads="1"/>
          </p:cNvPicPr>
          <p:nvPr/>
        </p:nvPicPr>
        <p:blipFill>
          <a:blip r:embed="rId2" cstate="print"/>
          <a:srcRect/>
          <a:stretch>
            <a:fillRect/>
          </a:stretch>
        </p:blipFill>
        <p:spPr bwMode="auto">
          <a:xfrm>
            <a:off x="2133600" y="0"/>
            <a:ext cx="5105400" cy="6858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44562"/>
          </a:xfrm>
        </p:spPr>
        <p:txBody>
          <a:bodyPr/>
          <a:lstStyle/>
          <a:p>
            <a:r>
              <a:rPr lang="en-US" b="1" dirty="0" smtClean="0"/>
              <a:t>Action State/Activity Name</a:t>
            </a:r>
            <a:endParaRPr lang="en-GB" b="1" dirty="0"/>
          </a:p>
        </p:txBody>
      </p:sp>
      <p:sp>
        <p:nvSpPr>
          <p:cNvPr id="3" name="Content Placeholder 2"/>
          <p:cNvSpPr>
            <a:spLocks noGrp="1"/>
          </p:cNvSpPr>
          <p:nvPr>
            <p:ph idx="1"/>
          </p:nvPr>
        </p:nvSpPr>
        <p:spPr>
          <a:xfrm>
            <a:off x="457200" y="1371600"/>
            <a:ext cx="8229600" cy="5029200"/>
          </a:xfrm>
        </p:spPr>
        <p:txBody>
          <a:bodyPr/>
          <a:lstStyle/>
          <a:p>
            <a:r>
              <a:rPr lang="en-GB" dirty="0" smtClean="0"/>
              <a:t>In a conceptual diagram an activity is a task that needs to be done – either by a human or a computer</a:t>
            </a:r>
          </a:p>
          <a:p>
            <a:r>
              <a:rPr lang="en-GB" dirty="0" smtClean="0"/>
              <a:t>In a specification-perspective diagram or an implementation-diagram, an activity is a method on a class</a:t>
            </a:r>
          </a:p>
          <a:p>
            <a:endParaRPr lang="en-GB" dirty="0"/>
          </a:p>
        </p:txBody>
      </p:sp>
      <p:sp>
        <p:nvSpPr>
          <p:cNvPr id="4" name="Flowchart: Alternate Process 3"/>
          <p:cNvSpPr/>
          <p:nvPr/>
        </p:nvSpPr>
        <p:spPr>
          <a:xfrm>
            <a:off x="2743200" y="4876800"/>
            <a:ext cx="2286000" cy="838200"/>
          </a:xfrm>
          <a:prstGeom prst="flowChartAlternateProcess">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200" b="1" dirty="0" smtClean="0"/>
              <a:t>Insert ATM card</a:t>
            </a:r>
            <a:endParaRPr lang="en-GB" sz="22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44562"/>
          </a:xfrm>
        </p:spPr>
        <p:txBody>
          <a:bodyPr/>
          <a:lstStyle/>
          <a:p>
            <a:r>
              <a:rPr lang="en-US" b="1" dirty="0" smtClean="0"/>
              <a:t>Control Flow/Transition</a:t>
            </a:r>
            <a:endParaRPr lang="en-GB" b="1" dirty="0"/>
          </a:p>
        </p:txBody>
      </p:sp>
      <p:sp>
        <p:nvSpPr>
          <p:cNvPr id="3" name="Content Placeholder 2"/>
          <p:cNvSpPr>
            <a:spLocks noGrp="1"/>
          </p:cNvSpPr>
          <p:nvPr>
            <p:ph idx="1"/>
          </p:nvPr>
        </p:nvSpPr>
        <p:spPr>
          <a:xfrm>
            <a:off x="381000" y="1066800"/>
            <a:ext cx="8610600" cy="2895600"/>
          </a:xfrm>
        </p:spPr>
        <p:txBody>
          <a:bodyPr>
            <a:normAutofit lnSpcReduction="10000"/>
          </a:bodyPr>
          <a:lstStyle/>
          <a:p>
            <a:pPr algn="just"/>
            <a:r>
              <a:rPr lang="en-US" dirty="0"/>
              <a:t>A transition is represented by an arrow connecting two </a:t>
            </a:r>
            <a:r>
              <a:rPr lang="en-US" dirty="0" smtClean="0"/>
              <a:t>states (activity). </a:t>
            </a:r>
            <a:r>
              <a:rPr lang="en-US" dirty="0"/>
              <a:t> A transition takes place when the actions or activities of the source state are completed.  Optionally, a transition can be labeled with a guard condition for the transition to take place.</a:t>
            </a:r>
          </a:p>
          <a:p>
            <a:pPr algn="just">
              <a:buNone/>
            </a:pPr>
            <a:endParaRPr lang="en-GB" dirty="0"/>
          </a:p>
        </p:txBody>
      </p:sp>
      <p:grpSp>
        <p:nvGrpSpPr>
          <p:cNvPr id="11" name="Group 10"/>
          <p:cNvGrpSpPr/>
          <p:nvPr/>
        </p:nvGrpSpPr>
        <p:grpSpPr>
          <a:xfrm>
            <a:off x="1828800" y="4038600"/>
            <a:ext cx="5638800" cy="2362200"/>
            <a:chOff x="1828800" y="4038600"/>
            <a:chExt cx="5638800" cy="2362200"/>
          </a:xfrm>
        </p:grpSpPr>
        <p:pic>
          <p:nvPicPr>
            <p:cNvPr id="38914" name="Picture 2" descr="ATM"/>
            <p:cNvPicPr>
              <a:picLocks noChangeAspect="1" noChangeArrowheads="1"/>
            </p:cNvPicPr>
            <p:nvPr/>
          </p:nvPicPr>
          <p:blipFill>
            <a:blip r:embed="rId2" cstate="print"/>
            <a:srcRect/>
            <a:stretch>
              <a:fillRect/>
            </a:stretch>
          </p:blipFill>
          <p:spPr bwMode="auto">
            <a:xfrm>
              <a:off x="1828800" y="5057774"/>
              <a:ext cx="5257800" cy="1343026"/>
            </a:xfrm>
            <a:prstGeom prst="rect">
              <a:avLst/>
            </a:prstGeom>
            <a:noFill/>
          </p:spPr>
        </p:pic>
        <p:cxnSp>
          <p:nvCxnSpPr>
            <p:cNvPr id="6" name="Straight Arrow Connector 5"/>
            <p:cNvCxnSpPr/>
            <p:nvPr/>
          </p:nvCxnSpPr>
          <p:spPr>
            <a:xfrm rot="5400000">
              <a:off x="4914900" y="4457700"/>
              <a:ext cx="990600" cy="762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 name="TextBox 8"/>
            <p:cNvSpPr txBox="1"/>
            <p:nvPr/>
          </p:nvSpPr>
          <p:spPr>
            <a:xfrm>
              <a:off x="5867400" y="4038600"/>
              <a:ext cx="1600200" cy="461665"/>
            </a:xfrm>
            <a:prstGeom prst="rect">
              <a:avLst/>
            </a:prstGeom>
            <a:noFill/>
          </p:spPr>
          <p:txBody>
            <a:bodyPr wrap="square" rtlCol="0">
              <a:spAutoFit/>
            </a:bodyPr>
            <a:lstStyle/>
            <a:p>
              <a:r>
                <a:rPr lang="en-US" sz="2400" dirty="0" smtClean="0"/>
                <a:t>Transition</a:t>
              </a:r>
              <a:r>
                <a:rPr lang="en-US" dirty="0" smtClean="0"/>
                <a:t> </a:t>
              </a:r>
              <a:endParaRPr lang="en-GB" dirty="0"/>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Sequential branch</a:t>
            </a:r>
            <a:endParaRPr lang="en-GB" b="1" dirty="0"/>
          </a:p>
        </p:txBody>
      </p:sp>
      <p:sp>
        <p:nvSpPr>
          <p:cNvPr id="3" name="Content Placeholder 2"/>
          <p:cNvSpPr>
            <a:spLocks noGrp="1"/>
          </p:cNvSpPr>
          <p:nvPr>
            <p:ph idx="1"/>
          </p:nvPr>
        </p:nvSpPr>
        <p:spPr>
          <a:xfrm>
            <a:off x="457200" y="1295400"/>
            <a:ext cx="8229600" cy="2895600"/>
          </a:xfrm>
        </p:spPr>
        <p:txBody>
          <a:bodyPr>
            <a:normAutofit/>
          </a:bodyPr>
          <a:lstStyle/>
          <a:p>
            <a:r>
              <a:rPr lang="en-US" dirty="0" smtClean="0"/>
              <a:t>A sequential branch is represented as a diamond</a:t>
            </a:r>
          </a:p>
          <a:p>
            <a:pPr lvl="1"/>
            <a:r>
              <a:rPr lang="en-US" sz="3200" dirty="0" smtClean="0"/>
              <a:t>It may have one incoming transition and two or more outgoing transitions</a:t>
            </a:r>
          </a:p>
          <a:p>
            <a:pPr lvl="1"/>
            <a:r>
              <a:rPr lang="en-US" sz="3200" dirty="0" smtClean="0"/>
              <a:t>Guards are associated with each transition. </a:t>
            </a:r>
          </a:p>
          <a:p>
            <a:endParaRPr lang="en-GB" dirty="0"/>
          </a:p>
        </p:txBody>
      </p:sp>
      <p:sp>
        <p:nvSpPr>
          <p:cNvPr id="4" name="Flowchart: Decision 3"/>
          <p:cNvSpPr/>
          <p:nvPr/>
        </p:nvSpPr>
        <p:spPr>
          <a:xfrm>
            <a:off x="3657600" y="4495800"/>
            <a:ext cx="1676400" cy="1905000"/>
          </a:xfrm>
          <a:prstGeom prst="flowChartDecision">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Sequential branch; Example</a:t>
            </a:r>
            <a:endParaRPr lang="en-GB" dirty="0"/>
          </a:p>
        </p:txBody>
      </p:sp>
      <p:pic>
        <p:nvPicPr>
          <p:cNvPr id="4" name="Content Placeholder 3" descr="Branch"/>
          <p:cNvPicPr>
            <a:picLocks noGrp="1" noChangeAspect="1" noChangeArrowheads="1"/>
          </p:cNvPicPr>
          <p:nvPr>
            <p:ph idx="1"/>
          </p:nvPr>
        </p:nvPicPr>
        <p:blipFill>
          <a:blip r:embed="rId2" cstate="print"/>
          <a:srcRect/>
          <a:stretch>
            <a:fillRect/>
          </a:stretch>
        </p:blipFill>
        <p:spPr>
          <a:xfrm>
            <a:off x="990600" y="1524000"/>
            <a:ext cx="7212013" cy="4571999"/>
          </a:xfr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Branching</a:t>
            </a:r>
            <a:endParaRPr lang="en-GB" b="1" dirty="0"/>
          </a:p>
        </p:txBody>
      </p:sp>
      <p:sp>
        <p:nvSpPr>
          <p:cNvPr id="3" name="Content Placeholder 2"/>
          <p:cNvSpPr>
            <a:spLocks noGrp="1"/>
          </p:cNvSpPr>
          <p:nvPr>
            <p:ph idx="1"/>
          </p:nvPr>
        </p:nvSpPr>
        <p:spPr>
          <a:xfrm>
            <a:off x="228600" y="1066801"/>
            <a:ext cx="8686800" cy="3352799"/>
          </a:xfrm>
        </p:spPr>
        <p:txBody>
          <a:bodyPr>
            <a:normAutofit fontScale="85000" lnSpcReduction="10000"/>
          </a:bodyPr>
          <a:lstStyle/>
          <a:p>
            <a:r>
              <a:rPr lang="en-US" dirty="0"/>
              <a:t>Branching is used to model conditional or optional flows in a procedure or a workflow.  For example, the ATM will prompt the user to re-enter the password if an incorrect one has been </a:t>
            </a:r>
            <a:r>
              <a:rPr lang="en-US" dirty="0" smtClean="0"/>
              <a:t>entered.</a:t>
            </a:r>
            <a:r>
              <a:rPr lang="en-US" dirty="0"/>
              <a:t> A branch is represented by a diamond shape with an incoming transition and multiple outgoing transitions labeled with guard conditions.  The guard conditions must be mutually exclusive to guarantee that there are no ambiguities.</a:t>
            </a:r>
            <a:endParaRPr lang="en-GB" dirty="0"/>
          </a:p>
        </p:txBody>
      </p:sp>
      <p:pic>
        <p:nvPicPr>
          <p:cNvPr id="36866" name="Picture 2" descr="Select Insert enter ACCO PASSWORD CARD Card ATM"/>
          <p:cNvPicPr>
            <a:picLocks noChangeAspect="1" noChangeArrowheads="1"/>
          </p:cNvPicPr>
          <p:nvPr/>
        </p:nvPicPr>
        <p:blipFill>
          <a:blip r:embed="rId2" cstate="print"/>
          <a:srcRect/>
          <a:stretch>
            <a:fillRect/>
          </a:stretch>
        </p:blipFill>
        <p:spPr bwMode="auto">
          <a:xfrm>
            <a:off x="228600" y="4276724"/>
            <a:ext cx="8763000" cy="204787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dirty="0" smtClean="0"/>
              <a:t>Branch and Merge</a:t>
            </a:r>
            <a:endParaRPr lang="en-GB" dirty="0"/>
          </a:p>
        </p:txBody>
      </p:sp>
      <p:graphicFrame>
        <p:nvGraphicFramePr>
          <p:cNvPr id="5122" name="Object 3"/>
          <p:cNvGraphicFramePr>
            <a:graphicFrameLocks noChangeAspect="1"/>
          </p:cNvGraphicFramePr>
          <p:nvPr/>
        </p:nvGraphicFramePr>
        <p:xfrm>
          <a:off x="3563938" y="1524000"/>
          <a:ext cx="4284662" cy="5105400"/>
        </p:xfrm>
        <a:graphic>
          <a:graphicData uri="http://schemas.openxmlformats.org/presentationml/2006/ole">
            <p:oleObj spid="_x0000_s5122" name="VISIO" r:id="rId3" imgW="2733840" imgH="3257280" progId="">
              <p:embed/>
            </p:oleObj>
          </a:graphicData>
        </a:graphic>
      </p:graphicFrame>
      <p:sp>
        <p:nvSpPr>
          <p:cNvPr id="5" name="TextBox 4"/>
          <p:cNvSpPr txBox="1"/>
          <p:nvPr/>
        </p:nvSpPr>
        <p:spPr>
          <a:xfrm>
            <a:off x="1752600" y="2286000"/>
            <a:ext cx="1295400" cy="523220"/>
          </a:xfrm>
          <a:prstGeom prst="rect">
            <a:avLst/>
          </a:prstGeom>
          <a:noFill/>
        </p:spPr>
        <p:txBody>
          <a:bodyPr wrap="square" rtlCol="0">
            <a:spAutoFit/>
          </a:bodyPr>
          <a:lstStyle/>
          <a:p>
            <a:pPr algn="ctr"/>
            <a:r>
              <a:rPr lang="en-US" sz="2800" b="1" dirty="0" smtClean="0"/>
              <a:t>Branch</a:t>
            </a:r>
            <a:endParaRPr lang="en-GB" sz="2800" b="1" dirty="0"/>
          </a:p>
        </p:txBody>
      </p:sp>
      <p:sp>
        <p:nvSpPr>
          <p:cNvPr id="6" name="TextBox 5"/>
          <p:cNvSpPr txBox="1"/>
          <p:nvPr/>
        </p:nvSpPr>
        <p:spPr>
          <a:xfrm>
            <a:off x="1905000" y="4572000"/>
            <a:ext cx="1295400" cy="523220"/>
          </a:xfrm>
          <a:prstGeom prst="rect">
            <a:avLst/>
          </a:prstGeom>
          <a:noFill/>
        </p:spPr>
        <p:txBody>
          <a:bodyPr wrap="square" rtlCol="0">
            <a:spAutoFit/>
          </a:bodyPr>
          <a:lstStyle/>
          <a:p>
            <a:pPr algn="ctr"/>
            <a:r>
              <a:rPr lang="en-US" sz="2800" b="1" dirty="0" smtClean="0"/>
              <a:t>Merge</a:t>
            </a:r>
            <a:endParaRPr lang="en-GB" sz="2800" b="1" dirty="0"/>
          </a:p>
        </p:txBody>
      </p:sp>
      <p:cxnSp>
        <p:nvCxnSpPr>
          <p:cNvPr id="8" name="Straight Arrow Connector 7"/>
          <p:cNvCxnSpPr/>
          <p:nvPr/>
        </p:nvCxnSpPr>
        <p:spPr>
          <a:xfrm>
            <a:off x="2971800" y="2667000"/>
            <a:ext cx="990600" cy="3048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124200" y="4953000"/>
            <a:ext cx="914400" cy="2286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b="1" dirty="0" smtClean="0"/>
              <a:t>Guards</a:t>
            </a:r>
            <a:endParaRPr lang="en-GB" b="1" dirty="0"/>
          </a:p>
        </p:txBody>
      </p:sp>
      <p:sp>
        <p:nvSpPr>
          <p:cNvPr id="3" name="Content Placeholder 2"/>
          <p:cNvSpPr>
            <a:spLocks noGrp="1"/>
          </p:cNvSpPr>
          <p:nvPr>
            <p:ph idx="1"/>
          </p:nvPr>
        </p:nvSpPr>
        <p:spPr>
          <a:xfrm>
            <a:off x="304800" y="1219200"/>
            <a:ext cx="8610600" cy="5257800"/>
          </a:xfrm>
        </p:spPr>
        <p:txBody>
          <a:bodyPr>
            <a:normAutofit fontScale="85000" lnSpcReduction="10000"/>
          </a:bodyPr>
          <a:lstStyle/>
          <a:p>
            <a:r>
              <a:rPr lang="en-US" dirty="0" smtClean="0"/>
              <a:t>A guard is a condition that must be true in order to traverse a </a:t>
            </a:r>
            <a:r>
              <a:rPr lang="en-GB" dirty="0" smtClean="0"/>
              <a:t>transition</a:t>
            </a:r>
          </a:p>
          <a:p>
            <a:r>
              <a:rPr lang="en-US" dirty="0" smtClean="0"/>
              <a:t>Each Transition Leaving a Decision Point (Branch) Must Have a Guard </a:t>
            </a:r>
          </a:p>
          <a:p>
            <a:r>
              <a:rPr lang="en-US" dirty="0" smtClean="0"/>
              <a:t>This ensures that you have thought through all possibilities </a:t>
            </a:r>
            <a:r>
              <a:rPr lang="en-GB" dirty="0" smtClean="0"/>
              <a:t>for that decision point</a:t>
            </a:r>
          </a:p>
          <a:p>
            <a:r>
              <a:rPr lang="en-US" dirty="0" smtClean="0"/>
              <a:t>Guards Should Not Overlap For example guards such as x&lt;0, x = 0, and x &gt; 0 are consistent whereas guard such as x&lt;= 0 and x &gt;= 0 are not consistent because they overlap – it isn’t clear what should happen when x is 0</a:t>
            </a:r>
          </a:p>
          <a:p>
            <a:r>
              <a:rPr lang="en-US" dirty="0" smtClean="0"/>
              <a:t>Guards on Decision Points Must Form a Complete Set For example, guards such as x &lt; 0 and x &gt;0 are not complete because it isn’t clear what happens when x is 0</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Guards</a:t>
            </a:r>
            <a:endParaRPr lang="en-GB" b="1" dirty="0"/>
          </a:p>
        </p:txBody>
      </p:sp>
      <p:sp>
        <p:nvSpPr>
          <p:cNvPr id="3" name="Content Placeholder 2"/>
          <p:cNvSpPr>
            <a:spLocks noGrp="1"/>
          </p:cNvSpPr>
          <p:nvPr>
            <p:ph idx="1"/>
          </p:nvPr>
        </p:nvSpPr>
        <p:spPr>
          <a:xfrm>
            <a:off x="228600" y="1066800"/>
            <a:ext cx="8686800" cy="5486400"/>
          </a:xfrm>
        </p:spPr>
        <p:txBody>
          <a:bodyPr>
            <a:normAutofit fontScale="85000" lnSpcReduction="20000"/>
          </a:bodyPr>
          <a:lstStyle/>
          <a:p>
            <a:r>
              <a:rPr lang="en-US" dirty="0" smtClean="0"/>
              <a:t>Exit Transition Guards and Activity Invariants Must Form a Complete </a:t>
            </a:r>
            <a:r>
              <a:rPr lang="en-US" dirty="0" smtClean="0"/>
              <a:t>Set. </a:t>
            </a:r>
            <a:r>
              <a:rPr lang="en-US" dirty="0" smtClean="0"/>
              <a:t>An activity invariant is a condition that is always true when your system is processing an activity</a:t>
            </a:r>
          </a:p>
          <a:p>
            <a:r>
              <a:rPr lang="en-US" dirty="0" smtClean="0"/>
              <a:t>Apply a [Else] or [Otherwise] Guard for “Fall Through” Logic In example on sequential branch , you can see that one of the transitions on the decision point is labeled [else], a catchall condition for the situation in which problems with the forms are not trivial and help is not available. This avoided a very wordy guard, thus simplifying the diagram</a:t>
            </a:r>
          </a:p>
          <a:p>
            <a:r>
              <a:rPr lang="en-US" dirty="0" smtClean="0"/>
              <a:t>Guards Are Optional It is very common for a transition to not include a guard, even when an activity includes several exit transitions Follow Agile Modeling (AM)’s principle of Depict Models Simply and only indicate a guard on a transition if it adds </a:t>
            </a:r>
            <a:r>
              <a:rPr lang="en-GB" dirty="0" smtClean="0"/>
              <a:t>value</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Fork and Join</a:t>
            </a:r>
            <a:endParaRPr lang="en-GB" b="1" dirty="0"/>
          </a:p>
        </p:txBody>
      </p:sp>
      <p:sp>
        <p:nvSpPr>
          <p:cNvPr id="3" name="Content Placeholder 2"/>
          <p:cNvSpPr>
            <a:spLocks noGrp="1"/>
          </p:cNvSpPr>
          <p:nvPr>
            <p:ph idx="1"/>
          </p:nvPr>
        </p:nvSpPr>
        <p:spPr>
          <a:xfrm>
            <a:off x="457200" y="1143000"/>
            <a:ext cx="8229600" cy="5257800"/>
          </a:xfrm>
        </p:spPr>
        <p:txBody>
          <a:bodyPr>
            <a:noAutofit/>
          </a:bodyPr>
          <a:lstStyle/>
          <a:p>
            <a:r>
              <a:rPr lang="en-GB" dirty="0" smtClean="0"/>
              <a:t>Concurrent activities within an activity diagram are modelled with the use of synchronised bars</a:t>
            </a:r>
          </a:p>
          <a:p>
            <a:r>
              <a:rPr lang="en-GB" dirty="0" smtClean="0"/>
              <a:t>Synchronisation bars are drawn as a thick horizontal or vertical lines</a:t>
            </a:r>
          </a:p>
          <a:p>
            <a:r>
              <a:rPr lang="en-GB" dirty="0" smtClean="0"/>
              <a:t>Joins and Forks should balance</a:t>
            </a:r>
          </a:p>
          <a:p>
            <a:pPr lvl="1"/>
            <a:r>
              <a:rPr lang="en-GB" sz="3200" dirty="0" smtClean="0"/>
              <a:t>The number of flows that leave a fork should equal to the number of flows entering the corresponding join.</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b="1" dirty="0" smtClean="0"/>
              <a:t>Activity Diagram: What it is?</a:t>
            </a:r>
            <a:endParaRPr lang="en-GB" b="1" dirty="0"/>
          </a:p>
        </p:txBody>
      </p:sp>
      <p:sp>
        <p:nvSpPr>
          <p:cNvPr id="3" name="Content Placeholder 2"/>
          <p:cNvSpPr>
            <a:spLocks noGrp="1"/>
          </p:cNvSpPr>
          <p:nvPr>
            <p:ph idx="1"/>
          </p:nvPr>
        </p:nvSpPr>
        <p:spPr>
          <a:xfrm>
            <a:off x="304800" y="1143000"/>
            <a:ext cx="8458200" cy="5334000"/>
          </a:xfrm>
        </p:spPr>
        <p:txBody>
          <a:bodyPr>
            <a:normAutofit/>
          </a:bodyPr>
          <a:lstStyle/>
          <a:p>
            <a:r>
              <a:rPr lang="en-US" dirty="0" smtClean="0"/>
              <a:t>Activity diagrams describe the </a:t>
            </a:r>
            <a:r>
              <a:rPr lang="en-US" b="1" dirty="0" smtClean="0"/>
              <a:t>workflow behavior </a:t>
            </a:r>
            <a:r>
              <a:rPr lang="en-US" dirty="0" smtClean="0"/>
              <a:t>and </a:t>
            </a:r>
            <a:r>
              <a:rPr lang="en-US" b="1" dirty="0" smtClean="0"/>
              <a:t>parallel processing </a:t>
            </a:r>
            <a:r>
              <a:rPr lang="en-US" dirty="0" smtClean="0"/>
              <a:t>in</a:t>
            </a:r>
            <a:r>
              <a:rPr lang="en-GB" dirty="0" smtClean="0"/>
              <a:t> a system, i.e. </a:t>
            </a:r>
            <a:r>
              <a:rPr lang="en-US" dirty="0" smtClean="0"/>
              <a:t>process flows in the system are captured in </a:t>
            </a:r>
            <a:r>
              <a:rPr lang="en-GB" dirty="0" smtClean="0"/>
              <a:t>the activity diagram</a:t>
            </a:r>
            <a:endParaRPr lang="en-US" dirty="0" smtClean="0"/>
          </a:p>
          <a:p>
            <a:r>
              <a:rPr lang="en-US" dirty="0" smtClean="0"/>
              <a:t>Activity </a:t>
            </a:r>
            <a:r>
              <a:rPr lang="en-US" dirty="0"/>
              <a:t>diagrams are the </a:t>
            </a:r>
            <a:r>
              <a:rPr lang="en-US" dirty="0" smtClean="0"/>
              <a:t>object-oriented equivalent </a:t>
            </a:r>
            <a:r>
              <a:rPr lang="en-US" dirty="0"/>
              <a:t>of flow charts and data-flow </a:t>
            </a:r>
            <a:r>
              <a:rPr lang="en-US" dirty="0" smtClean="0"/>
              <a:t>diagrams </a:t>
            </a:r>
            <a:r>
              <a:rPr lang="en-GB" dirty="0" smtClean="0"/>
              <a:t>from </a:t>
            </a:r>
            <a:r>
              <a:rPr lang="en-GB" dirty="0"/>
              <a:t>structured development</a:t>
            </a:r>
          </a:p>
          <a:p>
            <a:r>
              <a:rPr lang="en-US" dirty="0" smtClean="0"/>
              <a:t>Activity </a:t>
            </a:r>
            <a:r>
              <a:rPr lang="en-US" dirty="0"/>
              <a:t>diagram illustrates the dynamic nature of </a:t>
            </a:r>
            <a:r>
              <a:rPr lang="en-US" dirty="0" smtClean="0"/>
              <a:t>a system </a:t>
            </a:r>
            <a:r>
              <a:rPr lang="en-US" dirty="0"/>
              <a:t>by modeling the flow of control </a:t>
            </a:r>
            <a:r>
              <a:rPr lang="en-US" dirty="0" smtClean="0"/>
              <a:t>from </a:t>
            </a:r>
            <a:r>
              <a:rPr lang="en-GB" dirty="0" smtClean="0"/>
              <a:t>activity </a:t>
            </a:r>
            <a:r>
              <a:rPr lang="en-GB" dirty="0"/>
              <a:t>to activity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Fork and Join; Example</a:t>
            </a:r>
            <a:endParaRPr lang="en-GB" dirty="0"/>
          </a:p>
        </p:txBody>
      </p:sp>
      <p:graphicFrame>
        <p:nvGraphicFramePr>
          <p:cNvPr id="6146" name="Object 3"/>
          <p:cNvGraphicFramePr>
            <a:graphicFrameLocks noChangeAspect="1"/>
          </p:cNvGraphicFramePr>
          <p:nvPr/>
        </p:nvGraphicFramePr>
        <p:xfrm>
          <a:off x="1763713" y="1557338"/>
          <a:ext cx="6096000" cy="4149725"/>
        </p:xfrm>
        <a:graphic>
          <a:graphicData uri="http://schemas.openxmlformats.org/presentationml/2006/ole">
            <p:oleObj spid="_x0000_s6146" name="VISIO" r:id="rId3" imgW="3521160" imgH="2397240" progId="">
              <p:embed/>
            </p:oleObj>
          </a:graphicData>
        </a:graphic>
      </p:graphicFrame>
      <p:cxnSp>
        <p:nvCxnSpPr>
          <p:cNvPr id="5" name="Straight Arrow Connector 4"/>
          <p:cNvCxnSpPr/>
          <p:nvPr/>
        </p:nvCxnSpPr>
        <p:spPr>
          <a:xfrm rot="10800000" flipV="1">
            <a:off x="5181600" y="1981200"/>
            <a:ext cx="990600" cy="762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8" name="TextBox 7"/>
          <p:cNvSpPr txBox="1"/>
          <p:nvPr/>
        </p:nvSpPr>
        <p:spPr>
          <a:xfrm>
            <a:off x="6172200" y="1676400"/>
            <a:ext cx="990600" cy="492443"/>
          </a:xfrm>
          <a:prstGeom prst="rect">
            <a:avLst/>
          </a:prstGeom>
          <a:noFill/>
        </p:spPr>
        <p:txBody>
          <a:bodyPr wrap="square" rtlCol="0">
            <a:spAutoFit/>
          </a:bodyPr>
          <a:lstStyle/>
          <a:p>
            <a:r>
              <a:rPr lang="en-US" sz="2600" dirty="0" smtClean="0"/>
              <a:t>Folk</a:t>
            </a:r>
            <a:endParaRPr lang="en-GB" sz="2600" dirty="0"/>
          </a:p>
        </p:txBody>
      </p:sp>
      <p:cxnSp>
        <p:nvCxnSpPr>
          <p:cNvPr id="9" name="Straight Arrow Connector 8"/>
          <p:cNvCxnSpPr/>
          <p:nvPr/>
        </p:nvCxnSpPr>
        <p:spPr>
          <a:xfrm rot="10800000">
            <a:off x="5105400" y="4572000"/>
            <a:ext cx="1143000" cy="685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6248400" y="5105400"/>
            <a:ext cx="990600" cy="492443"/>
          </a:xfrm>
          <a:prstGeom prst="rect">
            <a:avLst/>
          </a:prstGeom>
          <a:noFill/>
        </p:spPr>
        <p:txBody>
          <a:bodyPr wrap="square" rtlCol="0">
            <a:spAutoFit/>
          </a:bodyPr>
          <a:lstStyle/>
          <a:p>
            <a:r>
              <a:rPr lang="en-US" sz="2600" dirty="0" smtClean="0"/>
              <a:t>Join</a:t>
            </a:r>
            <a:endParaRPr lang="en-GB" sz="2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Swim Lane</a:t>
            </a:r>
            <a:endParaRPr lang="en-GB" b="1" dirty="0"/>
          </a:p>
        </p:txBody>
      </p:sp>
      <p:sp>
        <p:nvSpPr>
          <p:cNvPr id="3" name="Content Placeholder 2"/>
          <p:cNvSpPr>
            <a:spLocks noGrp="1"/>
          </p:cNvSpPr>
          <p:nvPr>
            <p:ph idx="1"/>
          </p:nvPr>
        </p:nvSpPr>
        <p:spPr>
          <a:xfrm>
            <a:off x="304800" y="1066800"/>
            <a:ext cx="8610600" cy="5486400"/>
          </a:xfrm>
        </p:spPr>
        <p:txBody>
          <a:bodyPr>
            <a:normAutofit fontScale="92500" lnSpcReduction="20000"/>
          </a:bodyPr>
          <a:lstStyle/>
          <a:p>
            <a:r>
              <a:rPr lang="en-US" dirty="0" smtClean="0"/>
              <a:t>A swim lane is a way t</a:t>
            </a:r>
            <a:r>
              <a:rPr lang="en-GB" dirty="0" smtClean="0"/>
              <a:t>o group activities performed by the same actor on an Activity diagram or to group activities in a single thread.</a:t>
            </a:r>
            <a:endParaRPr lang="en-US" dirty="0" smtClean="0"/>
          </a:p>
          <a:p>
            <a:r>
              <a:rPr lang="en-US" dirty="0" smtClean="0"/>
              <a:t>The activities of an activity diagram may be performed by different groups (either person, computer system or department).</a:t>
            </a:r>
          </a:p>
          <a:p>
            <a:r>
              <a:rPr lang="en-GB" dirty="0" smtClean="0"/>
              <a:t>Each zone or lane represents the responsibilities of a particular group. </a:t>
            </a:r>
          </a:p>
          <a:p>
            <a:r>
              <a:rPr lang="en-GB" dirty="0" smtClean="0"/>
              <a:t>If swim lanes are used, each activity can belong to one and only one swim lane.</a:t>
            </a:r>
          </a:p>
          <a:p>
            <a:r>
              <a:rPr lang="en-GB" dirty="0" smtClean="0"/>
              <a:t>To use swim lanes, you must arrange your activity diagrams into vertical zones separated by dashed lines.</a:t>
            </a:r>
            <a:endParaRPr lang="en-US" dirty="0" smtClean="0"/>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Swim Lane; Example</a:t>
            </a:r>
            <a:endParaRPr lang="en-GB" dirty="0"/>
          </a:p>
        </p:txBody>
      </p:sp>
      <p:graphicFrame>
        <p:nvGraphicFramePr>
          <p:cNvPr id="35842" name="Object 3"/>
          <p:cNvGraphicFramePr>
            <a:graphicFrameLocks noChangeAspect="1"/>
          </p:cNvGraphicFramePr>
          <p:nvPr/>
        </p:nvGraphicFramePr>
        <p:xfrm>
          <a:off x="1143000" y="1600200"/>
          <a:ext cx="7086600" cy="4876800"/>
        </p:xfrm>
        <a:graphic>
          <a:graphicData uri="http://schemas.openxmlformats.org/presentationml/2006/ole">
            <p:oleObj spid="_x0000_s35842" name="VISIO" r:id="rId3" imgW="4105080" imgH="2981880" progId="">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b="1" dirty="0" smtClean="0"/>
              <a:t>Iterations</a:t>
            </a:r>
            <a:endParaRPr lang="en-GB" b="1" dirty="0"/>
          </a:p>
        </p:txBody>
      </p:sp>
      <p:sp>
        <p:nvSpPr>
          <p:cNvPr id="3" name="Content Placeholder 2"/>
          <p:cNvSpPr>
            <a:spLocks noGrp="1"/>
          </p:cNvSpPr>
          <p:nvPr>
            <p:ph idx="1"/>
          </p:nvPr>
        </p:nvSpPr>
        <p:spPr>
          <a:xfrm>
            <a:off x="304800" y="990600"/>
            <a:ext cx="8534400" cy="5562600"/>
          </a:xfrm>
        </p:spPr>
        <p:txBody>
          <a:bodyPr>
            <a:normAutofit fontScale="85000" lnSpcReduction="10000"/>
          </a:bodyPr>
          <a:lstStyle/>
          <a:p>
            <a:r>
              <a:rPr lang="en-US" dirty="0" smtClean="0"/>
              <a:t>An iteration is a step in a process which will repeat until a certain requirement is met. </a:t>
            </a:r>
          </a:p>
          <a:p>
            <a:r>
              <a:rPr lang="en-US" dirty="0" smtClean="0"/>
              <a:t>While all of the above activity diagrams describe situations which follow a direct path with no stops from beginning to end, there are situations which will require certain actions to be performed more than once before an entire process can be completed. These situations can be described using iterations. </a:t>
            </a:r>
          </a:p>
          <a:p>
            <a:r>
              <a:rPr lang="en-US" dirty="0" smtClean="0"/>
              <a:t>In the following example, consider a </a:t>
            </a:r>
            <a:r>
              <a:rPr lang="en-US" b="1" dirty="0" smtClean="0"/>
              <a:t>student working on a test</a:t>
            </a:r>
            <a:r>
              <a:rPr lang="en-US" dirty="0" smtClean="0"/>
              <a:t>. Until all the problems on the test are completed, the student will not be finished working on the test. The loop above the activity state of Completing Test Questions indicates that this step will be iterated until all the questions are answered.</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Iterations; Example</a:t>
            </a:r>
            <a:endParaRPr lang="en-GB" dirty="0"/>
          </a:p>
        </p:txBody>
      </p:sp>
      <p:pic>
        <p:nvPicPr>
          <p:cNvPr id="46082" name="Picture 2"/>
          <p:cNvPicPr>
            <a:picLocks noChangeAspect="1" noChangeArrowheads="1"/>
          </p:cNvPicPr>
          <p:nvPr/>
        </p:nvPicPr>
        <p:blipFill>
          <a:blip r:embed="rId2" cstate="print"/>
          <a:srcRect/>
          <a:stretch>
            <a:fillRect/>
          </a:stretch>
        </p:blipFill>
        <p:spPr bwMode="auto">
          <a:xfrm>
            <a:off x="2714625" y="1371600"/>
            <a:ext cx="3076575" cy="5257799"/>
          </a:xfrm>
          <a:prstGeom prst="rect">
            <a:avLst/>
          </a:prstGeom>
          <a:noFill/>
          <a:ln w="9525">
            <a:noFill/>
            <a:miter lim="800000"/>
            <a:headEnd/>
            <a:tailEnd/>
          </a:ln>
          <a:effectLst/>
        </p:spPr>
      </p:pic>
      <p:cxnSp>
        <p:nvCxnSpPr>
          <p:cNvPr id="5" name="Straight Arrow Connector 4"/>
          <p:cNvCxnSpPr/>
          <p:nvPr/>
        </p:nvCxnSpPr>
        <p:spPr>
          <a:xfrm rot="10800000" flipV="1">
            <a:off x="5181600" y="2286000"/>
            <a:ext cx="1371600" cy="990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 name="TextBox 6"/>
          <p:cNvSpPr txBox="1"/>
          <p:nvPr/>
        </p:nvSpPr>
        <p:spPr>
          <a:xfrm>
            <a:off x="6553200" y="1828800"/>
            <a:ext cx="1371600" cy="430887"/>
          </a:xfrm>
          <a:prstGeom prst="rect">
            <a:avLst/>
          </a:prstGeom>
          <a:noFill/>
        </p:spPr>
        <p:txBody>
          <a:bodyPr wrap="square" rtlCol="0">
            <a:spAutoFit/>
          </a:bodyPr>
          <a:lstStyle/>
          <a:p>
            <a:r>
              <a:rPr lang="en-US" sz="2200" dirty="0" smtClean="0"/>
              <a:t>Iteration</a:t>
            </a:r>
            <a:endParaRPr lang="en-GB" sz="2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b="1" dirty="0" smtClean="0">
                <a:effectLst>
                  <a:outerShdw blurRad="38100" dist="38100" dir="2700000" algn="tl">
                    <a:srgbClr val="000000">
                      <a:alpha val="43137"/>
                    </a:srgbClr>
                  </a:outerShdw>
                </a:effectLst>
              </a:rPr>
              <a:t>Some Guideline</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990600"/>
            <a:ext cx="8839200" cy="5562600"/>
          </a:xfrm>
        </p:spPr>
        <p:txBody>
          <a:bodyPr>
            <a:normAutofit fontScale="92500" lnSpcReduction="20000"/>
          </a:bodyPr>
          <a:lstStyle/>
          <a:p>
            <a:r>
              <a:rPr lang="en-GB" b="1" dirty="0" smtClean="0"/>
              <a:t>Parallel Activities guidelines</a:t>
            </a:r>
          </a:p>
          <a:p>
            <a:r>
              <a:rPr lang="en-US" dirty="0" smtClean="0"/>
              <a:t> It is possible to show that activities can occur in parallel, as you see in example+ depicted using two parallel bars The first bar is called a fork, it has one transition entering it and two or more transitions leaving it The second bar is a join, with two or more transitions entering it and only one leaving it</a:t>
            </a:r>
          </a:p>
          <a:p>
            <a:r>
              <a:rPr lang="en-US" dirty="0" smtClean="0"/>
              <a:t>A Fork Should Have a Corresponding Join In general, for every start (fork) there is an end (join) In </a:t>
            </a:r>
            <a:r>
              <a:rPr lang="en-US" dirty="0" smtClean="0"/>
              <a:t>UML </a:t>
            </a:r>
            <a:r>
              <a:rPr lang="en-US" dirty="0" smtClean="0"/>
              <a:t>it is not required to have a join, but it usually makes </a:t>
            </a:r>
            <a:r>
              <a:rPr lang="en-GB" dirty="0" smtClean="0"/>
              <a:t>sense</a:t>
            </a:r>
          </a:p>
          <a:p>
            <a:r>
              <a:rPr lang="en-US" dirty="0" smtClean="0"/>
              <a:t>Forks Have One Entry Transition</a:t>
            </a:r>
          </a:p>
          <a:p>
            <a:r>
              <a:rPr lang="en-US" dirty="0" smtClean="0"/>
              <a:t>Joins Have One Exit Transition</a:t>
            </a:r>
          </a:p>
          <a:p>
            <a:r>
              <a:rPr lang="en-GB" dirty="0" smtClean="0"/>
              <a:t>Avoid Superfluous Forks</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effectLst>
                  <a:outerShdw blurRad="38100" dist="38100" dir="2700000" algn="tl">
                    <a:srgbClr val="000000">
                      <a:alpha val="43137"/>
                    </a:srgbClr>
                  </a:outerShdw>
                </a:effectLst>
              </a:rPr>
              <a:t>Some guidelines</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143000"/>
            <a:ext cx="8610600" cy="5334000"/>
          </a:xfrm>
        </p:spPr>
        <p:txBody>
          <a:bodyPr>
            <a:normAutofit fontScale="92500" lnSpcReduction="10000"/>
          </a:bodyPr>
          <a:lstStyle/>
          <a:p>
            <a:r>
              <a:rPr lang="en-US" b="1" dirty="0" smtClean="0"/>
              <a:t>Swim lane guideline</a:t>
            </a:r>
          </a:p>
          <a:p>
            <a:r>
              <a:rPr lang="en-US" dirty="0" smtClean="0"/>
              <a:t>Order Swim lanes in a Logical Manner</a:t>
            </a:r>
          </a:p>
          <a:p>
            <a:r>
              <a:rPr lang="en-US" dirty="0" smtClean="0"/>
              <a:t>Apply Swim Lanes To Linear (sequential) Processes A good rule of thumb is that swim lanes are best applied to linear processes</a:t>
            </a:r>
          </a:p>
          <a:p>
            <a:r>
              <a:rPr lang="en-US" dirty="0" smtClean="0"/>
              <a:t>Have Less Than Five Swim lanes</a:t>
            </a:r>
          </a:p>
          <a:p>
            <a:r>
              <a:rPr lang="en-GB" dirty="0" smtClean="0"/>
              <a:t>Consider Swim areas For Complex Diagrams</a:t>
            </a:r>
          </a:p>
          <a:p>
            <a:r>
              <a:rPr lang="en-US" dirty="0" smtClean="0"/>
              <a:t>Swim Lane Suggest The Need to Reorganize Into </a:t>
            </a:r>
            <a:r>
              <a:rPr lang="en-GB" dirty="0" smtClean="0"/>
              <a:t>Smaller Activity Diagrams</a:t>
            </a:r>
          </a:p>
          <a:p>
            <a:r>
              <a:rPr lang="en-US" dirty="0" smtClean="0"/>
              <a:t>Consider Horizontal Swim lanes </a:t>
            </a:r>
            <a:r>
              <a:rPr lang="en-US" smtClean="0"/>
              <a:t>for Business Processes </a:t>
            </a:r>
            <a:r>
              <a:rPr lang="en-US" dirty="0" smtClean="0"/>
              <a:t>Left to right “west culture”</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b="1" dirty="0" smtClean="0"/>
              <a:t>Example 1 : creating document </a:t>
            </a:r>
            <a:endParaRPr lang="en-GB" b="1" dirty="0"/>
          </a:p>
        </p:txBody>
      </p:sp>
      <p:sp>
        <p:nvSpPr>
          <p:cNvPr id="3" name="Content Placeholder 2"/>
          <p:cNvSpPr>
            <a:spLocks noGrp="1"/>
          </p:cNvSpPr>
          <p:nvPr>
            <p:ph idx="1"/>
          </p:nvPr>
        </p:nvSpPr>
        <p:spPr>
          <a:xfrm>
            <a:off x="457200" y="1143000"/>
            <a:ext cx="8229600" cy="5334000"/>
          </a:xfrm>
        </p:spPr>
        <p:txBody>
          <a:bodyPr>
            <a:normAutofit fontScale="85000" lnSpcReduction="20000"/>
          </a:bodyPr>
          <a:lstStyle/>
          <a:p>
            <a:pPr marL="514350" indent="-514350">
              <a:buFont typeface="+mj-lt"/>
              <a:buAutoNum type="arabicParenR"/>
            </a:pPr>
            <a:r>
              <a:rPr lang="en-US" dirty="0" smtClean="0"/>
              <a:t>Open </a:t>
            </a:r>
            <a:r>
              <a:rPr lang="en-US" dirty="0"/>
              <a:t>the word processing package</a:t>
            </a:r>
          </a:p>
          <a:p>
            <a:pPr marL="514350" indent="-514350">
              <a:buFont typeface="+mj-lt"/>
              <a:buAutoNum type="arabicParenR"/>
            </a:pPr>
            <a:r>
              <a:rPr lang="en-GB" dirty="0" smtClean="0"/>
              <a:t>Create </a:t>
            </a:r>
            <a:r>
              <a:rPr lang="en-GB" dirty="0"/>
              <a:t>a file</a:t>
            </a:r>
          </a:p>
          <a:p>
            <a:pPr marL="514350" indent="-514350">
              <a:buFont typeface="+mj-lt"/>
              <a:buAutoNum type="arabicParenR"/>
            </a:pPr>
            <a:r>
              <a:rPr lang="en-US" dirty="0" smtClean="0"/>
              <a:t>Save </a:t>
            </a:r>
            <a:r>
              <a:rPr lang="en-US" dirty="0"/>
              <a:t>the file under a unique name within its directory</a:t>
            </a:r>
          </a:p>
          <a:p>
            <a:pPr marL="514350" indent="-514350">
              <a:buFont typeface="+mj-lt"/>
              <a:buAutoNum type="arabicParenR"/>
            </a:pPr>
            <a:r>
              <a:rPr lang="en-GB" dirty="0" smtClean="0"/>
              <a:t>Type </a:t>
            </a:r>
            <a:r>
              <a:rPr lang="en-GB" dirty="0"/>
              <a:t>the document</a:t>
            </a:r>
          </a:p>
          <a:p>
            <a:pPr marL="514350" indent="-514350">
              <a:buFont typeface="+mj-lt"/>
              <a:buAutoNum type="arabicParenR"/>
            </a:pPr>
            <a:r>
              <a:rPr lang="en-US" dirty="0" smtClean="0"/>
              <a:t>If </a:t>
            </a:r>
            <a:r>
              <a:rPr lang="en-US" dirty="0"/>
              <a:t>graphics are necessary, open the graphics </a:t>
            </a:r>
            <a:r>
              <a:rPr lang="en-US" dirty="0" smtClean="0"/>
              <a:t>package, create </a:t>
            </a:r>
            <a:r>
              <a:rPr lang="en-US" dirty="0"/>
              <a:t>the graphics, and paste the graphics into </a:t>
            </a:r>
            <a:r>
              <a:rPr lang="en-US" dirty="0" smtClean="0"/>
              <a:t>the </a:t>
            </a:r>
            <a:r>
              <a:rPr lang="en-GB" dirty="0" smtClean="0"/>
              <a:t>document</a:t>
            </a:r>
            <a:endParaRPr lang="en-GB" dirty="0"/>
          </a:p>
          <a:p>
            <a:pPr marL="514350" indent="-514350">
              <a:buFont typeface="+mj-lt"/>
              <a:buAutoNum type="arabicParenR"/>
            </a:pPr>
            <a:r>
              <a:rPr lang="en-US" dirty="0" smtClean="0"/>
              <a:t>If </a:t>
            </a:r>
            <a:r>
              <a:rPr lang="en-US" dirty="0"/>
              <a:t>a spreadsheet is necessary, open the </a:t>
            </a:r>
            <a:r>
              <a:rPr lang="en-US" dirty="0" smtClean="0"/>
              <a:t>spreadsheet package</a:t>
            </a:r>
            <a:r>
              <a:rPr lang="en-US" dirty="0"/>
              <a:t>, create the spreadsheet, and paste </a:t>
            </a:r>
            <a:r>
              <a:rPr lang="en-US" dirty="0" smtClean="0"/>
              <a:t>the </a:t>
            </a:r>
            <a:r>
              <a:rPr lang="en-GB" dirty="0" smtClean="0"/>
              <a:t>spreadsheet </a:t>
            </a:r>
            <a:r>
              <a:rPr lang="en-GB" dirty="0"/>
              <a:t>into the document</a:t>
            </a:r>
          </a:p>
          <a:p>
            <a:pPr marL="514350" indent="-514350">
              <a:buFont typeface="+mj-lt"/>
              <a:buAutoNum type="arabicParenR"/>
            </a:pPr>
            <a:r>
              <a:rPr lang="en-GB" dirty="0" smtClean="0"/>
              <a:t>Save </a:t>
            </a:r>
            <a:r>
              <a:rPr lang="en-GB" dirty="0"/>
              <a:t>the file</a:t>
            </a:r>
          </a:p>
          <a:p>
            <a:pPr marL="514350" indent="-514350">
              <a:buFont typeface="+mj-lt"/>
              <a:buAutoNum type="arabicParenR"/>
            </a:pPr>
            <a:r>
              <a:rPr lang="en-US" dirty="0" smtClean="0"/>
              <a:t>Print </a:t>
            </a:r>
            <a:r>
              <a:rPr lang="en-US" dirty="0"/>
              <a:t>a hard copy of the document</a:t>
            </a:r>
          </a:p>
          <a:p>
            <a:pPr marL="514350" indent="-514350">
              <a:buFont typeface="+mj-lt"/>
              <a:buAutoNum type="arabicParenR"/>
            </a:pPr>
            <a:r>
              <a:rPr lang="en-US" dirty="0" smtClean="0"/>
              <a:t>Exit </a:t>
            </a:r>
            <a:r>
              <a:rPr lang="en-US" dirty="0"/>
              <a:t>the word processing package</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1371600" y="304800"/>
            <a:ext cx="6858000" cy="6324600"/>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68362"/>
          </a:xfrm>
        </p:spPr>
        <p:txBody>
          <a:bodyPr>
            <a:normAutofit/>
          </a:bodyPr>
          <a:lstStyle/>
          <a:p>
            <a:r>
              <a:rPr lang="en-GB" b="1" dirty="0" smtClean="0"/>
              <a:t>Example 2: Processing an order</a:t>
            </a:r>
            <a:endParaRPr lang="en-GB" b="1" dirty="0"/>
          </a:p>
        </p:txBody>
      </p:sp>
      <p:sp>
        <p:nvSpPr>
          <p:cNvPr id="3" name="Content Placeholder 2"/>
          <p:cNvSpPr>
            <a:spLocks noGrp="1"/>
          </p:cNvSpPr>
          <p:nvPr>
            <p:ph idx="1"/>
          </p:nvPr>
        </p:nvSpPr>
        <p:spPr>
          <a:xfrm>
            <a:off x="533400" y="1341437"/>
            <a:ext cx="8229600" cy="4906963"/>
          </a:xfrm>
        </p:spPr>
        <p:txBody>
          <a:bodyPr>
            <a:normAutofit/>
          </a:bodyPr>
          <a:lstStyle/>
          <a:p>
            <a:pPr>
              <a:buNone/>
            </a:pPr>
            <a:r>
              <a:rPr lang="en-US" dirty="0" smtClean="0"/>
              <a:t>	Once </a:t>
            </a:r>
            <a:r>
              <a:rPr lang="en-US" dirty="0"/>
              <a:t>the order is received the activities split into </a:t>
            </a:r>
            <a:r>
              <a:rPr lang="en-US" dirty="0" smtClean="0"/>
              <a:t>two parallel </a:t>
            </a:r>
            <a:r>
              <a:rPr lang="en-US" dirty="0"/>
              <a:t>sets of activities One side fills and </a:t>
            </a:r>
            <a:r>
              <a:rPr lang="en-US" dirty="0" smtClean="0"/>
              <a:t>sends the </a:t>
            </a:r>
            <a:r>
              <a:rPr lang="en-US" dirty="0"/>
              <a:t>order while the other handles the billing </a:t>
            </a:r>
            <a:r>
              <a:rPr lang="en-US" dirty="0" smtClean="0"/>
              <a:t>On the </a:t>
            </a:r>
            <a:r>
              <a:rPr lang="en-US" dirty="0"/>
              <a:t>Fill Order side, the method of delivery </a:t>
            </a:r>
            <a:r>
              <a:rPr lang="en-US" dirty="0" smtClean="0"/>
              <a:t>is decided </a:t>
            </a:r>
            <a:r>
              <a:rPr lang="en-US" dirty="0"/>
              <a:t>conditionally Depending on the </a:t>
            </a:r>
            <a:r>
              <a:rPr lang="en-US" dirty="0" smtClean="0"/>
              <a:t>condition either </a:t>
            </a:r>
            <a:r>
              <a:rPr lang="en-US" dirty="0"/>
              <a:t>the Overnight Delivery activity or </a:t>
            </a:r>
            <a:r>
              <a:rPr lang="en-US" dirty="0" smtClean="0"/>
              <a:t>the Regular </a:t>
            </a:r>
            <a:r>
              <a:rPr lang="en-US" dirty="0"/>
              <a:t>Delivery activity is performed Finally </a:t>
            </a:r>
            <a:r>
              <a:rPr lang="en-US" dirty="0" smtClean="0"/>
              <a:t>the parallel </a:t>
            </a:r>
            <a:r>
              <a:rPr lang="en-US" dirty="0"/>
              <a:t>activities combine to close the order</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Diagrams</a:t>
            </a:r>
            <a:endParaRPr lang="en-US" dirty="0"/>
          </a:p>
        </p:txBody>
      </p:sp>
      <p:sp>
        <p:nvSpPr>
          <p:cNvPr id="3" name="Content Placeholder 2"/>
          <p:cNvSpPr>
            <a:spLocks noGrp="1"/>
          </p:cNvSpPr>
          <p:nvPr>
            <p:ph idx="1"/>
          </p:nvPr>
        </p:nvSpPr>
        <p:spPr/>
        <p:txBody>
          <a:bodyPr>
            <a:normAutofit fontScale="85000" lnSpcReduction="20000"/>
          </a:bodyPr>
          <a:lstStyle/>
          <a:p>
            <a:pPr marL="285750" indent="-285750">
              <a:spcBef>
                <a:spcPct val="75000"/>
              </a:spcBef>
            </a:pPr>
            <a:r>
              <a:rPr lang="en-US" dirty="0" smtClean="0"/>
              <a:t>Describes how activities are coordinated.</a:t>
            </a:r>
          </a:p>
          <a:p>
            <a:pPr marL="285750" indent="-285750">
              <a:spcBef>
                <a:spcPct val="75000"/>
              </a:spcBef>
            </a:pPr>
            <a:r>
              <a:rPr lang="en-US" dirty="0" smtClean="0"/>
              <a:t>Is particularly useful when you know that an operation has to achieve a number of different things, and you want to model what the essential dependencies between them are, before you decide in what order to do them.</a:t>
            </a:r>
          </a:p>
          <a:p>
            <a:pPr marL="285750" indent="-285750">
              <a:spcBef>
                <a:spcPct val="75000"/>
              </a:spcBef>
            </a:pPr>
            <a:r>
              <a:rPr lang="en-US" dirty="0" smtClean="0"/>
              <a:t>Records the dependencies between activities, such as which things can happen in parallel and what must be finished before something else can start.</a:t>
            </a:r>
          </a:p>
          <a:p>
            <a:pPr marL="285750" indent="-285750">
              <a:spcBef>
                <a:spcPct val="75000"/>
              </a:spcBef>
            </a:pPr>
            <a:r>
              <a:rPr lang="en-US" dirty="0" smtClean="0"/>
              <a:t>Represents the workflow of the process.</a:t>
            </a:r>
            <a:endParaRPr lang="en-US" sz="3600"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 name="Group 86"/>
          <p:cNvGrpSpPr/>
          <p:nvPr/>
        </p:nvGrpSpPr>
        <p:grpSpPr>
          <a:xfrm>
            <a:off x="304800" y="76200"/>
            <a:ext cx="8610600" cy="6705599"/>
            <a:chOff x="381000" y="152401"/>
            <a:chExt cx="8610600" cy="6705599"/>
          </a:xfrm>
        </p:grpSpPr>
        <p:sp>
          <p:nvSpPr>
            <p:cNvPr id="5" name="Flowchart: Alternate Process 4"/>
            <p:cNvSpPr/>
            <p:nvPr/>
          </p:nvSpPr>
          <p:spPr>
            <a:xfrm>
              <a:off x="3810000" y="1600198"/>
              <a:ext cx="1600200" cy="533400"/>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Receive Order</a:t>
              </a:r>
              <a:endParaRPr lang="en-GB" dirty="0">
                <a:solidFill>
                  <a:schemeClr val="tx1"/>
                </a:solidFill>
              </a:endParaRPr>
            </a:p>
          </p:txBody>
        </p:sp>
        <p:sp>
          <p:nvSpPr>
            <p:cNvPr id="6" name="Flowchart: Alternate Process 5"/>
            <p:cNvSpPr/>
            <p:nvPr/>
          </p:nvSpPr>
          <p:spPr>
            <a:xfrm>
              <a:off x="3810000" y="5715000"/>
              <a:ext cx="1600200" cy="533400"/>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Close Order</a:t>
              </a:r>
              <a:endParaRPr lang="en-GB" dirty="0">
                <a:solidFill>
                  <a:schemeClr val="tx1"/>
                </a:solidFill>
              </a:endParaRPr>
            </a:p>
          </p:txBody>
        </p:sp>
        <p:sp>
          <p:nvSpPr>
            <p:cNvPr id="7" name="Flowchart: Alternate Process 6"/>
            <p:cNvSpPr/>
            <p:nvPr/>
          </p:nvSpPr>
          <p:spPr>
            <a:xfrm>
              <a:off x="7010400" y="4190998"/>
              <a:ext cx="1600200" cy="533400"/>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Receive Payment</a:t>
              </a:r>
              <a:endParaRPr lang="en-GB" dirty="0">
                <a:solidFill>
                  <a:schemeClr val="tx1"/>
                </a:solidFill>
              </a:endParaRPr>
            </a:p>
          </p:txBody>
        </p:sp>
        <p:sp>
          <p:nvSpPr>
            <p:cNvPr id="8" name="Flowchart: Alternate Process 7"/>
            <p:cNvSpPr/>
            <p:nvPr/>
          </p:nvSpPr>
          <p:spPr>
            <a:xfrm>
              <a:off x="4495800" y="3047998"/>
              <a:ext cx="1600200" cy="533400"/>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Send Invoice</a:t>
              </a:r>
              <a:endParaRPr lang="en-GB" dirty="0">
                <a:solidFill>
                  <a:schemeClr val="tx1"/>
                </a:solidFill>
              </a:endParaRPr>
            </a:p>
          </p:txBody>
        </p:sp>
        <p:sp>
          <p:nvSpPr>
            <p:cNvPr id="9" name="Flowchart: Alternate Process 8"/>
            <p:cNvSpPr/>
            <p:nvPr/>
          </p:nvSpPr>
          <p:spPr>
            <a:xfrm>
              <a:off x="914400" y="4267198"/>
              <a:ext cx="1600200" cy="533400"/>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Deliver Order</a:t>
              </a:r>
              <a:endParaRPr lang="en-GB" dirty="0">
                <a:solidFill>
                  <a:schemeClr val="tx1"/>
                </a:solidFill>
              </a:endParaRPr>
            </a:p>
          </p:txBody>
        </p:sp>
        <p:sp>
          <p:nvSpPr>
            <p:cNvPr id="10" name="Flowchart: Alternate Process 9"/>
            <p:cNvSpPr/>
            <p:nvPr/>
          </p:nvSpPr>
          <p:spPr>
            <a:xfrm>
              <a:off x="914400" y="3047998"/>
              <a:ext cx="1600200" cy="533400"/>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Fulfill Order</a:t>
              </a:r>
              <a:endParaRPr lang="en-GB" dirty="0">
                <a:solidFill>
                  <a:schemeClr val="tx1"/>
                </a:solidFill>
              </a:endParaRPr>
            </a:p>
          </p:txBody>
        </p:sp>
        <p:cxnSp>
          <p:nvCxnSpPr>
            <p:cNvPr id="12" name="Straight Connector 11"/>
            <p:cNvCxnSpPr/>
            <p:nvPr/>
          </p:nvCxnSpPr>
          <p:spPr>
            <a:xfrm rot="5400000">
              <a:off x="75406" y="3276598"/>
              <a:ext cx="5944394"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3504408" y="3199606"/>
              <a:ext cx="60959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Flowchart: Connector 15"/>
            <p:cNvSpPr/>
            <p:nvPr/>
          </p:nvSpPr>
          <p:spPr>
            <a:xfrm>
              <a:off x="4495800" y="762000"/>
              <a:ext cx="304800" cy="3048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7" name="Flowchart: Connector 16"/>
            <p:cNvSpPr/>
            <p:nvPr/>
          </p:nvSpPr>
          <p:spPr>
            <a:xfrm>
              <a:off x="4419600" y="6553200"/>
              <a:ext cx="304800" cy="304800"/>
            </a:xfrm>
            <a:prstGeom prst="flowChartConnector">
              <a:avLst/>
            </a:prstGeom>
            <a:ln w="76200" cmpd="db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cxnSp>
          <p:nvCxnSpPr>
            <p:cNvPr id="27" name="Straight Arrow Connector 26"/>
            <p:cNvCxnSpPr/>
            <p:nvPr/>
          </p:nvCxnSpPr>
          <p:spPr>
            <a:xfrm rot="5400000">
              <a:off x="4420394" y="2285204"/>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114800" y="2438398"/>
              <a:ext cx="8382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Elbow Connector 35"/>
            <p:cNvCxnSpPr>
              <a:endCxn id="8" idx="0"/>
            </p:cNvCxnSpPr>
            <p:nvPr/>
          </p:nvCxnSpPr>
          <p:spPr>
            <a:xfrm rot="16200000" flipH="1">
              <a:off x="4743450" y="2495548"/>
              <a:ext cx="609600" cy="495300"/>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1751012" y="2439192"/>
              <a:ext cx="2593182" cy="609600"/>
              <a:chOff x="1751012" y="2667794"/>
              <a:chExt cx="2593182" cy="609600"/>
            </a:xfrm>
          </p:grpSpPr>
          <p:cxnSp>
            <p:nvCxnSpPr>
              <p:cNvPr id="42" name="Straight Connector 41"/>
              <p:cNvCxnSpPr/>
              <p:nvPr/>
            </p:nvCxnSpPr>
            <p:spPr>
              <a:xfrm rot="5400000">
                <a:off x="4191000" y="2819400"/>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0800000">
                <a:off x="1752600" y="2971800"/>
                <a:ext cx="2590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a:off x="1599406" y="3124200"/>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54" name="Straight Arrow Connector 53"/>
            <p:cNvCxnSpPr/>
            <p:nvPr/>
          </p:nvCxnSpPr>
          <p:spPr>
            <a:xfrm rot="5400000">
              <a:off x="1410494" y="3923504"/>
              <a:ext cx="685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hape 61"/>
            <p:cNvCxnSpPr>
              <a:stCxn id="8" idx="2"/>
            </p:cNvCxnSpPr>
            <p:nvPr/>
          </p:nvCxnSpPr>
          <p:spPr>
            <a:xfrm rot="16200000" flipH="1">
              <a:off x="6381750" y="2495548"/>
              <a:ext cx="304800" cy="247650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7620794" y="4037806"/>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4191794" y="5257006"/>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hape 70"/>
            <p:cNvCxnSpPr>
              <a:stCxn id="9" idx="2"/>
            </p:cNvCxnSpPr>
            <p:nvPr/>
          </p:nvCxnSpPr>
          <p:spPr>
            <a:xfrm rot="16200000" flipH="1">
              <a:off x="2876549" y="3638549"/>
              <a:ext cx="304802" cy="262890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hape 72"/>
            <p:cNvCxnSpPr>
              <a:stCxn id="7" idx="2"/>
            </p:cNvCxnSpPr>
            <p:nvPr/>
          </p:nvCxnSpPr>
          <p:spPr>
            <a:xfrm rot="5400000">
              <a:off x="6076949" y="3371849"/>
              <a:ext cx="381002" cy="308610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5400000">
              <a:off x="4571206" y="5257006"/>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114800" y="5410200"/>
              <a:ext cx="8382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5400000">
              <a:off x="4420394" y="5561806"/>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a:off x="4420394" y="6400006"/>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rot="5400000">
              <a:off x="4344194" y="1294606"/>
              <a:ext cx="609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381000" y="304800"/>
              <a:ext cx="2286000" cy="381000"/>
            </a:xfrm>
            <a:prstGeom prst="rect">
              <a:avLst/>
            </a:prstGeom>
            <a:noFill/>
          </p:spPr>
          <p:txBody>
            <a:bodyPr wrap="square" rtlCol="0">
              <a:spAutoFit/>
            </a:bodyPr>
            <a:lstStyle/>
            <a:p>
              <a:pPr algn="ctr"/>
              <a:r>
                <a:rPr lang="en-US" b="1" dirty="0" smtClean="0"/>
                <a:t>Store</a:t>
              </a:r>
              <a:endParaRPr lang="en-GB" b="1" dirty="0"/>
            </a:p>
          </p:txBody>
        </p:sp>
        <p:sp>
          <p:nvSpPr>
            <p:cNvPr id="85" name="TextBox 84"/>
            <p:cNvSpPr txBox="1"/>
            <p:nvPr/>
          </p:nvSpPr>
          <p:spPr>
            <a:xfrm>
              <a:off x="3581400" y="304800"/>
              <a:ext cx="2286000" cy="381000"/>
            </a:xfrm>
            <a:prstGeom prst="rect">
              <a:avLst/>
            </a:prstGeom>
            <a:noFill/>
          </p:spPr>
          <p:txBody>
            <a:bodyPr wrap="square" rtlCol="0">
              <a:spAutoFit/>
            </a:bodyPr>
            <a:lstStyle/>
            <a:p>
              <a:pPr algn="ctr"/>
              <a:r>
                <a:rPr lang="en-US" b="1" dirty="0" smtClean="0"/>
                <a:t>Customer Service</a:t>
              </a:r>
              <a:endParaRPr lang="en-GB" b="1" dirty="0"/>
            </a:p>
          </p:txBody>
        </p:sp>
        <p:sp>
          <p:nvSpPr>
            <p:cNvPr id="86" name="TextBox 85"/>
            <p:cNvSpPr txBox="1"/>
            <p:nvPr/>
          </p:nvSpPr>
          <p:spPr>
            <a:xfrm>
              <a:off x="6705600" y="304800"/>
              <a:ext cx="2286000" cy="381000"/>
            </a:xfrm>
            <a:prstGeom prst="rect">
              <a:avLst/>
            </a:prstGeom>
            <a:noFill/>
          </p:spPr>
          <p:txBody>
            <a:bodyPr wrap="square" rtlCol="0">
              <a:spAutoFit/>
            </a:bodyPr>
            <a:lstStyle/>
            <a:p>
              <a:pPr algn="ctr"/>
              <a:r>
                <a:rPr lang="en-US" b="1" dirty="0" smtClean="0"/>
                <a:t>Finance</a:t>
              </a:r>
              <a:endParaRPr lang="en-GB" b="1" dirty="0"/>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2880521" y="2910680"/>
            <a:ext cx="6858002" cy="1036639"/>
          </a:xfrm>
        </p:spPr>
        <p:txBody>
          <a:bodyPr>
            <a:normAutofit fontScale="90000"/>
          </a:bodyPr>
          <a:lstStyle/>
          <a:p>
            <a:r>
              <a:rPr lang="en-US" dirty="0" smtClean="0"/>
              <a:t>Order Processing activity diagrams without swim lane</a:t>
            </a:r>
            <a:endParaRPr lang="en-GB" dirty="0"/>
          </a:p>
        </p:txBody>
      </p:sp>
      <p:pic>
        <p:nvPicPr>
          <p:cNvPr id="39938" name="Picture 2" descr="Send E PAYMENT Close FILL ORDER Order Invoice older] [else]"/>
          <p:cNvPicPr>
            <a:picLocks noChangeAspect="1" noChangeArrowheads="1"/>
          </p:cNvPicPr>
          <p:nvPr/>
        </p:nvPicPr>
        <p:blipFill>
          <a:blip r:embed="rId2" cstate="print"/>
          <a:srcRect/>
          <a:stretch>
            <a:fillRect/>
          </a:stretch>
        </p:blipFill>
        <p:spPr bwMode="auto">
          <a:xfrm>
            <a:off x="2057400" y="0"/>
            <a:ext cx="5410200" cy="68580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31838"/>
          </a:xfrm>
        </p:spPr>
        <p:txBody>
          <a:bodyPr>
            <a:normAutofit/>
          </a:bodyPr>
          <a:lstStyle/>
          <a:p>
            <a:r>
              <a:rPr lang="en-US" sz="3600" b="1" dirty="0" smtClean="0"/>
              <a:t>Example 3; activity diagram for Library</a:t>
            </a:r>
            <a:endParaRPr lang="en-GB" sz="3600" b="1" dirty="0"/>
          </a:p>
        </p:txBody>
      </p:sp>
      <p:grpSp>
        <p:nvGrpSpPr>
          <p:cNvPr id="59" name="Group 58"/>
          <p:cNvGrpSpPr/>
          <p:nvPr/>
        </p:nvGrpSpPr>
        <p:grpSpPr>
          <a:xfrm>
            <a:off x="990600" y="990600"/>
            <a:ext cx="7391400" cy="5638800"/>
            <a:chOff x="990600" y="990600"/>
            <a:chExt cx="7391400" cy="5638800"/>
          </a:xfrm>
        </p:grpSpPr>
        <p:sp>
          <p:nvSpPr>
            <p:cNvPr id="5" name="Line 4"/>
            <p:cNvSpPr>
              <a:spLocks noChangeShapeType="1"/>
            </p:cNvSpPr>
            <p:nvPr/>
          </p:nvSpPr>
          <p:spPr bwMode="auto">
            <a:xfrm flipH="1">
              <a:off x="4495799" y="990600"/>
              <a:ext cx="45719" cy="5562600"/>
            </a:xfrm>
            <a:prstGeom prst="line">
              <a:avLst/>
            </a:prstGeom>
            <a:noFill/>
            <a:ln w="9525">
              <a:solidFill>
                <a:schemeClr val="tx1"/>
              </a:solidFill>
              <a:prstDash val="sysDot"/>
              <a:round/>
              <a:headEnd/>
              <a:tailEnd/>
            </a:ln>
            <a:effectLst/>
          </p:spPr>
          <p:txBody>
            <a:bodyPr wrap="none"/>
            <a:lstStyle/>
            <a:p>
              <a:endParaRPr lang="en-GB"/>
            </a:p>
          </p:txBody>
        </p:sp>
        <p:sp>
          <p:nvSpPr>
            <p:cNvPr id="6" name="Text Box 5"/>
            <p:cNvSpPr txBox="1">
              <a:spLocks noChangeArrowheads="1"/>
            </p:cNvSpPr>
            <p:nvPr/>
          </p:nvSpPr>
          <p:spPr bwMode="auto">
            <a:xfrm>
              <a:off x="2119312" y="990600"/>
              <a:ext cx="966931" cy="338554"/>
            </a:xfrm>
            <a:prstGeom prst="rect">
              <a:avLst/>
            </a:prstGeom>
            <a:noFill/>
            <a:ln w="9525">
              <a:noFill/>
              <a:miter lim="800000"/>
              <a:headEnd/>
              <a:tailEnd/>
            </a:ln>
            <a:effectLst/>
          </p:spPr>
          <p:txBody>
            <a:bodyPr wrap="none">
              <a:spAutoFit/>
            </a:bodyPr>
            <a:lstStyle/>
            <a:p>
              <a:pPr algn="ctr"/>
              <a:r>
                <a:rPr lang="en-US" sz="1600" b="1" dirty="0" smtClean="0"/>
                <a:t>Member</a:t>
              </a:r>
              <a:r>
                <a:rPr lang="en-US" sz="1600" dirty="0" smtClean="0"/>
                <a:t> </a:t>
              </a:r>
              <a:endParaRPr lang="en-US" sz="1600" dirty="0"/>
            </a:p>
          </p:txBody>
        </p:sp>
        <p:sp>
          <p:nvSpPr>
            <p:cNvPr id="7" name="Text Box 6"/>
            <p:cNvSpPr txBox="1">
              <a:spLocks noChangeArrowheads="1"/>
            </p:cNvSpPr>
            <p:nvPr/>
          </p:nvSpPr>
          <p:spPr bwMode="auto">
            <a:xfrm>
              <a:off x="5915025" y="990600"/>
              <a:ext cx="942975" cy="336550"/>
            </a:xfrm>
            <a:prstGeom prst="rect">
              <a:avLst/>
            </a:prstGeom>
            <a:noFill/>
            <a:ln w="9525">
              <a:noFill/>
              <a:miter lim="800000"/>
              <a:headEnd/>
              <a:tailEnd/>
            </a:ln>
            <a:effectLst/>
          </p:spPr>
          <p:txBody>
            <a:bodyPr wrap="none">
              <a:spAutoFit/>
            </a:bodyPr>
            <a:lstStyle/>
            <a:p>
              <a:pPr algn="ctr"/>
              <a:r>
                <a:rPr lang="en-US" sz="1600" b="1" dirty="0"/>
                <a:t>Librarian</a:t>
              </a:r>
            </a:p>
          </p:txBody>
        </p:sp>
        <p:sp>
          <p:nvSpPr>
            <p:cNvPr id="8" name="Oval 7"/>
            <p:cNvSpPr>
              <a:spLocks noChangeArrowheads="1"/>
            </p:cNvSpPr>
            <p:nvPr/>
          </p:nvSpPr>
          <p:spPr bwMode="auto">
            <a:xfrm>
              <a:off x="1143000" y="1219200"/>
              <a:ext cx="228600" cy="228600"/>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9" name="AutoShape 8"/>
            <p:cNvSpPr>
              <a:spLocks noChangeArrowheads="1"/>
            </p:cNvSpPr>
            <p:nvPr/>
          </p:nvSpPr>
          <p:spPr bwMode="auto">
            <a:xfrm>
              <a:off x="990600" y="1905000"/>
              <a:ext cx="609600" cy="304800"/>
            </a:xfrm>
            <a:prstGeom prst="diamond">
              <a:avLst/>
            </a:prstGeom>
            <a:solidFill>
              <a:schemeClr val="bg1"/>
            </a:solidFill>
            <a:ln w="28575">
              <a:solidFill>
                <a:schemeClr val="tx1"/>
              </a:solidFill>
              <a:miter lim="800000"/>
              <a:headEnd/>
              <a:tailEnd/>
            </a:ln>
            <a:effectLst/>
          </p:spPr>
          <p:txBody>
            <a:bodyPr wrap="none" anchor="ctr"/>
            <a:lstStyle/>
            <a:p>
              <a:endParaRPr lang="en-GB"/>
            </a:p>
          </p:txBody>
        </p:sp>
        <p:sp>
          <p:nvSpPr>
            <p:cNvPr id="10" name="Line 9"/>
            <p:cNvSpPr>
              <a:spLocks noChangeShapeType="1"/>
            </p:cNvSpPr>
            <p:nvPr/>
          </p:nvSpPr>
          <p:spPr bwMode="auto">
            <a:xfrm flipV="1">
              <a:off x="1295400" y="1447800"/>
              <a:ext cx="0" cy="457200"/>
            </a:xfrm>
            <a:prstGeom prst="line">
              <a:avLst/>
            </a:prstGeom>
            <a:noFill/>
            <a:ln w="28575">
              <a:solidFill>
                <a:schemeClr val="tx1"/>
              </a:solidFill>
              <a:round/>
              <a:headEnd/>
              <a:tailEnd/>
            </a:ln>
            <a:effectLst/>
          </p:spPr>
          <p:txBody>
            <a:bodyPr wrap="none"/>
            <a:lstStyle/>
            <a:p>
              <a:endParaRPr lang="en-GB"/>
            </a:p>
          </p:txBody>
        </p:sp>
        <p:sp>
          <p:nvSpPr>
            <p:cNvPr id="11" name="Line 10"/>
            <p:cNvSpPr>
              <a:spLocks noChangeShapeType="1"/>
            </p:cNvSpPr>
            <p:nvPr/>
          </p:nvSpPr>
          <p:spPr bwMode="auto">
            <a:xfrm>
              <a:off x="1524000" y="2057400"/>
              <a:ext cx="1066800" cy="0"/>
            </a:xfrm>
            <a:prstGeom prst="line">
              <a:avLst/>
            </a:prstGeom>
            <a:noFill/>
            <a:ln w="28575">
              <a:solidFill>
                <a:schemeClr val="tx1"/>
              </a:solidFill>
              <a:round/>
              <a:headEnd/>
              <a:tailEnd type="arrow" w="med" len="med"/>
            </a:ln>
            <a:effectLst/>
          </p:spPr>
          <p:txBody>
            <a:bodyPr wrap="none"/>
            <a:lstStyle/>
            <a:p>
              <a:endParaRPr lang="en-GB"/>
            </a:p>
          </p:txBody>
        </p:sp>
        <p:sp>
          <p:nvSpPr>
            <p:cNvPr id="12" name="Line 11"/>
            <p:cNvSpPr>
              <a:spLocks noChangeShapeType="1"/>
            </p:cNvSpPr>
            <p:nvPr/>
          </p:nvSpPr>
          <p:spPr bwMode="auto">
            <a:xfrm>
              <a:off x="1295400" y="2209800"/>
              <a:ext cx="0" cy="990600"/>
            </a:xfrm>
            <a:prstGeom prst="line">
              <a:avLst/>
            </a:prstGeom>
            <a:noFill/>
            <a:ln w="28575">
              <a:solidFill>
                <a:schemeClr val="tx1"/>
              </a:solidFill>
              <a:round/>
              <a:headEnd/>
              <a:tailEnd/>
            </a:ln>
            <a:effectLst/>
          </p:spPr>
          <p:txBody>
            <a:bodyPr wrap="none"/>
            <a:lstStyle/>
            <a:p>
              <a:endParaRPr lang="en-GB"/>
            </a:p>
          </p:txBody>
        </p:sp>
        <p:sp>
          <p:nvSpPr>
            <p:cNvPr id="13" name="Text Box 12"/>
            <p:cNvSpPr txBox="1">
              <a:spLocks noChangeArrowheads="1"/>
            </p:cNvSpPr>
            <p:nvPr/>
          </p:nvSpPr>
          <p:spPr bwMode="auto">
            <a:xfrm>
              <a:off x="1524000" y="1676400"/>
              <a:ext cx="1066800" cy="336550"/>
            </a:xfrm>
            <a:prstGeom prst="rect">
              <a:avLst/>
            </a:prstGeom>
            <a:noFill/>
            <a:ln w="9525">
              <a:noFill/>
              <a:miter lim="800000"/>
              <a:headEnd/>
              <a:tailEnd/>
            </a:ln>
            <a:effectLst/>
          </p:spPr>
          <p:txBody>
            <a:bodyPr wrap="none">
              <a:spAutoFit/>
            </a:bodyPr>
            <a:lstStyle/>
            <a:p>
              <a:r>
                <a:rPr lang="en-US" sz="1600"/>
                <a:t>[borrower]</a:t>
              </a:r>
            </a:p>
          </p:txBody>
        </p:sp>
        <p:sp>
          <p:nvSpPr>
            <p:cNvPr id="14" name="Text Box 13"/>
            <p:cNvSpPr txBox="1">
              <a:spLocks noChangeArrowheads="1"/>
            </p:cNvSpPr>
            <p:nvPr/>
          </p:nvSpPr>
          <p:spPr bwMode="auto">
            <a:xfrm>
              <a:off x="1447800" y="2743200"/>
              <a:ext cx="966788" cy="336550"/>
            </a:xfrm>
            <a:prstGeom prst="rect">
              <a:avLst/>
            </a:prstGeom>
            <a:noFill/>
            <a:ln w="9525">
              <a:noFill/>
              <a:miter lim="800000"/>
              <a:headEnd/>
              <a:tailEnd/>
            </a:ln>
            <a:effectLst/>
          </p:spPr>
          <p:txBody>
            <a:bodyPr wrap="none">
              <a:spAutoFit/>
            </a:bodyPr>
            <a:lstStyle/>
            <a:p>
              <a:r>
                <a:rPr lang="en-US" sz="1600"/>
                <a:t>[returner]</a:t>
              </a:r>
            </a:p>
          </p:txBody>
        </p:sp>
        <p:sp>
          <p:nvSpPr>
            <p:cNvPr id="15" name="AutoShape 14"/>
            <p:cNvSpPr>
              <a:spLocks noChangeArrowheads="1"/>
            </p:cNvSpPr>
            <p:nvPr/>
          </p:nvSpPr>
          <p:spPr bwMode="auto">
            <a:xfrm>
              <a:off x="2590800" y="1752600"/>
              <a:ext cx="1524000" cy="533400"/>
            </a:xfrm>
            <a:prstGeom prst="roundRect">
              <a:avLst>
                <a:gd name="adj" fmla="val 16667"/>
              </a:avLst>
            </a:prstGeom>
            <a:solidFill>
              <a:schemeClr val="bg1"/>
            </a:solidFill>
            <a:ln w="9525">
              <a:solidFill>
                <a:schemeClr val="tx1"/>
              </a:solidFill>
              <a:round/>
              <a:headEnd/>
              <a:tailEnd/>
            </a:ln>
            <a:effectLst/>
          </p:spPr>
          <p:txBody>
            <a:bodyPr wrap="none" anchor="ctr"/>
            <a:lstStyle/>
            <a:p>
              <a:pPr algn="ctr"/>
              <a:endParaRPr lang="en-US" sz="1800">
                <a:solidFill>
                  <a:schemeClr val="bg1"/>
                </a:solidFill>
              </a:endParaRPr>
            </a:p>
          </p:txBody>
        </p:sp>
        <p:sp>
          <p:nvSpPr>
            <p:cNvPr id="16" name="Text Box 15"/>
            <p:cNvSpPr txBox="1">
              <a:spLocks noChangeArrowheads="1"/>
            </p:cNvSpPr>
            <p:nvPr/>
          </p:nvSpPr>
          <p:spPr bwMode="auto">
            <a:xfrm>
              <a:off x="2590800" y="1905000"/>
              <a:ext cx="1522413" cy="304800"/>
            </a:xfrm>
            <a:prstGeom prst="rect">
              <a:avLst/>
            </a:prstGeom>
            <a:noFill/>
            <a:ln w="9525">
              <a:noFill/>
              <a:miter lim="800000"/>
              <a:headEnd/>
              <a:tailEnd/>
            </a:ln>
            <a:effectLst/>
          </p:spPr>
          <p:txBody>
            <a:bodyPr wrap="none">
              <a:spAutoFit/>
            </a:bodyPr>
            <a:lstStyle/>
            <a:p>
              <a:r>
                <a:rPr lang="en-US" sz="1400"/>
                <a:t>Find book on shelf</a:t>
              </a:r>
            </a:p>
          </p:txBody>
        </p:sp>
        <p:sp>
          <p:nvSpPr>
            <p:cNvPr id="17" name="AutoShape 16"/>
            <p:cNvSpPr>
              <a:spLocks noChangeArrowheads="1"/>
            </p:cNvSpPr>
            <p:nvPr/>
          </p:nvSpPr>
          <p:spPr bwMode="auto">
            <a:xfrm>
              <a:off x="2590800" y="2895600"/>
              <a:ext cx="1524000" cy="533400"/>
            </a:xfrm>
            <a:prstGeom prst="roundRect">
              <a:avLst>
                <a:gd name="adj" fmla="val 16667"/>
              </a:avLst>
            </a:prstGeom>
            <a:solidFill>
              <a:schemeClr val="bg1"/>
            </a:solidFill>
            <a:ln w="9525">
              <a:solidFill>
                <a:schemeClr val="tx1"/>
              </a:solidFill>
              <a:round/>
              <a:headEnd/>
              <a:tailEnd/>
            </a:ln>
            <a:effectLst/>
          </p:spPr>
          <p:txBody>
            <a:bodyPr wrap="none" anchor="ctr"/>
            <a:lstStyle/>
            <a:p>
              <a:pPr algn="ctr"/>
              <a:endParaRPr lang="en-US" sz="1800">
                <a:solidFill>
                  <a:schemeClr val="bg1"/>
                </a:solidFill>
              </a:endParaRPr>
            </a:p>
          </p:txBody>
        </p:sp>
        <p:sp>
          <p:nvSpPr>
            <p:cNvPr id="18" name="Text Box 17"/>
            <p:cNvSpPr txBox="1">
              <a:spLocks noChangeArrowheads="1"/>
            </p:cNvSpPr>
            <p:nvPr/>
          </p:nvSpPr>
          <p:spPr bwMode="auto">
            <a:xfrm>
              <a:off x="2743200" y="3048000"/>
              <a:ext cx="1182688" cy="304800"/>
            </a:xfrm>
            <a:prstGeom prst="rect">
              <a:avLst/>
            </a:prstGeom>
            <a:noFill/>
            <a:ln w="9525">
              <a:noFill/>
              <a:miter lim="800000"/>
              <a:headEnd/>
              <a:tailEnd/>
            </a:ln>
            <a:effectLst/>
          </p:spPr>
          <p:txBody>
            <a:bodyPr wrap="none">
              <a:spAutoFit/>
            </a:bodyPr>
            <a:lstStyle/>
            <a:p>
              <a:r>
                <a:rPr lang="en-US" sz="1400"/>
                <a:t>Wait in queue</a:t>
              </a:r>
            </a:p>
          </p:txBody>
        </p:sp>
        <p:sp>
          <p:nvSpPr>
            <p:cNvPr id="19" name="Line 18"/>
            <p:cNvSpPr>
              <a:spLocks noChangeShapeType="1"/>
            </p:cNvSpPr>
            <p:nvPr/>
          </p:nvSpPr>
          <p:spPr bwMode="auto">
            <a:xfrm>
              <a:off x="1295400" y="3200400"/>
              <a:ext cx="1295400" cy="0"/>
            </a:xfrm>
            <a:prstGeom prst="line">
              <a:avLst/>
            </a:prstGeom>
            <a:noFill/>
            <a:ln w="28575">
              <a:solidFill>
                <a:schemeClr val="tx1"/>
              </a:solidFill>
              <a:round/>
              <a:headEnd/>
              <a:tailEnd type="arrow" w="med" len="med"/>
            </a:ln>
            <a:effectLst/>
          </p:spPr>
          <p:txBody>
            <a:bodyPr wrap="none"/>
            <a:lstStyle/>
            <a:p>
              <a:endParaRPr lang="en-GB"/>
            </a:p>
          </p:txBody>
        </p:sp>
        <p:sp>
          <p:nvSpPr>
            <p:cNvPr id="20" name="Line 19"/>
            <p:cNvSpPr>
              <a:spLocks noChangeShapeType="1"/>
            </p:cNvSpPr>
            <p:nvPr/>
          </p:nvSpPr>
          <p:spPr bwMode="auto">
            <a:xfrm>
              <a:off x="3352800" y="2286000"/>
              <a:ext cx="0" cy="609600"/>
            </a:xfrm>
            <a:prstGeom prst="line">
              <a:avLst/>
            </a:prstGeom>
            <a:noFill/>
            <a:ln w="28575">
              <a:solidFill>
                <a:schemeClr val="tx1"/>
              </a:solidFill>
              <a:round/>
              <a:headEnd/>
              <a:tailEnd type="arrow" w="med" len="med"/>
            </a:ln>
            <a:effectLst/>
          </p:spPr>
          <p:txBody>
            <a:bodyPr wrap="none"/>
            <a:lstStyle/>
            <a:p>
              <a:endParaRPr lang="en-GB"/>
            </a:p>
          </p:txBody>
        </p:sp>
        <p:sp>
          <p:nvSpPr>
            <p:cNvPr id="21" name="AutoShape 20"/>
            <p:cNvSpPr>
              <a:spLocks noChangeArrowheads="1"/>
            </p:cNvSpPr>
            <p:nvPr/>
          </p:nvSpPr>
          <p:spPr bwMode="auto">
            <a:xfrm>
              <a:off x="5867400" y="5486400"/>
              <a:ext cx="1524000" cy="533400"/>
            </a:xfrm>
            <a:prstGeom prst="roundRect">
              <a:avLst>
                <a:gd name="adj" fmla="val 16667"/>
              </a:avLst>
            </a:prstGeom>
            <a:solidFill>
              <a:schemeClr val="bg1"/>
            </a:solidFill>
            <a:ln w="9525">
              <a:solidFill>
                <a:schemeClr val="tx1"/>
              </a:solidFill>
              <a:round/>
              <a:headEnd/>
              <a:tailEnd/>
            </a:ln>
            <a:effectLst/>
          </p:spPr>
          <p:txBody>
            <a:bodyPr wrap="none" anchor="ctr"/>
            <a:lstStyle/>
            <a:p>
              <a:pPr algn="ctr"/>
              <a:endParaRPr lang="en-US" sz="1800">
                <a:solidFill>
                  <a:schemeClr val="bg1"/>
                </a:solidFill>
              </a:endParaRPr>
            </a:p>
          </p:txBody>
        </p:sp>
        <p:sp>
          <p:nvSpPr>
            <p:cNvPr id="22" name="Text Box 21"/>
            <p:cNvSpPr txBox="1">
              <a:spLocks noChangeArrowheads="1"/>
            </p:cNvSpPr>
            <p:nvPr/>
          </p:nvSpPr>
          <p:spPr bwMode="auto">
            <a:xfrm>
              <a:off x="6019800" y="5486400"/>
              <a:ext cx="1373188" cy="517525"/>
            </a:xfrm>
            <a:prstGeom prst="rect">
              <a:avLst/>
            </a:prstGeom>
            <a:noFill/>
            <a:ln w="9525">
              <a:noFill/>
              <a:miter lim="800000"/>
              <a:headEnd/>
              <a:tailEnd/>
            </a:ln>
            <a:effectLst/>
          </p:spPr>
          <p:txBody>
            <a:bodyPr wrap="none">
              <a:spAutoFit/>
            </a:bodyPr>
            <a:lstStyle/>
            <a:p>
              <a:r>
                <a:rPr lang="en-US" sz="1400"/>
                <a:t>Prepare for next </a:t>
              </a:r>
            </a:p>
            <a:p>
              <a:r>
                <a:rPr lang="en-US" sz="1400"/>
                <a:t>member</a:t>
              </a:r>
            </a:p>
          </p:txBody>
        </p:sp>
        <p:sp>
          <p:nvSpPr>
            <p:cNvPr id="23" name="Line 22"/>
            <p:cNvSpPr>
              <a:spLocks noChangeShapeType="1"/>
            </p:cNvSpPr>
            <p:nvPr/>
          </p:nvSpPr>
          <p:spPr bwMode="auto">
            <a:xfrm>
              <a:off x="6629400" y="6019800"/>
              <a:ext cx="0" cy="228600"/>
            </a:xfrm>
            <a:prstGeom prst="line">
              <a:avLst/>
            </a:prstGeom>
            <a:noFill/>
            <a:ln w="28575">
              <a:solidFill>
                <a:schemeClr val="tx1"/>
              </a:solidFill>
              <a:round/>
              <a:headEnd/>
              <a:tailEnd type="arrow" w="med" len="med"/>
            </a:ln>
            <a:effectLst/>
          </p:spPr>
          <p:txBody>
            <a:bodyPr wrap="none"/>
            <a:lstStyle/>
            <a:p>
              <a:endParaRPr lang="en-GB"/>
            </a:p>
          </p:txBody>
        </p:sp>
        <p:sp>
          <p:nvSpPr>
            <p:cNvPr id="24" name="Line 23"/>
            <p:cNvSpPr>
              <a:spLocks noChangeShapeType="1"/>
            </p:cNvSpPr>
            <p:nvPr/>
          </p:nvSpPr>
          <p:spPr bwMode="auto">
            <a:xfrm>
              <a:off x="6019800" y="6248400"/>
              <a:ext cx="1143000" cy="0"/>
            </a:xfrm>
            <a:prstGeom prst="line">
              <a:avLst/>
            </a:prstGeom>
            <a:noFill/>
            <a:ln w="38100">
              <a:solidFill>
                <a:schemeClr val="tx1"/>
              </a:solidFill>
              <a:round/>
              <a:headEnd/>
              <a:tailEnd/>
            </a:ln>
            <a:effectLst/>
          </p:spPr>
          <p:txBody>
            <a:bodyPr wrap="none"/>
            <a:lstStyle/>
            <a:p>
              <a:endParaRPr lang="en-GB"/>
            </a:p>
          </p:txBody>
        </p:sp>
        <p:sp>
          <p:nvSpPr>
            <p:cNvPr id="25" name="Line 24"/>
            <p:cNvSpPr>
              <a:spLocks noChangeShapeType="1"/>
            </p:cNvSpPr>
            <p:nvPr/>
          </p:nvSpPr>
          <p:spPr bwMode="auto">
            <a:xfrm>
              <a:off x="6248400" y="6248400"/>
              <a:ext cx="0" cy="228600"/>
            </a:xfrm>
            <a:prstGeom prst="line">
              <a:avLst/>
            </a:prstGeom>
            <a:noFill/>
            <a:ln w="28575">
              <a:solidFill>
                <a:schemeClr val="tx1"/>
              </a:solidFill>
              <a:round/>
              <a:headEnd/>
              <a:tailEnd/>
            </a:ln>
            <a:effectLst/>
          </p:spPr>
          <p:txBody>
            <a:bodyPr wrap="none"/>
            <a:lstStyle/>
            <a:p>
              <a:endParaRPr lang="en-GB"/>
            </a:p>
          </p:txBody>
        </p:sp>
        <p:sp>
          <p:nvSpPr>
            <p:cNvPr id="26" name="Line 25"/>
            <p:cNvSpPr>
              <a:spLocks noChangeShapeType="1"/>
            </p:cNvSpPr>
            <p:nvPr/>
          </p:nvSpPr>
          <p:spPr bwMode="auto">
            <a:xfrm>
              <a:off x="7010400" y="6248400"/>
              <a:ext cx="0" cy="228600"/>
            </a:xfrm>
            <a:prstGeom prst="line">
              <a:avLst/>
            </a:prstGeom>
            <a:noFill/>
            <a:ln w="28575">
              <a:solidFill>
                <a:schemeClr val="tx1"/>
              </a:solidFill>
              <a:round/>
              <a:headEnd/>
              <a:tailEnd/>
            </a:ln>
            <a:effectLst/>
          </p:spPr>
          <p:txBody>
            <a:bodyPr wrap="none"/>
            <a:lstStyle/>
            <a:p>
              <a:endParaRPr lang="en-GB"/>
            </a:p>
          </p:txBody>
        </p:sp>
        <p:sp>
          <p:nvSpPr>
            <p:cNvPr id="27" name="Line 26"/>
            <p:cNvSpPr>
              <a:spLocks noChangeShapeType="1"/>
            </p:cNvSpPr>
            <p:nvPr/>
          </p:nvSpPr>
          <p:spPr bwMode="auto">
            <a:xfrm flipH="1">
              <a:off x="2362200" y="6477000"/>
              <a:ext cx="3886200" cy="0"/>
            </a:xfrm>
            <a:prstGeom prst="line">
              <a:avLst/>
            </a:prstGeom>
            <a:noFill/>
            <a:ln w="28575">
              <a:solidFill>
                <a:schemeClr val="tx1"/>
              </a:solidFill>
              <a:round/>
              <a:headEnd/>
              <a:tailEnd/>
            </a:ln>
            <a:effectLst/>
          </p:spPr>
          <p:txBody>
            <a:bodyPr wrap="none"/>
            <a:lstStyle/>
            <a:p>
              <a:endParaRPr lang="en-GB"/>
            </a:p>
          </p:txBody>
        </p:sp>
        <p:sp>
          <p:nvSpPr>
            <p:cNvPr id="28" name="Line 27"/>
            <p:cNvSpPr>
              <a:spLocks noChangeShapeType="1"/>
            </p:cNvSpPr>
            <p:nvPr/>
          </p:nvSpPr>
          <p:spPr bwMode="auto">
            <a:xfrm>
              <a:off x="7010400" y="6477000"/>
              <a:ext cx="1371600" cy="0"/>
            </a:xfrm>
            <a:prstGeom prst="line">
              <a:avLst/>
            </a:prstGeom>
            <a:noFill/>
            <a:ln w="28575">
              <a:solidFill>
                <a:schemeClr val="tx1"/>
              </a:solidFill>
              <a:round/>
              <a:headEnd/>
              <a:tailEnd/>
            </a:ln>
            <a:effectLst/>
          </p:spPr>
          <p:txBody>
            <a:bodyPr wrap="none"/>
            <a:lstStyle/>
            <a:p>
              <a:endParaRPr lang="en-GB"/>
            </a:p>
          </p:txBody>
        </p:sp>
        <p:sp>
          <p:nvSpPr>
            <p:cNvPr id="29" name="Line 28"/>
            <p:cNvSpPr>
              <a:spLocks noChangeShapeType="1"/>
            </p:cNvSpPr>
            <p:nvPr/>
          </p:nvSpPr>
          <p:spPr bwMode="auto">
            <a:xfrm flipV="1">
              <a:off x="8382000" y="2133600"/>
              <a:ext cx="0" cy="4343400"/>
            </a:xfrm>
            <a:prstGeom prst="line">
              <a:avLst/>
            </a:prstGeom>
            <a:noFill/>
            <a:ln w="28575">
              <a:solidFill>
                <a:schemeClr val="tx1"/>
              </a:solidFill>
              <a:round/>
              <a:headEnd/>
              <a:tailEnd/>
            </a:ln>
            <a:effectLst/>
          </p:spPr>
          <p:txBody>
            <a:bodyPr wrap="none"/>
            <a:lstStyle/>
            <a:p>
              <a:endParaRPr lang="en-GB"/>
            </a:p>
          </p:txBody>
        </p:sp>
        <p:sp>
          <p:nvSpPr>
            <p:cNvPr id="30" name="Line 29"/>
            <p:cNvSpPr>
              <a:spLocks noChangeShapeType="1"/>
            </p:cNvSpPr>
            <p:nvPr/>
          </p:nvSpPr>
          <p:spPr bwMode="auto">
            <a:xfrm flipH="1">
              <a:off x="5410200" y="2133600"/>
              <a:ext cx="2971800" cy="0"/>
            </a:xfrm>
            <a:prstGeom prst="line">
              <a:avLst/>
            </a:prstGeom>
            <a:noFill/>
            <a:ln w="28575">
              <a:solidFill>
                <a:schemeClr val="tx1"/>
              </a:solidFill>
              <a:round/>
              <a:headEnd/>
              <a:tailEnd/>
            </a:ln>
            <a:effectLst/>
          </p:spPr>
          <p:txBody>
            <a:bodyPr wrap="none"/>
            <a:lstStyle/>
            <a:p>
              <a:endParaRPr lang="en-GB"/>
            </a:p>
          </p:txBody>
        </p:sp>
        <p:sp>
          <p:nvSpPr>
            <p:cNvPr id="31" name="Line 30"/>
            <p:cNvSpPr>
              <a:spLocks noChangeShapeType="1"/>
            </p:cNvSpPr>
            <p:nvPr/>
          </p:nvSpPr>
          <p:spPr bwMode="auto">
            <a:xfrm>
              <a:off x="4648200" y="2438400"/>
              <a:ext cx="914400" cy="0"/>
            </a:xfrm>
            <a:prstGeom prst="line">
              <a:avLst/>
            </a:prstGeom>
            <a:noFill/>
            <a:ln w="38100">
              <a:solidFill>
                <a:schemeClr val="tx1"/>
              </a:solidFill>
              <a:round/>
              <a:headEnd/>
              <a:tailEnd/>
            </a:ln>
            <a:effectLst/>
          </p:spPr>
          <p:txBody>
            <a:bodyPr wrap="none"/>
            <a:lstStyle/>
            <a:p>
              <a:endParaRPr lang="en-GB"/>
            </a:p>
          </p:txBody>
        </p:sp>
        <p:sp>
          <p:nvSpPr>
            <p:cNvPr id="32" name="Line 31"/>
            <p:cNvSpPr>
              <a:spLocks noChangeShapeType="1"/>
            </p:cNvSpPr>
            <p:nvPr/>
          </p:nvSpPr>
          <p:spPr bwMode="auto">
            <a:xfrm>
              <a:off x="4114800" y="3124200"/>
              <a:ext cx="152400" cy="0"/>
            </a:xfrm>
            <a:prstGeom prst="line">
              <a:avLst/>
            </a:prstGeom>
            <a:noFill/>
            <a:ln w="28575">
              <a:solidFill>
                <a:schemeClr val="tx1"/>
              </a:solidFill>
              <a:round/>
              <a:headEnd/>
              <a:tailEnd/>
            </a:ln>
            <a:effectLst/>
          </p:spPr>
          <p:txBody>
            <a:bodyPr wrap="none"/>
            <a:lstStyle/>
            <a:p>
              <a:endParaRPr lang="en-GB"/>
            </a:p>
          </p:txBody>
        </p:sp>
        <p:sp>
          <p:nvSpPr>
            <p:cNvPr id="33" name="Line 32"/>
            <p:cNvSpPr>
              <a:spLocks noChangeShapeType="1"/>
            </p:cNvSpPr>
            <p:nvPr/>
          </p:nvSpPr>
          <p:spPr bwMode="auto">
            <a:xfrm flipV="1">
              <a:off x="4267200" y="2133600"/>
              <a:ext cx="0" cy="990600"/>
            </a:xfrm>
            <a:prstGeom prst="line">
              <a:avLst/>
            </a:prstGeom>
            <a:noFill/>
            <a:ln w="28575">
              <a:solidFill>
                <a:schemeClr val="tx1"/>
              </a:solidFill>
              <a:round/>
              <a:headEnd/>
              <a:tailEnd/>
            </a:ln>
            <a:effectLst/>
          </p:spPr>
          <p:txBody>
            <a:bodyPr wrap="none"/>
            <a:lstStyle/>
            <a:p>
              <a:endParaRPr lang="en-GB"/>
            </a:p>
          </p:txBody>
        </p:sp>
        <p:sp>
          <p:nvSpPr>
            <p:cNvPr id="34" name="Line 33"/>
            <p:cNvSpPr>
              <a:spLocks noChangeShapeType="1"/>
            </p:cNvSpPr>
            <p:nvPr/>
          </p:nvSpPr>
          <p:spPr bwMode="auto">
            <a:xfrm>
              <a:off x="4267200" y="2133600"/>
              <a:ext cx="457200" cy="0"/>
            </a:xfrm>
            <a:prstGeom prst="line">
              <a:avLst/>
            </a:prstGeom>
            <a:noFill/>
            <a:ln w="28575">
              <a:solidFill>
                <a:schemeClr val="tx1"/>
              </a:solidFill>
              <a:round/>
              <a:headEnd/>
              <a:tailEnd/>
            </a:ln>
            <a:effectLst/>
          </p:spPr>
          <p:txBody>
            <a:bodyPr wrap="none"/>
            <a:lstStyle/>
            <a:p>
              <a:endParaRPr lang="en-GB"/>
            </a:p>
          </p:txBody>
        </p:sp>
        <p:sp>
          <p:nvSpPr>
            <p:cNvPr id="35" name="Line 34"/>
            <p:cNvSpPr>
              <a:spLocks noChangeShapeType="1"/>
            </p:cNvSpPr>
            <p:nvPr/>
          </p:nvSpPr>
          <p:spPr bwMode="auto">
            <a:xfrm>
              <a:off x="4724400" y="2133600"/>
              <a:ext cx="0" cy="304800"/>
            </a:xfrm>
            <a:prstGeom prst="line">
              <a:avLst/>
            </a:prstGeom>
            <a:noFill/>
            <a:ln w="28575">
              <a:solidFill>
                <a:schemeClr val="tx1"/>
              </a:solidFill>
              <a:round/>
              <a:headEnd/>
              <a:tailEnd type="arrow" w="med" len="med"/>
            </a:ln>
            <a:effectLst/>
          </p:spPr>
          <p:txBody>
            <a:bodyPr wrap="none"/>
            <a:lstStyle/>
            <a:p>
              <a:endParaRPr lang="en-GB"/>
            </a:p>
          </p:txBody>
        </p:sp>
        <p:sp>
          <p:nvSpPr>
            <p:cNvPr id="36" name="Line 35"/>
            <p:cNvSpPr>
              <a:spLocks noChangeShapeType="1"/>
            </p:cNvSpPr>
            <p:nvPr/>
          </p:nvSpPr>
          <p:spPr bwMode="auto">
            <a:xfrm>
              <a:off x="5410200" y="2133600"/>
              <a:ext cx="0" cy="304800"/>
            </a:xfrm>
            <a:prstGeom prst="line">
              <a:avLst/>
            </a:prstGeom>
            <a:noFill/>
            <a:ln w="28575">
              <a:solidFill>
                <a:schemeClr val="tx1"/>
              </a:solidFill>
              <a:round/>
              <a:headEnd/>
              <a:tailEnd type="arrow" w="med" len="med"/>
            </a:ln>
            <a:effectLst/>
          </p:spPr>
          <p:txBody>
            <a:bodyPr wrap="none"/>
            <a:lstStyle/>
            <a:p>
              <a:endParaRPr lang="en-GB"/>
            </a:p>
          </p:txBody>
        </p:sp>
        <p:sp>
          <p:nvSpPr>
            <p:cNvPr id="37" name="AutoShape 36"/>
            <p:cNvSpPr>
              <a:spLocks noChangeArrowheads="1"/>
            </p:cNvSpPr>
            <p:nvPr/>
          </p:nvSpPr>
          <p:spPr bwMode="auto">
            <a:xfrm>
              <a:off x="4648200" y="4724400"/>
              <a:ext cx="1524000" cy="533400"/>
            </a:xfrm>
            <a:prstGeom prst="roundRect">
              <a:avLst>
                <a:gd name="adj" fmla="val 16667"/>
              </a:avLst>
            </a:prstGeom>
            <a:solidFill>
              <a:schemeClr val="bg1"/>
            </a:solidFill>
            <a:ln w="9525">
              <a:solidFill>
                <a:schemeClr val="tx1"/>
              </a:solidFill>
              <a:round/>
              <a:headEnd/>
              <a:tailEnd/>
            </a:ln>
            <a:effectLst/>
          </p:spPr>
          <p:txBody>
            <a:bodyPr wrap="none" anchor="ctr"/>
            <a:lstStyle/>
            <a:p>
              <a:pPr algn="ctr"/>
              <a:endParaRPr lang="en-US" sz="1800">
                <a:solidFill>
                  <a:schemeClr val="bg1"/>
                </a:solidFill>
              </a:endParaRPr>
            </a:p>
          </p:txBody>
        </p:sp>
        <p:sp>
          <p:nvSpPr>
            <p:cNvPr id="38" name="Text Box 37"/>
            <p:cNvSpPr txBox="1">
              <a:spLocks noChangeArrowheads="1"/>
            </p:cNvSpPr>
            <p:nvPr/>
          </p:nvSpPr>
          <p:spPr bwMode="auto">
            <a:xfrm>
              <a:off x="4648200" y="4876800"/>
              <a:ext cx="1482725" cy="304800"/>
            </a:xfrm>
            <a:prstGeom prst="rect">
              <a:avLst/>
            </a:prstGeom>
            <a:noFill/>
            <a:ln w="9525">
              <a:noFill/>
              <a:miter lim="800000"/>
              <a:headEnd/>
              <a:tailEnd/>
            </a:ln>
            <a:effectLst/>
          </p:spPr>
          <p:txBody>
            <a:bodyPr wrap="none">
              <a:spAutoFit/>
            </a:bodyPr>
            <a:lstStyle/>
            <a:p>
              <a:r>
                <a:rPr lang="en-US" sz="1400"/>
                <a:t>Record borrowing</a:t>
              </a:r>
            </a:p>
          </p:txBody>
        </p:sp>
        <p:sp>
          <p:nvSpPr>
            <p:cNvPr id="39" name="AutoShape 38"/>
            <p:cNvSpPr>
              <a:spLocks noChangeArrowheads="1"/>
            </p:cNvSpPr>
            <p:nvPr/>
          </p:nvSpPr>
          <p:spPr bwMode="auto">
            <a:xfrm>
              <a:off x="5181600" y="3581400"/>
              <a:ext cx="1371600" cy="533400"/>
            </a:xfrm>
            <a:prstGeom prst="roundRect">
              <a:avLst>
                <a:gd name="adj" fmla="val 16667"/>
              </a:avLst>
            </a:prstGeom>
            <a:solidFill>
              <a:schemeClr val="bg1"/>
            </a:solidFill>
            <a:ln w="9525">
              <a:solidFill>
                <a:schemeClr val="tx1"/>
              </a:solidFill>
              <a:round/>
              <a:headEnd/>
              <a:tailEnd/>
            </a:ln>
            <a:effectLst/>
          </p:spPr>
          <p:txBody>
            <a:bodyPr wrap="none" anchor="ctr"/>
            <a:lstStyle/>
            <a:p>
              <a:pPr algn="ctr"/>
              <a:endParaRPr lang="en-US" sz="1800">
                <a:solidFill>
                  <a:schemeClr val="bg1"/>
                </a:solidFill>
              </a:endParaRPr>
            </a:p>
          </p:txBody>
        </p:sp>
        <p:sp>
          <p:nvSpPr>
            <p:cNvPr id="40" name="Text Box 39"/>
            <p:cNvSpPr txBox="1">
              <a:spLocks noChangeArrowheads="1"/>
            </p:cNvSpPr>
            <p:nvPr/>
          </p:nvSpPr>
          <p:spPr bwMode="auto">
            <a:xfrm>
              <a:off x="5334000" y="3657600"/>
              <a:ext cx="1166813" cy="304800"/>
            </a:xfrm>
            <a:prstGeom prst="rect">
              <a:avLst/>
            </a:prstGeom>
            <a:noFill/>
            <a:ln w="9525">
              <a:noFill/>
              <a:miter lim="800000"/>
              <a:headEnd/>
              <a:tailEnd/>
            </a:ln>
            <a:effectLst/>
          </p:spPr>
          <p:txBody>
            <a:bodyPr wrap="none">
              <a:spAutoFit/>
            </a:bodyPr>
            <a:lstStyle/>
            <a:p>
              <a:r>
                <a:rPr lang="en-US" sz="1400"/>
                <a:t>Record return</a:t>
              </a:r>
            </a:p>
          </p:txBody>
        </p:sp>
        <p:sp>
          <p:nvSpPr>
            <p:cNvPr id="41" name="AutoShape 40"/>
            <p:cNvSpPr>
              <a:spLocks noChangeArrowheads="1"/>
            </p:cNvSpPr>
            <p:nvPr/>
          </p:nvSpPr>
          <p:spPr bwMode="auto">
            <a:xfrm>
              <a:off x="6705600" y="3581400"/>
              <a:ext cx="1524000" cy="533400"/>
            </a:xfrm>
            <a:prstGeom prst="roundRect">
              <a:avLst>
                <a:gd name="adj" fmla="val 16667"/>
              </a:avLst>
            </a:prstGeom>
            <a:solidFill>
              <a:schemeClr val="bg1"/>
            </a:solidFill>
            <a:ln w="9525">
              <a:solidFill>
                <a:schemeClr val="tx1"/>
              </a:solidFill>
              <a:round/>
              <a:headEnd/>
              <a:tailEnd/>
            </a:ln>
            <a:effectLst/>
          </p:spPr>
          <p:txBody>
            <a:bodyPr wrap="none" anchor="ctr"/>
            <a:lstStyle/>
            <a:p>
              <a:pPr algn="ctr"/>
              <a:endParaRPr lang="en-US" sz="1800">
                <a:solidFill>
                  <a:schemeClr val="bg1"/>
                </a:solidFill>
              </a:endParaRPr>
            </a:p>
          </p:txBody>
        </p:sp>
        <p:sp>
          <p:nvSpPr>
            <p:cNvPr id="42" name="Text Box 41"/>
            <p:cNvSpPr txBox="1">
              <a:spLocks noChangeArrowheads="1"/>
            </p:cNvSpPr>
            <p:nvPr/>
          </p:nvSpPr>
          <p:spPr bwMode="auto">
            <a:xfrm>
              <a:off x="6705600" y="3733800"/>
              <a:ext cx="1557338" cy="274638"/>
            </a:xfrm>
            <a:prstGeom prst="rect">
              <a:avLst/>
            </a:prstGeom>
            <a:noFill/>
            <a:ln w="9525">
              <a:noFill/>
              <a:miter lim="800000"/>
              <a:headEnd/>
              <a:tailEnd/>
            </a:ln>
            <a:effectLst/>
          </p:spPr>
          <p:txBody>
            <a:bodyPr wrap="none">
              <a:spAutoFit/>
            </a:bodyPr>
            <a:lstStyle/>
            <a:p>
              <a:r>
                <a:rPr lang="en-US" sz="1200"/>
                <a:t>Put book back of shelf</a:t>
              </a:r>
            </a:p>
          </p:txBody>
        </p:sp>
        <p:sp>
          <p:nvSpPr>
            <p:cNvPr id="43" name="AutoShape 42"/>
            <p:cNvSpPr>
              <a:spLocks noChangeArrowheads="1"/>
            </p:cNvSpPr>
            <p:nvPr/>
          </p:nvSpPr>
          <p:spPr bwMode="auto">
            <a:xfrm>
              <a:off x="4724400" y="2667000"/>
              <a:ext cx="609600" cy="304800"/>
            </a:xfrm>
            <a:prstGeom prst="diamond">
              <a:avLst/>
            </a:prstGeom>
            <a:solidFill>
              <a:schemeClr val="bg1"/>
            </a:solidFill>
            <a:ln w="28575">
              <a:solidFill>
                <a:schemeClr val="tx1"/>
              </a:solidFill>
              <a:miter lim="800000"/>
              <a:headEnd/>
              <a:tailEnd/>
            </a:ln>
            <a:effectLst/>
          </p:spPr>
          <p:txBody>
            <a:bodyPr wrap="none" anchor="ctr"/>
            <a:lstStyle/>
            <a:p>
              <a:endParaRPr lang="en-GB"/>
            </a:p>
          </p:txBody>
        </p:sp>
        <p:sp>
          <p:nvSpPr>
            <p:cNvPr id="44" name="Line 43"/>
            <p:cNvSpPr>
              <a:spLocks noChangeShapeType="1"/>
            </p:cNvSpPr>
            <p:nvPr/>
          </p:nvSpPr>
          <p:spPr bwMode="auto">
            <a:xfrm>
              <a:off x="5791200" y="3200400"/>
              <a:ext cx="1752600" cy="0"/>
            </a:xfrm>
            <a:prstGeom prst="line">
              <a:avLst/>
            </a:prstGeom>
            <a:noFill/>
            <a:ln w="38100">
              <a:solidFill>
                <a:schemeClr val="tx1"/>
              </a:solidFill>
              <a:round/>
              <a:headEnd/>
              <a:tailEnd/>
            </a:ln>
            <a:effectLst/>
          </p:spPr>
          <p:txBody>
            <a:bodyPr wrap="none"/>
            <a:lstStyle/>
            <a:p>
              <a:endParaRPr lang="en-GB"/>
            </a:p>
          </p:txBody>
        </p:sp>
        <p:sp>
          <p:nvSpPr>
            <p:cNvPr id="45" name="Line 44"/>
            <p:cNvSpPr>
              <a:spLocks noChangeShapeType="1"/>
            </p:cNvSpPr>
            <p:nvPr/>
          </p:nvSpPr>
          <p:spPr bwMode="auto">
            <a:xfrm>
              <a:off x="5791200" y="4419600"/>
              <a:ext cx="1752600" cy="0"/>
            </a:xfrm>
            <a:prstGeom prst="line">
              <a:avLst/>
            </a:prstGeom>
            <a:noFill/>
            <a:ln w="38100">
              <a:solidFill>
                <a:schemeClr val="tx1"/>
              </a:solidFill>
              <a:round/>
              <a:headEnd/>
              <a:tailEnd/>
            </a:ln>
            <a:effectLst/>
          </p:spPr>
          <p:txBody>
            <a:bodyPr wrap="none"/>
            <a:lstStyle/>
            <a:p>
              <a:endParaRPr lang="en-GB"/>
            </a:p>
          </p:txBody>
        </p:sp>
        <p:sp>
          <p:nvSpPr>
            <p:cNvPr id="46" name="Line 45"/>
            <p:cNvSpPr>
              <a:spLocks noChangeShapeType="1"/>
            </p:cNvSpPr>
            <p:nvPr/>
          </p:nvSpPr>
          <p:spPr bwMode="auto">
            <a:xfrm>
              <a:off x="5029200" y="2438400"/>
              <a:ext cx="0" cy="228600"/>
            </a:xfrm>
            <a:prstGeom prst="line">
              <a:avLst/>
            </a:prstGeom>
            <a:noFill/>
            <a:ln w="28575">
              <a:solidFill>
                <a:schemeClr val="tx1"/>
              </a:solidFill>
              <a:round/>
              <a:headEnd/>
              <a:tailEnd/>
            </a:ln>
            <a:effectLst/>
          </p:spPr>
          <p:txBody>
            <a:bodyPr wrap="none"/>
            <a:lstStyle/>
            <a:p>
              <a:endParaRPr lang="en-GB"/>
            </a:p>
          </p:txBody>
        </p:sp>
        <p:sp>
          <p:nvSpPr>
            <p:cNvPr id="47" name="Line 46"/>
            <p:cNvSpPr>
              <a:spLocks noChangeShapeType="1"/>
            </p:cNvSpPr>
            <p:nvPr/>
          </p:nvSpPr>
          <p:spPr bwMode="auto">
            <a:xfrm>
              <a:off x="5334000" y="2819400"/>
              <a:ext cx="1219200" cy="0"/>
            </a:xfrm>
            <a:prstGeom prst="line">
              <a:avLst/>
            </a:prstGeom>
            <a:noFill/>
            <a:ln w="28575">
              <a:solidFill>
                <a:schemeClr val="tx1"/>
              </a:solidFill>
              <a:round/>
              <a:headEnd/>
              <a:tailEnd/>
            </a:ln>
            <a:effectLst/>
          </p:spPr>
          <p:txBody>
            <a:bodyPr wrap="none"/>
            <a:lstStyle/>
            <a:p>
              <a:endParaRPr lang="en-GB"/>
            </a:p>
          </p:txBody>
        </p:sp>
        <p:sp>
          <p:nvSpPr>
            <p:cNvPr id="48" name="Line 47"/>
            <p:cNvSpPr>
              <a:spLocks noChangeShapeType="1"/>
            </p:cNvSpPr>
            <p:nvPr/>
          </p:nvSpPr>
          <p:spPr bwMode="auto">
            <a:xfrm>
              <a:off x="6553200" y="2819400"/>
              <a:ext cx="0" cy="381000"/>
            </a:xfrm>
            <a:prstGeom prst="line">
              <a:avLst/>
            </a:prstGeom>
            <a:noFill/>
            <a:ln w="28575">
              <a:solidFill>
                <a:schemeClr val="tx1"/>
              </a:solidFill>
              <a:round/>
              <a:headEnd/>
              <a:tailEnd type="arrow" w="med" len="med"/>
            </a:ln>
            <a:effectLst/>
          </p:spPr>
          <p:txBody>
            <a:bodyPr wrap="none"/>
            <a:lstStyle/>
            <a:p>
              <a:endParaRPr lang="en-GB"/>
            </a:p>
          </p:txBody>
        </p:sp>
        <p:sp>
          <p:nvSpPr>
            <p:cNvPr id="49" name="Line 48"/>
            <p:cNvSpPr>
              <a:spLocks noChangeShapeType="1"/>
            </p:cNvSpPr>
            <p:nvPr/>
          </p:nvSpPr>
          <p:spPr bwMode="auto">
            <a:xfrm>
              <a:off x="5029200" y="2971800"/>
              <a:ext cx="0" cy="1752600"/>
            </a:xfrm>
            <a:prstGeom prst="line">
              <a:avLst/>
            </a:prstGeom>
            <a:noFill/>
            <a:ln w="28575">
              <a:solidFill>
                <a:schemeClr val="tx1"/>
              </a:solidFill>
              <a:round/>
              <a:headEnd/>
              <a:tailEnd type="arrow" w="med" len="med"/>
            </a:ln>
            <a:effectLst/>
          </p:spPr>
          <p:txBody>
            <a:bodyPr wrap="none"/>
            <a:lstStyle/>
            <a:p>
              <a:endParaRPr lang="en-GB"/>
            </a:p>
          </p:txBody>
        </p:sp>
        <p:sp>
          <p:nvSpPr>
            <p:cNvPr id="50" name="Line 49"/>
            <p:cNvSpPr>
              <a:spLocks noChangeShapeType="1"/>
            </p:cNvSpPr>
            <p:nvPr/>
          </p:nvSpPr>
          <p:spPr bwMode="auto">
            <a:xfrm>
              <a:off x="6553200" y="4419600"/>
              <a:ext cx="0" cy="1066800"/>
            </a:xfrm>
            <a:prstGeom prst="line">
              <a:avLst/>
            </a:prstGeom>
            <a:noFill/>
            <a:ln w="28575">
              <a:solidFill>
                <a:schemeClr val="tx1"/>
              </a:solidFill>
              <a:round/>
              <a:headEnd/>
              <a:tailEnd type="arrow" w="med" len="med"/>
            </a:ln>
            <a:effectLst/>
          </p:spPr>
          <p:txBody>
            <a:bodyPr wrap="none"/>
            <a:lstStyle/>
            <a:p>
              <a:endParaRPr lang="en-GB"/>
            </a:p>
          </p:txBody>
        </p:sp>
        <p:sp>
          <p:nvSpPr>
            <p:cNvPr id="51" name="Line 50"/>
            <p:cNvSpPr>
              <a:spLocks noChangeShapeType="1"/>
            </p:cNvSpPr>
            <p:nvPr/>
          </p:nvSpPr>
          <p:spPr bwMode="auto">
            <a:xfrm>
              <a:off x="7162800" y="3200400"/>
              <a:ext cx="0" cy="381000"/>
            </a:xfrm>
            <a:prstGeom prst="line">
              <a:avLst/>
            </a:prstGeom>
            <a:noFill/>
            <a:ln w="28575">
              <a:solidFill>
                <a:schemeClr val="tx1"/>
              </a:solidFill>
              <a:round/>
              <a:headEnd/>
              <a:tailEnd type="arrow" w="med" len="med"/>
            </a:ln>
            <a:effectLst/>
          </p:spPr>
          <p:txBody>
            <a:bodyPr wrap="none"/>
            <a:lstStyle/>
            <a:p>
              <a:endParaRPr lang="en-GB"/>
            </a:p>
          </p:txBody>
        </p:sp>
        <p:sp>
          <p:nvSpPr>
            <p:cNvPr id="52" name="Line 51"/>
            <p:cNvSpPr>
              <a:spLocks noChangeShapeType="1"/>
            </p:cNvSpPr>
            <p:nvPr/>
          </p:nvSpPr>
          <p:spPr bwMode="auto">
            <a:xfrm>
              <a:off x="6096000" y="3200400"/>
              <a:ext cx="0" cy="381000"/>
            </a:xfrm>
            <a:prstGeom prst="line">
              <a:avLst/>
            </a:prstGeom>
            <a:noFill/>
            <a:ln w="28575">
              <a:solidFill>
                <a:schemeClr val="tx1"/>
              </a:solidFill>
              <a:round/>
              <a:headEnd/>
              <a:tailEnd type="arrow" w="med" len="med"/>
            </a:ln>
            <a:effectLst/>
          </p:spPr>
          <p:txBody>
            <a:bodyPr wrap="none"/>
            <a:lstStyle/>
            <a:p>
              <a:endParaRPr lang="en-GB"/>
            </a:p>
          </p:txBody>
        </p:sp>
        <p:sp>
          <p:nvSpPr>
            <p:cNvPr id="53" name="Line 52"/>
            <p:cNvSpPr>
              <a:spLocks noChangeShapeType="1"/>
            </p:cNvSpPr>
            <p:nvPr/>
          </p:nvSpPr>
          <p:spPr bwMode="auto">
            <a:xfrm>
              <a:off x="6019800" y="4114800"/>
              <a:ext cx="0" cy="304800"/>
            </a:xfrm>
            <a:prstGeom prst="line">
              <a:avLst/>
            </a:prstGeom>
            <a:noFill/>
            <a:ln w="28575">
              <a:solidFill>
                <a:schemeClr val="tx1"/>
              </a:solidFill>
              <a:round/>
              <a:headEnd/>
              <a:tailEnd type="arrow" w="med" len="med"/>
            </a:ln>
            <a:effectLst/>
          </p:spPr>
          <p:txBody>
            <a:bodyPr wrap="none"/>
            <a:lstStyle/>
            <a:p>
              <a:endParaRPr lang="en-GB"/>
            </a:p>
          </p:txBody>
        </p:sp>
        <p:sp>
          <p:nvSpPr>
            <p:cNvPr id="54" name="Line 53"/>
            <p:cNvSpPr>
              <a:spLocks noChangeShapeType="1"/>
            </p:cNvSpPr>
            <p:nvPr/>
          </p:nvSpPr>
          <p:spPr bwMode="auto">
            <a:xfrm>
              <a:off x="7239000" y="4114800"/>
              <a:ext cx="0" cy="304800"/>
            </a:xfrm>
            <a:prstGeom prst="line">
              <a:avLst/>
            </a:prstGeom>
            <a:noFill/>
            <a:ln w="28575">
              <a:solidFill>
                <a:schemeClr val="tx1"/>
              </a:solidFill>
              <a:round/>
              <a:headEnd/>
              <a:tailEnd type="arrow" w="med" len="med"/>
            </a:ln>
            <a:effectLst/>
          </p:spPr>
          <p:txBody>
            <a:bodyPr wrap="none"/>
            <a:lstStyle/>
            <a:p>
              <a:endParaRPr lang="en-GB"/>
            </a:p>
          </p:txBody>
        </p:sp>
        <p:sp>
          <p:nvSpPr>
            <p:cNvPr id="55" name="Text Box 54"/>
            <p:cNvSpPr txBox="1">
              <a:spLocks noChangeArrowheads="1"/>
            </p:cNvSpPr>
            <p:nvPr/>
          </p:nvSpPr>
          <p:spPr bwMode="auto">
            <a:xfrm>
              <a:off x="5715000" y="2438400"/>
              <a:ext cx="1068388" cy="336550"/>
            </a:xfrm>
            <a:prstGeom prst="rect">
              <a:avLst/>
            </a:prstGeom>
            <a:noFill/>
            <a:ln w="9525">
              <a:noFill/>
              <a:miter lim="800000"/>
              <a:headEnd/>
              <a:tailEnd/>
            </a:ln>
            <a:effectLst/>
          </p:spPr>
          <p:txBody>
            <a:bodyPr wrap="none">
              <a:spAutoFit/>
            </a:bodyPr>
            <a:lstStyle/>
            <a:p>
              <a:r>
                <a:rPr lang="en-US" sz="1600"/>
                <a:t>[returning]</a:t>
              </a:r>
            </a:p>
          </p:txBody>
        </p:sp>
        <p:sp>
          <p:nvSpPr>
            <p:cNvPr id="56" name="Text Box 55"/>
            <p:cNvSpPr txBox="1">
              <a:spLocks noChangeArrowheads="1"/>
            </p:cNvSpPr>
            <p:nvPr/>
          </p:nvSpPr>
          <p:spPr bwMode="auto">
            <a:xfrm>
              <a:off x="4648200" y="3124200"/>
              <a:ext cx="1168400" cy="336550"/>
            </a:xfrm>
            <a:prstGeom prst="rect">
              <a:avLst/>
            </a:prstGeom>
            <a:noFill/>
            <a:ln w="9525">
              <a:noFill/>
              <a:miter lim="800000"/>
              <a:headEnd/>
              <a:tailEnd/>
            </a:ln>
            <a:effectLst/>
          </p:spPr>
          <p:txBody>
            <a:bodyPr wrap="none">
              <a:spAutoFit/>
            </a:bodyPr>
            <a:lstStyle/>
            <a:p>
              <a:r>
                <a:rPr lang="en-US" sz="1600"/>
                <a:t>[borrowing]</a:t>
              </a:r>
            </a:p>
          </p:txBody>
        </p:sp>
        <p:sp>
          <p:nvSpPr>
            <p:cNvPr id="57" name="Oval 56"/>
            <p:cNvSpPr>
              <a:spLocks noChangeArrowheads="1"/>
            </p:cNvSpPr>
            <p:nvPr/>
          </p:nvSpPr>
          <p:spPr bwMode="auto">
            <a:xfrm>
              <a:off x="1981200" y="6172200"/>
              <a:ext cx="457200" cy="457200"/>
            </a:xfrm>
            <a:prstGeom prst="ellipse">
              <a:avLst/>
            </a:prstGeom>
            <a:solidFill>
              <a:schemeClr val="bg1"/>
            </a:solidFill>
            <a:ln w="9525">
              <a:solidFill>
                <a:schemeClr val="tx1"/>
              </a:solidFill>
              <a:round/>
              <a:headEnd/>
              <a:tailEnd/>
            </a:ln>
            <a:effectLst/>
          </p:spPr>
          <p:txBody>
            <a:bodyPr wrap="none" anchor="ctr"/>
            <a:lstStyle/>
            <a:p>
              <a:endParaRPr lang="en-GB"/>
            </a:p>
          </p:txBody>
        </p:sp>
        <p:sp>
          <p:nvSpPr>
            <p:cNvPr id="58" name="Oval 57"/>
            <p:cNvSpPr>
              <a:spLocks noChangeArrowheads="1"/>
            </p:cNvSpPr>
            <p:nvPr/>
          </p:nvSpPr>
          <p:spPr bwMode="auto">
            <a:xfrm>
              <a:off x="2057400" y="6248400"/>
              <a:ext cx="304800" cy="304800"/>
            </a:xfrm>
            <a:prstGeom prst="ellipse">
              <a:avLst/>
            </a:prstGeom>
            <a:solidFill>
              <a:schemeClr val="tx1"/>
            </a:solidFill>
            <a:ln w="9525">
              <a:solidFill>
                <a:schemeClr val="tx1"/>
              </a:solidFill>
              <a:round/>
              <a:headEnd/>
              <a:tailEnd/>
            </a:ln>
            <a:effectLst/>
          </p:spPr>
          <p:txBody>
            <a:bodyPr wrap="none" anchor="ctr"/>
            <a:lstStyle/>
            <a:p>
              <a:endParaRPr lang="en-GB"/>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 Class Exercise</a:t>
            </a:r>
            <a:endParaRPr lang="en-GB" b="1" dirty="0"/>
          </a:p>
        </p:txBody>
      </p:sp>
      <p:sp>
        <p:nvSpPr>
          <p:cNvPr id="3" name="Content Placeholder 2"/>
          <p:cNvSpPr>
            <a:spLocks noGrp="1"/>
          </p:cNvSpPr>
          <p:nvPr>
            <p:ph idx="1"/>
          </p:nvPr>
        </p:nvSpPr>
        <p:spPr>
          <a:xfrm>
            <a:off x="457200" y="1524000"/>
            <a:ext cx="8229600" cy="4525963"/>
          </a:xfrm>
        </p:spPr>
        <p:txBody>
          <a:bodyPr>
            <a:normAutofit/>
          </a:bodyPr>
          <a:lstStyle/>
          <a:p>
            <a:r>
              <a:rPr lang="en-US" sz="3600" dirty="0" smtClean="0"/>
              <a:t>Construct an activity diagram for meal preparation. This meal may be served with wine or may not. The meal will be accompanied by spaghetti and sauce. </a:t>
            </a:r>
          </a:p>
          <a:p>
            <a:r>
              <a:rPr lang="en-US" sz="3600" dirty="0" smtClean="0"/>
              <a:t>With spaghetti, sauce and sometimes wine the meal gets to be served.</a:t>
            </a:r>
            <a:endParaRPr lang="en-GB" sz="3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2857500" y="2857500"/>
            <a:ext cx="6858000" cy="1143000"/>
          </a:xfrm>
        </p:spPr>
        <p:txBody>
          <a:bodyPr>
            <a:normAutofit fontScale="90000"/>
          </a:bodyPr>
          <a:lstStyle/>
          <a:p>
            <a:r>
              <a:rPr lang="en-US" dirty="0" smtClean="0"/>
              <a:t>Activity Diagram for meal preparation</a:t>
            </a:r>
            <a:endParaRPr lang="en-GB" dirty="0"/>
          </a:p>
        </p:txBody>
      </p:sp>
      <p:graphicFrame>
        <p:nvGraphicFramePr>
          <p:cNvPr id="7170" name="Object 2"/>
          <p:cNvGraphicFramePr>
            <a:graphicFrameLocks noChangeAspect="1"/>
          </p:cNvGraphicFramePr>
          <p:nvPr/>
        </p:nvGraphicFramePr>
        <p:xfrm>
          <a:off x="2203450" y="92075"/>
          <a:ext cx="4737100" cy="6537325"/>
        </p:xfrm>
        <a:graphic>
          <a:graphicData uri="http://schemas.openxmlformats.org/presentationml/2006/ole">
            <p:oleObj spid="_x0000_s7170" name="VISIO" r:id="rId3" imgW="4737600" imgH="6215400" progId="">
              <p:embed/>
            </p:oleObj>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2628900" y="2628900"/>
            <a:ext cx="6858000" cy="1600200"/>
          </a:xfrm>
        </p:spPr>
        <p:txBody>
          <a:bodyPr>
            <a:normAutofit fontScale="90000"/>
          </a:bodyPr>
          <a:lstStyle/>
          <a:p>
            <a:r>
              <a:rPr lang="en-US" dirty="0" smtClean="0"/>
              <a:t>Activity Diagram for meal preparation with fork, join and condition thread</a:t>
            </a:r>
            <a:endParaRPr lang="en-GB" dirty="0"/>
          </a:p>
        </p:txBody>
      </p:sp>
      <p:graphicFrame>
        <p:nvGraphicFramePr>
          <p:cNvPr id="8194" name="Object 3"/>
          <p:cNvGraphicFramePr>
            <a:graphicFrameLocks noChangeAspect="1"/>
          </p:cNvGraphicFramePr>
          <p:nvPr/>
        </p:nvGraphicFramePr>
        <p:xfrm>
          <a:off x="2371725" y="152400"/>
          <a:ext cx="5857875" cy="6629400"/>
        </p:xfrm>
        <a:graphic>
          <a:graphicData uri="http://schemas.openxmlformats.org/presentationml/2006/ole">
            <p:oleObj spid="_x0000_s8194" name="VISIO" r:id="rId3" imgW="5379840" imgH="6215400" progId="">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Activity Diagrams; Note </a:t>
            </a:r>
            <a:endParaRPr lang="en-GB" dirty="0"/>
          </a:p>
        </p:txBody>
      </p:sp>
      <p:sp>
        <p:nvSpPr>
          <p:cNvPr id="3" name="Content Placeholder 2"/>
          <p:cNvSpPr>
            <a:spLocks noGrp="1"/>
          </p:cNvSpPr>
          <p:nvPr>
            <p:ph idx="1"/>
          </p:nvPr>
        </p:nvSpPr>
        <p:spPr>
          <a:xfrm>
            <a:off x="457200" y="1295400"/>
            <a:ext cx="8229600" cy="4830763"/>
          </a:xfrm>
        </p:spPr>
        <p:txBody>
          <a:bodyPr>
            <a:normAutofit/>
          </a:bodyPr>
          <a:lstStyle/>
          <a:p>
            <a:r>
              <a:rPr lang="en-US" dirty="0" smtClean="0"/>
              <a:t>Activity diagrams show the flow of control between activities</a:t>
            </a:r>
          </a:p>
          <a:p>
            <a:pPr lvl="1"/>
            <a:r>
              <a:rPr lang="en-US" sz="3200" dirty="0" smtClean="0"/>
              <a:t>They can model the sequential and concurrent steps in a computational process</a:t>
            </a:r>
          </a:p>
          <a:p>
            <a:pPr lvl="1"/>
            <a:r>
              <a:rPr lang="en-US" sz="3200" dirty="0" smtClean="0"/>
              <a:t>They can also model the flow of an object as it moves from state to state at different points in the activity</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68362"/>
          </a:xfrm>
        </p:spPr>
        <p:txBody>
          <a:bodyPr/>
          <a:lstStyle/>
          <a:p>
            <a:r>
              <a:rPr lang="en-US" b="1" dirty="0" smtClean="0"/>
              <a:t>Activity Diagram; When to use it?</a:t>
            </a:r>
            <a:endParaRPr lang="en-GB" b="1" dirty="0"/>
          </a:p>
        </p:txBody>
      </p:sp>
      <p:sp>
        <p:nvSpPr>
          <p:cNvPr id="3" name="Content Placeholder 2"/>
          <p:cNvSpPr>
            <a:spLocks noGrp="1"/>
          </p:cNvSpPr>
          <p:nvPr>
            <p:ph idx="1"/>
          </p:nvPr>
        </p:nvSpPr>
        <p:spPr>
          <a:xfrm>
            <a:off x="457200" y="1295400"/>
            <a:ext cx="8229600" cy="5105400"/>
          </a:xfrm>
        </p:spPr>
        <p:txBody>
          <a:bodyPr/>
          <a:lstStyle/>
          <a:p>
            <a:r>
              <a:rPr lang="en-GB" dirty="0" smtClean="0"/>
              <a:t>When describing work flow across many use cases</a:t>
            </a:r>
          </a:p>
          <a:p>
            <a:r>
              <a:rPr lang="en-GB" dirty="0" smtClean="0"/>
              <a:t>When analysing a use case, and before methods are assigned to symbols</a:t>
            </a:r>
          </a:p>
          <a:p>
            <a:r>
              <a:rPr lang="en-GB" dirty="0" smtClean="0"/>
              <a:t>When dealing with multi-threaded applications</a:t>
            </a:r>
          </a:p>
          <a:p>
            <a:r>
              <a:rPr lang="en-US" dirty="0" smtClean="0"/>
              <a:t>When providing a very broad view of business processes</a:t>
            </a:r>
          </a:p>
          <a:p>
            <a:endParaRPr lang="en-GB"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68362"/>
          </a:xfrm>
        </p:spPr>
        <p:txBody>
          <a:bodyPr>
            <a:normAutofit/>
          </a:bodyPr>
          <a:lstStyle/>
          <a:p>
            <a:r>
              <a:rPr lang="en-US" b="1" dirty="0" smtClean="0"/>
              <a:t>Why we Use Activity Diagrams ?</a:t>
            </a:r>
            <a:endParaRPr lang="en-GB" b="1" dirty="0"/>
          </a:p>
        </p:txBody>
      </p:sp>
      <p:sp>
        <p:nvSpPr>
          <p:cNvPr id="3" name="Content Placeholder 2"/>
          <p:cNvSpPr>
            <a:spLocks noGrp="1"/>
          </p:cNvSpPr>
          <p:nvPr>
            <p:ph idx="1"/>
          </p:nvPr>
        </p:nvSpPr>
        <p:spPr>
          <a:xfrm>
            <a:off x="457200" y="1371600"/>
            <a:ext cx="8229600" cy="4754563"/>
          </a:xfrm>
        </p:spPr>
        <p:txBody>
          <a:bodyPr>
            <a:normAutofit/>
          </a:bodyPr>
          <a:lstStyle/>
          <a:p>
            <a:r>
              <a:rPr lang="en-US" sz="3600" dirty="0" smtClean="0"/>
              <a:t>to </a:t>
            </a:r>
            <a:r>
              <a:rPr lang="en-US" sz="3600" dirty="0"/>
              <a:t>explore the logic </a:t>
            </a:r>
            <a:r>
              <a:rPr lang="en-US" sz="3600" dirty="0" smtClean="0"/>
              <a:t>of;</a:t>
            </a:r>
            <a:endParaRPr lang="en-US" sz="3600" dirty="0"/>
          </a:p>
          <a:p>
            <a:pPr lvl="1"/>
            <a:r>
              <a:rPr lang="en-GB" sz="3200" dirty="0" smtClean="0"/>
              <a:t>a </a:t>
            </a:r>
            <a:r>
              <a:rPr lang="en-GB" sz="3200" dirty="0"/>
              <a:t>complex operation</a:t>
            </a:r>
          </a:p>
          <a:p>
            <a:pPr lvl="1"/>
            <a:r>
              <a:rPr lang="en-GB" sz="3200" dirty="0" smtClean="0"/>
              <a:t>a </a:t>
            </a:r>
            <a:r>
              <a:rPr lang="en-GB" sz="3200" dirty="0"/>
              <a:t>complex business rule</a:t>
            </a:r>
          </a:p>
          <a:p>
            <a:pPr lvl="1"/>
            <a:r>
              <a:rPr lang="en-GB" sz="3200" dirty="0" smtClean="0"/>
              <a:t>a </a:t>
            </a:r>
            <a:r>
              <a:rPr lang="en-GB" sz="3200" dirty="0"/>
              <a:t>single use case</a:t>
            </a:r>
          </a:p>
          <a:p>
            <a:pPr lvl="1"/>
            <a:r>
              <a:rPr lang="en-GB" sz="3200" dirty="0" smtClean="0"/>
              <a:t>several </a:t>
            </a:r>
            <a:r>
              <a:rPr lang="en-GB" sz="3200" dirty="0"/>
              <a:t>use cases</a:t>
            </a:r>
          </a:p>
          <a:p>
            <a:pPr lvl="1"/>
            <a:r>
              <a:rPr lang="en-GB" sz="3200" dirty="0" smtClean="0"/>
              <a:t>a </a:t>
            </a:r>
            <a:r>
              <a:rPr lang="en-GB" sz="3200" dirty="0"/>
              <a:t>business process</a:t>
            </a:r>
          </a:p>
          <a:p>
            <a:pPr lvl="1"/>
            <a:r>
              <a:rPr lang="en-GB" sz="3200" dirty="0" smtClean="0"/>
              <a:t>software </a:t>
            </a:r>
            <a:r>
              <a:rPr lang="en-GB" sz="3200" dirty="0"/>
              <a:t>processes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dirty="0" smtClean="0"/>
              <a:t>Notations of Activity Diagrams</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457200" y="1143000"/>
            <a:ext cx="8305800" cy="51816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Notations of Activity Diagrams</a:t>
            </a:r>
            <a:endParaRPr lang="en-GB" dirty="0"/>
          </a:p>
        </p:txBody>
      </p:sp>
      <p:pic>
        <p:nvPicPr>
          <p:cNvPr id="2050" name="Picture 2"/>
          <p:cNvPicPr>
            <a:picLocks noChangeAspect="1" noChangeArrowheads="1"/>
          </p:cNvPicPr>
          <p:nvPr/>
        </p:nvPicPr>
        <p:blipFill>
          <a:blip r:embed="rId2" cstate="print"/>
          <a:srcRect/>
          <a:stretch>
            <a:fillRect/>
          </a:stretch>
        </p:blipFill>
        <p:spPr bwMode="auto">
          <a:xfrm>
            <a:off x="381000" y="1600200"/>
            <a:ext cx="8458200" cy="4950886"/>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Notations</a:t>
            </a:r>
            <a:endParaRPr lang="en-GB" dirty="0"/>
          </a:p>
        </p:txBody>
      </p:sp>
      <p:graphicFrame>
        <p:nvGraphicFramePr>
          <p:cNvPr id="4098" name="Object 3"/>
          <p:cNvGraphicFramePr>
            <a:graphicFrameLocks noChangeAspect="1"/>
          </p:cNvGraphicFramePr>
          <p:nvPr/>
        </p:nvGraphicFramePr>
        <p:xfrm>
          <a:off x="381000" y="1849438"/>
          <a:ext cx="8534400" cy="3865562"/>
        </p:xfrm>
        <a:graphic>
          <a:graphicData uri="http://schemas.openxmlformats.org/presentationml/2006/ole">
            <p:oleObj spid="_x0000_s4098" name="VISIO" r:id="rId3" imgW="5656320" imgH="2153880" progId="">
              <p:embed/>
            </p:oleObj>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1388</Words>
  <Application>Microsoft Office PowerPoint</Application>
  <PresentationFormat>On-screen Show (4:3)</PresentationFormat>
  <Paragraphs>136</Paragraphs>
  <Slides>35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Office Theme</vt:lpstr>
      <vt:lpstr>VISIO</vt:lpstr>
      <vt:lpstr>UML Activity Diagrams</vt:lpstr>
      <vt:lpstr>Activity Diagram: What it is?</vt:lpstr>
      <vt:lpstr>Activity Diagrams</vt:lpstr>
      <vt:lpstr>Activity Diagrams; Note </vt:lpstr>
      <vt:lpstr>Activity Diagram; When to use it?</vt:lpstr>
      <vt:lpstr>Why we Use Activity Diagrams ?</vt:lpstr>
      <vt:lpstr>Notations of Activity Diagrams</vt:lpstr>
      <vt:lpstr>Notations of Activity Diagrams</vt:lpstr>
      <vt:lpstr>Summary of Notations</vt:lpstr>
      <vt:lpstr>Summary; Generic Activity Diagram</vt:lpstr>
      <vt:lpstr>Action State/Activity Name</vt:lpstr>
      <vt:lpstr>Control Flow/Transition</vt:lpstr>
      <vt:lpstr>Sequential branch</vt:lpstr>
      <vt:lpstr>Sequential branch; Example</vt:lpstr>
      <vt:lpstr>Branching</vt:lpstr>
      <vt:lpstr>Branch and Merge</vt:lpstr>
      <vt:lpstr>Guards</vt:lpstr>
      <vt:lpstr>Guards</vt:lpstr>
      <vt:lpstr>Fork and Join</vt:lpstr>
      <vt:lpstr>Fork and Join; Example</vt:lpstr>
      <vt:lpstr>Swim Lane</vt:lpstr>
      <vt:lpstr>Swim Lane; Example</vt:lpstr>
      <vt:lpstr>Iterations</vt:lpstr>
      <vt:lpstr>Iterations; Example</vt:lpstr>
      <vt:lpstr>Some Guideline</vt:lpstr>
      <vt:lpstr>Some guidelines</vt:lpstr>
      <vt:lpstr>Example 1 : creating document </vt:lpstr>
      <vt:lpstr>Slide 28</vt:lpstr>
      <vt:lpstr>Example 2: Processing an order</vt:lpstr>
      <vt:lpstr>Slide 30</vt:lpstr>
      <vt:lpstr>Order Processing activity diagrams without swim lane</vt:lpstr>
      <vt:lpstr>Example 3; activity diagram for Library</vt:lpstr>
      <vt:lpstr>In Class Exercise</vt:lpstr>
      <vt:lpstr>Activity Diagram for meal preparation</vt:lpstr>
      <vt:lpstr>Activity Diagram for meal preparation with fork, join and condition thread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Suha Rand</dc:creator>
  <cp:lastModifiedBy>Hp</cp:lastModifiedBy>
  <cp:revision>69</cp:revision>
  <dcterms:created xsi:type="dcterms:W3CDTF">2012-04-11T09:34:31Z</dcterms:created>
  <dcterms:modified xsi:type="dcterms:W3CDTF">2012-11-18T05:20:19Z</dcterms:modified>
</cp:coreProperties>
</file>