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CDA5-107E-431B-A901-3CA7AA25E8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7087D6-AA59-431B-B42D-0F4053B455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C1130C-AE1D-45B6-94F5-976AF11EAD26}"/>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FDDDB1CA-B913-4CB4-9B2D-80C0B41A5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86FAF-C1E1-4378-9F87-0F53CFA73232}"/>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272662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B81C-B831-4654-A311-A04B118885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83CE7F-716A-4C52-A033-7FDC70A139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13374-5EBD-4A96-9AD1-523D2DAA5C4D}"/>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24DDEC99-7872-4BA9-AF67-B28EB4193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51F57-6308-48AF-8F0B-354472107383}"/>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247139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3C4346-CDFD-4592-A430-729356DB35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EDAB1F-92A5-42DE-A3EB-1F64A23FE4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1F615-FDCC-41CE-B8DB-1C3488BD758A}"/>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3ECE4057-5822-4ACA-B0DF-17412C130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941E5-C65F-4D8D-A801-2AAD5F6F9DE9}"/>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197564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E1EDD-AFE6-4869-B9EA-A3A4869FC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23F98-9EC3-44E0-8680-BA447960B1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B8AAB9-2D4C-479A-846E-47D24FB3A06A}"/>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003EB0A3-1DB1-4AF5-B32A-BBF90B2D0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10D3D-6094-4D2B-B128-48739D79337B}"/>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395642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EC47C-F214-497B-9C18-05433970C4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5D1481-7A4A-4BEB-9F1E-D6875D770D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EB4C21-AE86-4225-ADCF-D70BF215FD7B}"/>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2AB22066-A886-46D5-832B-074B4E224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4555A-CC48-4DDA-A08A-C09DAE793203}"/>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23622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BBB1-0FB4-4172-9304-6DB42C3C38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284FC-654B-4EEA-813C-6F84979E71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4406A5-B011-47C4-AFEB-AAB6E74DC2C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AAF772-BA8C-4B5A-B879-90528705BBB9}"/>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6" name="Footer Placeholder 5">
            <a:extLst>
              <a:ext uri="{FF2B5EF4-FFF2-40B4-BE49-F238E27FC236}">
                <a16:creationId xmlns:a16="http://schemas.microsoft.com/office/drawing/2014/main" id="{34F3EDAA-F39F-44A1-8255-499544087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734DD-08DA-48BC-A566-9B884B3F67A2}"/>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124313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FF5E4-B62B-465A-924E-B15E7892ED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DDEFCC-FC0C-44E8-8A23-D3520BF51D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2EB965-8198-4A43-9216-021106E94B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B0B441-46D9-4993-8DF5-4EBD32922D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FCCD43-75B5-46BE-A8BA-48016FEEB0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1C3F9A-D258-40BD-BFF3-F9F92E76F8FC}"/>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8" name="Footer Placeholder 7">
            <a:extLst>
              <a:ext uri="{FF2B5EF4-FFF2-40B4-BE49-F238E27FC236}">
                <a16:creationId xmlns:a16="http://schemas.microsoft.com/office/drawing/2014/main" id="{397F5A4E-AA56-47E9-B1F6-955D8644CA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97E312-0867-4D4E-945C-EB34B16BB785}"/>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348618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5A8CD-C433-4E28-A5F1-528C85A1C7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0CF4B3-AE22-402A-A2FD-9132E1BF0417}"/>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4" name="Footer Placeholder 3">
            <a:extLst>
              <a:ext uri="{FF2B5EF4-FFF2-40B4-BE49-F238E27FC236}">
                <a16:creationId xmlns:a16="http://schemas.microsoft.com/office/drawing/2014/main" id="{E6171490-A111-4B25-8110-548D436548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A9387E-3276-4447-AE15-EA9B0FC28B9D}"/>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195999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4321C-9AAD-4A04-BB72-C2686B071941}"/>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3" name="Footer Placeholder 2">
            <a:extLst>
              <a:ext uri="{FF2B5EF4-FFF2-40B4-BE49-F238E27FC236}">
                <a16:creationId xmlns:a16="http://schemas.microsoft.com/office/drawing/2014/main" id="{97239F11-D634-436A-83D5-E37BC50341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79378D-40D8-4E8C-AD95-8B1728C2ECA0}"/>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217377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5106-0181-4F22-AE2C-130850C352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1BF534-D1BE-4EC2-9B7F-43A3D249F3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E17DC8-C331-46FB-9EC4-B9F7FF0F3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AB33AE-2E5F-400B-96B6-2264ADBE088A}"/>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6" name="Footer Placeholder 5">
            <a:extLst>
              <a:ext uri="{FF2B5EF4-FFF2-40B4-BE49-F238E27FC236}">
                <a16:creationId xmlns:a16="http://schemas.microsoft.com/office/drawing/2014/main" id="{011731B6-B3FF-41A4-9CC2-9486413359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5B67D-E713-4FB9-901B-2080840194E4}"/>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93619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AB52A-6AB9-4F7D-BA55-F167381CA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498F09-873F-40D3-8C30-3101C71B8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C89FF-01EA-4AE8-9958-F045738DA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A0AA1B-9D20-4E3E-939A-C4F3DF97E848}"/>
              </a:ext>
            </a:extLst>
          </p:cNvPr>
          <p:cNvSpPr>
            <a:spLocks noGrp="1"/>
          </p:cNvSpPr>
          <p:nvPr>
            <p:ph type="dt" sz="half" idx="10"/>
          </p:nvPr>
        </p:nvSpPr>
        <p:spPr/>
        <p:txBody>
          <a:bodyPr/>
          <a:lstStyle/>
          <a:p>
            <a:fld id="{C31734A2-181F-40F1-ACB4-BF840606A655}" type="datetimeFigureOut">
              <a:rPr lang="en-US" smtClean="0"/>
              <a:t>10/11/2021</a:t>
            </a:fld>
            <a:endParaRPr lang="en-US"/>
          </a:p>
        </p:txBody>
      </p:sp>
      <p:sp>
        <p:nvSpPr>
          <p:cNvPr id="6" name="Footer Placeholder 5">
            <a:extLst>
              <a:ext uri="{FF2B5EF4-FFF2-40B4-BE49-F238E27FC236}">
                <a16:creationId xmlns:a16="http://schemas.microsoft.com/office/drawing/2014/main" id="{E132777A-7AE6-4CEC-9AB9-0A87024446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D5D06-E40B-4E7A-BCEF-03E2C3841156}"/>
              </a:ext>
            </a:extLst>
          </p:cNvPr>
          <p:cNvSpPr>
            <a:spLocks noGrp="1"/>
          </p:cNvSpPr>
          <p:nvPr>
            <p:ph type="sldNum" sz="quarter" idx="12"/>
          </p:nvPr>
        </p:nvSpPr>
        <p:spPr/>
        <p:txBody>
          <a:bodyPr/>
          <a:lstStyle/>
          <a:p>
            <a:fld id="{A19A281D-DBCC-42F3-BA17-D39DC9D393B8}" type="slidenum">
              <a:rPr lang="en-US" smtClean="0"/>
              <a:t>‹#›</a:t>
            </a:fld>
            <a:endParaRPr lang="en-US"/>
          </a:p>
        </p:txBody>
      </p:sp>
    </p:spTree>
    <p:extLst>
      <p:ext uri="{BB962C8B-B14F-4D97-AF65-F5344CB8AC3E}">
        <p14:creationId xmlns:p14="http://schemas.microsoft.com/office/powerpoint/2010/main" val="288625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E29470-7B69-4D3F-B697-52A3F128E9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0A9EC8-3FF1-4769-A754-36E6589045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59B39-70AE-40AE-9125-90E2F44BAD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734A2-181F-40F1-ACB4-BF840606A655}" type="datetimeFigureOut">
              <a:rPr lang="en-US" smtClean="0"/>
              <a:t>10/11/2021</a:t>
            </a:fld>
            <a:endParaRPr lang="en-US"/>
          </a:p>
        </p:txBody>
      </p:sp>
      <p:sp>
        <p:nvSpPr>
          <p:cNvPr id="5" name="Footer Placeholder 4">
            <a:extLst>
              <a:ext uri="{FF2B5EF4-FFF2-40B4-BE49-F238E27FC236}">
                <a16:creationId xmlns:a16="http://schemas.microsoft.com/office/drawing/2014/main" id="{8BD4A827-B218-435F-B7A3-AF83FFCA34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BCD1B-0573-4875-B8EE-8EF0B72AD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A281D-DBCC-42F3-BA17-D39DC9D393B8}" type="slidenum">
              <a:rPr lang="en-US" smtClean="0"/>
              <a:t>‹#›</a:t>
            </a:fld>
            <a:endParaRPr lang="en-US"/>
          </a:p>
        </p:txBody>
      </p:sp>
    </p:spTree>
    <p:extLst>
      <p:ext uri="{BB962C8B-B14F-4D97-AF65-F5344CB8AC3E}">
        <p14:creationId xmlns:p14="http://schemas.microsoft.com/office/powerpoint/2010/main" val="82296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3374-434C-40BD-AF87-602234C8F084}"/>
              </a:ext>
            </a:extLst>
          </p:cNvPr>
          <p:cNvSpPr>
            <a:spLocks noGrp="1"/>
          </p:cNvSpPr>
          <p:nvPr>
            <p:ph type="ctrTitle"/>
          </p:nvPr>
        </p:nvSpPr>
        <p:spPr/>
        <p:txBody>
          <a:bodyPr/>
          <a:lstStyle/>
          <a:p>
            <a:r>
              <a:rPr lang="en-US" b="1" dirty="0"/>
              <a:t> SAMPLING DESIGN</a:t>
            </a:r>
            <a:br>
              <a:rPr lang="en-US" dirty="0"/>
            </a:br>
            <a:endParaRPr lang="en-US" dirty="0"/>
          </a:p>
        </p:txBody>
      </p:sp>
      <p:sp>
        <p:nvSpPr>
          <p:cNvPr id="3" name="Subtitle 2">
            <a:extLst>
              <a:ext uri="{FF2B5EF4-FFF2-40B4-BE49-F238E27FC236}">
                <a16:creationId xmlns:a16="http://schemas.microsoft.com/office/drawing/2014/main" id="{88EC43FA-826E-4946-BBE3-F6E9B77D736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424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AC287-3A46-4016-B82D-9632A9341778}"/>
              </a:ext>
            </a:extLst>
          </p:cNvPr>
          <p:cNvSpPr>
            <a:spLocks noGrp="1"/>
          </p:cNvSpPr>
          <p:nvPr>
            <p:ph type="title"/>
          </p:nvPr>
        </p:nvSpPr>
        <p:spPr/>
        <p:txBody>
          <a:bodyPr/>
          <a:lstStyle/>
          <a:p>
            <a:r>
              <a:rPr lang="en-US" dirty="0"/>
              <a:t>Advantages and disadvantages</a:t>
            </a:r>
          </a:p>
        </p:txBody>
      </p:sp>
      <p:sp>
        <p:nvSpPr>
          <p:cNvPr id="3" name="Content Placeholder 2">
            <a:extLst>
              <a:ext uri="{FF2B5EF4-FFF2-40B4-BE49-F238E27FC236}">
                <a16:creationId xmlns:a16="http://schemas.microsoft.com/office/drawing/2014/main" id="{2CA8E34E-03A5-46E6-944A-A04FBE98C5F7}"/>
              </a:ext>
            </a:extLst>
          </p:cNvPr>
          <p:cNvSpPr>
            <a:spLocks noGrp="1"/>
          </p:cNvSpPr>
          <p:nvPr>
            <p:ph idx="1"/>
          </p:nvPr>
        </p:nvSpPr>
        <p:spPr/>
        <p:txBody>
          <a:bodyPr/>
          <a:lstStyle/>
          <a:p>
            <a:r>
              <a:rPr lang="en-US" dirty="0"/>
              <a:t>The main </a:t>
            </a:r>
            <a:r>
              <a:rPr lang="en-US" b="1" dirty="0"/>
              <a:t>advantage </a:t>
            </a:r>
            <a:r>
              <a:rPr lang="en-US" dirty="0"/>
              <a:t>of probability sampling is that since each unit is randomly selected and each unit’s inclusion probability can be calculated reliable estimates and an estimate of the sampling error of each estimate can be produced. Therefore, inferences can be made about the population. </a:t>
            </a:r>
          </a:p>
          <a:p>
            <a:r>
              <a:rPr lang="en-US" dirty="0"/>
              <a:t>The main </a:t>
            </a:r>
            <a:r>
              <a:rPr lang="en-US" b="1" dirty="0"/>
              <a:t>disadvantages </a:t>
            </a:r>
            <a:r>
              <a:rPr lang="en-US" dirty="0"/>
              <a:t>of probability sampling are that it is more difficult, takes longer and is usually more expensive than non-probability sampling. </a:t>
            </a:r>
          </a:p>
        </p:txBody>
      </p:sp>
    </p:spTree>
    <p:extLst>
      <p:ext uri="{BB962C8B-B14F-4D97-AF65-F5344CB8AC3E}">
        <p14:creationId xmlns:p14="http://schemas.microsoft.com/office/powerpoint/2010/main" val="413254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E2BD-76FA-4BBE-A5E3-ED788DA1CECB}"/>
              </a:ext>
            </a:extLst>
          </p:cNvPr>
          <p:cNvSpPr>
            <a:spLocks noGrp="1"/>
          </p:cNvSpPr>
          <p:nvPr>
            <p:ph type="title"/>
          </p:nvPr>
        </p:nvSpPr>
        <p:spPr/>
        <p:txBody>
          <a:bodyPr/>
          <a:lstStyle/>
          <a:p>
            <a:r>
              <a:rPr lang="en-US" b="1" dirty="0"/>
              <a:t>PLANNING AND ORGANISATION OF A SURVEY</a:t>
            </a:r>
            <a:endParaRPr lang="en-US" dirty="0"/>
          </a:p>
        </p:txBody>
      </p:sp>
      <p:sp>
        <p:nvSpPr>
          <p:cNvPr id="3" name="Content Placeholder 2">
            <a:extLst>
              <a:ext uri="{FF2B5EF4-FFF2-40B4-BE49-F238E27FC236}">
                <a16:creationId xmlns:a16="http://schemas.microsoft.com/office/drawing/2014/main" id="{AAAA9F78-CB40-45FA-8B72-4F1493F49555}"/>
              </a:ext>
            </a:extLst>
          </p:cNvPr>
          <p:cNvSpPr>
            <a:spLocks noGrp="1"/>
          </p:cNvSpPr>
          <p:nvPr>
            <p:ph idx="1"/>
          </p:nvPr>
        </p:nvSpPr>
        <p:spPr/>
        <p:txBody>
          <a:bodyPr>
            <a:normAutofit fontScale="92500" lnSpcReduction="10000"/>
          </a:bodyPr>
          <a:lstStyle/>
          <a:p>
            <a:pPr marL="0" indent="0">
              <a:buNone/>
            </a:pPr>
            <a:r>
              <a:rPr lang="en-US" b="1" dirty="0"/>
              <a:t>Steps of a Survey:</a:t>
            </a:r>
            <a:r>
              <a:rPr lang="en-US" dirty="0"/>
              <a:t> a survey must be carried out step by step, following precise procedures and formulas, if the results are to yield accurate and meaningful information. The steps include;</a:t>
            </a:r>
          </a:p>
          <a:p>
            <a:pPr lvl="0"/>
            <a:r>
              <a:rPr lang="en-US" dirty="0"/>
              <a:t>formulation of the Statement of Objectives</a:t>
            </a:r>
          </a:p>
          <a:p>
            <a:pPr lvl="0"/>
            <a:r>
              <a:rPr lang="en-US" dirty="0"/>
              <a:t> selection of a survey </a:t>
            </a:r>
            <a:r>
              <a:rPr lang="en-US" dirty="0" err="1"/>
              <a:t>frameThe</a:t>
            </a:r>
            <a:r>
              <a:rPr lang="en-US" dirty="0"/>
              <a:t> survey frame provides the means of identifying and contacting the units of the survey population. The frame is in the form of a list.</a:t>
            </a:r>
          </a:p>
          <a:p>
            <a:pPr lvl="0"/>
            <a:r>
              <a:rPr lang="en-US" dirty="0"/>
              <a:t> determination of the sample design; There are two kinds of surveys: sample surveys and census surveys.</a:t>
            </a:r>
          </a:p>
          <a:p>
            <a:pPr lvl="0"/>
            <a:r>
              <a:rPr lang="en-US" dirty="0"/>
              <a:t>Methods of collecting data. Methods should be selected considering aspects like cost, literacy, timing </a:t>
            </a:r>
            <a:r>
              <a:rPr lang="en-US" dirty="0" err="1"/>
              <a:t>e.g</a:t>
            </a:r>
            <a:r>
              <a:rPr lang="en-US" dirty="0"/>
              <a:t> questionnaire design.</a:t>
            </a:r>
          </a:p>
          <a:p>
            <a:pPr marL="0" indent="0">
              <a:buNone/>
            </a:pPr>
            <a:endParaRPr lang="en-US" dirty="0"/>
          </a:p>
          <a:p>
            <a:endParaRPr lang="en-US" dirty="0"/>
          </a:p>
        </p:txBody>
      </p:sp>
    </p:spTree>
    <p:extLst>
      <p:ext uri="{BB962C8B-B14F-4D97-AF65-F5344CB8AC3E}">
        <p14:creationId xmlns:p14="http://schemas.microsoft.com/office/powerpoint/2010/main" val="2831367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DE736-A4DB-49C1-B417-2BF59CEE1FCA}"/>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DD440596-90C3-4E45-B603-69AC5E8F07D3}"/>
              </a:ext>
            </a:extLst>
          </p:cNvPr>
          <p:cNvSpPr>
            <a:spLocks noGrp="1"/>
          </p:cNvSpPr>
          <p:nvPr>
            <p:ph idx="1"/>
          </p:nvPr>
        </p:nvSpPr>
        <p:spPr/>
        <p:txBody>
          <a:bodyPr>
            <a:normAutofit fontScale="77500" lnSpcReduction="20000"/>
          </a:bodyPr>
          <a:lstStyle/>
          <a:p>
            <a:pPr lvl="0"/>
            <a:r>
              <a:rPr lang="en-US" dirty="0"/>
              <a:t>The pretest. The questionnaire and field methods should be tried out on a small scale. </a:t>
            </a:r>
          </a:p>
          <a:p>
            <a:pPr lvl="0"/>
            <a:r>
              <a:rPr lang="en-US" dirty="0"/>
              <a:t>data collection;</a:t>
            </a:r>
            <a:r>
              <a:rPr lang="en-US" b="1" i="1" dirty="0"/>
              <a:t> </a:t>
            </a:r>
            <a:r>
              <a:rPr lang="en-US" dirty="0"/>
              <a:t>Data collection is the process of gathering the required information for each selected unit in the survey. </a:t>
            </a:r>
          </a:p>
          <a:p>
            <a:pPr lvl="0"/>
            <a:r>
              <a:rPr lang="en-US" dirty="0"/>
              <a:t>Precision. Specify the degree of precision desired with respect to various population values to be estimated. Large samples may be considered and superior instruments used to avoid or reduce errors in measurement.</a:t>
            </a:r>
          </a:p>
          <a:p>
            <a:pPr lvl="0"/>
            <a:r>
              <a:rPr lang="en-US" dirty="0"/>
              <a:t>data capture and coding; After the data are collected, they are coded and, if a computer-assisted collection method was not used ,captured. Coding is the process of assigning a numerical value to responses to facilitate data capture and processing in general.</a:t>
            </a:r>
          </a:p>
          <a:p>
            <a:pPr lvl="0"/>
            <a:r>
              <a:rPr lang="en-US" dirty="0"/>
              <a:t> editing and imputation; Editing is the application of checks to identify missing, invalid or inconsistent entries that point to data records that are potentially in error.  Imputation is a process used to determine and assign replacement values to resolve problems of missing, invalid or inconsistent data.</a:t>
            </a:r>
          </a:p>
          <a:p>
            <a:endParaRPr lang="en-US" dirty="0"/>
          </a:p>
        </p:txBody>
      </p:sp>
    </p:spTree>
    <p:extLst>
      <p:ext uri="{BB962C8B-B14F-4D97-AF65-F5344CB8AC3E}">
        <p14:creationId xmlns:p14="http://schemas.microsoft.com/office/powerpoint/2010/main" val="162514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980FA-87E0-4F61-A69D-136AA582AE16}"/>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40960304-D6BB-48CC-9C2F-C49EC65FDBED}"/>
              </a:ext>
            </a:extLst>
          </p:cNvPr>
          <p:cNvSpPr>
            <a:spLocks noGrp="1"/>
          </p:cNvSpPr>
          <p:nvPr>
            <p:ph idx="1"/>
          </p:nvPr>
        </p:nvSpPr>
        <p:spPr/>
        <p:txBody>
          <a:bodyPr>
            <a:normAutofit fontScale="70000" lnSpcReduction="20000"/>
          </a:bodyPr>
          <a:lstStyle/>
          <a:p>
            <a:pPr lvl="0"/>
            <a:r>
              <a:rPr lang="en-US" dirty="0"/>
              <a:t> estimation; Estimation is the means by which the statistical agency obtains values for the population of interest so that it can draw conclusions about that population based on information gathered from only a sample of the population. An estimate may be a total, mean, ratio, percentage, etc.</a:t>
            </a:r>
          </a:p>
          <a:p>
            <a:pPr lvl="0"/>
            <a:r>
              <a:rPr lang="en-US" dirty="0"/>
              <a:t> data analysis; Data analysis involves </a:t>
            </a:r>
            <a:r>
              <a:rPr lang="en-US" dirty="0" err="1"/>
              <a:t>summarising</a:t>
            </a:r>
            <a:r>
              <a:rPr lang="en-US" dirty="0"/>
              <a:t> the data and interpreting their meaning in a way that provides clear answers to questions that initiated the survey. </a:t>
            </a:r>
          </a:p>
          <a:p>
            <a:pPr lvl="0"/>
            <a:r>
              <a:rPr lang="en-US" dirty="0"/>
              <a:t>data dissemination; Data dissemination is the release of the survey data to users through various media, for example, through a press release, a television or radio interview, a telephone or facsimile response to a special request, a paper publication, electronic media including the Internet or a microdata file on a CD, etc.. Results from the survey should be summarized and the strengths and weaknesses of the data indicated, with important details highlighted through a written report that includes tables and charts.</a:t>
            </a:r>
          </a:p>
          <a:p>
            <a:pPr lvl="0"/>
            <a:r>
              <a:rPr lang="en-US" dirty="0"/>
              <a:t>documentation. Documentation provides a record of the survey and should encompass every survey step and every survey phase. It may record different aspects of the survey and be aimed at different groups, such as management, technical staff, designers of other surveys and users. During implementation, documentation of procedures for staff helps to ensure effective implementation.</a:t>
            </a:r>
          </a:p>
          <a:p>
            <a:endParaRPr lang="en-US" dirty="0"/>
          </a:p>
        </p:txBody>
      </p:sp>
    </p:spTree>
    <p:extLst>
      <p:ext uri="{BB962C8B-B14F-4D97-AF65-F5344CB8AC3E}">
        <p14:creationId xmlns:p14="http://schemas.microsoft.com/office/powerpoint/2010/main" val="23003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3A65F-1BC8-42DD-A737-901FC298710E}"/>
              </a:ext>
            </a:extLst>
          </p:cNvPr>
          <p:cNvSpPr>
            <a:spLocks noGrp="1"/>
          </p:cNvSpPr>
          <p:nvPr>
            <p:ph type="title"/>
          </p:nvPr>
        </p:nvSpPr>
        <p:spPr/>
        <p:txBody>
          <a:bodyPr/>
          <a:lstStyle/>
          <a:p>
            <a:r>
              <a:rPr lang="en-US" b="1" dirty="0"/>
              <a:t>BASIC PRINCIPLES OF SAMPLE SURVEY DESIGNS</a:t>
            </a:r>
            <a:endParaRPr lang="en-US" dirty="0"/>
          </a:p>
        </p:txBody>
      </p:sp>
      <p:sp>
        <p:nvSpPr>
          <p:cNvPr id="3" name="Content Placeholder 2">
            <a:extLst>
              <a:ext uri="{FF2B5EF4-FFF2-40B4-BE49-F238E27FC236}">
                <a16:creationId xmlns:a16="http://schemas.microsoft.com/office/drawing/2014/main" id="{976E9D89-84DF-4291-B732-A1DAD13EF08F}"/>
              </a:ext>
            </a:extLst>
          </p:cNvPr>
          <p:cNvSpPr>
            <a:spLocks noGrp="1"/>
          </p:cNvSpPr>
          <p:nvPr>
            <p:ph idx="1"/>
          </p:nvPr>
        </p:nvSpPr>
        <p:spPr/>
        <p:txBody>
          <a:bodyPr/>
          <a:lstStyle/>
          <a:p>
            <a:pPr marL="0" indent="0">
              <a:buNone/>
            </a:pPr>
            <a:r>
              <a:rPr lang="en-US" dirty="0"/>
              <a:t>These include;</a:t>
            </a:r>
          </a:p>
          <a:p>
            <a:pPr lvl="0"/>
            <a:r>
              <a:rPr lang="en-US" dirty="0"/>
              <a:t>Principle of validity: a sample should be selected in such a way that the objective interpretation of the sample results is possible.</a:t>
            </a:r>
          </a:p>
          <a:p>
            <a:pPr lvl="0"/>
            <a:r>
              <a:rPr lang="en-US" dirty="0"/>
              <a:t>Optimization principle: this includes;</a:t>
            </a:r>
          </a:p>
          <a:p>
            <a:pPr lvl="0">
              <a:buFont typeface="Wingdings" panose="05000000000000000000" pitchFamily="2" charset="2"/>
              <a:buChar char="Ø"/>
            </a:pPr>
            <a:r>
              <a:rPr lang="en-US" dirty="0"/>
              <a:t>Efficiency. The ability to collect more reliable information per unit cost .</a:t>
            </a:r>
          </a:p>
          <a:p>
            <a:pPr lvl="0">
              <a:buFont typeface="Wingdings" panose="05000000000000000000" pitchFamily="2" charset="2"/>
              <a:buChar char="Ø"/>
            </a:pPr>
            <a:r>
              <a:rPr lang="en-US" dirty="0"/>
              <a:t>Cost: in terms of finances and time spent on data collection from a sampling unit. That is; minimize cost for a given level of efficiency.</a:t>
            </a:r>
          </a:p>
          <a:p>
            <a:endParaRPr lang="en-US" dirty="0"/>
          </a:p>
        </p:txBody>
      </p:sp>
    </p:spTree>
    <p:extLst>
      <p:ext uri="{BB962C8B-B14F-4D97-AF65-F5344CB8AC3E}">
        <p14:creationId xmlns:p14="http://schemas.microsoft.com/office/powerpoint/2010/main" val="64501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6EB4D-63A4-4A83-BFA6-B9142318B6E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FA8A9F1-5411-44E7-8942-7A9005706863}"/>
              </a:ext>
            </a:extLst>
          </p:cNvPr>
          <p:cNvSpPr>
            <a:spLocks noGrp="1"/>
          </p:cNvSpPr>
          <p:nvPr>
            <p:ph idx="1"/>
          </p:nvPr>
        </p:nvSpPr>
        <p:spPr/>
        <p:txBody>
          <a:bodyPr>
            <a:normAutofit/>
          </a:bodyPr>
          <a:lstStyle/>
          <a:p>
            <a:r>
              <a:rPr lang="en-US" b="1" i="1" dirty="0"/>
              <a:t>Sampling is a means of selecting a subset of units from a population for the purpose of collecting information for those units to draw inferences about the population as a </a:t>
            </a:r>
            <a:r>
              <a:rPr lang="en-US" b="1" i="1" dirty="0" err="1"/>
              <a:t>whole</a:t>
            </a:r>
            <a:r>
              <a:rPr lang="en-US" i="1" dirty="0" err="1"/>
              <a:t>.</a:t>
            </a:r>
            <a:r>
              <a:rPr lang="en-US" dirty="0" err="1"/>
              <a:t>There</a:t>
            </a:r>
            <a:r>
              <a:rPr lang="en-US" dirty="0"/>
              <a:t> are two types of sampling: non-probability and probability sampling. </a:t>
            </a:r>
          </a:p>
          <a:p>
            <a:r>
              <a:rPr lang="en-US" dirty="0"/>
              <a:t> Non-probability sampling, uses a subjective method of selecting units from a population. It provides a fast, easy and inexpensive way of selecting a sample. However, in order to make inferences about the population from the sample, the data analyst must assume that the sample is representative of the population.</a:t>
            </a:r>
            <a:endParaRPr lang="en-US" sz="1600" dirty="0"/>
          </a:p>
        </p:txBody>
      </p:sp>
    </p:spTree>
    <p:extLst>
      <p:ext uri="{BB962C8B-B14F-4D97-AF65-F5344CB8AC3E}">
        <p14:creationId xmlns:p14="http://schemas.microsoft.com/office/powerpoint/2010/main" val="8621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A893-013D-4687-8F5D-0610BC4C4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D02FB1-7F8C-4B61-BE7C-9CD2C0E3C2A8}"/>
              </a:ext>
            </a:extLst>
          </p:cNvPr>
          <p:cNvSpPr>
            <a:spLocks noGrp="1"/>
          </p:cNvSpPr>
          <p:nvPr>
            <p:ph idx="1"/>
          </p:nvPr>
        </p:nvSpPr>
        <p:spPr/>
        <p:txBody>
          <a:bodyPr>
            <a:normAutofit fontScale="92500" lnSpcReduction="20000"/>
          </a:bodyPr>
          <a:lstStyle/>
          <a:p>
            <a:pPr marL="0" indent="0">
              <a:buNone/>
            </a:pPr>
            <a:r>
              <a:rPr lang="en-US" dirty="0"/>
              <a:t>Probability sampling, involves the selection of units from a population based on the principle of </a:t>
            </a:r>
            <a:r>
              <a:rPr lang="en-US" dirty="0" err="1"/>
              <a:t>randomisation</a:t>
            </a:r>
            <a:r>
              <a:rPr lang="en-US" dirty="0"/>
              <a:t> or chance. Probability sampling is more complex, time consuming and usually more costly than non-probability sampling.</a:t>
            </a:r>
          </a:p>
          <a:p>
            <a:r>
              <a:rPr lang="en-US" dirty="0"/>
              <a:t>There are several different ways in which a probability sample can be selected. The design chosen depends on a number of factors such as:</a:t>
            </a:r>
          </a:p>
          <a:p>
            <a:pPr lvl="0">
              <a:buFont typeface="Wingdings" panose="05000000000000000000" pitchFamily="2" charset="2"/>
              <a:buChar char="v"/>
            </a:pPr>
            <a:r>
              <a:rPr lang="en-US" dirty="0"/>
              <a:t>the available survey frame</a:t>
            </a:r>
          </a:p>
          <a:p>
            <a:pPr lvl="0">
              <a:buFont typeface="Wingdings" panose="05000000000000000000" pitchFamily="2" charset="2"/>
              <a:buChar char="v"/>
            </a:pPr>
            <a:r>
              <a:rPr lang="en-US" dirty="0"/>
              <a:t> how different the population units are from each other (i.e., their variability)</a:t>
            </a:r>
          </a:p>
          <a:p>
            <a:pPr lvl="0">
              <a:buFont typeface="Wingdings" panose="05000000000000000000" pitchFamily="2" charset="2"/>
              <a:buChar char="v"/>
            </a:pPr>
            <a:r>
              <a:rPr lang="en-US" dirty="0"/>
              <a:t> how costly it is to survey members of the population.</a:t>
            </a:r>
          </a:p>
          <a:p>
            <a:pPr marL="0" indent="0">
              <a:buNone/>
            </a:pPr>
            <a:r>
              <a:rPr lang="en-US" dirty="0"/>
              <a:t> For a given population, a balance of sampling error with cost and timeliness is achieved through the choice of design and sample size.</a:t>
            </a:r>
          </a:p>
          <a:p>
            <a:pPr marL="0" indent="0">
              <a:buNone/>
            </a:pPr>
            <a:endParaRPr lang="en-US" dirty="0"/>
          </a:p>
        </p:txBody>
      </p:sp>
    </p:spTree>
    <p:extLst>
      <p:ext uri="{BB962C8B-B14F-4D97-AF65-F5344CB8AC3E}">
        <p14:creationId xmlns:p14="http://schemas.microsoft.com/office/powerpoint/2010/main" val="132844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6538-5D3C-4B47-8FFD-7434330284D8}"/>
              </a:ext>
            </a:extLst>
          </p:cNvPr>
          <p:cNvSpPr>
            <a:spLocks noGrp="1"/>
          </p:cNvSpPr>
          <p:nvPr>
            <p:ph type="title"/>
          </p:nvPr>
        </p:nvSpPr>
        <p:spPr/>
        <p:txBody>
          <a:bodyPr/>
          <a:lstStyle/>
          <a:p>
            <a:r>
              <a:rPr lang="en-US" b="1" dirty="0"/>
              <a:t>Non-Probability Sampling</a:t>
            </a:r>
            <a:br>
              <a:rPr lang="en-US" dirty="0"/>
            </a:br>
            <a:endParaRPr lang="en-US" dirty="0"/>
          </a:p>
        </p:txBody>
      </p:sp>
      <p:sp>
        <p:nvSpPr>
          <p:cNvPr id="3" name="Content Placeholder 2">
            <a:extLst>
              <a:ext uri="{FF2B5EF4-FFF2-40B4-BE49-F238E27FC236}">
                <a16:creationId xmlns:a16="http://schemas.microsoft.com/office/drawing/2014/main" id="{05CC94EE-EBFD-4A28-AAFD-AC7CC893EBAA}"/>
              </a:ext>
            </a:extLst>
          </p:cNvPr>
          <p:cNvSpPr>
            <a:spLocks noGrp="1"/>
          </p:cNvSpPr>
          <p:nvPr>
            <p:ph idx="1"/>
          </p:nvPr>
        </p:nvSpPr>
        <p:spPr/>
        <p:txBody>
          <a:bodyPr/>
          <a:lstStyle/>
          <a:p>
            <a:r>
              <a:rPr lang="en-US" dirty="0"/>
              <a:t>Non-probability sampling is a method of selecting units from a population using a subjective (i.e., nonrandom) method. Since non-probability sampling does not require a complete survey frame, it is a fast, easy and inexpensive way of obtaining data. The problem with non-probability sampling is that it is unclear whether or not it is possible to </a:t>
            </a:r>
            <a:r>
              <a:rPr lang="en-US" dirty="0" err="1"/>
              <a:t>generalise</a:t>
            </a:r>
            <a:r>
              <a:rPr lang="en-US" dirty="0"/>
              <a:t> the results from the sample to the population.</a:t>
            </a:r>
          </a:p>
        </p:txBody>
      </p:sp>
    </p:spTree>
    <p:extLst>
      <p:ext uri="{BB962C8B-B14F-4D97-AF65-F5344CB8AC3E}">
        <p14:creationId xmlns:p14="http://schemas.microsoft.com/office/powerpoint/2010/main" val="216114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802C-1373-424C-B014-2303E0AD04DF}"/>
              </a:ext>
            </a:extLst>
          </p:cNvPr>
          <p:cNvSpPr>
            <a:spLocks noGrp="1"/>
          </p:cNvSpPr>
          <p:nvPr>
            <p:ph type="title"/>
          </p:nvPr>
        </p:nvSpPr>
        <p:spPr/>
        <p:txBody>
          <a:bodyPr/>
          <a:lstStyle/>
          <a:p>
            <a:r>
              <a:rPr lang="en-US" dirty="0"/>
              <a:t>Advantages and disadvantages of non-probability sampling</a:t>
            </a:r>
          </a:p>
        </p:txBody>
      </p:sp>
      <p:sp>
        <p:nvSpPr>
          <p:cNvPr id="3" name="Content Placeholder 2">
            <a:extLst>
              <a:ext uri="{FF2B5EF4-FFF2-40B4-BE49-F238E27FC236}">
                <a16:creationId xmlns:a16="http://schemas.microsoft.com/office/drawing/2014/main" id="{BB64982D-5813-4E9D-8A4B-78CE1A4120E5}"/>
              </a:ext>
            </a:extLst>
          </p:cNvPr>
          <p:cNvSpPr>
            <a:spLocks noGrp="1"/>
          </p:cNvSpPr>
          <p:nvPr>
            <p:ph idx="1"/>
          </p:nvPr>
        </p:nvSpPr>
        <p:spPr/>
        <p:txBody>
          <a:bodyPr>
            <a:normAutofit fontScale="77500" lnSpcReduction="20000"/>
          </a:bodyPr>
          <a:lstStyle/>
          <a:p>
            <a:pPr marL="457200" lvl="1" indent="0">
              <a:buNone/>
            </a:pPr>
            <a:r>
              <a:rPr lang="en-US" dirty="0"/>
              <a:t>The </a:t>
            </a:r>
            <a:r>
              <a:rPr lang="en-US" b="1" dirty="0"/>
              <a:t>advantages </a:t>
            </a:r>
            <a:r>
              <a:rPr lang="en-US" dirty="0"/>
              <a:t> non-probability sampling are that:</a:t>
            </a:r>
            <a:endParaRPr lang="en-US" sz="1800" dirty="0"/>
          </a:p>
          <a:p>
            <a:pPr lvl="0"/>
            <a:r>
              <a:rPr lang="en-US" dirty="0"/>
              <a:t>It is quick and convenient. </a:t>
            </a:r>
            <a:endParaRPr lang="en-US" sz="2000" dirty="0"/>
          </a:p>
          <a:p>
            <a:pPr lvl="0"/>
            <a:r>
              <a:rPr lang="en-US" dirty="0"/>
              <a:t>It is relatively inexpensive. </a:t>
            </a:r>
            <a:endParaRPr lang="en-US" sz="2000" dirty="0"/>
          </a:p>
          <a:p>
            <a:pPr lvl="0"/>
            <a:r>
              <a:rPr lang="en-US" dirty="0"/>
              <a:t>Non probability samples are generally not spread out geographically, therefore travelling expenses for interviewers are low.</a:t>
            </a:r>
            <a:endParaRPr lang="en-US" sz="2000" dirty="0"/>
          </a:p>
          <a:p>
            <a:pPr lvl="0"/>
            <a:r>
              <a:rPr lang="en-US" dirty="0"/>
              <a:t>It does not require a survey frame.</a:t>
            </a:r>
            <a:endParaRPr lang="en-US" sz="2000" dirty="0"/>
          </a:p>
          <a:p>
            <a:pPr lvl="0"/>
            <a:r>
              <a:rPr lang="en-US" dirty="0"/>
              <a:t>It can be useful for exploratory studies and survey development.</a:t>
            </a:r>
            <a:endParaRPr lang="en-US" sz="2000" dirty="0"/>
          </a:p>
          <a:p>
            <a:pPr marL="0" indent="0">
              <a:buNone/>
            </a:pPr>
            <a:endParaRPr lang="en-US" sz="2000" dirty="0"/>
          </a:p>
          <a:p>
            <a:pPr marL="0" indent="0">
              <a:buNone/>
            </a:pPr>
            <a:r>
              <a:rPr lang="en-US" dirty="0"/>
              <a:t>The </a:t>
            </a:r>
            <a:r>
              <a:rPr lang="en-US" b="1" dirty="0"/>
              <a:t>disadvantages </a:t>
            </a:r>
            <a:r>
              <a:rPr lang="en-US" dirty="0"/>
              <a:t>of non-probability sampling are that:</a:t>
            </a:r>
            <a:endParaRPr lang="en-US" sz="2000" dirty="0"/>
          </a:p>
          <a:p>
            <a:pPr lvl="0"/>
            <a:r>
              <a:rPr lang="en-US" dirty="0"/>
              <a:t>In order to make inferences about the population it requires strong assumptions about the representativeness of the sample. </a:t>
            </a:r>
            <a:endParaRPr lang="en-US" sz="2000" dirty="0"/>
          </a:p>
          <a:p>
            <a:pPr lvl="0"/>
            <a:r>
              <a:rPr lang="en-US" dirty="0"/>
              <a:t>It is impossible to determine the probability that a unit in the population is selected for the sample, so reliable estimates and estimates of sampling error cannot be computed.</a:t>
            </a:r>
            <a:endParaRPr lang="en-US" sz="2000" dirty="0"/>
          </a:p>
          <a:p>
            <a:endParaRPr lang="en-US" dirty="0"/>
          </a:p>
        </p:txBody>
      </p:sp>
    </p:spTree>
    <p:extLst>
      <p:ext uri="{BB962C8B-B14F-4D97-AF65-F5344CB8AC3E}">
        <p14:creationId xmlns:p14="http://schemas.microsoft.com/office/powerpoint/2010/main" val="418817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2C0C-372B-41E5-8036-BA18CAA052DC}"/>
              </a:ext>
            </a:extLst>
          </p:cNvPr>
          <p:cNvSpPr>
            <a:spLocks noGrp="1"/>
          </p:cNvSpPr>
          <p:nvPr>
            <p:ph type="title"/>
          </p:nvPr>
        </p:nvSpPr>
        <p:spPr/>
        <p:txBody>
          <a:bodyPr/>
          <a:lstStyle/>
          <a:p>
            <a:r>
              <a:rPr lang="en-US" b="1" dirty="0"/>
              <a:t>Types of non-probability sampling schemes</a:t>
            </a:r>
            <a:endParaRPr lang="en-US" dirty="0"/>
          </a:p>
        </p:txBody>
      </p:sp>
      <p:sp>
        <p:nvSpPr>
          <p:cNvPr id="3" name="Content Placeholder 2">
            <a:extLst>
              <a:ext uri="{FF2B5EF4-FFF2-40B4-BE49-F238E27FC236}">
                <a16:creationId xmlns:a16="http://schemas.microsoft.com/office/drawing/2014/main" id="{D6ED161D-171B-46CA-A7B0-A7D4EEE3B570}"/>
              </a:ext>
            </a:extLst>
          </p:cNvPr>
          <p:cNvSpPr>
            <a:spLocks noGrp="1"/>
          </p:cNvSpPr>
          <p:nvPr>
            <p:ph idx="1"/>
          </p:nvPr>
        </p:nvSpPr>
        <p:spPr/>
        <p:txBody>
          <a:bodyPr>
            <a:normAutofit fontScale="92500"/>
          </a:bodyPr>
          <a:lstStyle/>
          <a:p>
            <a:pPr marL="0" indent="0">
              <a:buNone/>
            </a:pPr>
            <a:r>
              <a:rPr lang="en-US" dirty="0"/>
              <a:t>These include; haphazard sampling, volunteer sampling, judgement sampling, quota sampling, modified probability sampling and Network or snowball sampling, which is less commonly used.</a:t>
            </a:r>
          </a:p>
          <a:p>
            <a:r>
              <a:rPr lang="en-US" b="1" dirty="0"/>
              <a:t>Haphazard Sampling; </a:t>
            </a:r>
            <a:r>
              <a:rPr lang="en-US" dirty="0"/>
              <a:t>Units are selected in an aimless, arbitrary manner with little or no planning involved. Haphazard sampling assumes that the population is homogeneous: if the population units are all alike, then any unit may be chosen for the sample. </a:t>
            </a:r>
          </a:p>
          <a:p>
            <a:r>
              <a:rPr lang="en-US" b="1" dirty="0"/>
              <a:t>Volunteer Sampling; </a:t>
            </a:r>
            <a:r>
              <a:rPr lang="en-US" dirty="0"/>
              <a:t>With this method, the respondents are volunteers. Generally, volunteers must be screened so as to get a set of characteristics suitable for the purposes of the survey (e.g., individuals with a particular disease). This method can be subject to large selection biases,</a:t>
            </a:r>
          </a:p>
        </p:txBody>
      </p:sp>
    </p:spTree>
    <p:extLst>
      <p:ext uri="{BB962C8B-B14F-4D97-AF65-F5344CB8AC3E}">
        <p14:creationId xmlns:p14="http://schemas.microsoft.com/office/powerpoint/2010/main" val="56935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B1ECF-FA71-454B-A525-425684AD77FD}"/>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D81AF199-E66A-4259-B85E-592DDCF36078}"/>
              </a:ext>
            </a:extLst>
          </p:cNvPr>
          <p:cNvSpPr>
            <a:spLocks noGrp="1"/>
          </p:cNvSpPr>
          <p:nvPr>
            <p:ph idx="1"/>
          </p:nvPr>
        </p:nvSpPr>
        <p:spPr/>
        <p:txBody>
          <a:bodyPr/>
          <a:lstStyle/>
          <a:p>
            <a:r>
              <a:rPr lang="en-US" b="1" dirty="0"/>
              <a:t>Judgement Sampling; </a:t>
            </a:r>
            <a:r>
              <a:rPr lang="en-US" dirty="0"/>
              <a:t>With this method, sampling is done based on previous ideas of population composition and </a:t>
            </a:r>
            <a:r>
              <a:rPr lang="en-US" dirty="0" err="1"/>
              <a:t>behaviour</a:t>
            </a:r>
            <a:r>
              <a:rPr lang="en-US" dirty="0"/>
              <a:t>. An expert with knowledge of the population decides which units in the population should be sampled.</a:t>
            </a:r>
          </a:p>
          <a:p>
            <a:r>
              <a:rPr lang="en-US" b="1" dirty="0"/>
              <a:t>Quota Sampling; </a:t>
            </a:r>
            <a:r>
              <a:rPr lang="en-US" dirty="0"/>
              <a:t>This is one of the most common forms of non-probability sampling. Sampling is done until a specific number of units (quotas) for various subpopulations has been selected. Quota sampling is a means for satisfying sample size objectives for the subpopulations. The quotas may be based on population proportions.</a:t>
            </a:r>
          </a:p>
        </p:txBody>
      </p:sp>
    </p:spTree>
    <p:extLst>
      <p:ext uri="{BB962C8B-B14F-4D97-AF65-F5344CB8AC3E}">
        <p14:creationId xmlns:p14="http://schemas.microsoft.com/office/powerpoint/2010/main" val="44602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3F46-16C5-4A50-8AC2-954F9337342C}"/>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9E64B03A-D609-4773-A19D-5D74A0733892}"/>
              </a:ext>
            </a:extLst>
          </p:cNvPr>
          <p:cNvSpPr>
            <a:spLocks noGrp="1"/>
          </p:cNvSpPr>
          <p:nvPr>
            <p:ph idx="1"/>
          </p:nvPr>
        </p:nvSpPr>
        <p:spPr/>
        <p:txBody>
          <a:bodyPr/>
          <a:lstStyle/>
          <a:p>
            <a:r>
              <a:rPr lang="en-US" b="1" dirty="0"/>
              <a:t> Modified Probability Sampling; </a:t>
            </a:r>
            <a:r>
              <a:rPr lang="en-US" dirty="0"/>
              <a:t> is a combination of probability and non-probability sampling. The first stages are usually based on probability sampling. The last stage is a nonprobability sample, usually a quota sample. </a:t>
            </a:r>
          </a:p>
        </p:txBody>
      </p:sp>
    </p:spTree>
    <p:extLst>
      <p:ext uri="{BB962C8B-B14F-4D97-AF65-F5344CB8AC3E}">
        <p14:creationId xmlns:p14="http://schemas.microsoft.com/office/powerpoint/2010/main" val="85636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0DD34-7796-4DA7-BADB-EC814EBEDDD2}"/>
              </a:ext>
            </a:extLst>
          </p:cNvPr>
          <p:cNvSpPr>
            <a:spLocks noGrp="1"/>
          </p:cNvSpPr>
          <p:nvPr>
            <p:ph type="title"/>
          </p:nvPr>
        </p:nvSpPr>
        <p:spPr/>
        <p:txBody>
          <a:bodyPr/>
          <a:lstStyle/>
          <a:p>
            <a:r>
              <a:rPr lang="en-US" dirty="0"/>
              <a:t>Probability sampling</a:t>
            </a:r>
          </a:p>
        </p:txBody>
      </p:sp>
      <p:sp>
        <p:nvSpPr>
          <p:cNvPr id="3" name="Content Placeholder 2">
            <a:extLst>
              <a:ext uri="{FF2B5EF4-FFF2-40B4-BE49-F238E27FC236}">
                <a16:creationId xmlns:a16="http://schemas.microsoft.com/office/drawing/2014/main" id="{90634C57-7E89-4D90-9C6C-867619F298B2}"/>
              </a:ext>
            </a:extLst>
          </p:cNvPr>
          <p:cNvSpPr>
            <a:spLocks noGrp="1"/>
          </p:cNvSpPr>
          <p:nvPr>
            <p:ph idx="1"/>
          </p:nvPr>
        </p:nvSpPr>
        <p:spPr/>
        <p:txBody>
          <a:bodyPr>
            <a:normAutofit lnSpcReduction="10000"/>
          </a:bodyPr>
          <a:lstStyle/>
          <a:p>
            <a:pPr marL="457200" lvl="1" indent="0">
              <a:buNone/>
            </a:pPr>
            <a:endParaRPr lang="en-US" sz="1800" dirty="0"/>
          </a:p>
          <a:p>
            <a:pPr marL="0" indent="0">
              <a:buNone/>
            </a:pPr>
            <a:r>
              <a:rPr lang="en-US" dirty="0"/>
              <a:t>Probability sampling is a method of sampling that allows inferences to be made about the population based on observations from a sample. In order to be able to make inferences, the sample should not be subject to selection bias. Probability sampling avoids this bias by randomly selecting units from the population</a:t>
            </a:r>
          </a:p>
          <a:p>
            <a:pPr marL="0" indent="0">
              <a:buNone/>
            </a:pPr>
            <a:r>
              <a:rPr lang="en-US" b="1" dirty="0"/>
              <a:t>Types of probability sample designs</a:t>
            </a:r>
            <a:r>
              <a:rPr lang="en-US" dirty="0"/>
              <a:t>.</a:t>
            </a:r>
          </a:p>
          <a:p>
            <a:r>
              <a:rPr lang="en-US" dirty="0"/>
              <a:t> The most basic is simple random sampling and the designs increase in complexity to encompass systematic sampling, probability-proportional-to size sampling, cluster sampling, stratified sampling, multi-stage sampling, multi-phase sampling and replicated sampling.</a:t>
            </a:r>
          </a:p>
        </p:txBody>
      </p:sp>
    </p:spTree>
    <p:extLst>
      <p:ext uri="{BB962C8B-B14F-4D97-AF65-F5344CB8AC3E}">
        <p14:creationId xmlns:p14="http://schemas.microsoft.com/office/powerpoint/2010/main" val="447070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1480</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 SAMPLING DESIGN </vt:lpstr>
      <vt:lpstr>PowerPoint Presentation</vt:lpstr>
      <vt:lpstr>PowerPoint Presentation</vt:lpstr>
      <vt:lpstr>Non-Probability Sampling </vt:lpstr>
      <vt:lpstr>Advantages and disadvantages of non-probability sampling</vt:lpstr>
      <vt:lpstr>Types of non-probability sampling schemes</vt:lpstr>
      <vt:lpstr>continuation</vt:lpstr>
      <vt:lpstr>continuation</vt:lpstr>
      <vt:lpstr>Probability sampling</vt:lpstr>
      <vt:lpstr>Advantages and disadvantages</vt:lpstr>
      <vt:lpstr>PLANNING AND ORGANISATION OF A SURVEY</vt:lpstr>
      <vt:lpstr>continuation</vt:lpstr>
      <vt:lpstr>continuation</vt:lpstr>
      <vt:lpstr>BASIC PRINCIPLES OF SAMPLE SURVEY DESIGNS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DESIGN</dc:title>
  <dc:creator>USER</dc:creator>
  <cp:lastModifiedBy>USER</cp:lastModifiedBy>
  <cp:revision>8</cp:revision>
  <dcterms:created xsi:type="dcterms:W3CDTF">2021-10-11T08:01:10Z</dcterms:created>
  <dcterms:modified xsi:type="dcterms:W3CDTF">2021-10-11T09:04:26Z</dcterms:modified>
</cp:coreProperties>
</file>