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4"/>
  </p:handoutMasterIdLst>
  <p:sldIdLst>
    <p:sldId id="335" r:id="rId2"/>
    <p:sldId id="336" r:id="rId3"/>
    <p:sldId id="337" r:id="rId4"/>
    <p:sldId id="338" r:id="rId5"/>
    <p:sldId id="332" r:id="rId6"/>
    <p:sldId id="257" r:id="rId7"/>
    <p:sldId id="258" r:id="rId8"/>
    <p:sldId id="259" r:id="rId9"/>
    <p:sldId id="341" r:id="rId10"/>
    <p:sldId id="343"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260" r:id="rId24"/>
    <p:sldId id="263" r:id="rId25"/>
    <p:sldId id="261" r:id="rId26"/>
    <p:sldId id="264" r:id="rId27"/>
    <p:sldId id="265" r:id="rId28"/>
    <p:sldId id="262" r:id="rId29"/>
    <p:sldId id="266" r:id="rId30"/>
    <p:sldId id="269" r:id="rId31"/>
    <p:sldId id="270" r:id="rId32"/>
    <p:sldId id="271" r:id="rId33"/>
    <p:sldId id="272" r:id="rId34"/>
    <p:sldId id="273" r:id="rId35"/>
    <p:sldId id="274" r:id="rId36"/>
    <p:sldId id="275" r:id="rId37"/>
    <p:sldId id="278" r:id="rId38"/>
    <p:sldId id="276" r:id="rId39"/>
    <p:sldId id="279" r:id="rId40"/>
    <p:sldId id="280" r:id="rId41"/>
    <p:sldId id="281" r:id="rId42"/>
    <p:sldId id="282" r:id="rId43"/>
    <p:sldId id="277" r:id="rId44"/>
    <p:sldId id="283" r:id="rId45"/>
    <p:sldId id="284" r:id="rId46"/>
    <p:sldId id="268" r:id="rId47"/>
    <p:sldId id="285" r:id="rId48"/>
    <p:sldId id="288" r:id="rId49"/>
    <p:sldId id="289" r:id="rId50"/>
    <p:sldId id="290" r:id="rId51"/>
    <p:sldId id="291" r:id="rId52"/>
    <p:sldId id="292" r:id="rId53"/>
    <p:sldId id="293" r:id="rId54"/>
    <p:sldId id="286" r:id="rId55"/>
    <p:sldId id="294" r:id="rId56"/>
    <p:sldId id="295" r:id="rId57"/>
    <p:sldId id="296" r:id="rId58"/>
    <p:sldId id="297" r:id="rId59"/>
    <p:sldId id="300" r:id="rId60"/>
    <p:sldId id="298" r:id="rId61"/>
    <p:sldId id="299" r:id="rId62"/>
    <p:sldId id="301" r:id="rId63"/>
    <p:sldId id="302" r:id="rId64"/>
    <p:sldId id="303" r:id="rId65"/>
    <p:sldId id="304" r:id="rId66"/>
    <p:sldId id="307" r:id="rId67"/>
    <p:sldId id="305" r:id="rId68"/>
    <p:sldId id="308" r:id="rId69"/>
    <p:sldId id="309" r:id="rId70"/>
    <p:sldId id="310" r:id="rId71"/>
    <p:sldId id="311" r:id="rId72"/>
    <p:sldId id="358" r:id="rId73"/>
    <p:sldId id="359" r:id="rId74"/>
    <p:sldId id="360" r:id="rId75"/>
    <p:sldId id="361" r:id="rId76"/>
    <p:sldId id="362" r:id="rId77"/>
    <p:sldId id="306" r:id="rId78"/>
    <p:sldId id="287" r:id="rId79"/>
    <p:sldId id="312" r:id="rId80"/>
    <p:sldId id="314" r:id="rId81"/>
    <p:sldId id="315" r:id="rId82"/>
    <p:sldId id="313" r:id="rId83"/>
    <p:sldId id="316" r:id="rId84"/>
    <p:sldId id="318" r:id="rId85"/>
    <p:sldId id="319" r:id="rId86"/>
    <p:sldId id="323" r:id="rId87"/>
    <p:sldId id="324" r:id="rId88"/>
    <p:sldId id="325" r:id="rId89"/>
    <p:sldId id="326" r:id="rId90"/>
    <p:sldId id="320" r:id="rId91"/>
    <p:sldId id="363" r:id="rId92"/>
    <p:sldId id="364" r:id="rId93"/>
    <p:sldId id="365" r:id="rId94"/>
    <p:sldId id="366" r:id="rId95"/>
    <p:sldId id="367" r:id="rId96"/>
    <p:sldId id="321" r:id="rId97"/>
    <p:sldId id="327" r:id="rId98"/>
    <p:sldId id="328" r:id="rId99"/>
    <p:sldId id="322" r:id="rId100"/>
    <p:sldId id="317" r:id="rId101"/>
    <p:sldId id="329" r:id="rId102"/>
    <p:sldId id="331"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81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686F65-8D48-4DE4-B96D-C1C1A4F24EFC}" type="datetimeFigureOut">
              <a:rPr lang="en-US" smtClean="0"/>
              <a:pPr/>
              <a:t>14-Oct-21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74823D-4920-4850-8CFA-C6633E7B4322}" type="slidenum">
              <a:rPr lang="en-US" smtClean="0"/>
              <a:pPr/>
              <a:t>‹#›</a:t>
            </a:fld>
            <a:endParaRPr lang="en-US"/>
          </a:p>
        </p:txBody>
      </p:sp>
    </p:spTree>
    <p:extLst>
      <p:ext uri="{BB962C8B-B14F-4D97-AF65-F5344CB8AC3E}">
        <p14:creationId xmlns:p14="http://schemas.microsoft.com/office/powerpoint/2010/main" xmlns="" val="1281977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14-Oct-21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2819400"/>
            <a:ext cx="8915400" cy="1524000"/>
          </a:xfrm>
        </p:spPr>
        <p:txBody>
          <a:bodyPr>
            <a:normAutofit/>
          </a:bodyPr>
          <a:lstStyle/>
          <a:p>
            <a:r>
              <a:rPr lang="en-US" sz="3600" b="1" dirty="0" smtClean="0">
                <a:solidFill>
                  <a:schemeClr val="tx1"/>
                </a:solidFill>
              </a:rPr>
              <a:t>Dr. William Wanasolo</a:t>
            </a:r>
            <a:endParaRPr lang="en-US" sz="3600" b="1" dirty="0">
              <a:solidFill>
                <a:schemeClr val="tx1"/>
              </a:solidFill>
            </a:endParaRPr>
          </a:p>
          <a:p>
            <a:r>
              <a:rPr lang="en-US" sz="3600" dirty="0">
                <a:solidFill>
                  <a:schemeClr val="tx1"/>
                </a:solidFill>
              </a:rPr>
              <a:t>(Chemical and </a:t>
            </a:r>
            <a:r>
              <a:rPr lang="en-US" sz="3600" dirty="0" smtClean="0">
                <a:solidFill>
                  <a:schemeClr val="tx1"/>
                </a:solidFill>
              </a:rPr>
              <a:t>Process Engineering)</a:t>
            </a:r>
            <a:endParaRPr lang="en-US" sz="3600" dirty="0">
              <a:solidFill>
                <a:schemeClr val="tx1"/>
              </a:solidFill>
            </a:endParaRPr>
          </a:p>
        </p:txBody>
      </p:sp>
      <p:sp>
        <p:nvSpPr>
          <p:cNvPr id="4" name="Date Placeholder 3"/>
          <p:cNvSpPr>
            <a:spLocks noGrp="1"/>
          </p:cNvSpPr>
          <p:nvPr>
            <p:ph type="dt" sz="half" idx="10"/>
          </p:nvPr>
        </p:nvSpPr>
        <p:spPr/>
        <p:txBody>
          <a:bodyPr/>
          <a:lstStyle/>
          <a:p>
            <a:fld id="{B89632F5-1C5D-4853-8A72-5FA1A69E425A}" type="datetime1">
              <a:rPr lang="en-US" smtClean="0"/>
              <a:pPr/>
              <a:t>14-Oct-21</a:t>
            </a:fld>
            <a:endParaRPr lang="en-US"/>
          </a:p>
        </p:txBody>
      </p:sp>
      <p:sp>
        <p:nvSpPr>
          <p:cNvPr id="5" name="Slide Number Placeholder 4"/>
          <p:cNvSpPr>
            <a:spLocks noGrp="1"/>
          </p:cNvSpPr>
          <p:nvPr>
            <p:ph type="sldNum" sz="quarter" idx="12"/>
          </p:nvPr>
        </p:nvSpPr>
        <p:spPr/>
        <p:txBody>
          <a:bodyPr/>
          <a:lstStyle/>
          <a:p>
            <a:fld id="{DDDC9C4D-9BA9-4077-8BD5-82A74DCE0288}" type="slidenum">
              <a:rPr lang="en-US" smtClean="0"/>
              <a:pPr/>
              <a:t>1</a:t>
            </a:fld>
            <a:endParaRPr lang="en-US"/>
          </a:p>
        </p:txBody>
      </p:sp>
      <p:sp>
        <p:nvSpPr>
          <p:cNvPr id="8" name="Title 1"/>
          <p:cNvSpPr txBox="1">
            <a:spLocks/>
          </p:cNvSpPr>
          <p:nvPr/>
        </p:nvSpPr>
        <p:spPr>
          <a:xfrm>
            <a:off x="609600" y="457200"/>
            <a:ext cx="7772400" cy="2057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rPr>
              <a:t>ICH 3102: CHEMICAL PLANT DESIGN</a:t>
            </a:r>
            <a:endParaRPr lang="en-US" dirty="0">
              <a:solidFill>
                <a:srgbClr val="FF0000"/>
              </a:solidFill>
            </a:endParaRPr>
          </a:p>
        </p:txBody>
      </p:sp>
    </p:spTree>
    <p:extLst>
      <p:ext uri="{BB962C8B-B14F-4D97-AF65-F5344CB8AC3E}">
        <p14:creationId xmlns:p14="http://schemas.microsoft.com/office/powerpoint/2010/main" xmlns="" val="1301800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5867400"/>
          </a:xfrm>
        </p:spPr>
        <p:txBody>
          <a:bodyPr>
            <a:noAutofit/>
          </a:bodyPr>
          <a:lstStyle/>
          <a:p>
            <a:pPr marL="0" indent="0">
              <a:buNone/>
            </a:pPr>
            <a:r>
              <a:rPr lang="en-US" sz="3600" dirty="0" smtClean="0"/>
              <a:t>The </a:t>
            </a:r>
            <a:r>
              <a:rPr lang="en-US" sz="3600" dirty="0"/>
              <a:t>design problem must be selected from a large list of possible design solutions, requiring </a:t>
            </a:r>
            <a:r>
              <a:rPr lang="en-US" sz="3600" dirty="0" smtClean="0"/>
              <a:t>practical </a:t>
            </a:r>
            <a:r>
              <a:rPr lang="en-US" sz="3600" dirty="0"/>
              <a:t>application </a:t>
            </a:r>
            <a:r>
              <a:rPr lang="en-US" sz="3600" dirty="0" smtClean="0"/>
              <a:t>of:</a:t>
            </a:r>
          </a:p>
          <a:p>
            <a:r>
              <a:rPr lang="en-US" sz="3600" dirty="0" smtClean="0"/>
              <a:t>Mathematics</a:t>
            </a:r>
            <a:r>
              <a:rPr lang="en-US" sz="3600" dirty="0"/>
              <a:t>, graphics, chemical knowledge</a:t>
            </a:r>
            <a:r>
              <a:rPr lang="en-US" sz="3600" dirty="0" smtClean="0"/>
              <a:t>,</a:t>
            </a:r>
          </a:p>
          <a:p>
            <a:r>
              <a:rPr lang="en-US" sz="3600" dirty="0" smtClean="0"/>
              <a:t>Material </a:t>
            </a:r>
            <a:r>
              <a:rPr lang="en-US" sz="3600" dirty="0"/>
              <a:t>and energy balances, thermodynamics, unit operations, chemical </a:t>
            </a:r>
            <a:r>
              <a:rPr lang="en-US" sz="3600" dirty="0" smtClean="0"/>
              <a:t>kinetics,</a:t>
            </a:r>
          </a:p>
        </p:txBody>
      </p:sp>
      <p:sp>
        <p:nvSpPr>
          <p:cNvPr id="4" name="Date Placeholder 3"/>
          <p:cNvSpPr>
            <a:spLocks noGrp="1"/>
          </p:cNvSpPr>
          <p:nvPr>
            <p:ph type="dt" sz="half" idx="10"/>
          </p:nvPr>
        </p:nvSpPr>
        <p:spPr/>
        <p:txBody>
          <a:bodyPr/>
          <a:lstStyle/>
          <a:p>
            <a:fld id="{F719E527-8469-428E-9220-EAA88BA2724B}"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10</a:t>
            </a:fld>
            <a:endParaRPr lang="en-US"/>
          </a:p>
        </p:txBody>
      </p:sp>
    </p:spTree>
    <p:extLst>
      <p:ext uri="{BB962C8B-B14F-4D97-AF65-F5344CB8AC3E}">
        <p14:creationId xmlns:p14="http://schemas.microsoft.com/office/powerpoint/2010/main" xmlns="" val="82007406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516563"/>
          </a:xfrm>
        </p:spPr>
        <p:txBody>
          <a:bodyPr>
            <a:normAutofit/>
          </a:bodyPr>
          <a:lstStyle/>
          <a:p>
            <a:r>
              <a:rPr lang="en-US" sz="3600" dirty="0"/>
              <a:t>A number of software tools are available for developing PFDs and include: UNISIM; HYSYS; ASPEN PLUS; CHEMCAD; DESIGN II; and PRO II; etc. </a:t>
            </a:r>
          </a:p>
          <a:p>
            <a:r>
              <a:rPr lang="en-US" sz="3600" dirty="0"/>
              <a:t>It is important to note that when the PFD/material balance is deemed to have no further issues to be resolved, the next step is to prepare the Piping and Instrumentation Diagrams (P&amp;ID’s). </a:t>
            </a:r>
          </a:p>
        </p:txBody>
      </p:sp>
    </p:spTree>
    <p:extLst>
      <p:ext uri="{BB962C8B-B14F-4D97-AF65-F5344CB8AC3E}">
        <p14:creationId xmlns:p14="http://schemas.microsoft.com/office/powerpoint/2010/main" xmlns="" val="25412881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324600"/>
          </a:xfrm>
        </p:spPr>
        <p:txBody>
          <a:bodyPr>
            <a:noAutofit/>
          </a:bodyPr>
          <a:lstStyle/>
          <a:p>
            <a:r>
              <a:rPr lang="en-US" sz="3600" dirty="0" smtClean="0"/>
              <a:t>P&amp;ID’s </a:t>
            </a:r>
            <a:r>
              <a:rPr lang="en-US" sz="3600" dirty="0"/>
              <a:t>are required for further design. </a:t>
            </a:r>
            <a:endParaRPr lang="en-US" sz="3600" dirty="0" smtClean="0"/>
          </a:p>
          <a:p>
            <a:r>
              <a:rPr lang="en-US" sz="3600" dirty="0" smtClean="0"/>
              <a:t>They </a:t>
            </a:r>
            <a:r>
              <a:rPr lang="en-US" sz="3600" dirty="0"/>
              <a:t>describe how the plant will look and operate better than any single other document. </a:t>
            </a:r>
            <a:endParaRPr lang="en-US" sz="3600" dirty="0" smtClean="0"/>
          </a:p>
          <a:p>
            <a:r>
              <a:rPr lang="en-US" sz="3600" dirty="0" smtClean="0"/>
              <a:t>All </a:t>
            </a:r>
            <a:r>
              <a:rPr lang="en-US" sz="3600" dirty="0"/>
              <a:t>other engineering disciplines (electrical, instrumentation, civil, mechanical, piping, fire protection, etc.) can begin their preliminary design using the P&amp;ID drawings. </a:t>
            </a:r>
            <a:endParaRPr lang="en-US" sz="3600" dirty="0" smtClean="0"/>
          </a:p>
          <a:p>
            <a:r>
              <a:rPr lang="en-US" sz="3600" dirty="0" smtClean="0"/>
              <a:t>Also</a:t>
            </a:r>
            <a:r>
              <a:rPr lang="en-US" sz="3600" dirty="0"/>
              <a:t>, the accuracy of cost estimate is improved because estimates of material quantities can be developed.</a:t>
            </a:r>
          </a:p>
          <a:p>
            <a:endParaRPr lang="en-US" sz="3600" dirty="0"/>
          </a:p>
        </p:txBody>
      </p:sp>
    </p:spTree>
    <p:extLst>
      <p:ext uri="{BB962C8B-B14F-4D97-AF65-F5344CB8AC3E}">
        <p14:creationId xmlns:p14="http://schemas.microsoft.com/office/powerpoint/2010/main" xmlns="" val="34730776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b="1" dirty="0" smtClean="0">
                <a:solidFill>
                  <a:srgbClr val="FF0000"/>
                </a:solidFill>
              </a:rPr>
              <a:t>End </a:t>
            </a:r>
            <a:endParaRPr lang="en-US" sz="4000" b="1" dirty="0">
              <a:solidFill>
                <a:srgbClr val="FF0000"/>
              </a:solidFill>
            </a:endParaRPr>
          </a:p>
        </p:txBody>
      </p:sp>
    </p:spTree>
    <p:extLst>
      <p:ext uri="{BB962C8B-B14F-4D97-AF65-F5344CB8AC3E}">
        <p14:creationId xmlns:p14="http://schemas.microsoft.com/office/powerpoint/2010/main" xmlns="" val="3893380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normAutofit/>
          </a:bodyPr>
          <a:lstStyle/>
          <a:p>
            <a:r>
              <a:rPr lang="en-US" sz="3600" dirty="0"/>
              <a:t>Plant design enables learners get used to long periods of concentration practically experienced in industry.  </a:t>
            </a:r>
          </a:p>
          <a:p>
            <a:pPr marL="0" indent="0">
              <a:buNone/>
            </a:pPr>
            <a:r>
              <a:rPr lang="en-US" sz="3600" dirty="0" smtClean="0"/>
              <a:t>Generally</a:t>
            </a:r>
            <a:r>
              <a:rPr lang="en-US" sz="3600" dirty="0"/>
              <a:t>, </a:t>
            </a:r>
            <a:r>
              <a:rPr lang="en-US" sz="3600" dirty="0" smtClean="0"/>
              <a:t>plant design </a:t>
            </a:r>
            <a:r>
              <a:rPr lang="en-US" sz="3600" dirty="0"/>
              <a:t>can be divided into three categories:</a:t>
            </a:r>
          </a:p>
          <a:p>
            <a:pPr lvl="0"/>
            <a:r>
              <a:rPr lang="en-US" sz="3600" dirty="0" smtClean="0"/>
              <a:t>The </a:t>
            </a:r>
            <a:r>
              <a:rPr lang="en-US" sz="3600" dirty="0"/>
              <a:t>broadest category that uses whole industry as a unit of study design </a:t>
            </a:r>
            <a:r>
              <a:rPr lang="en-US" sz="3600" dirty="0" smtClean="0"/>
              <a:t>(project design)</a:t>
            </a:r>
            <a:endParaRPr lang="en-US" sz="3600" dirty="0"/>
          </a:p>
          <a:p>
            <a:pPr lvl="0"/>
            <a:r>
              <a:rPr lang="en-US" sz="3600" dirty="0"/>
              <a:t>The subdivision that uses a specific plant as a unit of study (plant design</a:t>
            </a:r>
            <a:r>
              <a:rPr lang="en-US" sz="3600" dirty="0" smtClean="0"/>
              <a:t>)</a:t>
            </a:r>
            <a:endParaRPr lang="en-US" sz="3600" dirty="0"/>
          </a:p>
        </p:txBody>
      </p:sp>
      <p:sp>
        <p:nvSpPr>
          <p:cNvPr id="4" name="Date Placeholder 3"/>
          <p:cNvSpPr>
            <a:spLocks noGrp="1"/>
          </p:cNvSpPr>
          <p:nvPr>
            <p:ph type="dt" sz="half" idx="10"/>
          </p:nvPr>
        </p:nvSpPr>
        <p:spPr/>
        <p:txBody>
          <a:bodyPr/>
          <a:lstStyle/>
          <a:p>
            <a:fld id="{58663644-432C-49D2-914B-DBD91732DAD3}"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11</a:t>
            </a:fld>
            <a:endParaRPr lang="en-US"/>
          </a:p>
        </p:txBody>
      </p:sp>
    </p:spTree>
    <p:extLst>
      <p:ext uri="{BB962C8B-B14F-4D97-AF65-F5344CB8AC3E}">
        <p14:creationId xmlns:p14="http://schemas.microsoft.com/office/powerpoint/2010/main" xmlns="" val="3809069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5867400"/>
          </a:xfrm>
        </p:spPr>
        <p:txBody>
          <a:bodyPr>
            <a:normAutofit/>
          </a:bodyPr>
          <a:lstStyle/>
          <a:p>
            <a:pPr lvl="0"/>
            <a:r>
              <a:rPr lang="en-US" sz="3600" dirty="0" smtClean="0"/>
              <a:t>The last subdivision uses a specific process from the plant as a unit of study (e.g. reactor design)</a:t>
            </a:r>
          </a:p>
          <a:p>
            <a:r>
              <a:rPr lang="en-US" sz="3600" dirty="0" smtClean="0"/>
              <a:t>Many </a:t>
            </a:r>
            <a:r>
              <a:rPr lang="en-US" sz="3600" dirty="0"/>
              <a:t>times preliminary experimentation on process, material, and equipment is required</a:t>
            </a:r>
            <a:r>
              <a:rPr lang="en-US" sz="3600" dirty="0" smtClean="0"/>
              <a:t>.</a:t>
            </a:r>
          </a:p>
          <a:p>
            <a:r>
              <a:rPr lang="en-US" sz="3600" dirty="0" smtClean="0"/>
              <a:t>Irrespective of the type and subdivision of the design problem, the principles in all are the same</a:t>
            </a:r>
          </a:p>
          <a:p>
            <a:endParaRPr lang="en-US" sz="3600" dirty="0" smtClean="0"/>
          </a:p>
        </p:txBody>
      </p:sp>
      <p:sp>
        <p:nvSpPr>
          <p:cNvPr id="4" name="Date Placeholder 3"/>
          <p:cNvSpPr>
            <a:spLocks noGrp="1"/>
          </p:cNvSpPr>
          <p:nvPr>
            <p:ph type="dt" sz="half" idx="10"/>
          </p:nvPr>
        </p:nvSpPr>
        <p:spPr/>
        <p:txBody>
          <a:bodyPr/>
          <a:lstStyle/>
          <a:p>
            <a:fld id="{C1B73173-EBD4-457F-A9C5-A46DAA671EFA}"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12</a:t>
            </a:fld>
            <a:endParaRPr lang="en-US"/>
          </a:p>
        </p:txBody>
      </p:sp>
    </p:spTree>
    <p:extLst>
      <p:ext uri="{BB962C8B-B14F-4D97-AF65-F5344CB8AC3E}">
        <p14:creationId xmlns:p14="http://schemas.microsoft.com/office/powerpoint/2010/main" xmlns="" val="724005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5791200"/>
          </a:xfrm>
        </p:spPr>
        <p:txBody>
          <a:bodyPr>
            <a:normAutofit/>
          </a:bodyPr>
          <a:lstStyle/>
          <a:p>
            <a:r>
              <a:rPr lang="en-US" sz="3600" dirty="0" smtClean="0"/>
              <a:t>For example filtration is the same in principle for manufacture of heavy chemicals or foodstuffs.</a:t>
            </a:r>
          </a:p>
          <a:p>
            <a:r>
              <a:rPr lang="en-US" sz="3600" dirty="0" smtClean="0"/>
              <a:t>Evaporation </a:t>
            </a:r>
            <a:r>
              <a:rPr lang="en-US" sz="3600" dirty="0"/>
              <a:t>follows same principle irrespective of type of output product. </a:t>
            </a:r>
            <a:endParaRPr lang="en-US" sz="3600" dirty="0" smtClean="0"/>
          </a:p>
          <a:p>
            <a:r>
              <a:rPr lang="en-US" sz="3600" dirty="0" smtClean="0"/>
              <a:t>The </a:t>
            </a:r>
            <a:r>
              <a:rPr lang="en-US" sz="3600" dirty="0"/>
              <a:t>specific </a:t>
            </a:r>
            <a:r>
              <a:rPr lang="en-US" sz="3600" dirty="0" smtClean="0"/>
              <a:t>plant </a:t>
            </a:r>
            <a:r>
              <a:rPr lang="en-US" sz="3600" dirty="0"/>
              <a:t>for the unit process may be different in detail but the same in principle. </a:t>
            </a:r>
          </a:p>
          <a:p>
            <a:endParaRPr lang="en-US" sz="3600" dirty="0"/>
          </a:p>
        </p:txBody>
      </p:sp>
      <p:sp>
        <p:nvSpPr>
          <p:cNvPr id="4" name="Date Placeholder 3"/>
          <p:cNvSpPr>
            <a:spLocks noGrp="1"/>
          </p:cNvSpPr>
          <p:nvPr>
            <p:ph type="dt" sz="half" idx="10"/>
          </p:nvPr>
        </p:nvSpPr>
        <p:spPr/>
        <p:txBody>
          <a:bodyPr/>
          <a:lstStyle/>
          <a:p>
            <a:fld id="{8795158B-0295-48C8-859F-69CADC8EC07D}"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13</a:t>
            </a:fld>
            <a:endParaRPr lang="en-US"/>
          </a:p>
        </p:txBody>
      </p:sp>
    </p:spTree>
    <p:extLst>
      <p:ext uri="{BB962C8B-B14F-4D97-AF65-F5344CB8AC3E}">
        <p14:creationId xmlns:p14="http://schemas.microsoft.com/office/powerpoint/2010/main" xmlns="" val="785685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Chemical </a:t>
            </a:r>
            <a:r>
              <a:rPr lang="en-US" sz="3600" b="1" dirty="0"/>
              <a:t>Engineering Design Scope</a:t>
            </a:r>
            <a:endParaRPr lang="en-US" sz="3600" dirty="0"/>
          </a:p>
        </p:txBody>
      </p:sp>
      <p:sp>
        <p:nvSpPr>
          <p:cNvPr id="3" name="Content Placeholder 2"/>
          <p:cNvSpPr>
            <a:spLocks noGrp="1"/>
          </p:cNvSpPr>
          <p:nvPr>
            <p:ph idx="1"/>
          </p:nvPr>
        </p:nvSpPr>
        <p:spPr>
          <a:xfrm>
            <a:off x="914400" y="1371600"/>
            <a:ext cx="7772400" cy="4525963"/>
          </a:xfrm>
        </p:spPr>
        <p:txBody>
          <a:bodyPr/>
          <a:lstStyle/>
          <a:p>
            <a:pPr marL="971550" lvl="1" indent="-514350">
              <a:buFont typeface="+mj-lt"/>
              <a:buAutoNum type="arabicParenR"/>
            </a:pPr>
            <a:r>
              <a:rPr lang="en-US" sz="3600" dirty="0" smtClean="0"/>
              <a:t>Product </a:t>
            </a:r>
            <a:r>
              <a:rPr lang="en-US" sz="3600" dirty="0"/>
              <a:t>design</a:t>
            </a:r>
          </a:p>
          <a:p>
            <a:pPr marL="971550" lvl="1" indent="-514350">
              <a:buFont typeface="+mj-lt"/>
              <a:buAutoNum type="arabicParenR"/>
            </a:pPr>
            <a:r>
              <a:rPr lang="en-US" sz="3600" dirty="0"/>
              <a:t>Process design</a:t>
            </a:r>
          </a:p>
          <a:p>
            <a:pPr marL="971550" lvl="1" indent="-514350">
              <a:buFont typeface="+mj-lt"/>
              <a:buAutoNum type="arabicParenR"/>
            </a:pPr>
            <a:r>
              <a:rPr lang="en-US" sz="3600" dirty="0"/>
              <a:t>Mechanical design </a:t>
            </a:r>
          </a:p>
          <a:p>
            <a:pPr marL="971550" lvl="1" indent="-514350">
              <a:buFont typeface="+mj-lt"/>
              <a:buAutoNum type="arabicParenR"/>
            </a:pPr>
            <a:r>
              <a:rPr lang="en-US" sz="3600" dirty="0"/>
              <a:t>Economic issues</a:t>
            </a:r>
          </a:p>
          <a:p>
            <a:endParaRPr lang="en-US" dirty="0"/>
          </a:p>
        </p:txBody>
      </p:sp>
      <p:sp>
        <p:nvSpPr>
          <p:cNvPr id="4" name="Date Placeholder 3"/>
          <p:cNvSpPr>
            <a:spLocks noGrp="1"/>
          </p:cNvSpPr>
          <p:nvPr>
            <p:ph type="dt" sz="half" idx="10"/>
          </p:nvPr>
        </p:nvSpPr>
        <p:spPr/>
        <p:txBody>
          <a:bodyPr/>
          <a:lstStyle/>
          <a:p>
            <a:fld id="{C79A60EA-E71D-4154-860A-30184B9C43B0}"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14</a:t>
            </a:fld>
            <a:endParaRPr lang="en-US"/>
          </a:p>
        </p:txBody>
      </p:sp>
    </p:spTree>
    <p:extLst>
      <p:ext uri="{BB962C8B-B14F-4D97-AF65-F5344CB8AC3E}">
        <p14:creationId xmlns:p14="http://schemas.microsoft.com/office/powerpoint/2010/main" xmlns="" val="2320940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91600" cy="5867400"/>
          </a:xfrm>
        </p:spPr>
        <p:txBody>
          <a:bodyPr>
            <a:noAutofit/>
          </a:bodyPr>
          <a:lstStyle/>
          <a:p>
            <a:r>
              <a:rPr lang="en-US" sz="3600" dirty="0"/>
              <a:t>Product design and chemical process design often share the objective of producing a product for a commercial purpose. </a:t>
            </a:r>
            <a:endParaRPr lang="en-US" sz="3600" dirty="0" smtClean="0"/>
          </a:p>
          <a:p>
            <a:r>
              <a:rPr lang="en-US" sz="3600" dirty="0" smtClean="0"/>
              <a:t>In </a:t>
            </a:r>
            <a:r>
              <a:rPr lang="en-US" sz="3600" dirty="0"/>
              <a:t>many ways the two are similar, but process design, </a:t>
            </a:r>
            <a:r>
              <a:rPr lang="en-US" sz="3600" dirty="0" smtClean="0"/>
              <a:t>emphasizes </a:t>
            </a:r>
            <a:r>
              <a:rPr lang="en-US" sz="3600" dirty="0"/>
              <a:t>the manufacture of a known product more than the development of a completely new product. </a:t>
            </a:r>
          </a:p>
          <a:p>
            <a:endParaRPr lang="en-US" sz="3600" dirty="0"/>
          </a:p>
        </p:txBody>
      </p:sp>
      <p:sp>
        <p:nvSpPr>
          <p:cNvPr id="4" name="Date Placeholder 3"/>
          <p:cNvSpPr>
            <a:spLocks noGrp="1"/>
          </p:cNvSpPr>
          <p:nvPr>
            <p:ph type="dt" sz="half" idx="10"/>
          </p:nvPr>
        </p:nvSpPr>
        <p:spPr/>
        <p:txBody>
          <a:bodyPr/>
          <a:lstStyle/>
          <a:p>
            <a:fld id="{FBEBE586-837D-43A7-B601-A9518C9555C6}"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15</a:t>
            </a:fld>
            <a:endParaRPr lang="en-US"/>
          </a:p>
        </p:txBody>
      </p:sp>
    </p:spTree>
    <p:extLst>
      <p:ext uri="{BB962C8B-B14F-4D97-AF65-F5344CB8AC3E}">
        <p14:creationId xmlns:p14="http://schemas.microsoft.com/office/powerpoint/2010/main" xmlns="" val="2312551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5334000"/>
          </a:xfrm>
        </p:spPr>
        <p:txBody>
          <a:bodyPr>
            <a:normAutofit/>
          </a:bodyPr>
          <a:lstStyle/>
          <a:p>
            <a:r>
              <a:rPr lang="en-US" sz="3600" dirty="0" smtClean="0"/>
              <a:t>In chemical process and plant design the word ‘product’ is meant to encompass not only chemicals, but also energy or other commercially useful “things”. </a:t>
            </a:r>
          </a:p>
          <a:p>
            <a:r>
              <a:rPr lang="en-US" sz="3600" dirty="0" smtClean="0"/>
              <a:t>A </a:t>
            </a:r>
            <a:r>
              <a:rPr lang="en-US" sz="3600" dirty="0"/>
              <a:t>generic process can be described as follows</a:t>
            </a:r>
            <a:r>
              <a:rPr lang="en-US" sz="3600" dirty="0" smtClean="0"/>
              <a:t>:</a:t>
            </a:r>
          </a:p>
          <a:p>
            <a:endParaRPr lang="en-US" sz="3600" dirty="0"/>
          </a:p>
          <a:p>
            <a:endParaRPr lang="en-US" sz="3600" dirty="0"/>
          </a:p>
        </p:txBody>
      </p:sp>
      <p:sp>
        <p:nvSpPr>
          <p:cNvPr id="4" name="Date Placeholder 3"/>
          <p:cNvSpPr>
            <a:spLocks noGrp="1"/>
          </p:cNvSpPr>
          <p:nvPr>
            <p:ph type="dt" sz="half" idx="10"/>
          </p:nvPr>
        </p:nvSpPr>
        <p:spPr/>
        <p:txBody>
          <a:bodyPr/>
          <a:lstStyle/>
          <a:p>
            <a:fld id="{E79B7BAE-472D-4891-AD3B-BD5EA915F6FC}"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16</a:t>
            </a:fld>
            <a:endParaRPr lang="en-US"/>
          </a:p>
        </p:txBody>
      </p:sp>
      <p:pic>
        <p:nvPicPr>
          <p:cNvPr id="8" name="Picture 7"/>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4038600"/>
            <a:ext cx="6248400" cy="1066800"/>
          </a:xfrm>
          <a:prstGeom prst="rect">
            <a:avLst/>
          </a:prstGeom>
          <a:noFill/>
          <a:ln>
            <a:noFill/>
          </a:ln>
        </p:spPr>
      </p:pic>
    </p:spTree>
    <p:extLst>
      <p:ext uri="{BB962C8B-B14F-4D97-AF65-F5344CB8AC3E}">
        <p14:creationId xmlns:p14="http://schemas.microsoft.com/office/powerpoint/2010/main" xmlns="" val="2843189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15400" cy="5715000"/>
          </a:xfrm>
        </p:spPr>
        <p:txBody>
          <a:bodyPr>
            <a:normAutofit/>
          </a:bodyPr>
          <a:lstStyle/>
          <a:p>
            <a:r>
              <a:rPr lang="en-US" sz="3600" dirty="0" smtClean="0"/>
              <a:t>To </a:t>
            </a:r>
            <a:r>
              <a:rPr lang="en-US" sz="3600" dirty="0"/>
              <a:t>suit specific end needs or properties such </a:t>
            </a:r>
            <a:r>
              <a:rPr lang="en-US" sz="3600" dirty="0" smtClean="0"/>
              <a:t>as strength</a:t>
            </a:r>
            <a:r>
              <a:rPr lang="en-US" sz="3600" dirty="0"/>
              <a:t>, weight, color, thickness, abrasion resistance, high temperature and pressure capability, etc. </a:t>
            </a:r>
            <a:endParaRPr lang="en-US" sz="3600" dirty="0" smtClean="0"/>
          </a:p>
          <a:p>
            <a:r>
              <a:rPr lang="en-US" sz="3600" dirty="0" smtClean="0"/>
              <a:t>Is </a:t>
            </a:r>
            <a:r>
              <a:rPr lang="en-US" sz="3600" dirty="0"/>
              <a:t>typically the role of molecular/chemical designers (industrial chemist) who are usually located in chemistry laboratories </a:t>
            </a:r>
            <a:r>
              <a:rPr lang="en-US" sz="3600" dirty="0" smtClean="0"/>
              <a:t>of organizations and </a:t>
            </a:r>
            <a:r>
              <a:rPr lang="en-US" sz="3600" dirty="0"/>
              <a:t>research centers. </a:t>
            </a:r>
          </a:p>
          <a:p>
            <a:endParaRPr lang="en-US" sz="3600" dirty="0"/>
          </a:p>
        </p:txBody>
      </p:sp>
      <p:sp>
        <p:nvSpPr>
          <p:cNvPr id="4" name="Date Placeholder 3"/>
          <p:cNvSpPr>
            <a:spLocks noGrp="1"/>
          </p:cNvSpPr>
          <p:nvPr>
            <p:ph type="dt" sz="half" idx="10"/>
          </p:nvPr>
        </p:nvSpPr>
        <p:spPr/>
        <p:txBody>
          <a:bodyPr/>
          <a:lstStyle/>
          <a:p>
            <a:fld id="{34867111-5D6A-4E04-95F5-C6E0DD696381}"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17</a:t>
            </a:fld>
            <a:endParaRPr lang="en-US"/>
          </a:p>
        </p:txBody>
      </p:sp>
    </p:spTree>
    <p:extLst>
      <p:ext uri="{BB962C8B-B14F-4D97-AF65-F5344CB8AC3E}">
        <p14:creationId xmlns:p14="http://schemas.microsoft.com/office/powerpoint/2010/main" xmlns="" val="1396566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5287963"/>
          </a:xfrm>
        </p:spPr>
        <p:txBody>
          <a:bodyPr>
            <a:normAutofit/>
          </a:bodyPr>
          <a:lstStyle/>
          <a:p>
            <a:r>
              <a:rPr lang="en-US" sz="3600" dirty="0" smtClean="0"/>
              <a:t>Design </a:t>
            </a:r>
            <a:r>
              <a:rPr lang="en-US" sz="3600" dirty="0"/>
              <a:t>of process steps to generate the chemical product in production quantities is </a:t>
            </a:r>
            <a:r>
              <a:rPr lang="en-US" sz="3600" dirty="0" smtClean="0"/>
              <a:t>in </a:t>
            </a:r>
            <a:r>
              <a:rPr lang="en-US" sz="3600" dirty="0"/>
              <a:t>the domain of the process design engineer (chemical engineer). </a:t>
            </a:r>
            <a:endParaRPr lang="en-US" sz="3600" dirty="0" smtClean="0"/>
          </a:p>
          <a:p>
            <a:r>
              <a:rPr lang="en-US" sz="3600" dirty="0" smtClean="0"/>
              <a:t>In </a:t>
            </a:r>
            <a:r>
              <a:rPr lang="en-US" sz="3600" dirty="0"/>
              <a:t>the chemical industry the product and its manufacturing process are so intrinsically linked that these two roles sometimes turn into one ‘research and development’ roles. </a:t>
            </a:r>
          </a:p>
          <a:p>
            <a:endParaRPr lang="en-US" sz="3600" dirty="0"/>
          </a:p>
        </p:txBody>
      </p:sp>
      <p:sp>
        <p:nvSpPr>
          <p:cNvPr id="4" name="Date Placeholder 3"/>
          <p:cNvSpPr>
            <a:spLocks noGrp="1"/>
          </p:cNvSpPr>
          <p:nvPr>
            <p:ph type="dt" sz="half" idx="10"/>
          </p:nvPr>
        </p:nvSpPr>
        <p:spPr/>
        <p:txBody>
          <a:bodyPr/>
          <a:lstStyle/>
          <a:p>
            <a:fld id="{0EFAB47A-DC1B-4521-B1C2-26C131BEB2F7}"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18</a:t>
            </a:fld>
            <a:endParaRPr lang="en-US"/>
          </a:p>
        </p:txBody>
      </p:sp>
    </p:spTree>
    <p:extLst>
      <p:ext uri="{BB962C8B-B14F-4D97-AF65-F5344CB8AC3E}">
        <p14:creationId xmlns:p14="http://schemas.microsoft.com/office/powerpoint/2010/main" xmlns="" val="511290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638800"/>
          </a:xfrm>
        </p:spPr>
        <p:txBody>
          <a:bodyPr>
            <a:normAutofit/>
          </a:bodyPr>
          <a:lstStyle/>
          <a:p>
            <a:pPr marL="0" indent="0">
              <a:buNone/>
            </a:pPr>
            <a:r>
              <a:rPr lang="en-US" sz="3600" dirty="0"/>
              <a:t>The process design engineers sometimes find themselves in different situations, such as: </a:t>
            </a:r>
          </a:p>
          <a:p>
            <a:pPr lvl="0"/>
            <a:r>
              <a:rPr lang="en-US" sz="3600" dirty="0" smtClean="0"/>
              <a:t>Known output but a </a:t>
            </a:r>
            <a:r>
              <a:rPr lang="en-US" sz="3600" dirty="0"/>
              <a:t>desirable route to its production is to be designed, including selecting appropriate inputs. </a:t>
            </a:r>
            <a:endParaRPr lang="en-US" sz="3600" dirty="0" smtClean="0"/>
          </a:p>
          <a:p>
            <a:pPr lvl="0"/>
            <a:r>
              <a:rPr lang="en-US" sz="3600" dirty="0" smtClean="0"/>
              <a:t>The </a:t>
            </a:r>
            <a:r>
              <a:rPr lang="en-US" sz="3600" dirty="0"/>
              <a:t>desirable properties are known and a product along with its manufacturing process is to be designed. </a:t>
            </a:r>
          </a:p>
          <a:p>
            <a:endParaRPr lang="en-US" sz="3600" dirty="0"/>
          </a:p>
        </p:txBody>
      </p:sp>
      <p:sp>
        <p:nvSpPr>
          <p:cNvPr id="4" name="Date Placeholder 3"/>
          <p:cNvSpPr>
            <a:spLocks noGrp="1"/>
          </p:cNvSpPr>
          <p:nvPr>
            <p:ph type="dt" sz="half" idx="10"/>
          </p:nvPr>
        </p:nvSpPr>
        <p:spPr/>
        <p:txBody>
          <a:bodyPr/>
          <a:lstStyle/>
          <a:p>
            <a:fld id="{28852E6D-337C-405D-AF26-AC5BA78D8AED}"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19</a:t>
            </a:fld>
            <a:endParaRPr lang="en-US"/>
          </a:p>
        </p:txBody>
      </p:sp>
    </p:spTree>
    <p:extLst>
      <p:ext uri="{BB962C8B-B14F-4D97-AF65-F5344CB8AC3E}">
        <p14:creationId xmlns:p14="http://schemas.microsoft.com/office/powerpoint/2010/main" xmlns="" val="276045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Course Outline</a:t>
            </a:r>
            <a:endParaRPr lang="en-US" sz="4000" dirty="0"/>
          </a:p>
        </p:txBody>
      </p:sp>
      <p:sp>
        <p:nvSpPr>
          <p:cNvPr id="3" name="Content Placeholder 2"/>
          <p:cNvSpPr>
            <a:spLocks noGrp="1"/>
          </p:cNvSpPr>
          <p:nvPr>
            <p:ph idx="1"/>
          </p:nvPr>
        </p:nvSpPr>
        <p:spPr>
          <a:xfrm>
            <a:off x="228600" y="1219200"/>
            <a:ext cx="8839200" cy="5029200"/>
          </a:xfrm>
        </p:spPr>
        <p:txBody>
          <a:bodyPr>
            <a:normAutofit/>
          </a:bodyPr>
          <a:lstStyle/>
          <a:p>
            <a:pPr fontAlgn="base" hangingPunct="0"/>
            <a:r>
              <a:rPr lang="en-US" sz="3600" b="1" dirty="0" smtClean="0"/>
              <a:t>Introduction </a:t>
            </a:r>
            <a:r>
              <a:rPr lang="en-US" sz="3600" b="1" dirty="0"/>
              <a:t>to Chemical Plant </a:t>
            </a:r>
            <a:r>
              <a:rPr lang="en-US" sz="3600" b="1" dirty="0" smtClean="0"/>
              <a:t>Design</a:t>
            </a:r>
            <a:r>
              <a:rPr lang="en-US" sz="3600" dirty="0" smtClean="0"/>
              <a:t>: Anatomy </a:t>
            </a:r>
            <a:r>
              <a:rPr lang="en-US" sz="3600" dirty="0"/>
              <a:t>of a chemical project, factors that influence the location of a plant, constraints, standards, codes, and documentation</a:t>
            </a:r>
          </a:p>
          <a:p>
            <a:pPr fontAlgn="base" hangingPunct="0"/>
            <a:r>
              <a:rPr lang="en-US" sz="3600" b="1" dirty="0" smtClean="0"/>
              <a:t>Materials </a:t>
            </a:r>
            <a:r>
              <a:rPr lang="en-US" sz="3600" b="1" dirty="0"/>
              <a:t>and Energy </a:t>
            </a:r>
            <a:r>
              <a:rPr lang="en-US" sz="3600" b="1" dirty="0" smtClean="0"/>
              <a:t>Balances</a:t>
            </a:r>
            <a:r>
              <a:rPr lang="en-US" sz="3600" dirty="0" smtClean="0"/>
              <a:t>: Materials </a:t>
            </a:r>
            <a:r>
              <a:rPr lang="en-US" sz="3600" dirty="0"/>
              <a:t>balances, recycles. Energy balances</a:t>
            </a:r>
            <a:r>
              <a:rPr lang="en-US" sz="3600" dirty="0" smtClean="0"/>
              <a:t>.</a:t>
            </a:r>
          </a:p>
          <a:p>
            <a:pPr fontAlgn="base" hangingPunct="0"/>
            <a:r>
              <a:rPr lang="en-US" sz="3600" b="1" dirty="0" smtClean="0"/>
              <a:t>Flow Sheeting: </a:t>
            </a:r>
            <a:r>
              <a:rPr lang="en-US" sz="3600" dirty="0" smtClean="0"/>
              <a:t>Materials balance and presentations.</a:t>
            </a:r>
            <a:endParaRPr lang="en-US" sz="3600" dirty="0"/>
          </a:p>
          <a:p>
            <a:endParaRPr lang="en-US" sz="3600" dirty="0"/>
          </a:p>
        </p:txBody>
      </p:sp>
      <p:sp>
        <p:nvSpPr>
          <p:cNvPr id="4" name="Date Placeholder 3"/>
          <p:cNvSpPr>
            <a:spLocks noGrp="1"/>
          </p:cNvSpPr>
          <p:nvPr>
            <p:ph type="dt" sz="half" idx="10"/>
          </p:nvPr>
        </p:nvSpPr>
        <p:spPr/>
        <p:txBody>
          <a:bodyPr/>
          <a:lstStyle/>
          <a:p>
            <a:fld id="{2141C0BC-544A-436D-9DF6-52A207FB509C}"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2</a:t>
            </a:fld>
            <a:endParaRPr lang="en-US"/>
          </a:p>
        </p:txBody>
      </p:sp>
    </p:spTree>
    <p:extLst>
      <p:ext uri="{BB962C8B-B14F-4D97-AF65-F5344CB8AC3E}">
        <p14:creationId xmlns:p14="http://schemas.microsoft.com/office/powerpoint/2010/main" xmlns="" val="416082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791200"/>
          </a:xfrm>
        </p:spPr>
        <p:txBody>
          <a:bodyPr>
            <a:normAutofit/>
          </a:bodyPr>
          <a:lstStyle/>
          <a:p>
            <a:pPr lvl="0"/>
            <a:r>
              <a:rPr lang="en-US" sz="3600" dirty="0" smtClean="0"/>
              <a:t>The </a:t>
            </a:r>
            <a:r>
              <a:rPr lang="en-US" sz="3600" dirty="0"/>
              <a:t>inputs, outputs and route are known, but an optimization of the route is to be performed</a:t>
            </a:r>
            <a:r>
              <a:rPr lang="en-US" sz="3600" dirty="0" smtClean="0"/>
              <a:t>.</a:t>
            </a:r>
          </a:p>
          <a:p>
            <a:pPr lvl="0"/>
            <a:r>
              <a:rPr lang="en-US" sz="3600" dirty="0" smtClean="0"/>
              <a:t>I.e</a:t>
            </a:r>
            <a:r>
              <a:rPr lang="en-US" sz="3600" dirty="0"/>
              <a:t>. improving efficiency (less waste, less raw materials, less energy use, greater production rate, etc.)</a:t>
            </a:r>
          </a:p>
          <a:p>
            <a:endParaRPr lang="en-US" sz="3600" dirty="0"/>
          </a:p>
        </p:txBody>
      </p:sp>
      <p:sp>
        <p:nvSpPr>
          <p:cNvPr id="4" name="Date Placeholder 3"/>
          <p:cNvSpPr>
            <a:spLocks noGrp="1"/>
          </p:cNvSpPr>
          <p:nvPr>
            <p:ph type="dt" sz="half" idx="10"/>
          </p:nvPr>
        </p:nvSpPr>
        <p:spPr/>
        <p:txBody>
          <a:bodyPr/>
          <a:lstStyle/>
          <a:p>
            <a:fld id="{66F71BA3-F4F8-48FF-9DD5-46292DFB7AE9}"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20</a:t>
            </a:fld>
            <a:endParaRPr lang="en-US"/>
          </a:p>
        </p:txBody>
      </p:sp>
    </p:spTree>
    <p:extLst>
      <p:ext uri="{BB962C8B-B14F-4D97-AF65-F5344CB8AC3E}">
        <p14:creationId xmlns:p14="http://schemas.microsoft.com/office/powerpoint/2010/main" xmlns="" val="500721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5364163"/>
          </a:xfrm>
        </p:spPr>
        <p:txBody>
          <a:bodyPr>
            <a:normAutofit/>
          </a:bodyPr>
          <a:lstStyle/>
          <a:p>
            <a:r>
              <a:rPr lang="en-US" sz="3600" dirty="0"/>
              <a:t>In either </a:t>
            </a:r>
            <a:r>
              <a:rPr lang="en-US" sz="3600" dirty="0" smtClean="0"/>
              <a:t>product </a:t>
            </a:r>
            <a:r>
              <a:rPr lang="en-US" sz="3600" dirty="0"/>
              <a:t>or </a:t>
            </a:r>
            <a:r>
              <a:rPr lang="en-US" sz="3600" dirty="0" smtClean="0"/>
              <a:t>process engineering</a:t>
            </a:r>
            <a:r>
              <a:rPr lang="en-US" sz="3600" dirty="0"/>
              <a:t>, the primary objective of the design engineer is usually to produce something at the lowest possible </a:t>
            </a:r>
            <a:r>
              <a:rPr lang="en-US" sz="3600" dirty="0" smtClean="0"/>
              <a:t>cost with </a:t>
            </a:r>
            <a:r>
              <a:rPr lang="en-US" sz="3600" dirty="0"/>
              <a:t>the most commercially desirable attributes, </a:t>
            </a:r>
            <a:endParaRPr lang="en-US" sz="3600" dirty="0" smtClean="0"/>
          </a:p>
          <a:p>
            <a:r>
              <a:rPr lang="en-US" sz="3600" dirty="0" smtClean="0"/>
              <a:t>And to </a:t>
            </a:r>
            <a:r>
              <a:rPr lang="en-US" sz="3600" dirty="0"/>
              <a:t>do so in a way that meets all applicable laws and standards and ensures </a:t>
            </a:r>
            <a:r>
              <a:rPr lang="en-US" sz="3600" dirty="0" smtClean="0"/>
              <a:t>or improve safety </a:t>
            </a:r>
            <a:r>
              <a:rPr lang="en-US" sz="3600" dirty="0"/>
              <a:t>and protection of society. </a:t>
            </a:r>
          </a:p>
          <a:p>
            <a:endParaRPr lang="en-US" sz="3600" dirty="0"/>
          </a:p>
        </p:txBody>
      </p:sp>
      <p:sp>
        <p:nvSpPr>
          <p:cNvPr id="4" name="Date Placeholder 3"/>
          <p:cNvSpPr>
            <a:spLocks noGrp="1"/>
          </p:cNvSpPr>
          <p:nvPr>
            <p:ph type="dt" sz="half" idx="10"/>
          </p:nvPr>
        </p:nvSpPr>
        <p:spPr/>
        <p:txBody>
          <a:bodyPr/>
          <a:lstStyle/>
          <a:p>
            <a:fld id="{D3AF825F-F772-4709-A3E4-5F2AA8C6BBC8}"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21</a:t>
            </a:fld>
            <a:endParaRPr lang="en-US"/>
          </a:p>
        </p:txBody>
      </p:sp>
    </p:spTree>
    <p:extLst>
      <p:ext uri="{BB962C8B-B14F-4D97-AF65-F5344CB8AC3E}">
        <p14:creationId xmlns:p14="http://schemas.microsoft.com/office/powerpoint/2010/main" xmlns="" val="2902130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6172200"/>
          </a:xfrm>
        </p:spPr>
        <p:txBody>
          <a:bodyPr>
            <a:normAutofit/>
          </a:bodyPr>
          <a:lstStyle/>
          <a:p>
            <a:r>
              <a:rPr lang="en-US" sz="3600" dirty="0" smtClean="0"/>
              <a:t>In </a:t>
            </a:r>
            <a:r>
              <a:rPr lang="en-US" sz="3600" dirty="0"/>
              <a:t>these situations, the final “product” may be performance criteria, and therefore the process itself becomes the product of the performance requirement. </a:t>
            </a:r>
            <a:endParaRPr lang="en-US" sz="3600" dirty="0" smtClean="0"/>
          </a:p>
          <a:p>
            <a:r>
              <a:rPr lang="en-US" sz="3600" dirty="0" smtClean="0"/>
              <a:t>An </a:t>
            </a:r>
            <a:r>
              <a:rPr lang="en-US" sz="3600" dirty="0"/>
              <a:t>analogy in “hard product” production would be improvement in the production process for higher </a:t>
            </a:r>
            <a:r>
              <a:rPr lang="en-US" sz="3600" dirty="0" smtClean="0"/>
              <a:t>throughput</a:t>
            </a:r>
            <a:r>
              <a:rPr lang="en-US" sz="3600" dirty="0"/>
              <a:t>, lower scrap rate, higher quality, or lower cost. </a:t>
            </a:r>
          </a:p>
          <a:p>
            <a:endParaRPr lang="en-US" sz="3600" dirty="0"/>
          </a:p>
        </p:txBody>
      </p:sp>
      <p:sp>
        <p:nvSpPr>
          <p:cNvPr id="4" name="Date Placeholder 3"/>
          <p:cNvSpPr>
            <a:spLocks noGrp="1"/>
          </p:cNvSpPr>
          <p:nvPr>
            <p:ph type="dt" sz="half" idx="10"/>
          </p:nvPr>
        </p:nvSpPr>
        <p:spPr/>
        <p:txBody>
          <a:bodyPr/>
          <a:lstStyle/>
          <a:p>
            <a:fld id="{106311ED-DBB0-467B-BD36-9E98F4BE78FD}"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22</a:t>
            </a:fld>
            <a:endParaRPr lang="en-US"/>
          </a:p>
        </p:txBody>
      </p:sp>
    </p:spTree>
    <p:extLst>
      <p:ext uri="{BB962C8B-B14F-4D97-AF65-F5344CB8AC3E}">
        <p14:creationId xmlns:p14="http://schemas.microsoft.com/office/powerpoint/2010/main" xmlns="" val="294191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Plant Design Process</a:t>
            </a:r>
            <a:endParaRPr lang="en-US" dirty="0">
              <a:solidFill>
                <a:srgbClr val="FF0000"/>
              </a:solidFill>
            </a:endParaRPr>
          </a:p>
        </p:txBody>
      </p:sp>
      <p:sp>
        <p:nvSpPr>
          <p:cNvPr id="3" name="Content Placeholder 2"/>
          <p:cNvSpPr>
            <a:spLocks noGrp="1"/>
          </p:cNvSpPr>
          <p:nvPr>
            <p:ph idx="1"/>
          </p:nvPr>
        </p:nvSpPr>
        <p:spPr>
          <a:xfrm>
            <a:off x="228600" y="1524000"/>
            <a:ext cx="8686800" cy="5105400"/>
          </a:xfrm>
        </p:spPr>
        <p:txBody>
          <a:bodyPr>
            <a:noAutofit/>
          </a:bodyPr>
          <a:lstStyle/>
          <a:p>
            <a:pPr marL="0" lvl="0" indent="0">
              <a:buNone/>
            </a:pPr>
            <a:r>
              <a:rPr lang="en-US" sz="3600" b="1" dirty="0" smtClean="0"/>
              <a:t>(A) Process </a:t>
            </a:r>
            <a:r>
              <a:rPr lang="en-US" sz="3600" b="1" dirty="0"/>
              <a:t>Research</a:t>
            </a:r>
            <a:endParaRPr lang="en-US" sz="3600" dirty="0"/>
          </a:p>
          <a:p>
            <a:pPr lvl="0"/>
            <a:r>
              <a:rPr lang="en-US" sz="3600" dirty="0"/>
              <a:t>Process Evaluation: The objective is to evaluate the technical, economic, and financial feasibility of a process. </a:t>
            </a:r>
            <a:endParaRPr lang="en-US" sz="3600" dirty="0" smtClean="0"/>
          </a:p>
          <a:p>
            <a:pPr lvl="0"/>
            <a:r>
              <a:rPr lang="en-US" sz="3600" dirty="0" smtClean="0"/>
              <a:t>The </a:t>
            </a:r>
            <a:r>
              <a:rPr lang="en-US" sz="3600" dirty="0"/>
              <a:t>evaluation process involves: Determining a preliminary </a:t>
            </a:r>
            <a:r>
              <a:rPr lang="en-US" sz="3600" dirty="0" smtClean="0"/>
              <a:t>PFD, </a:t>
            </a:r>
            <a:r>
              <a:rPr lang="en-US" sz="3600" dirty="0"/>
              <a:t>approximate equipment size, economic evaluation and identification of areas requiring </a:t>
            </a:r>
            <a:r>
              <a:rPr lang="en-US" sz="3600" dirty="0" smtClean="0"/>
              <a:t>research</a:t>
            </a:r>
            <a:endParaRPr lang="en-US" sz="3600" dirty="0"/>
          </a:p>
        </p:txBody>
      </p:sp>
    </p:spTree>
    <p:extLst>
      <p:ext uri="{BB962C8B-B14F-4D97-AF65-F5344CB8AC3E}">
        <p14:creationId xmlns:p14="http://schemas.microsoft.com/office/powerpoint/2010/main" xmlns="" val="2172767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534400" cy="4724400"/>
          </a:xfrm>
        </p:spPr>
        <p:txBody>
          <a:bodyPr>
            <a:normAutofit/>
          </a:bodyPr>
          <a:lstStyle/>
          <a:p>
            <a:pPr lvl="0"/>
            <a:r>
              <a:rPr lang="en-US" sz="3600" dirty="0" smtClean="0"/>
              <a:t>Bench </a:t>
            </a:r>
            <a:r>
              <a:rPr lang="en-US" sz="3600" dirty="0"/>
              <a:t>Scale Studies: The objective is to obtain additional design data for process evaluation. It includes: Plan experiments; revise flow diagram; design experimental setup; revise economic evaluation; correlate data, and identify aspects requiring development</a:t>
            </a:r>
          </a:p>
          <a:p>
            <a:endParaRPr lang="en-US" sz="3600" dirty="0"/>
          </a:p>
        </p:txBody>
      </p:sp>
    </p:spTree>
    <p:extLst>
      <p:ext uri="{BB962C8B-B14F-4D97-AF65-F5344CB8AC3E}">
        <p14:creationId xmlns:p14="http://schemas.microsoft.com/office/powerpoint/2010/main" xmlns="" val="2033368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534400" cy="5105400"/>
          </a:xfrm>
        </p:spPr>
        <p:txBody>
          <a:bodyPr>
            <a:noAutofit/>
          </a:bodyPr>
          <a:lstStyle/>
          <a:p>
            <a:pPr marL="0" lvl="0" indent="0">
              <a:buNone/>
            </a:pPr>
            <a:r>
              <a:rPr lang="en-US" sz="3600" b="1" dirty="0" smtClean="0"/>
              <a:t>(B) Process </a:t>
            </a:r>
            <a:r>
              <a:rPr lang="en-US" sz="3600" b="1" dirty="0"/>
              <a:t>Development</a:t>
            </a:r>
            <a:endParaRPr lang="en-US" sz="3600" dirty="0"/>
          </a:p>
          <a:p>
            <a:r>
              <a:rPr lang="en-US" sz="3600" dirty="0"/>
              <a:t>The objective is to obtain more design data and possibly product for market survey. It includes: Plan development program; correlate data; design pilot plant; revise flow diagram; supervise pilot-plant construction; revise economic evaluation; and supervise pilot-plant operations</a:t>
            </a:r>
          </a:p>
          <a:p>
            <a:endParaRPr lang="en-US" sz="3600" dirty="0"/>
          </a:p>
        </p:txBody>
      </p:sp>
    </p:spTree>
    <p:extLst>
      <p:ext uri="{BB962C8B-B14F-4D97-AF65-F5344CB8AC3E}">
        <p14:creationId xmlns:p14="http://schemas.microsoft.com/office/powerpoint/2010/main" xmlns="" val="3595213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38800"/>
          </a:xfrm>
        </p:spPr>
        <p:txBody>
          <a:bodyPr>
            <a:noAutofit/>
          </a:bodyPr>
          <a:lstStyle/>
          <a:p>
            <a:pPr marL="0" lvl="0" indent="0">
              <a:buNone/>
            </a:pPr>
            <a:r>
              <a:rPr lang="en-US" sz="3600" b="1" dirty="0" smtClean="0"/>
              <a:t>(C) Process </a:t>
            </a:r>
            <a:r>
              <a:rPr lang="en-US" sz="3600" b="1" dirty="0"/>
              <a:t>Design</a:t>
            </a:r>
            <a:endParaRPr lang="en-US" sz="3600" dirty="0"/>
          </a:p>
          <a:p>
            <a:r>
              <a:rPr lang="en-US" sz="3600" dirty="0"/>
              <a:t>The objective is to establish process and equipment specifications. It includes: Construction of process flow diagram; conduct economic feasibility; perform mass and energy balances; conduct optimization; consider alternative process designs; evaluate safety and health issues; size equipment; conduct environmental impact; design control systems studies</a:t>
            </a:r>
          </a:p>
          <a:p>
            <a:endParaRPr lang="en-US" sz="3600" dirty="0"/>
          </a:p>
        </p:txBody>
      </p:sp>
    </p:spTree>
    <p:extLst>
      <p:ext uri="{BB962C8B-B14F-4D97-AF65-F5344CB8AC3E}">
        <p14:creationId xmlns:p14="http://schemas.microsoft.com/office/powerpoint/2010/main" xmlns="" val="3518170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31837"/>
            <a:ext cx="8686800" cy="5592763"/>
          </a:xfrm>
        </p:spPr>
        <p:txBody>
          <a:bodyPr>
            <a:noAutofit/>
          </a:bodyPr>
          <a:lstStyle/>
          <a:p>
            <a:pPr marL="0" lvl="0" indent="0">
              <a:buNone/>
            </a:pPr>
            <a:r>
              <a:rPr lang="en-US" sz="3600" b="1" dirty="0" smtClean="0"/>
              <a:t>(D) Plant </a:t>
            </a:r>
            <a:r>
              <a:rPr lang="en-US" sz="3600" b="1" dirty="0"/>
              <a:t>Design and Construction:</a:t>
            </a:r>
            <a:endParaRPr lang="en-US" sz="3600" dirty="0"/>
          </a:p>
          <a:p>
            <a:r>
              <a:rPr lang="en-US" sz="3600" dirty="0"/>
              <a:t>The objective is to implement the designed process. It includes: specifying the equipment; design vessels (mechanical design of reactors, separators, tanks); </a:t>
            </a:r>
            <a:r>
              <a:rPr lang="en-US" sz="3600" dirty="0" smtClean="0"/>
              <a:t>structures</a:t>
            </a:r>
            <a:r>
              <a:rPr lang="en-US" sz="3600" dirty="0"/>
              <a:t>; </a:t>
            </a:r>
            <a:r>
              <a:rPr lang="en-US" sz="3600" dirty="0" smtClean="0"/>
              <a:t>process </a:t>
            </a:r>
            <a:r>
              <a:rPr lang="en-US" sz="3600" dirty="0"/>
              <a:t>piping system; </a:t>
            </a:r>
            <a:r>
              <a:rPr lang="en-US" sz="3600" dirty="0" smtClean="0"/>
              <a:t>data </a:t>
            </a:r>
            <a:r>
              <a:rPr lang="en-US" sz="3600" dirty="0"/>
              <a:t>acquisition and control system; </a:t>
            </a:r>
          </a:p>
        </p:txBody>
      </p:sp>
    </p:spTree>
    <p:extLst>
      <p:ext uri="{BB962C8B-B14F-4D97-AF65-F5344CB8AC3E}">
        <p14:creationId xmlns:p14="http://schemas.microsoft.com/office/powerpoint/2010/main" xmlns="" val="341006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design electric-power distribution system; steam-distribution system; cooling-water distribution system; purchase equipment; coordinate and schedule project; and monitor progress</a:t>
            </a:r>
          </a:p>
          <a:p>
            <a:endParaRPr lang="en-US" sz="3600" dirty="0"/>
          </a:p>
        </p:txBody>
      </p:sp>
    </p:spTree>
    <p:extLst>
      <p:ext uri="{BB962C8B-B14F-4D97-AF65-F5344CB8AC3E}">
        <p14:creationId xmlns:p14="http://schemas.microsoft.com/office/powerpoint/2010/main" xmlns="" val="10686695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096000"/>
          </a:xfrm>
        </p:spPr>
        <p:txBody>
          <a:bodyPr>
            <a:normAutofit/>
          </a:bodyPr>
          <a:lstStyle/>
          <a:p>
            <a:pPr marL="0" lvl="0" indent="0">
              <a:buNone/>
            </a:pPr>
            <a:r>
              <a:rPr lang="en-US" sz="3600" b="1" dirty="0" smtClean="0"/>
              <a:t>(E) Plant </a:t>
            </a:r>
            <a:r>
              <a:rPr lang="en-US" sz="3600" b="1" dirty="0"/>
              <a:t>Operations</a:t>
            </a:r>
            <a:endParaRPr lang="en-US" sz="3600" dirty="0"/>
          </a:p>
          <a:p>
            <a:r>
              <a:rPr lang="en-US" sz="3600" dirty="0"/>
              <a:t>The objective is to produce the product. It includes: plant startup; production; trouble shooting; plant engineering; and process </a:t>
            </a:r>
            <a:r>
              <a:rPr lang="en-US" sz="3600" dirty="0" smtClean="0"/>
              <a:t>improvement</a:t>
            </a:r>
          </a:p>
          <a:p>
            <a:pPr marL="0" indent="0">
              <a:buNone/>
            </a:pPr>
            <a:r>
              <a:rPr lang="en-US" sz="3600" dirty="0"/>
              <a:t>(F) </a:t>
            </a:r>
            <a:r>
              <a:rPr lang="en-US" sz="3600" b="1" dirty="0"/>
              <a:t>Marketing:</a:t>
            </a:r>
            <a:endParaRPr lang="en-US" sz="3600" dirty="0"/>
          </a:p>
          <a:p>
            <a:r>
              <a:rPr lang="en-US" sz="3600" dirty="0"/>
              <a:t>The objective: To sell the product and includes: market research; product sales; technical customer service; product development</a:t>
            </a:r>
          </a:p>
          <a:p>
            <a:endParaRPr lang="en-US" sz="3600" dirty="0"/>
          </a:p>
        </p:txBody>
      </p:sp>
    </p:spTree>
    <p:extLst>
      <p:ext uri="{BB962C8B-B14F-4D97-AF65-F5344CB8AC3E}">
        <p14:creationId xmlns:p14="http://schemas.microsoft.com/office/powerpoint/2010/main" xmlns="" val="18065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867400"/>
          </a:xfrm>
        </p:spPr>
        <p:txBody>
          <a:bodyPr>
            <a:noAutofit/>
          </a:bodyPr>
          <a:lstStyle/>
          <a:p>
            <a:pPr fontAlgn="base" hangingPunct="0"/>
            <a:r>
              <a:rPr lang="en-US" sz="3600" b="1" dirty="0" smtClean="0"/>
              <a:t>Equipment </a:t>
            </a:r>
            <a:r>
              <a:rPr lang="en-US" sz="3600" b="1" dirty="0"/>
              <a:t>Sizing and </a:t>
            </a:r>
            <a:r>
              <a:rPr lang="en-US" sz="3600" b="1" dirty="0" smtClean="0"/>
              <a:t>selection</a:t>
            </a:r>
            <a:r>
              <a:rPr lang="en-US" sz="3600" dirty="0" smtClean="0"/>
              <a:t>: Vertical </a:t>
            </a:r>
            <a:r>
              <a:rPr lang="en-US" sz="3600" dirty="0"/>
              <a:t>and horizontal vessels, pumps, stirrers, motors, reactors, etc. Equipment list</a:t>
            </a:r>
          </a:p>
          <a:p>
            <a:pPr fontAlgn="base" hangingPunct="0">
              <a:buFont typeface="Wingdings" pitchFamily="2" charset="2"/>
              <a:buChar char="§"/>
            </a:pPr>
            <a:r>
              <a:rPr lang="en-US" sz="3600" b="1" dirty="0" smtClean="0"/>
              <a:t>Plant Layout</a:t>
            </a:r>
            <a:r>
              <a:rPr lang="en-US" sz="3600" dirty="0" smtClean="0"/>
              <a:t>: Elevations and layouts.</a:t>
            </a:r>
          </a:p>
          <a:p>
            <a:pPr fontAlgn="base" hangingPunct="0">
              <a:buFont typeface="Wingdings" pitchFamily="2" charset="2"/>
              <a:buChar char="§"/>
            </a:pPr>
            <a:r>
              <a:rPr lang="en-US" sz="3600" b="1" dirty="0" smtClean="0"/>
              <a:t>Piping and Instrumentation diagrams</a:t>
            </a:r>
            <a:r>
              <a:rPr lang="en-US" sz="3600" dirty="0" smtClean="0"/>
              <a:t>: Symbols for pumps, valves, panel controlled valves, pipes, reduction valves, non-return valves, stirrers, nipples and elbows. Instrumentation, control loops, </a:t>
            </a:r>
          </a:p>
          <a:p>
            <a:pPr fontAlgn="base" hangingPunct="0">
              <a:buFont typeface="Wingdings" pitchFamily="2" charset="2"/>
              <a:buChar char="§"/>
            </a:pPr>
            <a:r>
              <a:rPr lang="en-US" sz="3600" b="1" dirty="0" smtClean="0"/>
              <a:t>Cost Estimation</a:t>
            </a:r>
            <a:endParaRPr lang="en-US" sz="3600" dirty="0" smtClean="0"/>
          </a:p>
          <a:p>
            <a:endParaRPr lang="en-US" sz="3600" dirty="0"/>
          </a:p>
        </p:txBody>
      </p:sp>
      <p:sp>
        <p:nvSpPr>
          <p:cNvPr id="4" name="Date Placeholder 3"/>
          <p:cNvSpPr>
            <a:spLocks noGrp="1"/>
          </p:cNvSpPr>
          <p:nvPr>
            <p:ph type="dt" sz="half" idx="10"/>
          </p:nvPr>
        </p:nvSpPr>
        <p:spPr/>
        <p:txBody>
          <a:bodyPr/>
          <a:lstStyle/>
          <a:p>
            <a:fld id="{EA442CF8-C6AF-40BC-B0AE-CF600B1BF59E}"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3</a:t>
            </a:fld>
            <a:endParaRPr lang="en-US"/>
          </a:p>
        </p:txBody>
      </p:sp>
    </p:spTree>
    <p:extLst>
      <p:ext uri="{BB962C8B-B14F-4D97-AF65-F5344CB8AC3E}">
        <p14:creationId xmlns:p14="http://schemas.microsoft.com/office/powerpoint/2010/main" xmlns="" val="550618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74637"/>
            <a:ext cx="8763000" cy="5973763"/>
          </a:xfrm>
        </p:spPr>
        <p:txBody>
          <a:bodyPr>
            <a:noAutofit/>
          </a:bodyPr>
          <a:lstStyle/>
          <a:p>
            <a:pPr marL="0" lvl="0" indent="0">
              <a:buNone/>
            </a:pPr>
            <a:r>
              <a:rPr lang="en-US" sz="3600" b="1" dirty="0" smtClean="0"/>
              <a:t>(G) Project </a:t>
            </a:r>
            <a:r>
              <a:rPr lang="en-US" sz="3600" b="1" dirty="0"/>
              <a:t>Management:</a:t>
            </a:r>
            <a:endParaRPr lang="en-US" sz="3600" dirty="0"/>
          </a:p>
          <a:p>
            <a:r>
              <a:rPr lang="en-US" sz="3600" dirty="0"/>
              <a:t>The objective is to complete the </a:t>
            </a:r>
            <a:r>
              <a:rPr lang="en-US" sz="3600" dirty="0" smtClean="0"/>
              <a:t>design project </a:t>
            </a:r>
            <a:r>
              <a:rPr lang="en-US" sz="3600" dirty="0"/>
              <a:t>on schedule and within budget. The process design, plant design, plant construction and plant startup must be completed as soon as possible because of the need to get the project underway. Electrical, mechanical or chemical systems, as well as any other man activity need to be controlled or regulated in order to attain optimum performance. </a:t>
            </a:r>
          </a:p>
        </p:txBody>
      </p:sp>
    </p:spTree>
    <p:extLst>
      <p:ext uri="{BB962C8B-B14F-4D97-AF65-F5344CB8AC3E}">
        <p14:creationId xmlns:p14="http://schemas.microsoft.com/office/powerpoint/2010/main" xmlns="" val="753819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019800"/>
          </a:xfrm>
        </p:spPr>
        <p:txBody>
          <a:bodyPr>
            <a:noAutofit/>
          </a:bodyPr>
          <a:lstStyle/>
          <a:p>
            <a:r>
              <a:rPr lang="en-US" sz="3600" dirty="0"/>
              <a:t>Consequently, </a:t>
            </a:r>
            <a:r>
              <a:rPr lang="en-US" sz="3600" dirty="0" smtClean="0"/>
              <a:t>the design project </a:t>
            </a:r>
            <a:r>
              <a:rPr lang="en-US" sz="3600" dirty="0"/>
              <a:t>management and/or project control is needed because of the complexity of process and plant design, and construction. </a:t>
            </a:r>
            <a:endParaRPr lang="en-US" sz="3600" dirty="0" smtClean="0"/>
          </a:p>
          <a:p>
            <a:r>
              <a:rPr lang="en-US" sz="3600" dirty="0" smtClean="0"/>
              <a:t>Several </a:t>
            </a:r>
            <a:r>
              <a:rPr lang="en-US" sz="3600" dirty="0"/>
              <a:t>activities must be scheduled, coordinated and progress monitored to complete the project on time. </a:t>
            </a:r>
            <a:endParaRPr lang="en-US" sz="3600" dirty="0" smtClean="0"/>
          </a:p>
          <a:p>
            <a:r>
              <a:rPr lang="en-US" sz="3600" dirty="0" smtClean="0"/>
              <a:t>It </a:t>
            </a:r>
            <a:r>
              <a:rPr lang="en-US" sz="3600" dirty="0"/>
              <a:t>is the responsibility of the project manager to plan and control all activities so that the project is executed on time. </a:t>
            </a:r>
          </a:p>
          <a:p>
            <a:endParaRPr lang="en-US" sz="3600" dirty="0"/>
          </a:p>
        </p:txBody>
      </p:sp>
    </p:spTree>
    <p:extLst>
      <p:ext uri="{BB962C8B-B14F-4D97-AF65-F5344CB8AC3E}">
        <p14:creationId xmlns:p14="http://schemas.microsoft.com/office/powerpoint/2010/main" xmlns="" val="37424848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a:bodyPr>
          <a:lstStyle/>
          <a:p>
            <a:r>
              <a:rPr lang="en-US" sz="3600" dirty="0"/>
              <a:t>After the plant has been successfully started, it will still need constant attention to keep it operating smoothly and improve its operation. This is the responsibility of the process engineer, though sometimes the services of design engineer are also utilized. </a:t>
            </a:r>
          </a:p>
        </p:txBody>
      </p:sp>
    </p:spTree>
    <p:extLst>
      <p:ext uri="{BB962C8B-B14F-4D97-AF65-F5344CB8AC3E}">
        <p14:creationId xmlns:p14="http://schemas.microsoft.com/office/powerpoint/2010/main" xmlns="" val="2581677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0"/>
          </a:xfrm>
        </p:spPr>
        <p:txBody>
          <a:bodyPr>
            <a:noAutofit/>
          </a:bodyPr>
          <a:lstStyle/>
          <a:p>
            <a:r>
              <a:rPr lang="en-US" sz="3600" dirty="0"/>
              <a:t>A major activity of the process engineer is improved efficiency; increased plant capacity, reduced energy and material utilization through process analyses to determine what process unit limit the plant capacity. When this unit is located, the process engineer will consider alternative designs for increasing plant capacity.</a:t>
            </a:r>
          </a:p>
          <a:p>
            <a:endParaRPr lang="en-US" sz="3600" dirty="0"/>
          </a:p>
        </p:txBody>
      </p:sp>
    </p:spTree>
    <p:extLst>
      <p:ext uri="{BB962C8B-B14F-4D97-AF65-F5344CB8AC3E}">
        <p14:creationId xmlns:p14="http://schemas.microsoft.com/office/powerpoint/2010/main" xmlns="" val="2101882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Chemical Process </a:t>
            </a:r>
            <a:r>
              <a:rPr lang="en-US" b="1" dirty="0" smtClean="0">
                <a:solidFill>
                  <a:srgbClr val="FF0000"/>
                </a:solidFill>
              </a:rPr>
              <a:t>Design</a:t>
            </a:r>
            <a:endParaRPr lang="en-US" dirty="0">
              <a:solidFill>
                <a:srgbClr val="FF0000"/>
              </a:solidFill>
            </a:endParaRPr>
          </a:p>
        </p:txBody>
      </p:sp>
      <p:sp>
        <p:nvSpPr>
          <p:cNvPr id="3" name="Content Placeholder 2"/>
          <p:cNvSpPr>
            <a:spLocks noGrp="1"/>
          </p:cNvSpPr>
          <p:nvPr>
            <p:ph idx="1"/>
          </p:nvPr>
        </p:nvSpPr>
        <p:spPr>
          <a:xfrm>
            <a:off x="457200" y="1371600"/>
            <a:ext cx="8458200" cy="5257800"/>
          </a:xfrm>
        </p:spPr>
        <p:txBody>
          <a:bodyPr>
            <a:noAutofit/>
          </a:bodyPr>
          <a:lstStyle/>
          <a:p>
            <a:r>
              <a:rPr lang="en-US" sz="3600" dirty="0" smtClean="0"/>
              <a:t>This </a:t>
            </a:r>
            <a:r>
              <a:rPr lang="en-US" sz="3600" dirty="0"/>
              <a:t>is the design of processes for physical and/or chemical transformation of materials to desired products. </a:t>
            </a:r>
            <a:endParaRPr lang="en-US" sz="3600" dirty="0" smtClean="0"/>
          </a:p>
          <a:p>
            <a:r>
              <a:rPr lang="en-US" sz="3600" dirty="0" smtClean="0"/>
              <a:t>Process </a:t>
            </a:r>
            <a:r>
              <a:rPr lang="en-US" sz="3600" dirty="0"/>
              <a:t>design is fundamental in chemical engineering, bringing together all of the field's sections. </a:t>
            </a:r>
            <a:endParaRPr lang="en-US" sz="3600" dirty="0" smtClean="0"/>
          </a:p>
          <a:p>
            <a:r>
              <a:rPr lang="en-US" sz="3600" dirty="0" smtClean="0"/>
              <a:t>It </a:t>
            </a:r>
            <a:r>
              <a:rPr lang="en-US" sz="3600" dirty="0"/>
              <a:t>can be the design of new facilities; a modification or expansion of existing facilities. </a:t>
            </a:r>
            <a:endParaRPr lang="en-US" sz="3600" dirty="0" smtClean="0"/>
          </a:p>
        </p:txBody>
      </p:sp>
    </p:spTree>
    <p:extLst>
      <p:ext uri="{BB962C8B-B14F-4D97-AF65-F5344CB8AC3E}">
        <p14:creationId xmlns:p14="http://schemas.microsoft.com/office/powerpoint/2010/main" xmlns="" val="1138551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458200" cy="5562600"/>
          </a:xfrm>
        </p:spPr>
        <p:txBody>
          <a:bodyPr>
            <a:normAutofit/>
          </a:bodyPr>
          <a:lstStyle/>
          <a:p>
            <a:r>
              <a:rPr lang="en-US" sz="3600" dirty="0" smtClean="0"/>
              <a:t>The </a:t>
            </a:r>
            <a:r>
              <a:rPr lang="en-US" sz="3600" dirty="0"/>
              <a:t>design starts at a conceptual level and ends in form of fabrication and construction plans. </a:t>
            </a:r>
            <a:endParaRPr lang="en-US" sz="3600" dirty="0" smtClean="0"/>
          </a:p>
          <a:p>
            <a:r>
              <a:rPr lang="en-US" sz="3600" dirty="0" smtClean="0"/>
              <a:t>Process </a:t>
            </a:r>
            <a:r>
              <a:rPr lang="en-US" sz="3600" dirty="0"/>
              <a:t>design is different from equipment design, which is the design of unit operations. </a:t>
            </a:r>
            <a:endParaRPr lang="en-US" sz="3600" dirty="0" smtClean="0"/>
          </a:p>
          <a:p>
            <a:r>
              <a:rPr lang="en-US" sz="3600" dirty="0" smtClean="0"/>
              <a:t>It </a:t>
            </a:r>
            <a:r>
              <a:rPr lang="en-US" sz="3600" dirty="0"/>
              <a:t>is also different from product design. </a:t>
            </a:r>
            <a:endParaRPr lang="en-US" sz="3600" dirty="0" smtClean="0"/>
          </a:p>
          <a:p>
            <a:r>
              <a:rPr lang="en-US" sz="3600" dirty="0" smtClean="0"/>
              <a:t>Processes </a:t>
            </a:r>
            <a:r>
              <a:rPr lang="en-US" sz="3600" dirty="0"/>
              <a:t>often include many unit operations.</a:t>
            </a:r>
          </a:p>
          <a:p>
            <a:endParaRPr lang="en-US" sz="3600" dirty="0"/>
          </a:p>
        </p:txBody>
      </p:sp>
    </p:spTree>
    <p:extLst>
      <p:ext uri="{BB962C8B-B14F-4D97-AF65-F5344CB8AC3E}">
        <p14:creationId xmlns:p14="http://schemas.microsoft.com/office/powerpoint/2010/main" xmlns="" val="22596415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Elements of Process </a:t>
            </a:r>
            <a:r>
              <a:rPr lang="en-US" b="1" dirty="0" smtClean="0">
                <a:solidFill>
                  <a:srgbClr val="FF0000"/>
                </a:solidFill>
              </a:rPr>
              <a:t>Design</a:t>
            </a:r>
            <a:endParaRPr lang="en-US" dirty="0">
              <a:solidFill>
                <a:srgbClr val="FF0000"/>
              </a:solidFill>
            </a:endParaRPr>
          </a:p>
        </p:txBody>
      </p:sp>
      <p:sp>
        <p:nvSpPr>
          <p:cNvPr id="3" name="Content Placeholder 2"/>
          <p:cNvSpPr>
            <a:spLocks noGrp="1"/>
          </p:cNvSpPr>
          <p:nvPr>
            <p:ph idx="1"/>
          </p:nvPr>
        </p:nvSpPr>
        <p:spPr>
          <a:xfrm>
            <a:off x="457200" y="1295400"/>
            <a:ext cx="8458200" cy="4830763"/>
          </a:xfrm>
        </p:spPr>
        <p:txBody>
          <a:bodyPr>
            <a:normAutofit/>
          </a:bodyPr>
          <a:lstStyle/>
          <a:p>
            <a:r>
              <a:rPr lang="en-US" sz="3600" dirty="0" smtClean="0"/>
              <a:t>There </a:t>
            </a:r>
            <a:r>
              <a:rPr lang="en-US" sz="3600" dirty="0"/>
              <a:t>are several considerations that need to be followed when designing a chemical process. </a:t>
            </a:r>
            <a:endParaRPr lang="en-US" sz="3600" dirty="0" smtClean="0"/>
          </a:p>
          <a:p>
            <a:r>
              <a:rPr lang="en-US" sz="3600" dirty="0" smtClean="0"/>
              <a:t>The </a:t>
            </a:r>
            <a:r>
              <a:rPr lang="en-US" sz="3600" dirty="0"/>
              <a:t>conceptualization and considerations begin once product purity, yields, and throughput rates are defined. </a:t>
            </a:r>
            <a:endParaRPr lang="en-US" sz="3600" dirty="0" smtClean="0"/>
          </a:p>
          <a:p>
            <a:r>
              <a:rPr lang="en-US" sz="3600" dirty="0" smtClean="0"/>
              <a:t>These </a:t>
            </a:r>
            <a:r>
              <a:rPr lang="en-US" sz="3600" dirty="0"/>
              <a:t>constitute the design objectives. </a:t>
            </a:r>
            <a:endParaRPr lang="en-US" sz="3600" dirty="0" smtClean="0"/>
          </a:p>
        </p:txBody>
      </p:sp>
    </p:spTree>
    <p:extLst>
      <p:ext uri="{BB962C8B-B14F-4D97-AF65-F5344CB8AC3E}">
        <p14:creationId xmlns:p14="http://schemas.microsoft.com/office/powerpoint/2010/main" xmlns="" val="12278684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715000"/>
          </a:xfrm>
        </p:spPr>
        <p:txBody>
          <a:bodyPr>
            <a:noAutofit/>
          </a:bodyPr>
          <a:lstStyle/>
          <a:p>
            <a:r>
              <a:rPr lang="en-US" sz="3600" dirty="0"/>
              <a:t>The constraints include: capital cost, available space; safety issues; environmental impacts (projected effluents and emissions); other waste production; and operating and maintenance costs. </a:t>
            </a:r>
          </a:p>
          <a:p>
            <a:r>
              <a:rPr lang="en-US" sz="3600" dirty="0"/>
              <a:t>Other factors include: reliability; redundancy; flexibility; and variability in feedstock and product. </a:t>
            </a:r>
          </a:p>
          <a:p>
            <a:endParaRPr lang="en-US" sz="3600" dirty="0"/>
          </a:p>
        </p:txBody>
      </p:sp>
    </p:spTree>
    <p:extLst>
      <p:ext uri="{BB962C8B-B14F-4D97-AF65-F5344CB8AC3E}">
        <p14:creationId xmlns:p14="http://schemas.microsoft.com/office/powerpoint/2010/main" xmlns="" val="28323934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50837"/>
            <a:ext cx="8839200" cy="5821363"/>
          </a:xfrm>
        </p:spPr>
        <p:txBody>
          <a:bodyPr>
            <a:noAutofit/>
          </a:bodyPr>
          <a:lstStyle/>
          <a:p>
            <a:pPr marL="0" indent="0">
              <a:buNone/>
            </a:pPr>
            <a:r>
              <a:rPr lang="en-US" sz="3400" dirty="0"/>
              <a:t>Process design is composed of the following steps:</a:t>
            </a:r>
          </a:p>
          <a:p>
            <a:pPr lvl="0"/>
            <a:r>
              <a:rPr lang="en-US" sz="3400" dirty="0"/>
              <a:t>Analysis: identify the problem</a:t>
            </a:r>
          </a:p>
          <a:p>
            <a:pPr lvl="0"/>
            <a:r>
              <a:rPr lang="en-US" sz="3400" dirty="0"/>
              <a:t>Model: Define the problem and its constraints in form of equations and parameters</a:t>
            </a:r>
          </a:p>
          <a:p>
            <a:pPr lvl="0"/>
            <a:r>
              <a:rPr lang="en-US" sz="3400" dirty="0"/>
              <a:t>Simulate: Generate potential solutions</a:t>
            </a:r>
          </a:p>
          <a:p>
            <a:pPr lvl="0"/>
            <a:r>
              <a:rPr lang="en-US" sz="3400" dirty="0"/>
              <a:t>Optimize: Develop sufficient detail that solutions can be compared and eliminated</a:t>
            </a:r>
          </a:p>
          <a:p>
            <a:pPr lvl="0"/>
            <a:r>
              <a:rPr lang="en-US" sz="3400" dirty="0"/>
              <a:t>Implement the preferred solution</a:t>
            </a:r>
          </a:p>
          <a:p>
            <a:pPr lvl="0"/>
            <a:r>
              <a:rPr lang="en-US" sz="3400" dirty="0"/>
              <a:t>Review/maintenance:  </a:t>
            </a:r>
          </a:p>
        </p:txBody>
      </p:sp>
    </p:spTree>
    <p:extLst>
      <p:ext uri="{BB962C8B-B14F-4D97-AF65-F5344CB8AC3E}">
        <p14:creationId xmlns:p14="http://schemas.microsoft.com/office/powerpoint/2010/main" xmlns="" val="3069464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Process </a:t>
            </a:r>
            <a:r>
              <a:rPr lang="en-US" b="1" dirty="0" smtClean="0">
                <a:solidFill>
                  <a:srgbClr val="FF0000"/>
                </a:solidFill>
              </a:rPr>
              <a:t>Synthesis</a:t>
            </a:r>
            <a:endParaRPr lang="en-US" dirty="0">
              <a:solidFill>
                <a:srgbClr val="FF0000"/>
              </a:solidFill>
            </a:endParaRPr>
          </a:p>
        </p:txBody>
      </p:sp>
      <p:sp>
        <p:nvSpPr>
          <p:cNvPr id="3" name="Content Placeholder 2"/>
          <p:cNvSpPr>
            <a:spLocks noGrp="1"/>
          </p:cNvSpPr>
          <p:nvPr>
            <p:ph idx="1"/>
          </p:nvPr>
        </p:nvSpPr>
        <p:spPr>
          <a:xfrm>
            <a:off x="152400" y="1371600"/>
            <a:ext cx="8839200" cy="5029200"/>
          </a:xfrm>
        </p:spPr>
        <p:txBody>
          <a:bodyPr>
            <a:noAutofit/>
          </a:bodyPr>
          <a:lstStyle/>
          <a:p>
            <a:r>
              <a:rPr lang="en-US" sz="3600" dirty="0" smtClean="0"/>
              <a:t>The </a:t>
            </a:r>
            <a:r>
              <a:rPr lang="en-US" sz="3600" dirty="0"/>
              <a:t>transformation of raw materials into desired products usually cannot be achieved in one step. Instead there can be a number of several steps, providing for intermediate and/or parallel reactions. </a:t>
            </a:r>
            <a:endParaRPr lang="en-US" sz="3600" dirty="0" smtClean="0"/>
          </a:p>
          <a:p>
            <a:r>
              <a:rPr lang="en-US" sz="3600" dirty="0" smtClean="0"/>
              <a:t>These </a:t>
            </a:r>
            <a:r>
              <a:rPr lang="en-US" sz="3600" dirty="0"/>
              <a:t>steps are carried out through reaction, separation, mixing, heating, cooling, pressure change, size reduction, etc. </a:t>
            </a:r>
            <a:r>
              <a:rPr lang="en-US" sz="3600" dirty="0" smtClean="0"/>
              <a:t> </a:t>
            </a:r>
            <a:endParaRPr lang="en-US" sz="3600" dirty="0"/>
          </a:p>
        </p:txBody>
      </p:sp>
    </p:spTree>
    <p:extLst>
      <p:ext uri="{BB962C8B-B14F-4D97-AF65-F5344CB8AC3E}">
        <p14:creationId xmlns:p14="http://schemas.microsoft.com/office/powerpoint/2010/main" xmlns="" val="2153420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a:t>Assessment</a:t>
            </a:r>
            <a:endParaRPr lang="en-US" sz="4000" dirty="0"/>
          </a:p>
        </p:txBody>
      </p:sp>
      <p:sp>
        <p:nvSpPr>
          <p:cNvPr id="3" name="Content Placeholder 2"/>
          <p:cNvSpPr>
            <a:spLocks noGrp="1"/>
          </p:cNvSpPr>
          <p:nvPr>
            <p:ph idx="1"/>
          </p:nvPr>
        </p:nvSpPr>
        <p:spPr>
          <a:xfrm>
            <a:off x="457200" y="1219200"/>
            <a:ext cx="8458200" cy="4525963"/>
          </a:xfrm>
        </p:spPr>
        <p:txBody>
          <a:bodyPr>
            <a:normAutofit/>
          </a:bodyPr>
          <a:lstStyle/>
          <a:p>
            <a:pPr marL="514350" lvl="0" indent="-514350">
              <a:buFont typeface="+mj-lt"/>
              <a:buAutoNum type="arabicPeriod"/>
            </a:pPr>
            <a:r>
              <a:rPr lang="en-US" sz="3600" dirty="0" smtClean="0"/>
              <a:t>Course </a:t>
            </a:r>
            <a:r>
              <a:rPr lang="en-US" sz="3600" dirty="0"/>
              <a:t>work to be graded as follows:</a:t>
            </a:r>
          </a:p>
          <a:p>
            <a:pPr marL="971550" lvl="1" indent="-514350">
              <a:buFont typeface="+mj-lt"/>
              <a:buAutoNum type="alphaLcParenR"/>
            </a:pPr>
            <a:r>
              <a:rPr lang="en-US" sz="3600" dirty="0"/>
              <a:t>Test:			</a:t>
            </a:r>
            <a:r>
              <a:rPr lang="en-US" sz="3600" dirty="0" smtClean="0"/>
              <a:t>	20</a:t>
            </a:r>
            <a:r>
              <a:rPr lang="en-US" sz="3600" dirty="0"/>
              <a:t>%</a:t>
            </a:r>
          </a:p>
          <a:p>
            <a:pPr marL="971550" lvl="1" indent="-514350">
              <a:buFont typeface="+mj-lt"/>
              <a:buAutoNum type="alphaLcParenR"/>
            </a:pPr>
            <a:r>
              <a:rPr lang="en-US" sz="3600" dirty="0"/>
              <a:t>Assignments:	</a:t>
            </a:r>
            <a:r>
              <a:rPr lang="en-US" sz="3600" dirty="0" smtClean="0"/>
              <a:t>		20</a:t>
            </a:r>
            <a:r>
              <a:rPr lang="en-US" sz="3600" dirty="0"/>
              <a:t>%</a:t>
            </a:r>
          </a:p>
          <a:p>
            <a:pPr marL="514350" lvl="0" indent="-514350">
              <a:buFont typeface="+mj-lt"/>
              <a:buAutoNum type="arabicPeriod"/>
            </a:pPr>
            <a:r>
              <a:rPr lang="en-US" sz="3600" dirty="0" smtClean="0"/>
              <a:t>Final </a:t>
            </a:r>
            <a:r>
              <a:rPr lang="en-US" sz="3600" dirty="0"/>
              <a:t>exam:			</a:t>
            </a:r>
            <a:r>
              <a:rPr lang="en-US" sz="3600" dirty="0" smtClean="0"/>
              <a:t>	60</a:t>
            </a:r>
            <a:r>
              <a:rPr lang="en-US" sz="3600" dirty="0"/>
              <a:t>%</a:t>
            </a:r>
          </a:p>
          <a:p>
            <a:pPr marL="0" indent="0">
              <a:buNone/>
            </a:pPr>
            <a:r>
              <a:rPr lang="en-US" sz="3600" dirty="0" smtClean="0"/>
              <a:t>NB: Group </a:t>
            </a:r>
            <a:r>
              <a:rPr lang="en-US" sz="3600" dirty="0"/>
              <a:t>projects will be assigned at the beginning of semester</a:t>
            </a:r>
          </a:p>
          <a:p>
            <a:endParaRPr lang="en-US" sz="3600" dirty="0"/>
          </a:p>
        </p:txBody>
      </p:sp>
      <p:sp>
        <p:nvSpPr>
          <p:cNvPr id="4" name="Date Placeholder 3"/>
          <p:cNvSpPr>
            <a:spLocks noGrp="1"/>
          </p:cNvSpPr>
          <p:nvPr>
            <p:ph type="dt" sz="half" idx="10"/>
          </p:nvPr>
        </p:nvSpPr>
        <p:spPr/>
        <p:txBody>
          <a:bodyPr/>
          <a:lstStyle/>
          <a:p>
            <a:fld id="{CCE8C274-1A03-4C07-8713-4AF4D29AE161}"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4</a:t>
            </a:fld>
            <a:endParaRPr lang="en-US"/>
          </a:p>
        </p:txBody>
      </p:sp>
    </p:spTree>
    <p:extLst>
      <p:ext uri="{BB962C8B-B14F-4D97-AF65-F5344CB8AC3E}">
        <p14:creationId xmlns:p14="http://schemas.microsoft.com/office/powerpoint/2010/main" xmlns="" val="37545119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019800"/>
          </a:xfrm>
        </p:spPr>
        <p:txBody>
          <a:bodyPr>
            <a:normAutofit/>
          </a:bodyPr>
          <a:lstStyle/>
          <a:p>
            <a:r>
              <a:rPr lang="en-US" sz="3600" dirty="0" smtClean="0"/>
              <a:t>Once </a:t>
            </a:r>
            <a:r>
              <a:rPr lang="en-US" sz="3600" dirty="0"/>
              <a:t>individual steps have been selected; they are then interconnected to carry out the transformation. </a:t>
            </a:r>
            <a:endParaRPr lang="en-US" sz="3600" dirty="0" smtClean="0"/>
          </a:p>
          <a:p>
            <a:r>
              <a:rPr lang="en-US" sz="3600" dirty="0" smtClean="0"/>
              <a:t>Consequently</a:t>
            </a:r>
            <a:r>
              <a:rPr lang="en-US" sz="3600" dirty="0"/>
              <a:t>, the synthesis of a chemical process involves two general activities: identification/selection of individual transformation steps and interconnection of individual steps to form a complete structure that achieves the required transformation. </a:t>
            </a:r>
            <a:endParaRPr lang="en-US" sz="3600" dirty="0" smtClean="0"/>
          </a:p>
        </p:txBody>
      </p:sp>
    </p:spTree>
    <p:extLst>
      <p:ext uri="{BB962C8B-B14F-4D97-AF65-F5344CB8AC3E}">
        <p14:creationId xmlns:p14="http://schemas.microsoft.com/office/powerpoint/2010/main" xmlns="" val="26438437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400800"/>
          </a:xfrm>
        </p:spPr>
        <p:txBody>
          <a:bodyPr>
            <a:noAutofit/>
          </a:bodyPr>
          <a:lstStyle/>
          <a:p>
            <a:r>
              <a:rPr lang="en-US" sz="3600" dirty="0" smtClean="0"/>
              <a:t>A </a:t>
            </a:r>
            <a:r>
              <a:rPr lang="en-US" sz="3600" dirty="0"/>
              <a:t>flow-sheet is one of the diagrams representing the process steps and their interconnections. </a:t>
            </a:r>
            <a:endParaRPr lang="en-US" sz="3600" dirty="0" smtClean="0"/>
          </a:p>
          <a:p>
            <a:r>
              <a:rPr lang="en-US" sz="3600" dirty="0" smtClean="0"/>
              <a:t>Once </a:t>
            </a:r>
            <a:r>
              <a:rPr lang="en-US" sz="3600" dirty="0"/>
              <a:t>the first flow-sheet structure has been defined, a simulation of the process can be carried out. </a:t>
            </a:r>
            <a:endParaRPr lang="en-US" sz="3600" dirty="0" smtClean="0"/>
          </a:p>
          <a:p>
            <a:r>
              <a:rPr lang="en-US" sz="3600" dirty="0" smtClean="0"/>
              <a:t>This </a:t>
            </a:r>
            <a:r>
              <a:rPr lang="en-US" sz="3600" dirty="0"/>
              <a:t>is a mathematical model of the process that predicts how the process would behave if it were physically implemented with assumed feed flow-rates; compositions; temperatures; and pressures. </a:t>
            </a:r>
            <a:endParaRPr lang="en-US" sz="3600" dirty="0" smtClean="0"/>
          </a:p>
        </p:txBody>
      </p:sp>
    </p:spTree>
    <p:extLst>
      <p:ext uri="{BB962C8B-B14F-4D97-AF65-F5344CB8AC3E}">
        <p14:creationId xmlns:p14="http://schemas.microsoft.com/office/powerpoint/2010/main" xmlns="" val="3386665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019800"/>
          </a:xfrm>
        </p:spPr>
        <p:txBody>
          <a:bodyPr>
            <a:normAutofit/>
          </a:bodyPr>
          <a:lstStyle/>
          <a:p>
            <a:r>
              <a:rPr lang="en-US" sz="3600" dirty="0" smtClean="0"/>
              <a:t>The </a:t>
            </a:r>
            <a:r>
              <a:rPr lang="en-US" sz="3600" dirty="0"/>
              <a:t>simulation model then predicts product flow-rates; compositions; temperatures; and pressures. </a:t>
            </a:r>
            <a:endParaRPr lang="en-US" sz="3600" dirty="0" smtClean="0"/>
          </a:p>
          <a:p>
            <a:r>
              <a:rPr lang="en-US" sz="3600" dirty="0" smtClean="0"/>
              <a:t>It </a:t>
            </a:r>
            <a:r>
              <a:rPr lang="en-US" sz="3600" dirty="0"/>
              <a:t>also allows individual items of equipment in the process to be sized and predicts how much raw materials are being used, how much energy is being consumed, etc. </a:t>
            </a:r>
            <a:endParaRPr lang="en-US" sz="3600" dirty="0" smtClean="0"/>
          </a:p>
          <a:p>
            <a:r>
              <a:rPr lang="en-US" sz="3600" dirty="0" smtClean="0"/>
              <a:t>This </a:t>
            </a:r>
            <a:r>
              <a:rPr lang="en-US" sz="3600" dirty="0"/>
              <a:t>helps to evaluate the performance of the design.  </a:t>
            </a:r>
          </a:p>
        </p:txBody>
      </p:sp>
    </p:spTree>
    <p:extLst>
      <p:ext uri="{BB962C8B-B14F-4D97-AF65-F5344CB8AC3E}">
        <p14:creationId xmlns:p14="http://schemas.microsoft.com/office/powerpoint/2010/main" xmlns="" val="3386665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458200" cy="4525963"/>
          </a:xfrm>
        </p:spPr>
        <p:txBody>
          <a:bodyPr>
            <a:normAutofit/>
          </a:bodyPr>
          <a:lstStyle/>
          <a:p>
            <a:r>
              <a:rPr lang="en-US" sz="3600" dirty="0"/>
              <a:t>Generally, process design begins with synthesis of the problem required to convert raw materials to desired products. </a:t>
            </a:r>
            <a:endParaRPr lang="en-US" sz="3600" dirty="0" smtClean="0"/>
          </a:p>
          <a:p>
            <a:r>
              <a:rPr lang="en-US" sz="3600" dirty="0" smtClean="0"/>
              <a:t>Synthesis </a:t>
            </a:r>
            <a:r>
              <a:rPr lang="en-US" sz="3600" dirty="0"/>
              <a:t>is the determination of process type/steps required to transform feed steams into product streams. </a:t>
            </a:r>
          </a:p>
          <a:p>
            <a:endParaRPr lang="en-US" sz="3600" dirty="0"/>
          </a:p>
        </p:txBody>
      </p:sp>
    </p:spTree>
    <p:extLst>
      <p:ext uri="{BB962C8B-B14F-4D97-AF65-F5344CB8AC3E}">
        <p14:creationId xmlns:p14="http://schemas.microsoft.com/office/powerpoint/2010/main" xmlns="" val="9327338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143000"/>
            <a:ext cx="7543800" cy="3276600"/>
          </a:xfrm>
          <a:prstGeom prst="rect">
            <a:avLst/>
          </a:prstGeom>
          <a:noFill/>
          <a:ln>
            <a:noFill/>
          </a:ln>
        </p:spPr>
      </p:pic>
    </p:spTree>
    <p:extLst>
      <p:ext uri="{BB962C8B-B14F-4D97-AF65-F5344CB8AC3E}">
        <p14:creationId xmlns:p14="http://schemas.microsoft.com/office/powerpoint/2010/main" xmlns="" val="19043947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1" y="1371600"/>
            <a:ext cx="8000999" cy="3200400"/>
          </a:xfrm>
          <a:prstGeom prst="rect">
            <a:avLst/>
          </a:prstGeom>
          <a:noFill/>
          <a:ln>
            <a:noFill/>
          </a:ln>
        </p:spPr>
      </p:pic>
    </p:spTree>
    <p:extLst>
      <p:ext uri="{BB962C8B-B14F-4D97-AF65-F5344CB8AC3E}">
        <p14:creationId xmlns:p14="http://schemas.microsoft.com/office/powerpoint/2010/main" xmlns="" val="35645881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1371600"/>
            <a:ext cx="8077200" cy="3200400"/>
          </a:xfrm>
          <a:prstGeom prst="rect">
            <a:avLst/>
          </a:prstGeom>
          <a:noFill/>
          <a:ln>
            <a:noFill/>
          </a:ln>
        </p:spPr>
      </p:pic>
    </p:spTree>
    <p:extLst>
      <p:ext uri="{BB962C8B-B14F-4D97-AF65-F5344CB8AC3E}">
        <p14:creationId xmlns:p14="http://schemas.microsoft.com/office/powerpoint/2010/main" xmlns="" val="27466382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Evaluation of design </a:t>
            </a:r>
            <a:r>
              <a:rPr lang="en-US" b="1" dirty="0" smtClean="0">
                <a:solidFill>
                  <a:srgbClr val="FF0000"/>
                </a:solidFill>
              </a:rPr>
              <a:t>performance</a:t>
            </a:r>
            <a:endParaRPr lang="en-US" dirty="0">
              <a:solidFill>
                <a:srgbClr val="FF0000"/>
              </a:solidFill>
            </a:endParaRPr>
          </a:p>
        </p:txBody>
      </p:sp>
      <p:sp>
        <p:nvSpPr>
          <p:cNvPr id="3" name="Content Placeholder 2"/>
          <p:cNvSpPr>
            <a:spLocks noGrp="1"/>
          </p:cNvSpPr>
          <p:nvPr>
            <p:ph idx="1"/>
          </p:nvPr>
        </p:nvSpPr>
        <p:spPr>
          <a:xfrm>
            <a:off x="457200" y="1371600"/>
            <a:ext cx="8229600" cy="4754563"/>
          </a:xfrm>
        </p:spPr>
        <p:txBody>
          <a:bodyPr>
            <a:normAutofit/>
          </a:bodyPr>
          <a:lstStyle/>
          <a:p>
            <a:r>
              <a:rPr lang="en-US" sz="3600" dirty="0" smtClean="0"/>
              <a:t>Chemical </a:t>
            </a:r>
            <a:r>
              <a:rPr lang="en-US" sz="3600" dirty="0"/>
              <a:t>processes should be designed for sustainability, retaining the capacity of ecosystems to support both life and industrial activity. </a:t>
            </a:r>
            <a:endParaRPr lang="en-US" sz="3600" dirty="0" smtClean="0"/>
          </a:p>
          <a:p>
            <a:r>
              <a:rPr lang="en-US" sz="3600" dirty="0" smtClean="0"/>
              <a:t>This </a:t>
            </a:r>
            <a:r>
              <a:rPr lang="en-US" sz="3600" dirty="0"/>
              <a:t>implies that waste should be minimized; and byproducts are not harmful to the environment. </a:t>
            </a:r>
            <a:endParaRPr lang="en-US" sz="3600" dirty="0" smtClean="0"/>
          </a:p>
        </p:txBody>
      </p:sp>
    </p:spTree>
    <p:extLst>
      <p:ext uri="{BB962C8B-B14F-4D97-AF65-F5344CB8AC3E}">
        <p14:creationId xmlns:p14="http://schemas.microsoft.com/office/powerpoint/2010/main" xmlns="" val="7679330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rmAutofit/>
          </a:bodyPr>
          <a:lstStyle/>
          <a:p>
            <a:r>
              <a:rPr lang="en-US" sz="3600" dirty="0" smtClean="0"/>
              <a:t>Sustainable </a:t>
            </a:r>
            <a:r>
              <a:rPr lang="en-US" sz="3600" dirty="0"/>
              <a:t>development also demands less energy utilized; satisfying the required health and safety standards. </a:t>
            </a:r>
            <a:endParaRPr lang="en-US" sz="3600" dirty="0" smtClean="0"/>
          </a:p>
          <a:p>
            <a:r>
              <a:rPr lang="en-US" sz="3600" dirty="0" smtClean="0"/>
              <a:t>Start-up</a:t>
            </a:r>
            <a:r>
              <a:rPr lang="en-US" sz="3600" dirty="0"/>
              <a:t>; emergence shut-down and easy control are also important factors. Flexibility, i.e., the ability to operate under different conditions such as differences in feed materials and product specifications, etc., is vital. </a:t>
            </a:r>
            <a:endParaRPr lang="en-US" sz="3600" dirty="0" smtClean="0"/>
          </a:p>
        </p:txBody>
      </p:sp>
    </p:spTree>
    <p:extLst>
      <p:ext uri="{BB962C8B-B14F-4D97-AF65-F5344CB8AC3E}">
        <p14:creationId xmlns:p14="http://schemas.microsoft.com/office/powerpoint/2010/main" xmlns="" val="27052622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rmAutofit/>
          </a:bodyPr>
          <a:lstStyle/>
          <a:p>
            <a:r>
              <a:rPr lang="en-US" sz="3600" dirty="0" smtClean="0"/>
              <a:t>Availability</a:t>
            </a:r>
            <a:r>
              <a:rPr lang="en-US" sz="3600" dirty="0"/>
              <a:t>, i.e., the number of operating hours per year may also be important. </a:t>
            </a:r>
            <a:endParaRPr lang="en-US" sz="3600" dirty="0" smtClean="0"/>
          </a:p>
          <a:p>
            <a:r>
              <a:rPr lang="en-US" sz="3600" dirty="0" smtClean="0"/>
              <a:t>Some </a:t>
            </a:r>
            <a:r>
              <a:rPr lang="en-US" sz="3600" dirty="0"/>
              <a:t>factors such as economic performance can easily be quantified, but others such as safety may not often be assessed. </a:t>
            </a:r>
            <a:endParaRPr lang="en-US" sz="3600" dirty="0" smtClean="0"/>
          </a:p>
          <a:p>
            <a:r>
              <a:rPr lang="en-US" sz="3600" dirty="0" smtClean="0"/>
              <a:t>Evaluation </a:t>
            </a:r>
            <a:r>
              <a:rPr lang="en-US" sz="3600" dirty="0"/>
              <a:t>of factors which are not readily quantifiable may require the designer’s own judgment to assess the intangibles. </a:t>
            </a:r>
            <a:endParaRPr lang="en-US" sz="3600" dirty="0" smtClean="0"/>
          </a:p>
        </p:txBody>
      </p:sp>
    </p:spTree>
    <p:extLst>
      <p:ext uri="{BB962C8B-B14F-4D97-AF65-F5344CB8AC3E}">
        <p14:creationId xmlns:p14="http://schemas.microsoft.com/office/powerpoint/2010/main" xmlns="" val="3944493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Overview</a:t>
            </a:r>
            <a:endParaRPr lang="en-US" b="1" dirty="0">
              <a:solidFill>
                <a:srgbClr val="FF0000"/>
              </a:solidFill>
            </a:endParaRPr>
          </a:p>
        </p:txBody>
      </p:sp>
      <p:sp>
        <p:nvSpPr>
          <p:cNvPr id="3" name="Content Placeholder 2"/>
          <p:cNvSpPr>
            <a:spLocks noGrp="1"/>
          </p:cNvSpPr>
          <p:nvPr>
            <p:ph idx="1"/>
          </p:nvPr>
        </p:nvSpPr>
        <p:spPr>
          <a:xfrm>
            <a:off x="381000" y="1600200"/>
            <a:ext cx="8458200" cy="4525963"/>
          </a:xfrm>
        </p:spPr>
        <p:txBody>
          <a:bodyPr>
            <a:normAutofit/>
          </a:bodyPr>
          <a:lstStyle/>
          <a:p>
            <a:pPr marL="0" indent="0">
              <a:buNone/>
            </a:pPr>
            <a:r>
              <a:rPr lang="en-US" sz="3600" dirty="0" smtClean="0"/>
              <a:t>Chemical engineering design is composed of three broad sections namely:</a:t>
            </a:r>
          </a:p>
          <a:p>
            <a:r>
              <a:rPr lang="en-US" sz="3600" dirty="0" smtClean="0"/>
              <a:t>Process design</a:t>
            </a:r>
          </a:p>
          <a:p>
            <a:r>
              <a:rPr lang="en-US" sz="3600" dirty="0" smtClean="0"/>
              <a:t>Equipment design, and </a:t>
            </a:r>
          </a:p>
          <a:p>
            <a:r>
              <a:rPr lang="en-US" sz="3600" dirty="0" smtClean="0"/>
              <a:t>Plant design (Process Integration)</a:t>
            </a:r>
          </a:p>
        </p:txBody>
      </p:sp>
    </p:spTree>
    <p:extLst>
      <p:ext uri="{BB962C8B-B14F-4D97-AF65-F5344CB8AC3E}">
        <p14:creationId xmlns:p14="http://schemas.microsoft.com/office/powerpoint/2010/main" xmlns="" val="28803968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Autofit/>
          </a:bodyPr>
          <a:lstStyle/>
          <a:p>
            <a:r>
              <a:rPr lang="en-US" sz="3600" dirty="0" smtClean="0"/>
              <a:t>Once </a:t>
            </a:r>
            <a:r>
              <a:rPr lang="en-US" sz="3600" dirty="0"/>
              <a:t>the basic performance of the design has been evaluated, the changes can be made to improve the performance, i.e., optimization. </a:t>
            </a:r>
            <a:endParaRPr lang="en-US" sz="3600" dirty="0" smtClean="0"/>
          </a:p>
          <a:p>
            <a:r>
              <a:rPr lang="en-US" sz="3600" dirty="0" smtClean="0"/>
              <a:t>The </a:t>
            </a:r>
            <a:r>
              <a:rPr lang="en-US" sz="3600" dirty="0"/>
              <a:t>changes might involve synthesis of alternative designs or structures, i.e., structural optimization. </a:t>
            </a:r>
            <a:endParaRPr lang="en-US" sz="3600" dirty="0" smtClean="0"/>
          </a:p>
          <a:p>
            <a:r>
              <a:rPr lang="en-US" sz="3600" dirty="0"/>
              <a:t>Consequently, there is simulation and evaluations over and again, optimizing the structure. </a:t>
            </a:r>
          </a:p>
        </p:txBody>
      </p:sp>
    </p:spTree>
    <p:extLst>
      <p:ext uri="{BB962C8B-B14F-4D97-AF65-F5344CB8AC3E}">
        <p14:creationId xmlns:p14="http://schemas.microsoft.com/office/powerpoint/2010/main" xmlns="" val="39444931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rmAutofit/>
          </a:bodyPr>
          <a:lstStyle/>
          <a:p>
            <a:r>
              <a:rPr lang="en-US" sz="3600" dirty="0" smtClean="0"/>
              <a:t>Alternatively</a:t>
            </a:r>
            <a:r>
              <a:rPr lang="en-US" sz="3600" dirty="0"/>
              <a:t>, each structure can be subjected to parameter optimization by changing operating conditions within one structure or design</a:t>
            </a:r>
            <a:r>
              <a:rPr lang="en-US" sz="3600" dirty="0" smtClean="0"/>
              <a:t>.</a:t>
            </a:r>
          </a:p>
          <a:p>
            <a:r>
              <a:rPr lang="en-US" sz="3600" dirty="0"/>
              <a:t>Sometimes it is not possible to find all structural options by inspection; this is because even the long-established processes are still being improved upon </a:t>
            </a:r>
          </a:p>
        </p:txBody>
      </p:sp>
    </p:spTree>
    <p:extLst>
      <p:ext uri="{BB962C8B-B14F-4D97-AF65-F5344CB8AC3E}">
        <p14:creationId xmlns:p14="http://schemas.microsoft.com/office/powerpoint/2010/main" xmlns="" val="39444931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Revision </a:t>
            </a:r>
            <a:r>
              <a:rPr lang="en-US" b="1"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a:xfrm>
            <a:off x="457200" y="1295400"/>
            <a:ext cx="8534400" cy="4953000"/>
          </a:xfrm>
        </p:spPr>
        <p:txBody>
          <a:bodyPr>
            <a:noAutofit/>
          </a:bodyPr>
          <a:lstStyle/>
          <a:p>
            <a:pPr lvl="0"/>
            <a:r>
              <a:rPr lang="en-US" sz="3600" dirty="0" smtClean="0"/>
              <a:t>What </a:t>
            </a:r>
            <a:r>
              <a:rPr lang="en-US" sz="3600" dirty="0"/>
              <a:t>is the importance of process optimization</a:t>
            </a:r>
          </a:p>
          <a:p>
            <a:pPr lvl="0"/>
            <a:r>
              <a:rPr lang="en-US" sz="3600" dirty="0"/>
              <a:t>Differentiate between structural optimization and parameter optimization</a:t>
            </a:r>
          </a:p>
          <a:p>
            <a:pPr lvl="0"/>
            <a:r>
              <a:rPr lang="en-US" sz="3600" dirty="0"/>
              <a:t>Explaining the significance of model simulation</a:t>
            </a:r>
          </a:p>
          <a:p>
            <a:pPr lvl="0"/>
            <a:r>
              <a:rPr lang="en-US" sz="3600" dirty="0"/>
              <a:t>Describe the steps involved in chemical process design</a:t>
            </a:r>
          </a:p>
          <a:p>
            <a:endParaRPr lang="en-US" sz="3600" dirty="0"/>
          </a:p>
        </p:txBody>
      </p:sp>
    </p:spTree>
    <p:extLst>
      <p:ext uri="{BB962C8B-B14F-4D97-AF65-F5344CB8AC3E}">
        <p14:creationId xmlns:p14="http://schemas.microsoft.com/office/powerpoint/2010/main" xmlns="" val="34777254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solidFill>
                  <a:srgbClr val="FF0000"/>
                </a:solidFill>
              </a:rPr>
              <a:t>Generating a </a:t>
            </a:r>
            <a:r>
              <a:rPr lang="en-US" b="1" dirty="0">
                <a:solidFill>
                  <a:srgbClr val="FF0000"/>
                </a:solidFill>
              </a:rPr>
              <a:t>Chemical Process </a:t>
            </a:r>
            <a:r>
              <a:rPr lang="en-US" b="1" dirty="0" smtClean="0">
                <a:solidFill>
                  <a:srgbClr val="FF0000"/>
                </a:solidFill>
              </a:rPr>
              <a:t>Design</a:t>
            </a:r>
            <a:endParaRPr lang="en-US" dirty="0">
              <a:solidFill>
                <a:srgbClr val="FF0000"/>
              </a:solidFill>
            </a:endParaRPr>
          </a:p>
        </p:txBody>
      </p:sp>
      <p:sp>
        <p:nvSpPr>
          <p:cNvPr id="3" name="Content Placeholder 2"/>
          <p:cNvSpPr>
            <a:spLocks noGrp="1"/>
          </p:cNvSpPr>
          <p:nvPr>
            <p:ph idx="1"/>
          </p:nvPr>
        </p:nvSpPr>
        <p:spPr>
          <a:xfrm>
            <a:off x="228600" y="1219200"/>
            <a:ext cx="8763000" cy="5334000"/>
          </a:xfrm>
        </p:spPr>
        <p:txBody>
          <a:bodyPr>
            <a:noAutofit/>
          </a:bodyPr>
          <a:lstStyle/>
          <a:p>
            <a:r>
              <a:rPr lang="en-US" sz="3600" dirty="0" smtClean="0"/>
              <a:t>Consider </a:t>
            </a:r>
            <a:r>
              <a:rPr lang="en-US" sz="3600" dirty="0"/>
              <a:t>a process that requires a reactor to transform feed material to products: Many times not all the feed reacts. </a:t>
            </a:r>
            <a:endParaRPr lang="en-US" sz="3600" dirty="0" smtClean="0"/>
          </a:p>
          <a:p>
            <a:r>
              <a:rPr lang="en-US" sz="3600" dirty="0" smtClean="0"/>
              <a:t>Also </a:t>
            </a:r>
            <a:r>
              <a:rPr lang="en-US" sz="3600" dirty="0"/>
              <a:t>part of the feed forms byproducts instead of desired product. </a:t>
            </a:r>
            <a:endParaRPr lang="en-US" sz="3600" dirty="0" smtClean="0"/>
          </a:p>
          <a:p>
            <a:r>
              <a:rPr lang="en-US" sz="3600" dirty="0" smtClean="0"/>
              <a:t>A </a:t>
            </a:r>
            <a:r>
              <a:rPr lang="en-US" sz="3600" dirty="0"/>
              <a:t>separation unit is therefore required to isolate the product at required purity. </a:t>
            </a:r>
            <a:endParaRPr lang="en-US" sz="3600" dirty="0" smtClean="0"/>
          </a:p>
          <a:p>
            <a:r>
              <a:rPr lang="en-US" sz="3600" dirty="0" smtClean="0"/>
              <a:t>In </a:t>
            </a:r>
            <a:r>
              <a:rPr lang="en-US" sz="3600" dirty="0"/>
              <a:t>this case, process design starts with choice of reactors</a:t>
            </a:r>
            <a:r>
              <a:rPr lang="en-US" sz="3600" dirty="0" smtClean="0"/>
              <a:t>.</a:t>
            </a:r>
            <a:endParaRPr lang="en-US" sz="3600" dirty="0"/>
          </a:p>
        </p:txBody>
      </p:sp>
    </p:spTree>
    <p:extLst>
      <p:ext uri="{BB962C8B-B14F-4D97-AF65-F5344CB8AC3E}">
        <p14:creationId xmlns:p14="http://schemas.microsoft.com/office/powerpoint/2010/main" xmlns="" val="16872070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371600"/>
            <a:ext cx="8381999" cy="3048000"/>
          </a:xfrm>
          <a:prstGeom prst="rect">
            <a:avLst/>
          </a:prstGeom>
          <a:noFill/>
          <a:ln>
            <a:noFill/>
          </a:ln>
        </p:spPr>
      </p:pic>
    </p:spTree>
    <p:extLst>
      <p:ext uri="{BB962C8B-B14F-4D97-AF65-F5344CB8AC3E}">
        <p14:creationId xmlns:p14="http://schemas.microsoft.com/office/powerpoint/2010/main" xmlns="" val="40544716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592763"/>
          </a:xfrm>
        </p:spPr>
        <p:txBody>
          <a:bodyPr>
            <a:normAutofit/>
          </a:bodyPr>
          <a:lstStyle/>
          <a:p>
            <a:r>
              <a:rPr lang="en-US" sz="3600" dirty="0"/>
              <a:t>The reactor design dictates a separation and recycle stream problem. </a:t>
            </a:r>
            <a:endParaRPr lang="en-US" sz="3600" dirty="0" smtClean="0"/>
          </a:p>
          <a:p>
            <a:r>
              <a:rPr lang="en-US" sz="3600" dirty="0" smtClean="0"/>
              <a:t>The </a:t>
            </a:r>
            <a:r>
              <a:rPr lang="en-US" sz="3600" dirty="0"/>
              <a:t>separation system isolates the product at required purity specifications. </a:t>
            </a:r>
            <a:endParaRPr lang="en-US" sz="3600" dirty="0" smtClean="0"/>
          </a:p>
          <a:p>
            <a:r>
              <a:rPr lang="en-US" sz="3600" dirty="0" smtClean="0"/>
              <a:t>The </a:t>
            </a:r>
            <a:r>
              <a:rPr lang="en-US" sz="3600" dirty="0"/>
              <a:t>unreacted feed is recycled. </a:t>
            </a:r>
            <a:endParaRPr lang="en-US" sz="3600" dirty="0" smtClean="0"/>
          </a:p>
          <a:p>
            <a:r>
              <a:rPr lang="en-US" sz="3600" dirty="0" smtClean="0"/>
              <a:t>All </a:t>
            </a:r>
            <a:r>
              <a:rPr lang="en-US" sz="3600" dirty="0"/>
              <a:t>heating and cooling is provided for by external utilities of steam and cooling water. </a:t>
            </a:r>
            <a:endParaRPr lang="en-US" sz="3600" dirty="0" smtClean="0"/>
          </a:p>
          <a:p>
            <a:r>
              <a:rPr lang="en-US" sz="3600" dirty="0" smtClean="0"/>
              <a:t>A </a:t>
            </a:r>
            <a:r>
              <a:rPr lang="en-US" sz="3600" dirty="0"/>
              <a:t>probable flow-sheet is as shown:</a:t>
            </a:r>
          </a:p>
          <a:p>
            <a:endParaRPr lang="en-US" sz="3600" dirty="0"/>
          </a:p>
        </p:txBody>
      </p:sp>
    </p:spTree>
    <p:extLst>
      <p:ext uri="{BB962C8B-B14F-4D97-AF65-F5344CB8AC3E}">
        <p14:creationId xmlns:p14="http://schemas.microsoft.com/office/powerpoint/2010/main" xmlns="" val="17224707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838200"/>
            <a:ext cx="8763000" cy="4876800"/>
          </a:xfrm>
          <a:prstGeom prst="rect">
            <a:avLst/>
          </a:prstGeom>
          <a:noFill/>
          <a:ln>
            <a:noFill/>
          </a:ln>
        </p:spPr>
      </p:pic>
    </p:spTree>
    <p:extLst>
      <p:ext uri="{BB962C8B-B14F-4D97-AF65-F5344CB8AC3E}">
        <p14:creationId xmlns:p14="http://schemas.microsoft.com/office/powerpoint/2010/main" xmlns="" val="753094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9600"/>
            <a:ext cx="8763000" cy="5791200"/>
          </a:xfrm>
          <a:prstGeom prst="rect">
            <a:avLst/>
          </a:prstGeom>
          <a:noFill/>
          <a:ln>
            <a:noFill/>
          </a:ln>
        </p:spPr>
      </p:pic>
    </p:spTree>
    <p:extLst>
      <p:ext uri="{BB962C8B-B14F-4D97-AF65-F5344CB8AC3E}">
        <p14:creationId xmlns:p14="http://schemas.microsoft.com/office/powerpoint/2010/main" xmlns="" val="34544291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5668963"/>
          </a:xfrm>
        </p:spPr>
        <p:txBody>
          <a:bodyPr>
            <a:noAutofit/>
          </a:bodyPr>
          <a:lstStyle/>
          <a:p>
            <a:r>
              <a:rPr lang="en-US" sz="3600" dirty="0"/>
              <a:t>The flow-sheet in Fig 6 may be </a:t>
            </a:r>
            <a:r>
              <a:rPr lang="en-US" sz="3600" dirty="0" smtClean="0"/>
              <a:t>inefficient </a:t>
            </a:r>
            <a:r>
              <a:rPr lang="en-US" sz="3600" dirty="0"/>
              <a:t>when used for energy balance since heat recovery may be required. </a:t>
            </a:r>
            <a:endParaRPr lang="en-US" sz="3600" dirty="0" smtClean="0"/>
          </a:p>
          <a:p>
            <a:r>
              <a:rPr lang="en-US" sz="3600" dirty="0" smtClean="0"/>
              <a:t>Consequently</a:t>
            </a:r>
            <a:r>
              <a:rPr lang="en-US" sz="3600" dirty="0"/>
              <a:t>, a heat exchange system is required to be integrated for efficient energy utilization. </a:t>
            </a:r>
            <a:endParaRPr lang="en-US" sz="3600" dirty="0" smtClean="0"/>
          </a:p>
          <a:p>
            <a:r>
              <a:rPr lang="en-US" sz="3600" dirty="0" smtClean="0"/>
              <a:t>For </a:t>
            </a:r>
            <a:r>
              <a:rPr lang="en-US" sz="3600" dirty="0"/>
              <a:t>a given reactor and separator design, there are many </a:t>
            </a:r>
            <a:r>
              <a:rPr lang="en-US" sz="3600" dirty="0" smtClean="0"/>
              <a:t>possibilities </a:t>
            </a:r>
            <a:r>
              <a:rPr lang="en-US" sz="3600" dirty="0"/>
              <a:t>of incorporating the heating system. </a:t>
            </a:r>
            <a:endParaRPr lang="en-US" sz="3600" dirty="0" smtClean="0"/>
          </a:p>
        </p:txBody>
      </p:sp>
    </p:spTree>
    <p:extLst>
      <p:ext uri="{BB962C8B-B14F-4D97-AF65-F5344CB8AC3E}">
        <p14:creationId xmlns:p14="http://schemas.microsoft.com/office/powerpoint/2010/main" xmlns="" val="42263317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3505200"/>
          </a:xfrm>
        </p:spPr>
        <p:txBody>
          <a:bodyPr>
            <a:noAutofit/>
          </a:bodyPr>
          <a:lstStyle/>
          <a:p>
            <a:r>
              <a:rPr lang="en-US" sz="3600" dirty="0" smtClean="0"/>
              <a:t>A </a:t>
            </a:r>
            <a:r>
              <a:rPr lang="en-US" sz="3600" dirty="0"/>
              <a:t>possible design of heat exchange network system for streams needing heating and those requiring cooling is shown. </a:t>
            </a:r>
            <a:endParaRPr lang="en-US" sz="3600" dirty="0" smtClean="0"/>
          </a:p>
          <a:p>
            <a:r>
              <a:rPr lang="en-US" sz="3600" dirty="0" smtClean="0"/>
              <a:t>Many </a:t>
            </a:r>
            <a:r>
              <a:rPr lang="en-US" sz="3600" dirty="0"/>
              <a:t>other heat integration arrangements are possible.   </a:t>
            </a:r>
          </a:p>
        </p:txBody>
      </p:sp>
    </p:spTree>
    <p:extLst>
      <p:ext uri="{BB962C8B-B14F-4D97-AF65-F5344CB8AC3E}">
        <p14:creationId xmlns:p14="http://schemas.microsoft.com/office/powerpoint/2010/main" xmlns="" val="3137596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610600" cy="5715000"/>
          </a:xfrm>
        </p:spPr>
        <p:txBody>
          <a:bodyPr>
            <a:normAutofit/>
          </a:bodyPr>
          <a:lstStyle/>
          <a:p>
            <a:r>
              <a:rPr lang="en-US" sz="3600" dirty="0" smtClean="0"/>
              <a:t>A </a:t>
            </a:r>
            <a:r>
              <a:rPr lang="en-US" sz="3600" dirty="0"/>
              <a:t>chemical engineer designs, develops, and operates various types of processes. </a:t>
            </a:r>
            <a:endParaRPr lang="en-US" sz="3600" dirty="0" smtClean="0"/>
          </a:p>
          <a:p>
            <a:r>
              <a:rPr lang="en-US" sz="3600" dirty="0" smtClean="0"/>
              <a:t>Most </a:t>
            </a:r>
            <a:r>
              <a:rPr lang="en-US" sz="3600" dirty="0"/>
              <a:t>chemical engineering activities are process oriented. </a:t>
            </a:r>
            <a:endParaRPr lang="en-US" sz="3600" dirty="0" smtClean="0"/>
          </a:p>
          <a:p>
            <a:r>
              <a:rPr lang="en-US" sz="3600" dirty="0" smtClean="0"/>
              <a:t>An industrial chemist/chemical </a:t>
            </a:r>
            <a:r>
              <a:rPr lang="en-US" sz="3600" dirty="0"/>
              <a:t>engineer may work in three types of organizations:  </a:t>
            </a:r>
            <a:endParaRPr lang="en-US" sz="3600" dirty="0" smtClean="0"/>
          </a:p>
        </p:txBody>
      </p:sp>
    </p:spTree>
    <p:extLst>
      <p:ext uri="{BB962C8B-B14F-4D97-AF65-F5344CB8AC3E}">
        <p14:creationId xmlns:p14="http://schemas.microsoft.com/office/powerpoint/2010/main" xmlns="" val="39136905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85800"/>
            <a:ext cx="8686799" cy="5334000"/>
          </a:xfrm>
          <a:prstGeom prst="rect">
            <a:avLst/>
          </a:prstGeom>
          <a:noFill/>
          <a:ln>
            <a:noFill/>
          </a:ln>
        </p:spPr>
      </p:pic>
    </p:spTree>
    <p:extLst>
      <p:ext uri="{BB962C8B-B14F-4D97-AF65-F5344CB8AC3E}">
        <p14:creationId xmlns:p14="http://schemas.microsoft.com/office/powerpoint/2010/main" xmlns="" val="37509333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p:spPr>
        <p:txBody>
          <a:bodyPr>
            <a:normAutofit/>
          </a:bodyPr>
          <a:lstStyle/>
          <a:p>
            <a:r>
              <a:rPr lang="en-US" sz="3600" dirty="0"/>
              <a:t>Furthermore, it could be useful to explore changes in reactor design, e.g., the size of reactor could be increased in order to increase amount of feed that can react. </a:t>
            </a:r>
            <a:endParaRPr lang="en-US" sz="3600" dirty="0" smtClean="0"/>
          </a:p>
          <a:p>
            <a:r>
              <a:rPr lang="en-US" sz="3600" dirty="0" smtClean="0"/>
              <a:t>There </a:t>
            </a:r>
            <a:r>
              <a:rPr lang="en-US" sz="3600" dirty="0"/>
              <a:t>will be corresponding increase in amount of product and byproduct, although the increase in byproduct can be more/less than increase in required product. </a:t>
            </a:r>
            <a:endParaRPr lang="en-US" sz="3600" dirty="0" smtClean="0"/>
          </a:p>
        </p:txBody>
      </p:sp>
    </p:spTree>
    <p:extLst>
      <p:ext uri="{BB962C8B-B14F-4D97-AF65-F5344CB8AC3E}">
        <p14:creationId xmlns:p14="http://schemas.microsoft.com/office/powerpoint/2010/main" xmlns="" val="31467686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p:spPr>
        <p:txBody>
          <a:bodyPr>
            <a:noAutofit/>
          </a:bodyPr>
          <a:lstStyle/>
          <a:p>
            <a:r>
              <a:rPr lang="en-US" sz="3600" dirty="0" smtClean="0"/>
              <a:t>Accordingly</a:t>
            </a:r>
            <a:r>
              <a:rPr lang="en-US" sz="3600" dirty="0"/>
              <a:t>, this change in reactor design generates a different task for the separation system, which is a different separations system to handle increased byproduct. </a:t>
            </a:r>
            <a:endParaRPr lang="en-US" sz="3600" dirty="0" smtClean="0"/>
          </a:p>
          <a:p>
            <a:r>
              <a:rPr lang="en-US" sz="3600" dirty="0" smtClean="0"/>
              <a:t>Different </a:t>
            </a:r>
            <a:r>
              <a:rPr lang="en-US" sz="3600" dirty="0"/>
              <a:t>complete flow-sheets can be evaluated by simulation and costing. </a:t>
            </a:r>
            <a:endParaRPr lang="en-US" sz="3600" dirty="0" smtClean="0"/>
          </a:p>
          <a:p>
            <a:r>
              <a:rPr lang="en-US" sz="3600" dirty="0" smtClean="0"/>
              <a:t>However</a:t>
            </a:r>
            <a:r>
              <a:rPr lang="en-US" sz="3600" dirty="0"/>
              <a:t>, the best flow-sheet is obtained by first optimizing the operating conditions for each. </a:t>
            </a:r>
            <a:endParaRPr lang="en-US" sz="3600" dirty="0" smtClean="0"/>
          </a:p>
        </p:txBody>
      </p:sp>
    </p:spTree>
    <p:extLst>
      <p:ext uri="{BB962C8B-B14F-4D97-AF65-F5344CB8AC3E}">
        <p14:creationId xmlns:p14="http://schemas.microsoft.com/office/powerpoint/2010/main" xmlns="" val="9639463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p:spPr>
        <p:txBody>
          <a:bodyPr>
            <a:normAutofit lnSpcReduction="10000"/>
          </a:bodyPr>
          <a:lstStyle/>
          <a:p>
            <a:r>
              <a:rPr lang="en-US" sz="3600" dirty="0" smtClean="0"/>
              <a:t>However</a:t>
            </a:r>
            <a:r>
              <a:rPr lang="en-US" sz="3600" dirty="0"/>
              <a:t>, the best flow-sheet is obtained by first optimizing the operating conditions for each. </a:t>
            </a:r>
            <a:endParaRPr lang="en-US" sz="3600" dirty="0" smtClean="0"/>
          </a:p>
          <a:p>
            <a:r>
              <a:rPr lang="en-US" sz="3600" dirty="0" smtClean="0"/>
              <a:t>In </a:t>
            </a:r>
            <a:r>
              <a:rPr lang="en-US" sz="3600" dirty="0"/>
              <a:t>this way, some flow-sheets can have greater scope for improvement than others. </a:t>
            </a:r>
            <a:endParaRPr lang="en-US" sz="3600" dirty="0" smtClean="0"/>
          </a:p>
          <a:p>
            <a:r>
              <a:rPr lang="en-US" sz="3600" dirty="0"/>
              <a:t>Subsequently, two questions arise for chemical process synthesis: </a:t>
            </a:r>
          </a:p>
          <a:p>
            <a:r>
              <a:rPr lang="en-US" sz="3600" dirty="0"/>
              <a:t>Can all the possible structures be identified? </a:t>
            </a:r>
          </a:p>
        </p:txBody>
      </p:sp>
    </p:spTree>
    <p:extLst>
      <p:ext uri="{BB962C8B-B14F-4D97-AF65-F5344CB8AC3E}">
        <p14:creationId xmlns:p14="http://schemas.microsoft.com/office/powerpoint/2010/main" xmlns="" val="9639463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p:spPr>
        <p:txBody>
          <a:bodyPr>
            <a:noAutofit/>
          </a:bodyPr>
          <a:lstStyle/>
          <a:p>
            <a:r>
              <a:rPr lang="en-US" sz="3600" dirty="0" smtClean="0"/>
              <a:t>Can </a:t>
            </a:r>
            <a:r>
              <a:rPr lang="en-US" sz="3600" dirty="0"/>
              <a:t>each structure be optimized for comparison? </a:t>
            </a:r>
            <a:endParaRPr lang="en-US" sz="3600" dirty="0" smtClean="0"/>
          </a:p>
          <a:p>
            <a:r>
              <a:rPr lang="en-US" sz="3600" dirty="0" smtClean="0"/>
              <a:t>With </a:t>
            </a:r>
            <a:r>
              <a:rPr lang="en-US" sz="3600" dirty="0"/>
              <a:t>optimization, there may be many ways in which each individual task can be performed and interconnected. </a:t>
            </a:r>
            <a:endParaRPr lang="en-US" sz="3600" dirty="0" smtClean="0"/>
          </a:p>
          <a:p>
            <a:r>
              <a:rPr lang="en-US" sz="3600" dirty="0" smtClean="0"/>
              <a:t>This </a:t>
            </a:r>
            <a:r>
              <a:rPr lang="en-US" sz="3600" dirty="0"/>
              <a:t>implies that both simulation and optimization of operating conditions for the many structural options is important. </a:t>
            </a:r>
          </a:p>
          <a:p>
            <a:endParaRPr lang="en-US" sz="3600" dirty="0"/>
          </a:p>
        </p:txBody>
      </p:sp>
    </p:spTree>
    <p:extLst>
      <p:ext uri="{BB962C8B-B14F-4D97-AF65-F5344CB8AC3E}">
        <p14:creationId xmlns:p14="http://schemas.microsoft.com/office/powerpoint/2010/main" xmlns="" val="9639463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The Onion </a:t>
            </a:r>
            <a:r>
              <a:rPr lang="en-US" b="1" dirty="0" smtClean="0">
                <a:solidFill>
                  <a:srgbClr val="FF0000"/>
                </a:solidFill>
              </a:rPr>
              <a:t>Model</a:t>
            </a:r>
            <a:endParaRPr lang="en-US" dirty="0">
              <a:solidFill>
                <a:srgbClr val="FF0000"/>
              </a:solidFill>
            </a:endParaRPr>
          </a:p>
        </p:txBody>
      </p:sp>
      <p:sp>
        <p:nvSpPr>
          <p:cNvPr id="3" name="Content Placeholder 2"/>
          <p:cNvSpPr>
            <a:spLocks noGrp="1"/>
          </p:cNvSpPr>
          <p:nvPr>
            <p:ph idx="1"/>
          </p:nvPr>
        </p:nvSpPr>
        <p:spPr>
          <a:xfrm>
            <a:off x="457200" y="1295400"/>
            <a:ext cx="8458200" cy="4830763"/>
          </a:xfrm>
        </p:spPr>
        <p:txBody>
          <a:bodyPr>
            <a:normAutofit/>
          </a:bodyPr>
          <a:lstStyle/>
          <a:p>
            <a:r>
              <a:rPr lang="en-US" sz="3600" dirty="0" smtClean="0"/>
              <a:t>The </a:t>
            </a:r>
            <a:r>
              <a:rPr lang="en-US" sz="3600" dirty="0"/>
              <a:t>knowledge of structure of the problem enables proper approach to process design methodology. </a:t>
            </a:r>
            <a:endParaRPr lang="en-US" sz="3600" dirty="0" smtClean="0"/>
          </a:p>
          <a:p>
            <a:r>
              <a:rPr lang="en-US" sz="3600" dirty="0" smtClean="0"/>
              <a:t>By </a:t>
            </a:r>
            <a:r>
              <a:rPr lang="en-US" sz="3600" dirty="0"/>
              <a:t>structure it implies whether the process includes reactor or not. </a:t>
            </a:r>
            <a:endParaRPr lang="en-US" sz="3600" dirty="0" smtClean="0"/>
          </a:p>
          <a:p>
            <a:r>
              <a:rPr lang="en-US" sz="3600" dirty="0" smtClean="0"/>
              <a:t>The </a:t>
            </a:r>
            <a:r>
              <a:rPr lang="en-US" sz="3600" dirty="0"/>
              <a:t>reactor becomes first point of design if process involves reaction. </a:t>
            </a:r>
            <a:endParaRPr lang="en-US" sz="3600" dirty="0" smtClean="0"/>
          </a:p>
        </p:txBody>
      </p:sp>
    </p:spTree>
    <p:extLst>
      <p:ext uri="{BB962C8B-B14F-4D97-AF65-F5344CB8AC3E}">
        <p14:creationId xmlns:p14="http://schemas.microsoft.com/office/powerpoint/2010/main" xmlns="" val="318134106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Autofit/>
          </a:bodyPr>
          <a:lstStyle/>
          <a:p>
            <a:r>
              <a:rPr lang="en-US" sz="3600" dirty="0" smtClean="0"/>
              <a:t>Since </a:t>
            </a:r>
            <a:r>
              <a:rPr lang="en-US" sz="3600" dirty="0"/>
              <a:t>the products from reactor include unreacted feed, products and byproducts, a separation and recycle problem emerges. </a:t>
            </a:r>
            <a:endParaRPr lang="en-US" sz="3600" dirty="0" smtClean="0"/>
          </a:p>
          <a:p>
            <a:r>
              <a:rPr lang="en-US" sz="3600" dirty="0" smtClean="0"/>
              <a:t>This </a:t>
            </a:r>
            <a:r>
              <a:rPr lang="en-US" sz="3600" dirty="0"/>
              <a:t>implies design of separator and recycle systems comes after reactor design. </a:t>
            </a:r>
            <a:endParaRPr lang="en-US" sz="3600" dirty="0" smtClean="0"/>
          </a:p>
          <a:p>
            <a:r>
              <a:rPr lang="en-US" sz="3600" dirty="0" smtClean="0"/>
              <a:t>The </a:t>
            </a:r>
            <a:r>
              <a:rPr lang="en-US" sz="3600" dirty="0"/>
              <a:t>reactor, separator and recycle systems may require heating/cooling processes. </a:t>
            </a:r>
            <a:endParaRPr lang="en-US" sz="3600" dirty="0" smtClean="0"/>
          </a:p>
          <a:p>
            <a:r>
              <a:rPr lang="en-US" sz="3600" dirty="0" smtClean="0"/>
              <a:t>This </a:t>
            </a:r>
            <a:r>
              <a:rPr lang="en-US" sz="3600" dirty="0"/>
              <a:t>implies heat exchanger design comes third. </a:t>
            </a:r>
          </a:p>
        </p:txBody>
      </p:sp>
    </p:spTree>
    <p:extLst>
      <p:ext uri="{BB962C8B-B14F-4D97-AF65-F5344CB8AC3E}">
        <p14:creationId xmlns:p14="http://schemas.microsoft.com/office/powerpoint/2010/main" xmlns="" val="9950561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019800"/>
          </a:xfrm>
        </p:spPr>
        <p:txBody>
          <a:bodyPr>
            <a:normAutofit/>
          </a:bodyPr>
          <a:lstStyle/>
          <a:p>
            <a:r>
              <a:rPr lang="en-US" sz="3600" dirty="0"/>
              <a:t>A different reactor design not only leads to different separations system but also to additional possibilities of heat requirements. </a:t>
            </a:r>
            <a:endParaRPr lang="en-US" sz="3600" dirty="0" smtClean="0"/>
          </a:p>
          <a:p>
            <a:r>
              <a:rPr lang="en-US" sz="3600" dirty="0" smtClean="0"/>
              <a:t>The </a:t>
            </a:r>
            <a:r>
              <a:rPr lang="en-US" sz="3600" dirty="0"/>
              <a:t>heating and cooling duties with heat recovery necessitates external utilities such as steam and cooling water. </a:t>
            </a:r>
            <a:endParaRPr lang="en-US" sz="3600" dirty="0" smtClean="0"/>
          </a:p>
        </p:txBody>
      </p:sp>
    </p:spTree>
    <p:extLst>
      <p:ext uri="{BB962C8B-B14F-4D97-AF65-F5344CB8AC3E}">
        <p14:creationId xmlns:p14="http://schemas.microsoft.com/office/powerpoint/2010/main" xmlns="" val="20696533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019800"/>
          </a:xfrm>
        </p:spPr>
        <p:txBody>
          <a:bodyPr>
            <a:normAutofit/>
          </a:bodyPr>
          <a:lstStyle/>
          <a:p>
            <a:r>
              <a:rPr lang="en-US" sz="3600" dirty="0" smtClean="0"/>
              <a:t>Therefore</a:t>
            </a:r>
            <a:r>
              <a:rPr lang="en-US" sz="3600" dirty="0"/>
              <a:t>, utility selection comes fourth. </a:t>
            </a:r>
            <a:endParaRPr lang="en-US" sz="3600" dirty="0" smtClean="0"/>
          </a:p>
          <a:p>
            <a:r>
              <a:rPr lang="en-US" sz="3600" dirty="0" smtClean="0"/>
              <a:t>Such </a:t>
            </a:r>
            <a:r>
              <a:rPr lang="en-US" sz="3600" dirty="0"/>
              <a:t>a hierarchy can be represented by layers of the “onion diagram” below, which depicts the sequential or hierarchical nature of process design. </a:t>
            </a:r>
            <a:endParaRPr lang="en-US" sz="3600" dirty="0" smtClean="0"/>
          </a:p>
          <a:p>
            <a:r>
              <a:rPr lang="en-US" sz="3600" dirty="0" smtClean="0"/>
              <a:t>For </a:t>
            </a:r>
            <a:r>
              <a:rPr lang="en-US" sz="3600" dirty="0"/>
              <a:t>processes that do not require reaction, such as oil refinery processes, the design begins with separation system, followed by heat exchanger network and finally utilities. </a:t>
            </a:r>
          </a:p>
        </p:txBody>
      </p:sp>
    </p:spTree>
    <p:extLst>
      <p:ext uri="{BB962C8B-B14F-4D97-AF65-F5344CB8AC3E}">
        <p14:creationId xmlns:p14="http://schemas.microsoft.com/office/powerpoint/2010/main" xmlns="" val="14303466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457200"/>
            <a:ext cx="6019800" cy="6019800"/>
          </a:xfrm>
          <a:prstGeom prst="rect">
            <a:avLst/>
          </a:prstGeom>
          <a:noFill/>
          <a:ln>
            <a:noFill/>
          </a:ln>
        </p:spPr>
      </p:pic>
    </p:spTree>
    <p:extLst>
      <p:ext uri="{BB962C8B-B14F-4D97-AF65-F5344CB8AC3E}">
        <p14:creationId xmlns:p14="http://schemas.microsoft.com/office/powerpoint/2010/main" xmlns="" val="288706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610600" cy="5867400"/>
          </a:xfrm>
        </p:spPr>
        <p:txBody>
          <a:bodyPr>
            <a:normAutofit/>
          </a:bodyPr>
          <a:lstStyle/>
          <a:p>
            <a:r>
              <a:rPr lang="en-US" sz="3600" dirty="0" smtClean="0"/>
              <a:t>The first is </a:t>
            </a:r>
            <a:r>
              <a:rPr lang="en-US" sz="3600" dirty="0"/>
              <a:t>operating company, whose main aim is to produce products. </a:t>
            </a:r>
            <a:endParaRPr lang="en-US" sz="3600" dirty="0" smtClean="0"/>
          </a:p>
          <a:p>
            <a:r>
              <a:rPr lang="en-US" sz="3600" dirty="0" smtClean="0"/>
              <a:t>The </a:t>
            </a:r>
            <a:r>
              <a:rPr lang="en-US" sz="3600" dirty="0"/>
              <a:t>second are companies engaged in developing new processes; new plant for an old improved process; or plant for a recently developed process is being considered, i.e., plant construction company. </a:t>
            </a:r>
            <a:endParaRPr lang="en-US" sz="3600" dirty="0" smtClean="0"/>
          </a:p>
        </p:txBody>
      </p:sp>
    </p:spTree>
    <p:extLst>
      <p:ext uri="{BB962C8B-B14F-4D97-AF65-F5344CB8AC3E}">
        <p14:creationId xmlns:p14="http://schemas.microsoft.com/office/powerpoint/2010/main" xmlns="" val="30096916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a:bodyPr>
          <a:lstStyle/>
          <a:p>
            <a:r>
              <a:rPr lang="en-US" sz="3600" dirty="0"/>
              <a:t>The determination of the correct structure and optimization of parameters in the design of reactor and separator systems constitute the most important tasks of process design. </a:t>
            </a:r>
            <a:endParaRPr lang="en-US" sz="3600" dirty="0" smtClean="0"/>
          </a:p>
          <a:p>
            <a:r>
              <a:rPr lang="en-US" sz="3600" dirty="0" smtClean="0"/>
              <a:t>The </a:t>
            </a:r>
            <a:r>
              <a:rPr lang="en-US" sz="3600" dirty="0"/>
              <a:t>selection of better design is only possible after evaluation of all possible designs with complete outer layers, including utilities. </a:t>
            </a:r>
            <a:endParaRPr lang="en-US" sz="3600" dirty="0" smtClean="0"/>
          </a:p>
        </p:txBody>
      </p:sp>
    </p:spTree>
    <p:extLst>
      <p:ext uri="{BB962C8B-B14F-4D97-AF65-F5344CB8AC3E}">
        <p14:creationId xmlns:p14="http://schemas.microsoft.com/office/powerpoint/2010/main" xmlns="" val="111972747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a:bodyPr>
          <a:lstStyle/>
          <a:p>
            <a:r>
              <a:rPr lang="en-US" sz="3600" dirty="0" smtClean="0"/>
              <a:t>Practically </a:t>
            </a:r>
            <a:r>
              <a:rPr lang="en-US" sz="3600" dirty="0"/>
              <a:t>such a process can be time consuming and demanding. </a:t>
            </a:r>
            <a:endParaRPr lang="en-US" sz="3600" dirty="0" smtClean="0"/>
          </a:p>
          <a:p>
            <a:r>
              <a:rPr lang="en-US" sz="3600" dirty="0" smtClean="0"/>
              <a:t>However</a:t>
            </a:r>
            <a:r>
              <a:rPr lang="en-US" sz="3600" dirty="0"/>
              <a:t>, some approaches have been proposed for early evaluations of reactor and separator options before complete designs with outer layers, for selection of best designs.</a:t>
            </a:r>
          </a:p>
          <a:p>
            <a:endParaRPr lang="en-US" sz="3600" dirty="0"/>
          </a:p>
        </p:txBody>
      </p:sp>
    </p:spTree>
    <p:extLst>
      <p:ext uri="{BB962C8B-B14F-4D97-AF65-F5344CB8AC3E}">
        <p14:creationId xmlns:p14="http://schemas.microsoft.com/office/powerpoint/2010/main" xmlns="" val="30255983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Basic Components of Chemical Processes </a:t>
            </a:r>
            <a:endParaRPr lang="en-US" dirty="0">
              <a:solidFill>
                <a:srgbClr val="FF0000"/>
              </a:solidFill>
            </a:endParaRPr>
          </a:p>
        </p:txBody>
      </p:sp>
      <p:sp>
        <p:nvSpPr>
          <p:cNvPr id="3" name="Content Placeholder 2"/>
          <p:cNvSpPr>
            <a:spLocks noGrp="1"/>
          </p:cNvSpPr>
          <p:nvPr>
            <p:ph idx="1"/>
          </p:nvPr>
        </p:nvSpPr>
        <p:spPr>
          <a:xfrm>
            <a:off x="457200" y="1447800"/>
            <a:ext cx="8534400" cy="4678363"/>
          </a:xfrm>
        </p:spPr>
        <p:txBody>
          <a:bodyPr>
            <a:normAutofit/>
          </a:bodyPr>
          <a:lstStyle/>
          <a:p>
            <a:r>
              <a:rPr lang="en-US" sz="3600" dirty="0" smtClean="0"/>
              <a:t>It </a:t>
            </a:r>
            <a:r>
              <a:rPr lang="en-US" sz="3600" dirty="0"/>
              <a:t>is important to understand the basic components of each chemical process, in order to select and specify suitable equipment for each stage efficiently. </a:t>
            </a:r>
            <a:endParaRPr lang="en-US" sz="3600" dirty="0" smtClean="0"/>
          </a:p>
          <a:p>
            <a:r>
              <a:rPr lang="en-US" sz="3600" dirty="0" smtClean="0"/>
              <a:t>The </a:t>
            </a:r>
            <a:r>
              <a:rPr lang="en-US" sz="3600" dirty="0"/>
              <a:t>basic components of a chemical process </a:t>
            </a:r>
            <a:r>
              <a:rPr lang="en-US" sz="3600" dirty="0" smtClean="0"/>
              <a:t>comprise the following:</a:t>
            </a:r>
            <a:endParaRPr lang="en-US" sz="3600" dirty="0"/>
          </a:p>
          <a:p>
            <a:endParaRPr lang="en-US" sz="3600" dirty="0"/>
          </a:p>
        </p:txBody>
      </p:sp>
    </p:spTree>
    <p:extLst>
      <p:ext uri="{BB962C8B-B14F-4D97-AF65-F5344CB8AC3E}">
        <p14:creationId xmlns:p14="http://schemas.microsoft.com/office/powerpoint/2010/main" xmlns="" val="19732965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a:bodyPr>
          <a:lstStyle/>
          <a:p>
            <a:pPr marL="0" indent="0">
              <a:buNone/>
            </a:pPr>
            <a:r>
              <a:rPr lang="en-US" sz="3600" b="1" dirty="0"/>
              <a:t>Raw material storage</a:t>
            </a:r>
            <a:endParaRPr lang="en-US" sz="3600" dirty="0"/>
          </a:p>
          <a:p>
            <a:r>
              <a:rPr lang="en-US" sz="3600" dirty="0"/>
              <a:t>Storage of raw materials is necessary to avoid the fluctuation of the production and of the product quality or to avoid the interruptions of the production process. </a:t>
            </a:r>
            <a:endParaRPr lang="en-US" sz="3600" dirty="0" smtClean="0"/>
          </a:p>
          <a:p>
            <a:r>
              <a:rPr lang="en-US" sz="3600" dirty="0" smtClean="0"/>
              <a:t>The </a:t>
            </a:r>
            <a:r>
              <a:rPr lang="en-US" sz="3600" dirty="0"/>
              <a:t>amount of raw materials stored depends: nature of raw material and the method/frequency of delivery</a:t>
            </a:r>
          </a:p>
          <a:p>
            <a:endParaRPr lang="en-US" sz="3600" dirty="0"/>
          </a:p>
        </p:txBody>
      </p:sp>
    </p:spTree>
    <p:extLst>
      <p:ext uri="{BB962C8B-B14F-4D97-AF65-F5344CB8AC3E}">
        <p14:creationId xmlns:p14="http://schemas.microsoft.com/office/powerpoint/2010/main" xmlns="" val="32398452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172200"/>
          </a:xfrm>
        </p:spPr>
        <p:txBody>
          <a:bodyPr>
            <a:normAutofit lnSpcReduction="10000"/>
          </a:bodyPr>
          <a:lstStyle/>
          <a:p>
            <a:pPr marL="0" indent="0">
              <a:buNone/>
            </a:pPr>
            <a:r>
              <a:rPr lang="en-US" sz="3600" b="1" dirty="0" smtClean="0"/>
              <a:t>Feed </a:t>
            </a:r>
            <a:r>
              <a:rPr lang="en-US" sz="3600" b="1" dirty="0"/>
              <a:t>preparation</a:t>
            </a:r>
            <a:r>
              <a:rPr lang="en-US" sz="3600" dirty="0"/>
              <a:t> </a:t>
            </a:r>
          </a:p>
          <a:p>
            <a:r>
              <a:rPr lang="en-US" sz="3600" dirty="0"/>
              <a:t>This stage is required to prepare the raw materials be at the appropriate purity; in the right form/size; free from contaminants (e.g., that can be poison to the catalysts</a:t>
            </a:r>
            <a:r>
              <a:rPr lang="en-US" sz="3600" dirty="0" smtClean="0"/>
              <a:t>)</a:t>
            </a:r>
          </a:p>
          <a:p>
            <a:pPr marL="0" indent="0">
              <a:buNone/>
            </a:pPr>
            <a:r>
              <a:rPr lang="en-US" sz="3600" b="1" dirty="0"/>
              <a:t>Reaction</a:t>
            </a:r>
            <a:endParaRPr lang="en-US" sz="3600" dirty="0"/>
          </a:p>
          <a:p>
            <a:r>
              <a:rPr lang="en-US" sz="3600" dirty="0"/>
              <a:t>This is the most important stage (or the heart) of a chemical process. </a:t>
            </a:r>
            <a:endParaRPr lang="en-US" sz="3600" dirty="0" smtClean="0"/>
          </a:p>
          <a:p>
            <a:r>
              <a:rPr lang="en-US" sz="3600" dirty="0" smtClean="0"/>
              <a:t>The </a:t>
            </a:r>
            <a:r>
              <a:rPr lang="en-US" sz="3600" dirty="0"/>
              <a:t>design engineers must design the reactor such that the desired product is produced at the desired amount</a:t>
            </a:r>
          </a:p>
          <a:p>
            <a:endParaRPr lang="en-US" sz="3600" dirty="0"/>
          </a:p>
          <a:p>
            <a:endParaRPr lang="en-US" sz="3600" dirty="0"/>
          </a:p>
        </p:txBody>
      </p:sp>
    </p:spTree>
    <p:extLst>
      <p:ext uri="{BB962C8B-B14F-4D97-AF65-F5344CB8AC3E}">
        <p14:creationId xmlns:p14="http://schemas.microsoft.com/office/powerpoint/2010/main" xmlns="" val="333804885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Autofit/>
          </a:bodyPr>
          <a:lstStyle/>
          <a:p>
            <a:pPr marL="0" indent="0">
              <a:buNone/>
            </a:pPr>
            <a:r>
              <a:rPr lang="en-US" sz="3600" b="1" dirty="0" smtClean="0"/>
              <a:t>Separation</a:t>
            </a:r>
            <a:endParaRPr lang="en-US" sz="3600" dirty="0"/>
          </a:p>
          <a:p>
            <a:r>
              <a:rPr lang="en-US" sz="3600" dirty="0"/>
              <a:t>Here, the desired product is separated from the by-product(s) and the un-reacted reactant(s). </a:t>
            </a:r>
            <a:endParaRPr lang="en-US" sz="3600" dirty="0" smtClean="0"/>
          </a:p>
          <a:p>
            <a:r>
              <a:rPr lang="en-US" sz="3600" dirty="0" smtClean="0"/>
              <a:t>At </a:t>
            </a:r>
            <a:r>
              <a:rPr lang="en-US" sz="3600" dirty="0"/>
              <a:t>times, the un-reacted reactant is recycled to the reaction or the feed preparation stage</a:t>
            </a:r>
          </a:p>
          <a:p>
            <a:pPr marL="0" indent="0">
              <a:buNone/>
            </a:pPr>
            <a:r>
              <a:rPr lang="en-US" sz="3600" b="1" dirty="0"/>
              <a:t>Purification</a:t>
            </a:r>
            <a:endParaRPr lang="en-US" sz="3600" dirty="0"/>
          </a:p>
          <a:p>
            <a:r>
              <a:rPr lang="en-US" sz="3600" dirty="0"/>
              <a:t>In this stage, the main products are purified using various kinds of techniques, in order to meet the standards or market/customer needs</a:t>
            </a:r>
          </a:p>
          <a:p>
            <a:endParaRPr lang="en-US" sz="3600" dirty="0"/>
          </a:p>
        </p:txBody>
      </p:sp>
    </p:spTree>
    <p:extLst>
      <p:ext uri="{BB962C8B-B14F-4D97-AF65-F5344CB8AC3E}">
        <p14:creationId xmlns:p14="http://schemas.microsoft.com/office/powerpoint/2010/main" xmlns="" val="262227996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txBody>
          <a:bodyPr>
            <a:noAutofit/>
          </a:bodyPr>
          <a:lstStyle/>
          <a:p>
            <a:pPr marL="0" indent="0">
              <a:buNone/>
            </a:pPr>
            <a:r>
              <a:rPr lang="en-US" sz="3600" b="1" dirty="0"/>
              <a:t>Product storage and sales</a:t>
            </a:r>
            <a:endParaRPr lang="en-US" sz="3600" dirty="0"/>
          </a:p>
          <a:p>
            <a:r>
              <a:rPr lang="en-US" sz="3600" dirty="0"/>
              <a:t>The amount of product to be stocked before sales depends on the nature of the products and/or the market/customer demands</a:t>
            </a:r>
          </a:p>
          <a:p>
            <a:r>
              <a:rPr lang="en-US" sz="3600" dirty="0"/>
              <a:t>In addition to the basic components of chemical processes, auxiliary processes employed for producing and supplying such services or utilities: water; air; electricity; steam; etc., are also needed for each component of a chemical process and should not be overlooked</a:t>
            </a:r>
          </a:p>
          <a:p>
            <a:endParaRPr lang="en-US" sz="3600" dirty="0"/>
          </a:p>
        </p:txBody>
      </p:sp>
    </p:spTree>
    <p:extLst>
      <p:ext uri="{BB962C8B-B14F-4D97-AF65-F5344CB8AC3E}">
        <p14:creationId xmlns:p14="http://schemas.microsoft.com/office/powerpoint/2010/main" xmlns="" val="159272679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a:solidFill>
                  <a:srgbClr val="FF0000"/>
                </a:solidFill>
              </a:rPr>
              <a:t>Process Units and </a:t>
            </a:r>
            <a:r>
              <a:rPr lang="en-US" b="1" dirty="0" smtClean="0">
                <a:solidFill>
                  <a:srgbClr val="FF0000"/>
                </a:solidFill>
              </a:rPr>
              <a:t>Operations</a:t>
            </a:r>
            <a:endParaRPr lang="en-US" dirty="0">
              <a:solidFill>
                <a:srgbClr val="FF0000"/>
              </a:solidFill>
            </a:endParaRPr>
          </a:p>
        </p:txBody>
      </p:sp>
      <p:sp>
        <p:nvSpPr>
          <p:cNvPr id="3" name="Content Placeholder 2"/>
          <p:cNvSpPr>
            <a:spLocks noGrp="1"/>
          </p:cNvSpPr>
          <p:nvPr>
            <p:ph idx="1"/>
          </p:nvPr>
        </p:nvSpPr>
        <p:spPr>
          <a:xfrm>
            <a:off x="533400" y="1112837"/>
            <a:ext cx="8382000" cy="4525963"/>
          </a:xfrm>
        </p:spPr>
        <p:txBody>
          <a:bodyPr>
            <a:noAutofit/>
          </a:bodyPr>
          <a:lstStyle/>
          <a:p>
            <a:pPr marL="0" indent="0">
              <a:buNone/>
            </a:pPr>
            <a:r>
              <a:rPr lang="en-US" sz="3600" b="1" dirty="0" smtClean="0"/>
              <a:t>Reactors</a:t>
            </a:r>
            <a:endParaRPr lang="en-US" sz="3600" dirty="0"/>
          </a:p>
          <a:p>
            <a:r>
              <a:rPr lang="en-US" sz="3600" dirty="0"/>
              <a:t>Conversion of material from one form to another depends on what form of energy is supplied to the reactor. </a:t>
            </a:r>
            <a:endParaRPr lang="en-US" sz="3600" dirty="0" smtClean="0"/>
          </a:p>
          <a:p>
            <a:r>
              <a:rPr lang="en-US" sz="3600" dirty="0" smtClean="0"/>
              <a:t>The </a:t>
            </a:r>
            <a:r>
              <a:rPr lang="en-US" sz="3600" dirty="0"/>
              <a:t>most common form of energy is heat to carry out a reaction. </a:t>
            </a:r>
            <a:endParaRPr lang="en-US" sz="3600" dirty="0" smtClean="0"/>
          </a:p>
          <a:p>
            <a:endParaRPr lang="en-US" sz="3600" dirty="0"/>
          </a:p>
        </p:txBody>
      </p:sp>
    </p:spTree>
    <p:extLst>
      <p:ext uri="{BB962C8B-B14F-4D97-AF65-F5344CB8AC3E}">
        <p14:creationId xmlns:p14="http://schemas.microsoft.com/office/powerpoint/2010/main" xmlns="" val="214172323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534400" cy="5668963"/>
          </a:xfrm>
        </p:spPr>
        <p:txBody>
          <a:bodyPr>
            <a:normAutofit fontScale="92500"/>
          </a:bodyPr>
          <a:lstStyle/>
          <a:p>
            <a:r>
              <a:rPr lang="en-US" sz="3600" dirty="0"/>
              <a:t>Several different types of reactor unit operations exist: stoichiometric; equilibrium; Gibbs; CSTR; PFR and kinetic reactors</a:t>
            </a:r>
          </a:p>
          <a:p>
            <a:pPr marL="0" indent="0">
              <a:buNone/>
            </a:pPr>
            <a:endParaRPr lang="en-US" sz="3600" b="1" dirty="0" smtClean="0"/>
          </a:p>
          <a:p>
            <a:pPr marL="0" indent="0">
              <a:buNone/>
            </a:pPr>
            <a:r>
              <a:rPr lang="en-US" sz="3600" b="1" dirty="0" smtClean="0"/>
              <a:t>Separators</a:t>
            </a:r>
            <a:endParaRPr lang="en-US" sz="3600" dirty="0"/>
          </a:p>
          <a:p>
            <a:r>
              <a:rPr lang="en-US" sz="3600" dirty="0"/>
              <a:t>Rarely do the reaction products have good purity. </a:t>
            </a:r>
            <a:endParaRPr lang="en-US" sz="3600" dirty="0" smtClean="0"/>
          </a:p>
          <a:p>
            <a:r>
              <a:rPr lang="en-US" sz="3600" dirty="0" smtClean="0"/>
              <a:t>Thus</a:t>
            </a:r>
            <a:r>
              <a:rPr lang="en-US" sz="3600" dirty="0"/>
              <a:t>, separators are necessary process units. Together, conversion and separation constitute the heart of chemical engineering. </a:t>
            </a:r>
            <a:endParaRPr lang="en-US" sz="3600" dirty="0" smtClean="0"/>
          </a:p>
        </p:txBody>
      </p:sp>
    </p:spTree>
    <p:extLst>
      <p:ext uri="{BB962C8B-B14F-4D97-AF65-F5344CB8AC3E}">
        <p14:creationId xmlns:p14="http://schemas.microsoft.com/office/powerpoint/2010/main" xmlns="" val="113579392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3600" dirty="0"/>
              <a:t>Separation is of two forms: component and phase separation. </a:t>
            </a:r>
            <a:endParaRPr lang="en-US" sz="3600" dirty="0" smtClean="0"/>
          </a:p>
          <a:p>
            <a:r>
              <a:rPr lang="en-US" sz="3600" dirty="0"/>
              <a:t>In component separation, the components in a single phase are separated, usually by the introduction of a second phase. </a:t>
            </a:r>
            <a:endParaRPr lang="en-US" sz="3600" dirty="0" smtClean="0"/>
          </a:p>
          <a:p>
            <a:r>
              <a:rPr lang="en-US" sz="3600" dirty="0" smtClean="0"/>
              <a:t>Molecules </a:t>
            </a:r>
            <a:r>
              <a:rPr lang="en-US" sz="3600" dirty="0"/>
              <a:t>of different substances are separated because of different chemical potentials in the phases. </a:t>
            </a:r>
          </a:p>
          <a:p>
            <a:endParaRPr lang="en-US" sz="3600" dirty="0"/>
          </a:p>
          <a:p>
            <a:endParaRPr lang="en-US" sz="3600" dirty="0"/>
          </a:p>
        </p:txBody>
      </p:sp>
    </p:spTree>
    <p:extLst>
      <p:ext uri="{BB962C8B-B14F-4D97-AF65-F5344CB8AC3E}">
        <p14:creationId xmlns:p14="http://schemas.microsoft.com/office/powerpoint/2010/main" xmlns="" val="1489619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610600" cy="5486400"/>
          </a:xfrm>
        </p:spPr>
        <p:txBody>
          <a:bodyPr>
            <a:normAutofit/>
          </a:bodyPr>
          <a:lstStyle/>
          <a:p>
            <a:r>
              <a:rPr lang="en-US" sz="3600" dirty="0" smtClean="0"/>
              <a:t>The </a:t>
            </a:r>
            <a:r>
              <a:rPr lang="en-US" sz="3600" dirty="0"/>
              <a:t>third is providing consulting services to small and large companies in support of activities of operating and plant construction companies, through manufacturing equipment such as pumps, heat exchangers, and distillation columns, etc. </a:t>
            </a:r>
          </a:p>
        </p:txBody>
      </p:sp>
    </p:spTree>
    <p:extLst>
      <p:ext uri="{BB962C8B-B14F-4D97-AF65-F5344CB8AC3E}">
        <p14:creationId xmlns:p14="http://schemas.microsoft.com/office/powerpoint/2010/main" xmlns="" val="300969163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3600" dirty="0" smtClean="0"/>
              <a:t>Consequently</a:t>
            </a:r>
            <a:r>
              <a:rPr lang="en-US" sz="3600" dirty="0"/>
              <a:t>, component separation occurs by mass transfer. </a:t>
            </a:r>
            <a:endParaRPr lang="en-US" sz="3600" dirty="0" smtClean="0"/>
          </a:p>
          <a:p>
            <a:r>
              <a:rPr lang="en-US" sz="3600" dirty="0" smtClean="0"/>
              <a:t>In </a:t>
            </a:r>
            <a:r>
              <a:rPr lang="en-US" sz="3600" dirty="0"/>
              <a:t>phase separation amount of force acting on one phase differs from that acting on the other phase, usually gravitational force. </a:t>
            </a:r>
            <a:endParaRPr lang="en-US" sz="3600" dirty="0" smtClean="0"/>
          </a:p>
          <a:p>
            <a:r>
              <a:rPr lang="en-US" sz="3600" dirty="0" smtClean="0"/>
              <a:t>Examples </a:t>
            </a:r>
            <a:r>
              <a:rPr lang="en-US" sz="3600" dirty="0"/>
              <a:t>are sedimentation and clarification. Generally, phase separation follows component separation</a:t>
            </a:r>
            <a:r>
              <a:rPr lang="en-US" sz="3600" dirty="0" smtClean="0"/>
              <a:t>.</a:t>
            </a:r>
            <a:endParaRPr lang="en-US" sz="3600" dirty="0"/>
          </a:p>
          <a:p>
            <a:endParaRPr lang="en-US" sz="3600" dirty="0"/>
          </a:p>
        </p:txBody>
      </p:sp>
    </p:spTree>
    <p:extLst>
      <p:ext uri="{BB962C8B-B14F-4D97-AF65-F5344CB8AC3E}">
        <p14:creationId xmlns:p14="http://schemas.microsoft.com/office/powerpoint/2010/main" xmlns="" val="221824593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096000"/>
          </a:xfrm>
        </p:spPr>
        <p:txBody>
          <a:bodyPr>
            <a:normAutofit/>
          </a:bodyPr>
          <a:lstStyle/>
          <a:p>
            <a:r>
              <a:rPr lang="en-US" sz="3600" dirty="0" smtClean="0"/>
              <a:t>For </a:t>
            </a:r>
            <a:r>
              <a:rPr lang="en-US" sz="3600" dirty="0"/>
              <a:t>example, in distillation the vapor and liquid phases mix on a tray where component separation takes, followed by the vapor rising liquid dropping to subsequent plates.</a:t>
            </a:r>
          </a:p>
          <a:p>
            <a:pPr marL="0" indent="0">
              <a:buNone/>
            </a:pPr>
            <a:endParaRPr lang="en-US" sz="3600" b="1" dirty="0" smtClean="0"/>
          </a:p>
          <a:p>
            <a:pPr marL="0" indent="0">
              <a:buNone/>
            </a:pPr>
            <a:r>
              <a:rPr lang="en-US" sz="3600" b="1" dirty="0" smtClean="0"/>
              <a:t>Mixers</a:t>
            </a:r>
            <a:endParaRPr lang="en-US" sz="3600" dirty="0"/>
          </a:p>
          <a:p>
            <a:r>
              <a:rPr lang="en-US" sz="3600" dirty="0"/>
              <a:t>The reverse of component and phase separation is mixing, which occurs frequently in processes. </a:t>
            </a:r>
          </a:p>
          <a:p>
            <a:pPr marL="0" indent="0">
              <a:buNone/>
            </a:pPr>
            <a:endParaRPr lang="en-US" sz="3600" dirty="0"/>
          </a:p>
          <a:p>
            <a:endParaRPr lang="en-US" sz="3600" dirty="0"/>
          </a:p>
        </p:txBody>
      </p:sp>
    </p:spTree>
    <p:extLst>
      <p:ext uri="{BB962C8B-B14F-4D97-AF65-F5344CB8AC3E}">
        <p14:creationId xmlns:p14="http://schemas.microsoft.com/office/powerpoint/2010/main" xmlns="" val="221824593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5745163"/>
          </a:xfrm>
        </p:spPr>
        <p:txBody>
          <a:bodyPr>
            <a:noAutofit/>
          </a:bodyPr>
          <a:lstStyle/>
          <a:p>
            <a:r>
              <a:rPr lang="en-US" sz="3600" dirty="0" smtClean="0"/>
              <a:t>Mixing </a:t>
            </a:r>
            <a:r>
              <a:rPr lang="en-US" sz="3600" dirty="0"/>
              <a:t>of components and phases requires energy. </a:t>
            </a:r>
            <a:endParaRPr lang="en-US" sz="3600" dirty="0" smtClean="0"/>
          </a:p>
          <a:p>
            <a:r>
              <a:rPr lang="en-US" sz="3600" dirty="0" smtClean="0"/>
              <a:t>For </a:t>
            </a:r>
            <a:r>
              <a:rPr lang="en-US" sz="3600" dirty="0"/>
              <a:t>example, in liquid-liquid extraction, one of the liquid phases must be dispersed into small drops by mixing to enhance mass transfer and increase the rate of component separation. </a:t>
            </a:r>
            <a:endParaRPr lang="en-US" sz="3600" dirty="0" smtClean="0"/>
          </a:p>
          <a:p>
            <a:r>
              <a:rPr lang="en-US" sz="3600" dirty="0" smtClean="0"/>
              <a:t>Thus</a:t>
            </a:r>
            <a:r>
              <a:rPr lang="en-US" sz="3600" dirty="0"/>
              <a:t>, extractors must contain a method for dispersing one of the phases</a:t>
            </a:r>
            <a:r>
              <a:rPr lang="en-US" sz="3600" dirty="0" smtClean="0"/>
              <a:t>.</a:t>
            </a:r>
            <a:endParaRPr lang="en-US" sz="3600" dirty="0"/>
          </a:p>
        </p:txBody>
      </p:sp>
    </p:spTree>
    <p:extLst>
      <p:ext uri="{BB962C8B-B14F-4D97-AF65-F5344CB8AC3E}">
        <p14:creationId xmlns:p14="http://schemas.microsoft.com/office/powerpoint/2010/main" xmlns="" val="324776674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rmAutofit/>
          </a:bodyPr>
          <a:lstStyle/>
          <a:p>
            <a:pPr marL="0" indent="0">
              <a:buNone/>
            </a:pPr>
            <a:r>
              <a:rPr lang="en-US" sz="3600" b="1" dirty="0"/>
              <a:t>Material and Energy Transfer Operations</a:t>
            </a:r>
            <a:endParaRPr lang="en-US" sz="3600" dirty="0"/>
          </a:p>
          <a:p>
            <a:r>
              <a:rPr lang="en-US" sz="3600" dirty="0"/>
              <a:t>Material is transferred from one process unit to another by compression, pumping or conveying; depending on phase. </a:t>
            </a:r>
            <a:endParaRPr lang="en-US" sz="3600" dirty="0" smtClean="0"/>
          </a:p>
          <a:p>
            <a:r>
              <a:rPr lang="en-US" sz="3600" dirty="0" smtClean="0"/>
              <a:t>This </a:t>
            </a:r>
            <a:r>
              <a:rPr lang="en-US" sz="3600" dirty="0"/>
              <a:t>operation also requires energy input to overcome factional losses</a:t>
            </a:r>
            <a:r>
              <a:rPr lang="en-US" sz="3600" dirty="0" smtClean="0"/>
              <a:t>.</a:t>
            </a:r>
            <a:endParaRPr lang="en-US" sz="3600" dirty="0"/>
          </a:p>
        </p:txBody>
      </p:sp>
    </p:spTree>
    <p:extLst>
      <p:ext uri="{BB962C8B-B14F-4D97-AF65-F5344CB8AC3E}">
        <p14:creationId xmlns:p14="http://schemas.microsoft.com/office/powerpoint/2010/main" xmlns="" val="4297019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rmAutofit/>
          </a:bodyPr>
          <a:lstStyle/>
          <a:p>
            <a:r>
              <a:rPr lang="en-US" sz="3600" dirty="0" smtClean="0"/>
              <a:t>In </a:t>
            </a:r>
            <a:r>
              <a:rPr lang="en-US" sz="3600" dirty="0"/>
              <a:t>addition to energy requirement for separation and movement, energy input is also required to attain favorable operating conditions of temperatures and pressures. </a:t>
            </a:r>
            <a:endParaRPr lang="en-US" sz="3600" dirty="0" smtClean="0"/>
          </a:p>
          <a:p>
            <a:r>
              <a:rPr lang="en-US" sz="3600" dirty="0" smtClean="0"/>
              <a:t>For </a:t>
            </a:r>
            <a:r>
              <a:rPr lang="en-US" sz="3600" dirty="0"/>
              <a:t>example, a mixture of gases can be compressed to achieve a reasonable chemical conversion. </a:t>
            </a:r>
            <a:endParaRPr lang="en-US" sz="3600" dirty="0" smtClean="0"/>
          </a:p>
        </p:txBody>
      </p:sp>
    </p:spTree>
    <p:extLst>
      <p:ext uri="{BB962C8B-B14F-4D97-AF65-F5344CB8AC3E}">
        <p14:creationId xmlns:p14="http://schemas.microsoft.com/office/powerpoint/2010/main" xmlns="" val="420996725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rmAutofit lnSpcReduction="10000"/>
          </a:bodyPr>
          <a:lstStyle/>
          <a:p>
            <a:r>
              <a:rPr lang="en-US" sz="3600" dirty="0" smtClean="0"/>
              <a:t>This </a:t>
            </a:r>
            <a:r>
              <a:rPr lang="en-US" sz="3600" dirty="0"/>
              <a:t>work is recoverable by expanding the reacted gases in a turbine when the system pressure is eventually reduced downstream of the reactor. </a:t>
            </a:r>
            <a:endParaRPr lang="en-US" sz="3600" dirty="0" smtClean="0"/>
          </a:p>
          <a:p>
            <a:r>
              <a:rPr lang="en-US" sz="3600" dirty="0"/>
              <a:t>Heat transfer and expansion of a gas or liquid through a turbine are energy transfer operations. </a:t>
            </a:r>
            <a:endParaRPr lang="en-US" sz="3600" dirty="0" smtClean="0"/>
          </a:p>
          <a:p>
            <a:r>
              <a:rPr lang="en-US" sz="3600" dirty="0" smtClean="0"/>
              <a:t>In </a:t>
            </a:r>
            <a:r>
              <a:rPr lang="en-US" sz="3600" dirty="0"/>
              <a:t>addition, gases can be transferred from a previous process unit to another after compression. </a:t>
            </a:r>
            <a:endParaRPr lang="en-US" sz="3600" dirty="0" smtClean="0"/>
          </a:p>
        </p:txBody>
      </p:sp>
    </p:spTree>
    <p:extLst>
      <p:ext uri="{BB962C8B-B14F-4D97-AF65-F5344CB8AC3E}">
        <p14:creationId xmlns:p14="http://schemas.microsoft.com/office/powerpoint/2010/main" xmlns="" val="420996725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rmAutofit lnSpcReduction="10000"/>
          </a:bodyPr>
          <a:lstStyle/>
          <a:p>
            <a:r>
              <a:rPr lang="en-US" sz="3600" dirty="0" smtClean="0"/>
              <a:t>This </a:t>
            </a:r>
            <a:r>
              <a:rPr lang="en-US" sz="3600" dirty="0"/>
              <a:t>is a material transfer operation and requires work energy to overcome frictional losses. </a:t>
            </a:r>
            <a:endParaRPr lang="en-US" sz="3600" dirty="0" smtClean="0"/>
          </a:p>
          <a:p>
            <a:r>
              <a:rPr lang="en-US" sz="3600" dirty="0" smtClean="0"/>
              <a:t>Here</a:t>
            </a:r>
            <a:r>
              <a:rPr lang="en-US" sz="3600" dirty="0"/>
              <a:t>, both the material and energy transfer operations are combined and only one compressor is used. </a:t>
            </a:r>
            <a:endParaRPr lang="en-US" sz="3600" dirty="0" smtClean="0"/>
          </a:p>
          <a:p>
            <a:r>
              <a:rPr lang="en-US" sz="3600" dirty="0" smtClean="0"/>
              <a:t>If </a:t>
            </a:r>
            <a:r>
              <a:rPr lang="en-US" sz="3600" dirty="0"/>
              <a:t>conversion not 100% complete, then a recycle compressor transfers unreacted gases back to the reactor after product separation. </a:t>
            </a:r>
            <a:endParaRPr lang="en-US" sz="3600" dirty="0" smtClean="0"/>
          </a:p>
        </p:txBody>
      </p:sp>
    </p:spTree>
    <p:extLst>
      <p:ext uri="{BB962C8B-B14F-4D97-AF65-F5344CB8AC3E}">
        <p14:creationId xmlns:p14="http://schemas.microsoft.com/office/powerpoint/2010/main" xmlns="" val="29511147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45163"/>
          </a:xfrm>
        </p:spPr>
        <p:txBody>
          <a:bodyPr>
            <a:normAutofit/>
          </a:bodyPr>
          <a:lstStyle/>
          <a:p>
            <a:r>
              <a:rPr lang="en-US" sz="3600" dirty="0" smtClean="0"/>
              <a:t>Since </a:t>
            </a:r>
            <a:r>
              <a:rPr lang="en-US" sz="3600" dirty="0"/>
              <a:t>the recycled gases are at a high pressure, but lower than at the reactor inlet because of frictional pressure losses, a compressor is needed to re-compress the gases, raising pressure level to the reactor inlet pressure. </a:t>
            </a:r>
            <a:endParaRPr lang="en-US" sz="3600" dirty="0" smtClean="0"/>
          </a:p>
          <a:p>
            <a:r>
              <a:rPr lang="en-US" sz="3600" dirty="0" smtClean="0"/>
              <a:t>Compression </a:t>
            </a:r>
            <a:r>
              <a:rPr lang="en-US" sz="3600" dirty="0"/>
              <a:t>of gases is size agglomeration while expansion is size reduction. </a:t>
            </a:r>
          </a:p>
        </p:txBody>
      </p:sp>
    </p:spTree>
    <p:extLst>
      <p:ext uri="{BB962C8B-B14F-4D97-AF65-F5344CB8AC3E}">
        <p14:creationId xmlns:p14="http://schemas.microsoft.com/office/powerpoint/2010/main" xmlns="" val="29511147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600" dirty="0"/>
              <a:t>The three process operations of size reduction, agglomeration, and size separation also relate to solids. </a:t>
            </a:r>
            <a:endParaRPr lang="en-US" sz="3600" dirty="0" smtClean="0"/>
          </a:p>
          <a:p>
            <a:r>
              <a:rPr lang="en-US" sz="3600" dirty="0" smtClean="0"/>
              <a:t>Examples </a:t>
            </a:r>
            <a:r>
              <a:rPr lang="en-US" sz="3600" dirty="0"/>
              <a:t>of size reduction are grinding and shredding. </a:t>
            </a:r>
            <a:endParaRPr lang="en-US" sz="3600" dirty="0" smtClean="0"/>
          </a:p>
          <a:p>
            <a:r>
              <a:rPr lang="en-US" sz="3600" dirty="0" smtClean="0"/>
              <a:t>An </a:t>
            </a:r>
            <a:r>
              <a:rPr lang="en-US" sz="3600" dirty="0"/>
              <a:t>example of agglomeration is compression of powders to form tablets. </a:t>
            </a:r>
            <a:endParaRPr lang="en-US" sz="3600" dirty="0" smtClean="0"/>
          </a:p>
          <a:p>
            <a:r>
              <a:rPr lang="en-US" sz="3600" dirty="0" smtClean="0"/>
              <a:t>Screening </a:t>
            </a:r>
            <a:r>
              <a:rPr lang="en-US" sz="3600" dirty="0"/>
              <a:t>to sort oversized particles is size separation.</a:t>
            </a:r>
          </a:p>
          <a:p>
            <a:endParaRPr lang="en-US" sz="3600" dirty="0"/>
          </a:p>
        </p:txBody>
      </p:sp>
    </p:spTree>
    <p:extLst>
      <p:ext uri="{BB962C8B-B14F-4D97-AF65-F5344CB8AC3E}">
        <p14:creationId xmlns:p14="http://schemas.microsoft.com/office/powerpoint/2010/main" xmlns="" val="12753498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745163"/>
          </a:xfrm>
        </p:spPr>
        <p:txBody>
          <a:bodyPr>
            <a:noAutofit/>
          </a:bodyPr>
          <a:lstStyle/>
          <a:p>
            <a:pPr marL="0" indent="0">
              <a:buNone/>
            </a:pPr>
            <a:r>
              <a:rPr lang="en-US" sz="3600" b="1" dirty="0"/>
              <a:t>Storage</a:t>
            </a:r>
            <a:endParaRPr lang="en-US" sz="3600" dirty="0"/>
          </a:p>
          <a:p>
            <a:r>
              <a:rPr lang="en-US" sz="3600" dirty="0"/>
              <a:t>The raw material source and delivery may be unpredictable because of unforeseen events such as bad weather, strikes, etc., storage of raw materials is a necessity. </a:t>
            </a:r>
            <a:endParaRPr lang="en-US" sz="3600" dirty="0" smtClean="0"/>
          </a:p>
          <a:p>
            <a:r>
              <a:rPr lang="en-US" sz="3600" dirty="0" smtClean="0"/>
              <a:t>Similarly</a:t>
            </a:r>
            <a:r>
              <a:rPr lang="en-US" sz="3600" dirty="0"/>
              <a:t>, the demand for products can be unpredictable. </a:t>
            </a:r>
            <a:endParaRPr lang="en-US" sz="3600" dirty="0" smtClean="0"/>
          </a:p>
        </p:txBody>
      </p:sp>
    </p:spTree>
    <p:extLst>
      <p:ext uri="{BB962C8B-B14F-4D97-AF65-F5344CB8AC3E}">
        <p14:creationId xmlns:p14="http://schemas.microsoft.com/office/powerpoint/2010/main" xmlns="" val="328479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248400"/>
          </a:xfrm>
        </p:spPr>
        <p:txBody>
          <a:bodyPr>
            <a:noAutofit/>
          </a:bodyPr>
          <a:lstStyle/>
          <a:p>
            <a:pPr marL="0" indent="0">
              <a:buNone/>
            </a:pPr>
            <a:r>
              <a:rPr lang="en-US" sz="3600" dirty="0"/>
              <a:t>Design of manufacturing and processing of chemical plants are </a:t>
            </a:r>
            <a:r>
              <a:rPr lang="en-US" sz="3600" dirty="0" smtClean="0"/>
              <a:t>numerous:</a:t>
            </a:r>
          </a:p>
          <a:p>
            <a:r>
              <a:rPr lang="en-US" sz="3600" dirty="0" smtClean="0"/>
              <a:t>Petrochemicals, </a:t>
            </a:r>
            <a:r>
              <a:rPr lang="en-US" sz="3600" dirty="0"/>
              <a:t>inorganic substances </a:t>
            </a:r>
            <a:r>
              <a:rPr lang="en-US" sz="3600" dirty="0" smtClean="0"/>
              <a:t>(e.g., caustic</a:t>
            </a:r>
            <a:r>
              <a:rPr lang="en-US" sz="3600" dirty="0"/>
              <a:t>, </a:t>
            </a:r>
            <a:r>
              <a:rPr lang="en-US" sz="3600" dirty="0" smtClean="0"/>
              <a:t>chlorine), </a:t>
            </a:r>
            <a:r>
              <a:rPr lang="en-US" sz="3600" dirty="0"/>
              <a:t>pharmaceuticals, etc</a:t>
            </a:r>
            <a:r>
              <a:rPr lang="en-US" sz="3600" dirty="0" smtClean="0"/>
              <a:t>.</a:t>
            </a:r>
          </a:p>
          <a:p>
            <a:r>
              <a:rPr lang="en-US" sz="3600" dirty="0"/>
              <a:t>Foods </a:t>
            </a:r>
            <a:r>
              <a:rPr lang="en-US" sz="3600" dirty="0" smtClean="0"/>
              <a:t>&amp; beverages, </a:t>
            </a:r>
            <a:r>
              <a:rPr lang="en-US" sz="3600" dirty="0"/>
              <a:t>cleaning agents, plastics, paper industry, textiles, etc., </a:t>
            </a:r>
            <a:endParaRPr lang="en-US" sz="3600" dirty="0" smtClean="0"/>
          </a:p>
          <a:p>
            <a:r>
              <a:rPr lang="en-US" sz="3600" dirty="0" smtClean="0"/>
              <a:t>Waste </a:t>
            </a:r>
            <a:r>
              <a:rPr lang="en-US" sz="3600" dirty="0"/>
              <a:t>treatment plants are numerous: effluents, gaseous and solid waste, etc., are examples that utilize knowledge of plant design. </a:t>
            </a:r>
          </a:p>
          <a:p>
            <a:pPr marL="0" indent="0">
              <a:buNone/>
            </a:pPr>
            <a:endParaRPr lang="en-US" sz="3600" dirty="0" smtClean="0"/>
          </a:p>
        </p:txBody>
      </p:sp>
      <p:sp>
        <p:nvSpPr>
          <p:cNvPr id="4" name="Date Placeholder 3"/>
          <p:cNvSpPr>
            <a:spLocks noGrp="1"/>
          </p:cNvSpPr>
          <p:nvPr>
            <p:ph type="dt" sz="half" idx="10"/>
          </p:nvPr>
        </p:nvSpPr>
        <p:spPr/>
        <p:txBody>
          <a:bodyPr/>
          <a:lstStyle/>
          <a:p>
            <a:fld id="{D744F2FD-FCFD-4C80-B8FB-EDDAC38553DE}" type="datetime1">
              <a:rPr lang="en-US" smtClean="0"/>
              <a:pPr/>
              <a:t>14-Oct-21</a:t>
            </a:fld>
            <a:endParaRPr lang="en-US"/>
          </a:p>
        </p:txBody>
      </p:sp>
      <p:sp>
        <p:nvSpPr>
          <p:cNvPr id="6" name="Slide Number Placeholder 5"/>
          <p:cNvSpPr>
            <a:spLocks noGrp="1"/>
          </p:cNvSpPr>
          <p:nvPr>
            <p:ph type="sldNum" sz="quarter" idx="12"/>
          </p:nvPr>
        </p:nvSpPr>
        <p:spPr/>
        <p:txBody>
          <a:bodyPr/>
          <a:lstStyle/>
          <a:p>
            <a:fld id="{DDDC9C4D-9BA9-4077-8BD5-82A74DCE0288}" type="slidenum">
              <a:rPr lang="en-US" smtClean="0"/>
              <a:pPr/>
              <a:t>9</a:t>
            </a:fld>
            <a:endParaRPr lang="en-US"/>
          </a:p>
        </p:txBody>
      </p:sp>
    </p:spTree>
    <p:extLst>
      <p:ext uri="{BB962C8B-B14F-4D97-AF65-F5344CB8AC3E}">
        <p14:creationId xmlns:p14="http://schemas.microsoft.com/office/powerpoint/2010/main" xmlns="" val="47753638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3600" dirty="0"/>
              <a:t>Also, internal storage of chemical intermediates may be required to maintain stable operation of a process containing batch operations or to store chemical intermediates temporarily if downstream equipment is under repair</a:t>
            </a:r>
          </a:p>
          <a:p>
            <a:endParaRPr lang="en-US" sz="3600" dirty="0"/>
          </a:p>
          <a:p>
            <a:endParaRPr lang="en-US" sz="3600" dirty="0"/>
          </a:p>
        </p:txBody>
      </p:sp>
    </p:spTree>
    <p:extLst>
      <p:ext uri="{BB962C8B-B14F-4D97-AF65-F5344CB8AC3E}">
        <p14:creationId xmlns:p14="http://schemas.microsoft.com/office/powerpoint/2010/main" xmlns="" val="18756534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solidFill>
                  <a:srgbClr val="FF0000"/>
                </a:solidFill>
              </a:rPr>
              <a:t>Assign:</a:t>
            </a:r>
            <a:endParaRPr lang="en-US" b="1" dirty="0">
              <a:solidFill>
                <a:srgbClr val="FF0000"/>
              </a:solidFill>
            </a:endParaRPr>
          </a:p>
        </p:txBody>
      </p:sp>
      <p:sp>
        <p:nvSpPr>
          <p:cNvPr id="3" name="Content Placeholder 2"/>
          <p:cNvSpPr>
            <a:spLocks noGrp="1"/>
          </p:cNvSpPr>
          <p:nvPr>
            <p:ph idx="1"/>
          </p:nvPr>
        </p:nvSpPr>
        <p:spPr>
          <a:xfrm>
            <a:off x="228600" y="1066800"/>
            <a:ext cx="8763000" cy="4906963"/>
          </a:xfrm>
        </p:spPr>
        <p:txBody>
          <a:bodyPr>
            <a:noAutofit/>
          </a:bodyPr>
          <a:lstStyle/>
          <a:p>
            <a:pPr marL="0" indent="0">
              <a:buNone/>
            </a:pPr>
            <a:r>
              <a:rPr lang="en-US" sz="3600" b="1" dirty="0"/>
              <a:t>Design </a:t>
            </a:r>
            <a:r>
              <a:rPr lang="en-US" sz="3600" b="1" dirty="0" smtClean="0"/>
              <a:t>Project: Part-1</a:t>
            </a:r>
          </a:p>
          <a:p>
            <a:pPr lvl="0"/>
            <a:r>
              <a:rPr lang="en-US" sz="3600" dirty="0" smtClean="0"/>
              <a:t>Identify and select one process from the list and determine:</a:t>
            </a:r>
          </a:p>
          <a:p>
            <a:pPr lvl="0"/>
            <a:r>
              <a:rPr lang="en-US" sz="3600" dirty="0" smtClean="0"/>
              <a:t>Raw materials</a:t>
            </a:r>
          </a:p>
          <a:p>
            <a:pPr lvl="0"/>
            <a:r>
              <a:rPr lang="en-US" sz="3600" dirty="0" smtClean="0"/>
              <a:t>How the raw materials can be treated prior to reaction</a:t>
            </a:r>
          </a:p>
          <a:p>
            <a:pPr lvl="0"/>
            <a:r>
              <a:rPr lang="en-US" sz="3600" dirty="0" smtClean="0"/>
              <a:t>All the possible reactions</a:t>
            </a:r>
          </a:p>
        </p:txBody>
      </p:sp>
    </p:spTree>
    <p:extLst>
      <p:ext uri="{BB962C8B-B14F-4D97-AF65-F5344CB8AC3E}">
        <p14:creationId xmlns:p14="http://schemas.microsoft.com/office/powerpoint/2010/main" xmlns="" val="10324169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440363"/>
          </a:xfrm>
        </p:spPr>
        <p:txBody>
          <a:bodyPr>
            <a:noAutofit/>
          </a:bodyPr>
          <a:lstStyle/>
          <a:p>
            <a:pPr lvl="0"/>
            <a:r>
              <a:rPr lang="en-US" sz="3600" dirty="0" smtClean="0"/>
              <a:t>The separation processes (if impurities etc. occur)</a:t>
            </a:r>
          </a:p>
          <a:p>
            <a:pPr lvl="0"/>
            <a:r>
              <a:rPr lang="en-US" sz="3600" dirty="0" smtClean="0"/>
              <a:t>The purification steps</a:t>
            </a:r>
          </a:p>
          <a:p>
            <a:pPr lvl="0"/>
            <a:r>
              <a:rPr lang="en-US" sz="3600" dirty="0" smtClean="0"/>
              <a:t>Final product storage needs</a:t>
            </a:r>
          </a:p>
          <a:p>
            <a:pPr marL="0" lvl="0" indent="0">
              <a:buNone/>
            </a:pPr>
            <a:endParaRPr lang="en-US" sz="3600" dirty="0" smtClean="0"/>
          </a:p>
          <a:p>
            <a:pPr marL="0" lvl="0" indent="0">
              <a:buNone/>
            </a:pPr>
            <a:r>
              <a:rPr lang="en-US" sz="3600" b="1" dirty="0" smtClean="0">
                <a:solidFill>
                  <a:srgbClr val="FF0000"/>
                </a:solidFill>
              </a:rPr>
              <a:t>Submission Date: </a:t>
            </a:r>
            <a:r>
              <a:rPr lang="en-US" sz="3600" dirty="0" smtClean="0">
                <a:solidFill>
                  <a:srgbClr val="FF0000"/>
                </a:solidFill>
              </a:rPr>
              <a:t>15</a:t>
            </a:r>
            <a:r>
              <a:rPr lang="en-US" sz="3600" baseline="30000" dirty="0" smtClean="0">
                <a:solidFill>
                  <a:srgbClr val="FF0000"/>
                </a:solidFill>
              </a:rPr>
              <a:t>th</a:t>
            </a:r>
            <a:r>
              <a:rPr lang="en-US" sz="3600" dirty="0" smtClean="0">
                <a:solidFill>
                  <a:srgbClr val="FF0000"/>
                </a:solidFill>
              </a:rPr>
              <a:t> </a:t>
            </a:r>
            <a:r>
              <a:rPr lang="en-US" sz="3600" dirty="0" smtClean="0">
                <a:solidFill>
                  <a:srgbClr val="FF0000"/>
                </a:solidFill>
              </a:rPr>
              <a:t>Nov 2021 </a:t>
            </a:r>
            <a:endParaRPr lang="en-US" sz="3600" dirty="0" smtClean="0">
              <a:solidFill>
                <a:srgbClr val="FF0000"/>
              </a:solidFill>
            </a:endParaRPr>
          </a:p>
        </p:txBody>
      </p:sp>
    </p:spTree>
    <p:extLst>
      <p:ext uri="{BB962C8B-B14F-4D97-AF65-F5344CB8AC3E}">
        <p14:creationId xmlns:p14="http://schemas.microsoft.com/office/powerpoint/2010/main" xmlns="" val="613236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List of Chemical Processes</a:t>
            </a:r>
            <a:endParaRPr lang="en-US" b="1" dirty="0">
              <a:solidFill>
                <a:srgbClr val="FF0000"/>
              </a:solidFill>
            </a:endParaRPr>
          </a:p>
        </p:txBody>
      </p:sp>
      <p:sp>
        <p:nvSpPr>
          <p:cNvPr id="3" name="Content Placeholder 2"/>
          <p:cNvSpPr>
            <a:spLocks noGrp="1"/>
          </p:cNvSpPr>
          <p:nvPr>
            <p:ph idx="1"/>
          </p:nvPr>
        </p:nvSpPr>
        <p:spPr>
          <a:xfrm>
            <a:off x="457200" y="1219200"/>
            <a:ext cx="8229600" cy="4906963"/>
          </a:xfrm>
        </p:spPr>
        <p:txBody>
          <a:bodyPr>
            <a:noAutofit/>
          </a:bodyPr>
          <a:lstStyle/>
          <a:p>
            <a:pPr lvl="0"/>
            <a:r>
              <a:rPr lang="en-US" sz="3600" dirty="0" smtClean="0"/>
              <a:t>Laundry </a:t>
            </a:r>
            <a:r>
              <a:rPr lang="en-US" sz="3600" dirty="0"/>
              <a:t>Soap production </a:t>
            </a:r>
          </a:p>
          <a:p>
            <a:pPr lvl="0"/>
            <a:r>
              <a:rPr lang="en-US" sz="3600" dirty="0"/>
              <a:t>Wax Candle Manufacturing </a:t>
            </a:r>
          </a:p>
          <a:p>
            <a:pPr lvl="0"/>
            <a:r>
              <a:rPr lang="en-US" sz="3600" dirty="0"/>
              <a:t>Paints, Varnishes and Pigments production</a:t>
            </a:r>
          </a:p>
          <a:p>
            <a:pPr lvl="0"/>
            <a:r>
              <a:rPr lang="en-US" sz="3600" dirty="0"/>
              <a:t>Mosquito Repellants production </a:t>
            </a:r>
          </a:p>
          <a:p>
            <a:pPr lvl="0"/>
            <a:r>
              <a:rPr lang="en-US" sz="3600" dirty="0"/>
              <a:t>Shampoo making</a:t>
            </a:r>
          </a:p>
          <a:p>
            <a:pPr lvl="0"/>
            <a:r>
              <a:rPr lang="en-US" sz="3600" dirty="0"/>
              <a:t>Basic Pharmaceutical Products manufacture </a:t>
            </a:r>
          </a:p>
        </p:txBody>
      </p:sp>
    </p:spTree>
    <p:extLst>
      <p:ext uri="{BB962C8B-B14F-4D97-AF65-F5344CB8AC3E}">
        <p14:creationId xmlns:p14="http://schemas.microsoft.com/office/powerpoint/2010/main" xmlns="" val="42834525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lvl="0"/>
            <a:r>
              <a:rPr lang="en-US" sz="3600" dirty="0" smtClean="0"/>
              <a:t>Chalk </a:t>
            </a:r>
            <a:r>
              <a:rPr lang="en-US" sz="3600" dirty="0"/>
              <a:t>Sticks Production</a:t>
            </a:r>
          </a:p>
          <a:p>
            <a:pPr lvl="0"/>
            <a:r>
              <a:rPr lang="en-US" sz="3600" dirty="0"/>
              <a:t>Ceramics Products (Floor, Wall and Roof Tiles) Making</a:t>
            </a:r>
          </a:p>
          <a:p>
            <a:pPr lvl="0"/>
            <a:r>
              <a:rPr lang="en-US" sz="3600" dirty="0"/>
              <a:t>Roof Tiles from Clay  </a:t>
            </a:r>
          </a:p>
          <a:p>
            <a:pPr lvl="0"/>
            <a:r>
              <a:rPr lang="en-US" sz="3600" dirty="0"/>
              <a:t>Sheet Glass Making</a:t>
            </a:r>
          </a:p>
          <a:p>
            <a:pPr lvl="0"/>
            <a:r>
              <a:rPr lang="en-US" sz="3600" dirty="0"/>
              <a:t>Steel Pipes Making</a:t>
            </a:r>
          </a:p>
          <a:p>
            <a:pPr lvl="0"/>
            <a:r>
              <a:rPr lang="en-US" sz="3600" dirty="0"/>
              <a:t>Capped Nails production</a:t>
            </a:r>
          </a:p>
          <a:p>
            <a:pPr lvl="0"/>
            <a:r>
              <a:rPr lang="en-US" sz="3600" dirty="0"/>
              <a:t>Galvanized Iron Sheet Production </a:t>
            </a:r>
          </a:p>
        </p:txBody>
      </p:sp>
    </p:spTree>
    <p:extLst>
      <p:ext uri="{BB962C8B-B14F-4D97-AF65-F5344CB8AC3E}">
        <p14:creationId xmlns:p14="http://schemas.microsoft.com/office/powerpoint/2010/main" xmlns="" val="36880952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r>
              <a:rPr lang="en-US" sz="3600" dirty="0" smtClean="0"/>
              <a:t>Production </a:t>
            </a:r>
            <a:r>
              <a:rPr lang="en-US" sz="3600" dirty="0"/>
              <a:t>of Paper from Straw</a:t>
            </a:r>
          </a:p>
          <a:p>
            <a:pPr lvl="0"/>
            <a:r>
              <a:rPr lang="en-US" sz="3600" dirty="0"/>
              <a:t>Production of Printing Ink</a:t>
            </a:r>
          </a:p>
          <a:p>
            <a:pPr lvl="0"/>
            <a:r>
              <a:rPr lang="en-US" sz="3600" dirty="0"/>
              <a:t>Soft Drinks Production </a:t>
            </a:r>
          </a:p>
          <a:p>
            <a:pPr lvl="0"/>
            <a:r>
              <a:rPr lang="en-US" sz="3600" dirty="0"/>
              <a:t>Milk Production and Processing  </a:t>
            </a:r>
          </a:p>
          <a:p>
            <a:pPr lvl="0"/>
            <a:r>
              <a:rPr lang="en-US" sz="3600" dirty="0"/>
              <a:t>Essential Oils Production   </a:t>
            </a:r>
          </a:p>
          <a:p>
            <a:pPr lvl="0"/>
            <a:r>
              <a:rPr lang="en-US" sz="3600" dirty="0"/>
              <a:t>Fruit Processing and Canning</a:t>
            </a:r>
          </a:p>
          <a:p>
            <a:pPr lvl="0"/>
            <a:r>
              <a:rPr lang="en-US" sz="3600" dirty="0"/>
              <a:t>Milk Powder Production </a:t>
            </a:r>
          </a:p>
        </p:txBody>
      </p:sp>
    </p:spTree>
    <p:extLst>
      <p:ext uri="{BB962C8B-B14F-4D97-AF65-F5344CB8AC3E}">
        <p14:creationId xmlns:p14="http://schemas.microsoft.com/office/powerpoint/2010/main" xmlns="" val="187190988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Documentation</a:t>
            </a:r>
            <a:endParaRPr lang="en-US" dirty="0">
              <a:solidFill>
                <a:srgbClr val="FF0000"/>
              </a:solidFill>
            </a:endParaRPr>
          </a:p>
        </p:txBody>
      </p:sp>
      <p:sp>
        <p:nvSpPr>
          <p:cNvPr id="3" name="Content Placeholder 2"/>
          <p:cNvSpPr>
            <a:spLocks noGrp="1"/>
          </p:cNvSpPr>
          <p:nvPr>
            <p:ph idx="1"/>
          </p:nvPr>
        </p:nvSpPr>
        <p:spPr>
          <a:xfrm>
            <a:off x="381000" y="1295400"/>
            <a:ext cx="8534400" cy="5257800"/>
          </a:xfrm>
        </p:spPr>
        <p:txBody>
          <a:bodyPr>
            <a:normAutofit/>
          </a:bodyPr>
          <a:lstStyle/>
          <a:p>
            <a:r>
              <a:rPr lang="en-US" sz="3600" dirty="0" smtClean="0"/>
              <a:t>The </a:t>
            </a:r>
            <a:r>
              <a:rPr lang="en-US" sz="3600" dirty="0"/>
              <a:t>purpose of process design documents is to define the design and ensure that the design components fit together. </a:t>
            </a:r>
            <a:endParaRPr lang="en-US" sz="3600" dirty="0" smtClean="0"/>
          </a:p>
          <a:p>
            <a:r>
              <a:rPr lang="en-US" sz="3600" dirty="0" smtClean="0"/>
              <a:t>They </a:t>
            </a:r>
            <a:r>
              <a:rPr lang="en-US" sz="3600" dirty="0"/>
              <a:t>are used in communicating ideas and plans to other engineers; external regulatory agencies; equipment vendors and construction contractors. </a:t>
            </a:r>
            <a:endParaRPr lang="en-US" sz="3600" dirty="0" smtClean="0"/>
          </a:p>
          <a:p>
            <a:endParaRPr lang="en-US" sz="3600" dirty="0"/>
          </a:p>
        </p:txBody>
      </p:sp>
    </p:spTree>
    <p:extLst>
      <p:ext uri="{BB962C8B-B14F-4D97-AF65-F5344CB8AC3E}">
        <p14:creationId xmlns:p14="http://schemas.microsoft.com/office/powerpoint/2010/main" xmlns="" val="248775220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096000"/>
          </a:xfrm>
        </p:spPr>
        <p:txBody>
          <a:bodyPr>
            <a:normAutofit/>
          </a:bodyPr>
          <a:lstStyle/>
          <a:p>
            <a:r>
              <a:rPr lang="en-US" sz="3600" dirty="0" smtClean="0"/>
              <a:t>The </a:t>
            </a:r>
            <a:r>
              <a:rPr lang="en-US" sz="3600" dirty="0"/>
              <a:t>process design documents include:</a:t>
            </a:r>
          </a:p>
          <a:p>
            <a:pPr lvl="0"/>
            <a:r>
              <a:rPr lang="en-US" sz="3600" b="1" dirty="0"/>
              <a:t>Block diagrams: </a:t>
            </a:r>
            <a:r>
              <a:rPr lang="en-US" sz="3600" dirty="0"/>
              <a:t>The simplest diagrams consisting of rectangles and lines indicating major material or energy flows.</a:t>
            </a:r>
          </a:p>
          <a:p>
            <a:pPr lvl="0"/>
            <a:r>
              <a:rPr lang="en-US" sz="3600" b="1" dirty="0"/>
              <a:t>Process flow diagrams (PFD): </a:t>
            </a:r>
            <a:r>
              <a:rPr lang="en-US" sz="3600" dirty="0"/>
              <a:t>These are complex diagrams of major unit operations showing material/energy balances; design flow-rates; stream compositions; and stream and equipment pressures and temperatures.</a:t>
            </a:r>
          </a:p>
          <a:p>
            <a:endParaRPr lang="en-US" sz="3600" dirty="0"/>
          </a:p>
        </p:txBody>
      </p:sp>
    </p:spTree>
    <p:extLst>
      <p:ext uri="{BB962C8B-B14F-4D97-AF65-F5344CB8AC3E}">
        <p14:creationId xmlns:p14="http://schemas.microsoft.com/office/powerpoint/2010/main" xmlns="" val="39454320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096000"/>
          </a:xfrm>
        </p:spPr>
        <p:txBody>
          <a:bodyPr>
            <a:normAutofit lnSpcReduction="10000"/>
          </a:bodyPr>
          <a:lstStyle/>
          <a:p>
            <a:pPr lvl="0"/>
            <a:r>
              <a:rPr lang="en-US" sz="3600" b="1" dirty="0" smtClean="0"/>
              <a:t>Piping </a:t>
            </a:r>
            <a:r>
              <a:rPr lang="en-US" sz="3600" b="1" dirty="0"/>
              <a:t>and instrumentation diagrams (P&amp;ID): </a:t>
            </a:r>
            <a:r>
              <a:rPr lang="en-US" sz="3600" dirty="0"/>
              <a:t>These are more complex diagrams showing each and every pipeline with piping class (carbon steel or stainless steel) and pipe size (diameter); valves along with instrument locations and process controls.</a:t>
            </a:r>
          </a:p>
          <a:p>
            <a:pPr lvl="0"/>
            <a:r>
              <a:rPr lang="en-US" sz="3600" b="1" dirty="0"/>
              <a:t>Specifications:</a:t>
            </a:r>
            <a:r>
              <a:rPr lang="en-US" sz="3600" dirty="0"/>
              <a:t> These include design requirements of all major equipments.</a:t>
            </a:r>
          </a:p>
          <a:p>
            <a:pPr lvl="0"/>
            <a:r>
              <a:rPr lang="en-US" sz="3600" b="1" dirty="0"/>
              <a:t>Operating </a:t>
            </a:r>
            <a:r>
              <a:rPr lang="en-US" sz="3600" b="1" dirty="0" smtClean="0"/>
              <a:t>manuals: </a:t>
            </a:r>
            <a:r>
              <a:rPr lang="en-US" sz="3600" dirty="0" smtClean="0"/>
              <a:t>How </a:t>
            </a:r>
            <a:r>
              <a:rPr lang="en-US" sz="3600" dirty="0"/>
              <a:t>to start-up, </a:t>
            </a:r>
            <a:r>
              <a:rPr lang="en-US" sz="3600" dirty="0" smtClean="0"/>
              <a:t>operate, maintain and </a:t>
            </a:r>
            <a:r>
              <a:rPr lang="en-US" sz="3600" dirty="0"/>
              <a:t>shut-down the process.</a:t>
            </a:r>
          </a:p>
          <a:p>
            <a:endParaRPr lang="en-US" sz="3600" dirty="0"/>
          </a:p>
        </p:txBody>
      </p:sp>
    </p:spTree>
    <p:extLst>
      <p:ext uri="{BB962C8B-B14F-4D97-AF65-F5344CB8AC3E}">
        <p14:creationId xmlns:p14="http://schemas.microsoft.com/office/powerpoint/2010/main" xmlns="" val="2324292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5745163"/>
          </a:xfrm>
        </p:spPr>
        <p:txBody>
          <a:bodyPr>
            <a:normAutofit/>
          </a:bodyPr>
          <a:lstStyle/>
          <a:p>
            <a:r>
              <a:rPr lang="en-US" sz="3600" dirty="0"/>
              <a:t>The design is generally documented in the form of a process flow diagram (PFD) along with accompanying heat and material balances (for discussion and reference). </a:t>
            </a:r>
            <a:endParaRPr lang="en-US" sz="3600" dirty="0" smtClean="0"/>
          </a:p>
          <a:p>
            <a:r>
              <a:rPr lang="en-US" sz="3600" dirty="0" smtClean="0"/>
              <a:t>A </a:t>
            </a:r>
            <a:r>
              <a:rPr lang="en-US" sz="3600" dirty="0"/>
              <a:t>PFD provides the first glimpse at what equipment will be purchased, and what utilities or additional chemicals will be required to make the process work. </a:t>
            </a:r>
            <a:endParaRPr lang="en-US" sz="3600" dirty="0" smtClean="0"/>
          </a:p>
          <a:p>
            <a:endParaRPr lang="en-US" sz="3600" dirty="0"/>
          </a:p>
        </p:txBody>
      </p:sp>
    </p:spTree>
    <p:extLst>
      <p:ext uri="{BB962C8B-B14F-4D97-AF65-F5344CB8AC3E}">
        <p14:creationId xmlns:p14="http://schemas.microsoft.com/office/powerpoint/2010/main" xmlns="" val="2233266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4462</Words>
  <Application>Microsoft Office PowerPoint</Application>
  <PresentationFormat>On-screen Show (4:3)</PresentationFormat>
  <Paragraphs>334</Paragraphs>
  <Slides>102</Slides>
  <Notes>0</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Office Theme</vt:lpstr>
      <vt:lpstr>Slide 1</vt:lpstr>
      <vt:lpstr>Course Outline</vt:lpstr>
      <vt:lpstr>Slide 3</vt:lpstr>
      <vt:lpstr>Assessment</vt:lpstr>
      <vt:lpstr>Overview</vt:lpstr>
      <vt:lpstr>Slide 6</vt:lpstr>
      <vt:lpstr>Slide 7</vt:lpstr>
      <vt:lpstr>Slide 8</vt:lpstr>
      <vt:lpstr>Slide 9</vt:lpstr>
      <vt:lpstr>Slide 10</vt:lpstr>
      <vt:lpstr>Slide 11</vt:lpstr>
      <vt:lpstr>Slide 12</vt:lpstr>
      <vt:lpstr>Slide 13</vt:lpstr>
      <vt:lpstr>Chemical Engineering Design Scope</vt:lpstr>
      <vt:lpstr>Slide 15</vt:lpstr>
      <vt:lpstr>Slide 16</vt:lpstr>
      <vt:lpstr>Slide 17</vt:lpstr>
      <vt:lpstr>Slide 18</vt:lpstr>
      <vt:lpstr>Slide 19</vt:lpstr>
      <vt:lpstr>Slide 20</vt:lpstr>
      <vt:lpstr>Slide 21</vt:lpstr>
      <vt:lpstr>Slide 22</vt:lpstr>
      <vt:lpstr>Plant Design Process</vt:lpstr>
      <vt:lpstr>Slide 24</vt:lpstr>
      <vt:lpstr>Slide 25</vt:lpstr>
      <vt:lpstr>Slide 26</vt:lpstr>
      <vt:lpstr>Slide 27</vt:lpstr>
      <vt:lpstr>Slide 28</vt:lpstr>
      <vt:lpstr>Slide 29</vt:lpstr>
      <vt:lpstr>Slide 30</vt:lpstr>
      <vt:lpstr>Slide 31</vt:lpstr>
      <vt:lpstr>Slide 32</vt:lpstr>
      <vt:lpstr>Slide 33</vt:lpstr>
      <vt:lpstr>Chemical Process Design</vt:lpstr>
      <vt:lpstr>Slide 35</vt:lpstr>
      <vt:lpstr>Elements of Process Design</vt:lpstr>
      <vt:lpstr>Slide 37</vt:lpstr>
      <vt:lpstr>Slide 38</vt:lpstr>
      <vt:lpstr>Process Synthesis</vt:lpstr>
      <vt:lpstr>Slide 40</vt:lpstr>
      <vt:lpstr>Slide 41</vt:lpstr>
      <vt:lpstr>Slide 42</vt:lpstr>
      <vt:lpstr>Slide 43</vt:lpstr>
      <vt:lpstr>Slide 44</vt:lpstr>
      <vt:lpstr>Slide 45</vt:lpstr>
      <vt:lpstr>Slide 46</vt:lpstr>
      <vt:lpstr>Evaluation of design performance</vt:lpstr>
      <vt:lpstr>Slide 48</vt:lpstr>
      <vt:lpstr>Slide 49</vt:lpstr>
      <vt:lpstr>Slide 50</vt:lpstr>
      <vt:lpstr>Slide 51</vt:lpstr>
      <vt:lpstr>Revision Questions</vt:lpstr>
      <vt:lpstr>Generating a Chemical Process Design</vt:lpstr>
      <vt:lpstr>Slide 54</vt:lpstr>
      <vt:lpstr>Slide 55</vt:lpstr>
      <vt:lpstr>Slide 56</vt:lpstr>
      <vt:lpstr>Slide 57</vt:lpstr>
      <vt:lpstr>Slide 58</vt:lpstr>
      <vt:lpstr>Slide 59</vt:lpstr>
      <vt:lpstr>Slide 60</vt:lpstr>
      <vt:lpstr>Slide 61</vt:lpstr>
      <vt:lpstr>Slide 62</vt:lpstr>
      <vt:lpstr>Slide 63</vt:lpstr>
      <vt:lpstr>Slide 64</vt:lpstr>
      <vt:lpstr>The Onion Model</vt:lpstr>
      <vt:lpstr>Slide 66</vt:lpstr>
      <vt:lpstr>Slide 67</vt:lpstr>
      <vt:lpstr>Slide 68</vt:lpstr>
      <vt:lpstr>Slide 69</vt:lpstr>
      <vt:lpstr>Slide 70</vt:lpstr>
      <vt:lpstr>Slide 71</vt:lpstr>
      <vt:lpstr>Basic Components of Chemical Processes </vt:lpstr>
      <vt:lpstr>Slide 73</vt:lpstr>
      <vt:lpstr>Slide 74</vt:lpstr>
      <vt:lpstr>Slide 75</vt:lpstr>
      <vt:lpstr>Slide 76</vt:lpstr>
      <vt:lpstr>Process Units and Operations</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Assign:</vt:lpstr>
      <vt:lpstr>Slide 92</vt:lpstr>
      <vt:lpstr>List of Chemical Processes</vt:lpstr>
      <vt:lpstr>Slide 94</vt:lpstr>
      <vt:lpstr>Slide 95</vt:lpstr>
      <vt:lpstr>Documentation</vt:lpstr>
      <vt:lpstr>Slide 97</vt:lpstr>
      <vt:lpstr>Slide 98</vt:lpstr>
      <vt:lpstr>Slide 99</vt:lpstr>
      <vt:lpstr>Slide 100</vt:lpstr>
      <vt:lpstr>Slide 101</vt:lpstr>
      <vt:lpstr>Slide 102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Windows User</cp:lastModifiedBy>
  <cp:revision>71</cp:revision>
  <cp:lastPrinted>2018-01-23T07:04:50Z</cp:lastPrinted>
  <dcterms:created xsi:type="dcterms:W3CDTF">2006-08-16T00:00:00Z</dcterms:created>
  <dcterms:modified xsi:type="dcterms:W3CDTF">2021-10-14T10:11:14Z</dcterms:modified>
</cp:coreProperties>
</file>