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01" r:id="rId3"/>
    <p:sldId id="262" r:id="rId4"/>
    <p:sldId id="261" r:id="rId5"/>
    <p:sldId id="259" r:id="rId6"/>
    <p:sldId id="258" r:id="rId7"/>
    <p:sldId id="260" r:id="rId8"/>
    <p:sldId id="264" r:id="rId9"/>
    <p:sldId id="270" r:id="rId10"/>
    <p:sldId id="271" r:id="rId11"/>
    <p:sldId id="274" r:id="rId12"/>
    <p:sldId id="277" r:id="rId13"/>
    <p:sldId id="297" r:id="rId14"/>
    <p:sldId id="292" r:id="rId15"/>
    <p:sldId id="298" r:id="rId16"/>
    <p:sldId id="303" r:id="rId17"/>
    <p:sldId id="300" r:id="rId18"/>
    <p:sldId id="30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75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C4C25-1BDF-48B9-A8FE-2BDEFE6DFC97}" type="datetimeFigureOut">
              <a:rPr lang="en-US" smtClean="0"/>
              <a:t>2/21/2024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2BDA16-9DF2-450A-BBF7-D64910AB7A32}" type="slidenum">
              <a:rPr lang="en-US" smtClean="0"/>
              <a:t>‹#›</a:t>
            </a:fld>
            <a:endParaRPr lang="en-US"/>
          </a:p>
        </p:txBody>
      </p:sp>
    </p:spTree>
    <p:extLst>
      <p:ext uri="{BB962C8B-B14F-4D97-AF65-F5344CB8AC3E}">
        <p14:creationId xmlns:p14="http://schemas.microsoft.com/office/powerpoint/2010/main" val="2581905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smtClean="0"/>
              <a:t>Click to edit Master title style</a:t>
            </a:r>
            <a:endParaRPr lang="en-GB"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a:solidFill>
                  <a:srgbClr val="FF0000"/>
                </a:solidFill>
                <a:latin typeface="Cambria" panose="02040503050406030204" pitchFamily="18" charset="0"/>
              </a:defRPr>
            </a:lvl1pPr>
          </a:lstStyle>
          <a:p>
            <a:fld id="{343737F4-182F-4134-A8CB-6D02A4A7D8DF}" type="datetimeFigureOut">
              <a:rPr lang="en-GB" smtClean="0"/>
              <a:pPr/>
              <a:t>21/02/2024</a:t>
            </a:fld>
            <a:endParaRPr lang="en-GB" dirty="0"/>
          </a:p>
        </p:txBody>
      </p:sp>
      <p:sp>
        <p:nvSpPr>
          <p:cNvPr id="5" name="Footer Placeholder 4"/>
          <p:cNvSpPr>
            <a:spLocks noGrp="1"/>
          </p:cNvSpPr>
          <p:nvPr>
            <p:ph type="ftr" sz="quarter" idx="11"/>
          </p:nvPr>
        </p:nvSpPr>
        <p:spPr>
          <a:xfrm>
            <a:off x="4038600" y="6356350"/>
            <a:ext cx="4419600" cy="365125"/>
          </a:xfrm>
          <a:prstGeom prst="rect">
            <a:avLst/>
          </a:prstGeom>
        </p:spPr>
        <p:txBody>
          <a:bodyPr/>
          <a:lstStyle>
            <a:lvl1pPr>
              <a:defRPr sz="1600">
                <a:solidFill>
                  <a:srgbClr val="FF0000"/>
                </a:solidFill>
                <a:latin typeface="Cambria" panose="02040503050406030204" pitchFamily="18" charset="0"/>
              </a:defRPr>
            </a:lvl1pPr>
          </a:lstStyle>
          <a:p>
            <a:r>
              <a:rPr lang="en-GB" dirty="0" smtClean="0"/>
              <a:t>THE IBML INFORMATION LITERACY TRAINING</a:t>
            </a:r>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690CBBA-61A0-42F9-B254-0C12EAE023D1}" type="slidenum">
              <a:rPr lang="en-GB" smtClean="0"/>
              <a:t>‹#›</a:t>
            </a:fld>
            <a:endParaRPr lang="en-GB"/>
          </a:p>
        </p:txBody>
      </p:sp>
    </p:spTree>
    <p:extLst>
      <p:ext uri="{BB962C8B-B14F-4D97-AF65-F5344CB8AC3E}">
        <p14:creationId xmlns:p14="http://schemas.microsoft.com/office/powerpoint/2010/main" val="273922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p>
            <a:r>
              <a:rPr lang="en-GB" smtClean="0"/>
              <a:t>THE IBML INFORMATION LITERACY TRAINING 2016</a:t>
            </a:r>
            <a:endParaRPr lang="en-GB" dirty="0"/>
          </a:p>
        </p:txBody>
      </p:sp>
      <p:sp>
        <p:nvSpPr>
          <p:cNvPr id="5" name="Text Placeholder 4"/>
          <p:cNvSpPr>
            <a:spLocks noGrp="1"/>
          </p:cNvSpPr>
          <p:nvPr>
            <p:ph type="body" sz="quarter" idx="11"/>
          </p:nvPr>
        </p:nvSpPr>
        <p:spPr>
          <a:xfrm>
            <a:off x="1554163" y="2636838"/>
            <a:ext cx="9205912" cy="3200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206293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732060"/>
            <a:ext cx="12192000" cy="112594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userDrawn="1"/>
        </p:nvSpPr>
        <p:spPr>
          <a:xfrm>
            <a:off x="0" y="4807486"/>
            <a:ext cx="12192000" cy="2050514"/>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rotWithShape="1">
          <a:blip r:embed="rId4">
            <a:extLst>
              <a:ext uri="{28A0092B-C50C-407E-A947-70E740481C1C}">
                <a14:useLocalDpi xmlns:a14="http://schemas.microsoft.com/office/drawing/2010/main" val="0"/>
              </a:ext>
            </a:extLst>
          </a:blip>
          <a:srcRect t="47677" b="30774"/>
          <a:stretch/>
        </p:blipFill>
        <p:spPr>
          <a:xfrm>
            <a:off x="1" y="74616"/>
            <a:ext cx="9616440" cy="702624"/>
          </a:xfrm>
          <a:prstGeom prst="rect">
            <a:avLst/>
          </a:prstGeom>
        </p:spPr>
      </p:pic>
      <p:sp>
        <p:nvSpPr>
          <p:cNvPr id="11" name="Title Placeholder 10"/>
          <p:cNvSpPr>
            <a:spLocks noGrp="1"/>
          </p:cNvSpPr>
          <p:nvPr>
            <p:ph type="title"/>
          </p:nvPr>
        </p:nvSpPr>
        <p:spPr>
          <a:xfrm>
            <a:off x="838200" y="92905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14" name="Footer Placeholder 13"/>
          <p:cNvSpPr>
            <a:spLocks noGrp="1"/>
          </p:cNvSpPr>
          <p:nvPr>
            <p:ph type="ftr" sz="quarter" idx="3"/>
          </p:nvPr>
        </p:nvSpPr>
        <p:spPr>
          <a:xfrm>
            <a:off x="3520441" y="6284863"/>
            <a:ext cx="6096000" cy="317976"/>
          </a:xfrm>
          <a:prstGeom prst="rect">
            <a:avLst/>
          </a:prstGeom>
          <a:solidFill>
            <a:schemeClr val="bg1"/>
          </a:solidFill>
          <a:ln>
            <a:solidFill>
              <a:srgbClr val="FFFFFF"/>
            </a:solidFill>
          </a:ln>
          <a:effectLst/>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b="1">
                <a:solidFill>
                  <a:schemeClr val="tx1"/>
                </a:solidFill>
                <a:latin typeface="Cambria" panose="02040503050406030204" pitchFamily="18" charset="0"/>
              </a:defRPr>
            </a:lvl1pPr>
          </a:lstStyle>
          <a:p>
            <a:r>
              <a:rPr lang="en-GB" dirty="0" smtClean="0"/>
              <a:t>THE IBML INFORMATION LITERACY TRAINING 2016</a:t>
            </a:r>
            <a:endParaRPr lang="en-GB" dirty="0"/>
          </a:p>
        </p:txBody>
      </p:sp>
      <p:sp>
        <p:nvSpPr>
          <p:cNvPr id="18" name="Text Placeholder 17"/>
          <p:cNvSpPr>
            <a:spLocks noGrp="1"/>
          </p:cNvSpPr>
          <p:nvPr>
            <p:ph type="body" idx="1"/>
          </p:nvPr>
        </p:nvSpPr>
        <p:spPr>
          <a:xfrm>
            <a:off x="838200" y="2807420"/>
            <a:ext cx="10515600" cy="336954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18099469"/>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lnSpc>
          <a:spcPct val="90000"/>
        </a:lnSpc>
        <a:spcBef>
          <a:spcPct val="0"/>
        </a:spcBef>
        <a:buNone/>
        <a:defRPr sz="4400" b="1" kern="1200">
          <a:solidFill>
            <a:schemeClr val="tx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opac.kiu.ac.u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su.instructure.com/courses/449395/pages/types-of-citation-styl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ibrary.kiu.ac.ug/virtual_reference.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ibrary.kiu.ac.ug/"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r.kiu.ac.ug/" TargetMode="External"/><Relationship Id="rId2" Type="http://schemas.openxmlformats.org/officeDocument/2006/relationships/hyperlink" Target="https://www.pdfdrive.com/" TargetMode="External"/><Relationship Id="rId1" Type="http://schemas.openxmlformats.org/officeDocument/2006/relationships/slideLayout" Target="../slideLayouts/slideLayout2.xml"/><Relationship Id="rId4" Type="http://schemas.openxmlformats.org/officeDocument/2006/relationships/hyperlink" Target="https://www.doabook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53"/>
            <a:ext cx="10596418" cy="4575819"/>
          </a:xfrm>
        </p:spPr>
        <p:txBody>
          <a:bodyPr/>
          <a:lstStyle/>
          <a:p>
            <a:r>
              <a:rPr lang="en-GB" b="0" dirty="0" smtClean="0">
                <a:solidFill>
                  <a:srgbClr val="5784CC"/>
                </a:solidFill>
                <a:latin typeface="Georgia"/>
              </a:rPr>
              <a:t>Computer </a:t>
            </a:r>
            <a:r>
              <a:rPr lang="en-GB" b="0" dirty="0" smtClean="0">
                <a:solidFill>
                  <a:srgbClr val="5784CC"/>
                </a:solidFill>
                <a:latin typeface="Georgia"/>
              </a:rPr>
              <a:t>Applications in Research</a:t>
            </a:r>
            <a:endParaRPr lang="en-GB" dirty="0"/>
          </a:p>
        </p:txBody>
      </p:sp>
      <p:sp>
        <p:nvSpPr>
          <p:cNvPr id="3" name="Text Placeholder 2"/>
          <p:cNvSpPr>
            <a:spLocks noGrp="1"/>
          </p:cNvSpPr>
          <p:nvPr>
            <p:ph type="body" sz="quarter" idx="11"/>
          </p:nvPr>
        </p:nvSpPr>
        <p:spPr>
          <a:xfrm>
            <a:off x="1554163" y="4160520"/>
            <a:ext cx="9205912" cy="1676718"/>
          </a:xfrm>
        </p:spPr>
        <p:txBody>
          <a:bodyPr/>
          <a:lstStyle/>
          <a:p>
            <a:pPr marL="0" indent="0" algn="ctr">
              <a:buNone/>
            </a:pPr>
            <a:endParaRPr lang="en-GB" dirty="0" smtClean="0">
              <a:solidFill>
                <a:schemeClr val="tx2"/>
              </a:solidFill>
            </a:endParaRPr>
          </a:p>
          <a:p>
            <a:pPr marL="0" indent="0">
              <a:buNone/>
            </a:pPr>
            <a:r>
              <a:rPr lang="en-GB" dirty="0">
                <a:solidFill>
                  <a:schemeClr val="tx2"/>
                </a:solidFill>
              </a:rPr>
              <a:t>	</a:t>
            </a:r>
            <a:r>
              <a:rPr lang="en-GB" dirty="0" smtClean="0">
                <a:solidFill>
                  <a:schemeClr val="tx2"/>
                </a:solidFill>
              </a:rPr>
              <a:t>	</a:t>
            </a:r>
            <a:endParaRPr lang="en-GB" dirty="0">
              <a:solidFill>
                <a:schemeClr val="tx2"/>
              </a:solidFill>
            </a:endParaRPr>
          </a:p>
        </p:txBody>
      </p:sp>
    </p:spTree>
    <p:extLst>
      <p:ext uri="{BB962C8B-B14F-4D97-AF65-F5344CB8AC3E}">
        <p14:creationId xmlns:p14="http://schemas.microsoft.com/office/powerpoint/2010/main" val="2458963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solidFill>
                  <a:srgbClr val="5784CC"/>
                </a:solidFill>
                <a:latin typeface="Georgia"/>
              </a:rPr>
              <a:t>Bibliographic Databases…</a:t>
            </a:r>
            <a:endParaRPr lang="en-US" dirty="0"/>
          </a:p>
        </p:txBody>
      </p:sp>
      <p:sp>
        <p:nvSpPr>
          <p:cNvPr id="3" name="Text Placeholder 2"/>
          <p:cNvSpPr>
            <a:spLocks noGrp="1"/>
          </p:cNvSpPr>
          <p:nvPr>
            <p:ph type="body" sz="quarter" idx="11"/>
          </p:nvPr>
        </p:nvSpPr>
        <p:spPr>
          <a:xfrm>
            <a:off x="1554163" y="2434106"/>
            <a:ext cx="9205912" cy="3902299"/>
          </a:xfrm>
        </p:spPr>
        <p:txBody>
          <a:bodyPr/>
          <a:lstStyle/>
          <a:p>
            <a:pPr marL="0" lvl="0" indent="0" defTabSz="457200">
              <a:lnSpc>
                <a:spcPct val="100000"/>
              </a:lnSpc>
              <a:spcBef>
                <a:spcPct val="20000"/>
              </a:spcBef>
              <a:buNone/>
            </a:pPr>
            <a:r>
              <a:rPr lang="en-US" sz="3200" dirty="0">
                <a:solidFill>
                  <a:srgbClr val="666666"/>
                </a:solidFill>
                <a:latin typeface="Georgia"/>
              </a:rPr>
              <a:t>3. </a:t>
            </a:r>
            <a:r>
              <a:rPr lang="en-US" sz="3200" dirty="0">
                <a:solidFill>
                  <a:srgbClr val="FF0000"/>
                </a:solidFill>
                <a:latin typeface="Georgia"/>
              </a:rPr>
              <a:t>Online Public Access Catalogue(OPAC</a:t>
            </a:r>
            <a:r>
              <a:rPr lang="en-US" sz="3200" dirty="0" smtClean="0">
                <a:solidFill>
                  <a:srgbClr val="FF0000"/>
                </a:solidFill>
                <a:latin typeface="Georgia"/>
              </a:rPr>
              <a:t>)</a:t>
            </a:r>
          </a:p>
          <a:p>
            <a:pPr marL="0" lvl="0" indent="0" defTabSz="457200">
              <a:lnSpc>
                <a:spcPct val="100000"/>
              </a:lnSpc>
              <a:spcBef>
                <a:spcPct val="20000"/>
              </a:spcBef>
              <a:buNone/>
            </a:pPr>
            <a:r>
              <a:rPr lang="en-US" sz="3200" dirty="0" smtClean="0">
                <a:solidFill>
                  <a:srgbClr val="666666"/>
                </a:solidFill>
                <a:latin typeface="Georgia"/>
              </a:rPr>
              <a:t>This is an index of all the print IBML holdings</a:t>
            </a:r>
            <a:endParaRPr lang="en-US" sz="3200" dirty="0">
              <a:solidFill>
                <a:srgbClr val="666666"/>
              </a:solidFill>
              <a:latin typeface="Georgia"/>
            </a:endParaRPr>
          </a:p>
          <a:p>
            <a:pPr marL="0" indent="0">
              <a:buNone/>
            </a:pPr>
            <a:r>
              <a:rPr lang="en-US" dirty="0">
                <a:hlinkClick r:id="rId2"/>
              </a:rPr>
              <a:t>http://opac.kiu.ac.ug</a:t>
            </a:r>
            <a:r>
              <a:rPr lang="en-US" dirty="0" smtClean="0">
                <a:hlinkClick r:id="rId2"/>
              </a:rPr>
              <a:t>/</a:t>
            </a:r>
            <a:endParaRPr lang="en-US" dirty="0" smtClean="0"/>
          </a:p>
          <a:p>
            <a:pPr marL="0" indent="0">
              <a:buNone/>
            </a:pPr>
            <a:endParaRPr lang="en-US" dirty="0"/>
          </a:p>
        </p:txBody>
      </p:sp>
    </p:spTree>
    <p:extLst>
      <p:ext uri="{BB962C8B-B14F-4D97-AF65-F5344CB8AC3E}">
        <p14:creationId xmlns:p14="http://schemas.microsoft.com/office/powerpoint/2010/main" val="3532349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rgbClr val="5784CC"/>
                </a:solidFill>
                <a:latin typeface="Georgia"/>
              </a:rPr>
              <a:t>Bibliographic </a:t>
            </a:r>
            <a:r>
              <a:rPr lang="en-US" b="0" dirty="0" smtClean="0">
                <a:solidFill>
                  <a:srgbClr val="5784CC"/>
                </a:solidFill>
                <a:latin typeface="Georgia"/>
              </a:rPr>
              <a:t>search</a:t>
            </a:r>
            <a:endParaRPr lang="en-US" b="0" dirty="0">
              <a:solidFill>
                <a:srgbClr val="5784CC"/>
              </a:solidFill>
              <a:latin typeface="Georgia"/>
            </a:endParaRPr>
          </a:p>
        </p:txBody>
      </p:sp>
      <p:sp>
        <p:nvSpPr>
          <p:cNvPr id="3" name="Text Placeholder 2"/>
          <p:cNvSpPr>
            <a:spLocks noGrp="1"/>
          </p:cNvSpPr>
          <p:nvPr>
            <p:ph type="body" sz="quarter" idx="11"/>
          </p:nvPr>
        </p:nvSpPr>
        <p:spPr>
          <a:xfrm>
            <a:off x="193183" y="1970467"/>
            <a:ext cx="11642502" cy="4739425"/>
          </a:xfrm>
        </p:spPr>
        <p:txBody>
          <a:bodyPr>
            <a:normAutofit/>
          </a:bodyPr>
          <a:lstStyle/>
          <a:p>
            <a:pPr marL="342900" lvl="0" indent="-342900" algn="just" defTabSz="457200">
              <a:lnSpc>
                <a:spcPct val="100000"/>
              </a:lnSpc>
              <a:spcBef>
                <a:spcPct val="20000"/>
              </a:spcBef>
              <a:buFont typeface="Arial"/>
              <a:buChar char="•"/>
            </a:pPr>
            <a:r>
              <a:rPr lang="en-US" dirty="0">
                <a:solidFill>
                  <a:srgbClr val="666666"/>
                </a:solidFill>
                <a:latin typeface="Georgia"/>
              </a:rPr>
              <a:t>Information search and retrieval is the process of matching user information need with the available </a:t>
            </a:r>
            <a:r>
              <a:rPr lang="en-US" dirty="0" smtClean="0">
                <a:solidFill>
                  <a:srgbClr val="666666"/>
                </a:solidFill>
                <a:latin typeface="Georgia"/>
              </a:rPr>
              <a:t>bibliographic information</a:t>
            </a:r>
            <a:r>
              <a:rPr lang="en-US" dirty="0">
                <a:solidFill>
                  <a:srgbClr val="666666"/>
                </a:solidFill>
                <a:latin typeface="Georgia"/>
              </a:rPr>
              <a:t>. </a:t>
            </a:r>
          </a:p>
          <a:p>
            <a:pPr marL="342900" lvl="0" indent="-342900" algn="just" defTabSz="457200">
              <a:lnSpc>
                <a:spcPct val="100000"/>
              </a:lnSpc>
              <a:spcBef>
                <a:spcPct val="20000"/>
              </a:spcBef>
              <a:buFont typeface="Arial"/>
              <a:buChar char="•"/>
            </a:pPr>
            <a:r>
              <a:rPr lang="en-US" dirty="0">
                <a:solidFill>
                  <a:srgbClr val="666666"/>
                </a:solidFill>
                <a:latin typeface="Georgia"/>
              </a:rPr>
              <a:t>Information search can be in a full text or bibliographic index databases. </a:t>
            </a:r>
            <a:r>
              <a:rPr lang="en-US" dirty="0" smtClean="0">
                <a:solidFill>
                  <a:srgbClr val="666666"/>
                </a:solidFill>
                <a:latin typeface="Georgia"/>
              </a:rPr>
              <a:t>Traditionally </a:t>
            </a:r>
            <a:r>
              <a:rPr lang="en-US" dirty="0">
                <a:solidFill>
                  <a:srgbClr val="666666"/>
                </a:solidFill>
                <a:latin typeface="Georgia"/>
              </a:rPr>
              <a:t>physical information search and retrieval in a library was easier through the use of book or card catalogue shelve labels and controlled vocabulary lists. However today the availability of vast amount of information online has challenged many information users who tend to get lost in a lot of downloads. </a:t>
            </a:r>
            <a:r>
              <a:rPr lang="en-US" dirty="0" smtClean="0">
                <a:solidFill>
                  <a:srgbClr val="666666"/>
                </a:solidFill>
                <a:latin typeface="Georgia"/>
              </a:rPr>
              <a:t>Information </a:t>
            </a:r>
            <a:r>
              <a:rPr lang="en-US" dirty="0">
                <a:solidFill>
                  <a:srgbClr val="666666"/>
                </a:solidFill>
                <a:latin typeface="Georgia"/>
              </a:rPr>
              <a:t>search and retrieval skills </a:t>
            </a:r>
            <a:r>
              <a:rPr lang="en-US" dirty="0" smtClean="0">
                <a:solidFill>
                  <a:srgbClr val="666666"/>
                </a:solidFill>
                <a:latin typeface="Georgia"/>
              </a:rPr>
              <a:t>are needed for effective </a:t>
            </a:r>
            <a:r>
              <a:rPr lang="en-US" dirty="0">
                <a:solidFill>
                  <a:srgbClr val="666666"/>
                </a:solidFill>
                <a:latin typeface="Georgia"/>
              </a:rPr>
              <a:t>in research and information use. </a:t>
            </a:r>
          </a:p>
          <a:p>
            <a:endParaRPr lang="en-US" dirty="0"/>
          </a:p>
        </p:txBody>
      </p:sp>
    </p:spTree>
    <p:extLst>
      <p:ext uri="{BB962C8B-B14F-4D97-AF65-F5344CB8AC3E}">
        <p14:creationId xmlns:p14="http://schemas.microsoft.com/office/powerpoint/2010/main" val="1925905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4" y="888642"/>
            <a:ext cx="10593945" cy="1081826"/>
          </a:xfrm>
        </p:spPr>
        <p:txBody>
          <a:bodyPr>
            <a:noAutofit/>
          </a:bodyPr>
          <a:lstStyle/>
          <a:p>
            <a:r>
              <a:rPr lang="en-US" sz="3600" dirty="0" smtClean="0"/>
              <a:t/>
            </a:r>
            <a:br>
              <a:rPr lang="en-US" sz="3600" dirty="0" smtClean="0"/>
            </a:br>
            <a:r>
              <a:rPr lang="en-US" sz="3600" dirty="0" smtClean="0"/>
              <a:t>There </a:t>
            </a:r>
            <a:r>
              <a:rPr lang="en-US" sz="3600" dirty="0"/>
              <a:t>are five major categories of </a:t>
            </a:r>
            <a:r>
              <a:rPr lang="en-US" sz="3600" dirty="0" smtClean="0"/>
              <a:t>bibliographic searches</a:t>
            </a:r>
            <a:r>
              <a:rPr lang="en-US" sz="3600" dirty="0"/>
              <a:t/>
            </a:r>
            <a:br>
              <a:rPr lang="en-US" sz="3600" dirty="0"/>
            </a:br>
            <a:endParaRPr lang="en-US" sz="3600" dirty="0"/>
          </a:p>
        </p:txBody>
      </p:sp>
      <p:sp>
        <p:nvSpPr>
          <p:cNvPr id="3" name="Text Placeholder 2"/>
          <p:cNvSpPr>
            <a:spLocks noGrp="1"/>
          </p:cNvSpPr>
          <p:nvPr>
            <p:ph type="body" sz="quarter" idx="11"/>
          </p:nvPr>
        </p:nvSpPr>
        <p:spPr>
          <a:xfrm>
            <a:off x="1554163" y="1970467"/>
            <a:ext cx="9205912" cy="4739425"/>
          </a:xfrm>
        </p:spPr>
        <p:txBody>
          <a:bodyPr>
            <a:normAutofit fontScale="85000" lnSpcReduction="10000"/>
          </a:bodyPr>
          <a:lstStyle/>
          <a:p>
            <a:pPr marL="342900" lvl="0" indent="-342900" defTabSz="457200">
              <a:lnSpc>
                <a:spcPct val="100000"/>
              </a:lnSpc>
              <a:spcBef>
                <a:spcPct val="20000"/>
              </a:spcBef>
              <a:buFont typeface="Arial"/>
              <a:buChar char="•"/>
            </a:pPr>
            <a:r>
              <a:rPr lang="en-US" sz="2600" dirty="0" smtClean="0">
                <a:solidFill>
                  <a:srgbClr val="666666"/>
                </a:solidFill>
                <a:latin typeface="Georgia"/>
              </a:rPr>
              <a:t>1</a:t>
            </a:r>
            <a:r>
              <a:rPr lang="en-US" sz="2600" dirty="0">
                <a:solidFill>
                  <a:srgbClr val="666666"/>
                </a:solidFill>
                <a:latin typeface="Georgia"/>
              </a:rPr>
              <a:t>.	</a:t>
            </a:r>
            <a:r>
              <a:rPr lang="en-US" sz="2600" b="1" dirty="0">
                <a:solidFill>
                  <a:srgbClr val="666666"/>
                </a:solidFill>
                <a:latin typeface="Georgia"/>
              </a:rPr>
              <a:t>Basic </a:t>
            </a:r>
            <a:r>
              <a:rPr lang="en-US" sz="2600" b="1" dirty="0" smtClean="0">
                <a:solidFill>
                  <a:srgbClr val="666666"/>
                </a:solidFill>
                <a:latin typeface="Georgia"/>
              </a:rPr>
              <a:t>search </a:t>
            </a:r>
            <a:r>
              <a:rPr lang="en-US" sz="2600" dirty="0" smtClean="0">
                <a:solidFill>
                  <a:srgbClr val="666666"/>
                </a:solidFill>
                <a:latin typeface="Georgia"/>
              </a:rPr>
              <a:t>is the </a:t>
            </a:r>
            <a:r>
              <a:rPr lang="en-US" sz="2600" dirty="0">
                <a:solidFill>
                  <a:srgbClr val="666666"/>
                </a:solidFill>
                <a:latin typeface="Georgia"/>
              </a:rPr>
              <a:t>use of key terms/keywords, Query statements, authors, titles, subject headings on the search bar to retrieve documents.</a:t>
            </a:r>
          </a:p>
          <a:p>
            <a:pPr marL="342900" lvl="0" indent="-342900" defTabSz="457200">
              <a:lnSpc>
                <a:spcPct val="100000"/>
              </a:lnSpc>
              <a:spcBef>
                <a:spcPct val="20000"/>
              </a:spcBef>
              <a:buFont typeface="Arial"/>
              <a:buChar char="•"/>
            </a:pPr>
            <a:r>
              <a:rPr lang="en-US" sz="2600" dirty="0">
                <a:solidFill>
                  <a:srgbClr val="666666"/>
                </a:solidFill>
                <a:latin typeface="Georgia"/>
              </a:rPr>
              <a:t>2.	</a:t>
            </a:r>
            <a:r>
              <a:rPr lang="en-US" sz="2600" b="1" dirty="0">
                <a:solidFill>
                  <a:srgbClr val="666666"/>
                </a:solidFill>
                <a:latin typeface="Georgia"/>
              </a:rPr>
              <a:t>Advanced search</a:t>
            </a:r>
            <a:r>
              <a:rPr lang="en-US" sz="2600" dirty="0">
                <a:solidFill>
                  <a:srgbClr val="666666"/>
                </a:solidFill>
                <a:latin typeface="Georgia"/>
              </a:rPr>
              <a:t>: Is the process of refining basic search using Boolean operators like “OR”, “NOT”  “AND”</a:t>
            </a:r>
          </a:p>
          <a:p>
            <a:pPr marL="342900" lvl="0" indent="-342900" defTabSz="457200">
              <a:lnSpc>
                <a:spcPct val="100000"/>
              </a:lnSpc>
              <a:spcBef>
                <a:spcPct val="20000"/>
              </a:spcBef>
              <a:buFont typeface="Arial"/>
              <a:buChar char="•"/>
            </a:pPr>
            <a:r>
              <a:rPr lang="en-US" sz="2600" dirty="0">
                <a:solidFill>
                  <a:srgbClr val="666666"/>
                </a:solidFill>
                <a:latin typeface="Georgia"/>
              </a:rPr>
              <a:t>3.	</a:t>
            </a:r>
            <a:r>
              <a:rPr lang="en-US" sz="2600" b="1" dirty="0">
                <a:solidFill>
                  <a:srgbClr val="666666"/>
                </a:solidFill>
                <a:latin typeface="Georgia"/>
              </a:rPr>
              <a:t>Truncation/Wide card </a:t>
            </a:r>
            <a:r>
              <a:rPr lang="en-US" sz="2600" dirty="0">
                <a:solidFill>
                  <a:srgbClr val="666666"/>
                </a:solidFill>
                <a:latin typeface="Georgia"/>
              </a:rPr>
              <a:t>search is the process of using keywords or main terms with asterisk * or dollar sign $ to retrieve all sets of documents or information. </a:t>
            </a:r>
            <a:r>
              <a:rPr lang="en-US" sz="2600" dirty="0" err="1">
                <a:solidFill>
                  <a:srgbClr val="666666"/>
                </a:solidFill>
                <a:latin typeface="Georgia"/>
              </a:rPr>
              <a:t>Eg</a:t>
            </a:r>
            <a:r>
              <a:rPr lang="en-US" sz="2600" dirty="0">
                <a:solidFill>
                  <a:srgbClr val="666666"/>
                </a:solidFill>
                <a:latin typeface="Georgia"/>
              </a:rPr>
              <a:t>. Manage* this truncation will retrieve all documents related to manage, this means manage, managing, management, manages, managers etc.</a:t>
            </a:r>
          </a:p>
          <a:p>
            <a:pPr marL="342900" lvl="0" indent="-342900" defTabSz="457200">
              <a:lnSpc>
                <a:spcPct val="100000"/>
              </a:lnSpc>
              <a:spcBef>
                <a:spcPct val="20000"/>
              </a:spcBef>
              <a:buFont typeface="Arial"/>
              <a:buChar char="•"/>
            </a:pPr>
            <a:r>
              <a:rPr lang="en-US" sz="2600" dirty="0">
                <a:solidFill>
                  <a:srgbClr val="666666"/>
                </a:solidFill>
                <a:latin typeface="Georgia"/>
              </a:rPr>
              <a:t>4.	</a:t>
            </a:r>
            <a:r>
              <a:rPr lang="en-US" sz="2600" b="1" dirty="0">
                <a:solidFill>
                  <a:srgbClr val="666666"/>
                </a:solidFill>
                <a:latin typeface="Georgia"/>
              </a:rPr>
              <a:t>Index search</a:t>
            </a:r>
            <a:r>
              <a:rPr lang="en-US" sz="2600" dirty="0">
                <a:solidFill>
                  <a:srgbClr val="666666"/>
                </a:solidFill>
                <a:latin typeface="Georgia"/>
              </a:rPr>
              <a:t>: Is the process of using subject, author, title, keyword indexes to retrieve information and documents</a:t>
            </a:r>
          </a:p>
          <a:p>
            <a:pPr marL="342900" lvl="0" indent="-342900" defTabSz="457200">
              <a:lnSpc>
                <a:spcPct val="100000"/>
              </a:lnSpc>
              <a:spcBef>
                <a:spcPct val="20000"/>
              </a:spcBef>
              <a:buFont typeface="Arial"/>
              <a:buChar char="•"/>
            </a:pPr>
            <a:r>
              <a:rPr lang="en-US" sz="2600" dirty="0">
                <a:solidFill>
                  <a:srgbClr val="666666"/>
                </a:solidFill>
                <a:latin typeface="Georgia"/>
              </a:rPr>
              <a:t>5.	</a:t>
            </a:r>
            <a:r>
              <a:rPr lang="en-US" sz="2600" b="1" dirty="0">
                <a:solidFill>
                  <a:srgbClr val="666666"/>
                </a:solidFill>
                <a:latin typeface="Georgia"/>
              </a:rPr>
              <a:t>Snow bowling search</a:t>
            </a:r>
            <a:r>
              <a:rPr lang="en-US" sz="2600" dirty="0">
                <a:solidFill>
                  <a:srgbClr val="666666"/>
                </a:solidFill>
                <a:latin typeface="Georgia"/>
              </a:rPr>
              <a:t>: This the process of using reference/bibliography lists to search for documents or information</a:t>
            </a:r>
          </a:p>
          <a:p>
            <a:endParaRPr lang="en-US" dirty="0"/>
          </a:p>
        </p:txBody>
      </p:sp>
    </p:spTree>
    <p:extLst>
      <p:ext uri="{BB962C8B-B14F-4D97-AF65-F5344CB8AC3E}">
        <p14:creationId xmlns:p14="http://schemas.microsoft.com/office/powerpoint/2010/main" val="2464553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55"/>
            <a:ext cx="10515600" cy="693684"/>
          </a:xfrm>
        </p:spPr>
        <p:txBody>
          <a:bodyPr>
            <a:normAutofit fontScale="90000"/>
          </a:bodyPr>
          <a:lstStyle/>
          <a:p>
            <a:r>
              <a:rPr lang="en-GB" b="0" dirty="0">
                <a:solidFill>
                  <a:srgbClr val="5784CC"/>
                </a:solidFill>
                <a:latin typeface="Georgia"/>
              </a:rPr>
              <a:t>Professional citing and quotation</a:t>
            </a:r>
          </a:p>
        </p:txBody>
      </p:sp>
      <p:sp>
        <p:nvSpPr>
          <p:cNvPr id="3" name="Text Placeholder 2"/>
          <p:cNvSpPr>
            <a:spLocks noGrp="1"/>
          </p:cNvSpPr>
          <p:nvPr>
            <p:ph type="body" sz="quarter" idx="11"/>
          </p:nvPr>
        </p:nvSpPr>
        <p:spPr>
          <a:xfrm>
            <a:off x="1554163" y="1622739"/>
            <a:ext cx="9205912" cy="5112911"/>
          </a:xfrm>
        </p:spPr>
        <p:txBody>
          <a:bodyPr>
            <a:normAutofit fontScale="92500" lnSpcReduction="20000"/>
          </a:bodyPr>
          <a:lstStyle/>
          <a:p>
            <a:pPr marL="342900" lvl="0" indent="-342900" defTabSz="457200">
              <a:lnSpc>
                <a:spcPct val="100000"/>
              </a:lnSpc>
              <a:spcBef>
                <a:spcPct val="20000"/>
              </a:spcBef>
              <a:buFont typeface="Arial"/>
              <a:buChar char="•"/>
            </a:pPr>
            <a:r>
              <a:rPr lang="en-GB" sz="3200" dirty="0" smtClean="0">
                <a:solidFill>
                  <a:srgbClr val="666666"/>
                </a:solidFill>
                <a:latin typeface="Georgia"/>
              </a:rPr>
              <a:t>Paraphrasing: Explaining ideas using your own word but acknowledge the source of the idea</a:t>
            </a:r>
          </a:p>
          <a:p>
            <a:pPr marL="0" lvl="0" indent="0" defTabSz="457200">
              <a:lnSpc>
                <a:spcPct val="100000"/>
              </a:lnSpc>
              <a:spcBef>
                <a:spcPct val="20000"/>
              </a:spcBef>
              <a:buNone/>
            </a:pPr>
            <a:endParaRPr lang="en-GB" sz="3200" dirty="0">
              <a:solidFill>
                <a:srgbClr val="666666"/>
              </a:solidFill>
              <a:latin typeface="Georgia"/>
            </a:endParaRPr>
          </a:p>
          <a:p>
            <a:pPr marL="342900" lvl="0" indent="-342900" defTabSz="457200">
              <a:lnSpc>
                <a:spcPct val="100000"/>
              </a:lnSpc>
              <a:spcBef>
                <a:spcPct val="20000"/>
              </a:spcBef>
              <a:buFont typeface="Arial"/>
              <a:buChar char="•"/>
            </a:pPr>
            <a:r>
              <a:rPr lang="en-GB" sz="3200" dirty="0" smtClean="0">
                <a:solidFill>
                  <a:srgbClr val="666666"/>
                </a:solidFill>
                <a:latin typeface="Georgia"/>
              </a:rPr>
              <a:t>Quotation: picking the idea as it is put it in quotation marks “…”and discuss it in your work.</a:t>
            </a:r>
          </a:p>
          <a:p>
            <a:pPr marL="0" lvl="0" indent="0" defTabSz="457200">
              <a:lnSpc>
                <a:spcPct val="100000"/>
              </a:lnSpc>
              <a:spcBef>
                <a:spcPct val="20000"/>
              </a:spcBef>
              <a:buNone/>
            </a:pPr>
            <a:r>
              <a:rPr lang="en-GB" sz="3200" dirty="0" smtClean="0">
                <a:solidFill>
                  <a:srgbClr val="666666"/>
                </a:solidFill>
                <a:latin typeface="Georgia"/>
              </a:rPr>
              <a:t> </a:t>
            </a:r>
            <a:endParaRPr lang="en-GB" sz="3200" dirty="0">
              <a:solidFill>
                <a:srgbClr val="666666"/>
              </a:solidFill>
              <a:latin typeface="Georgia"/>
            </a:endParaRPr>
          </a:p>
          <a:p>
            <a:pPr marL="342900" lvl="0" indent="-342900" defTabSz="457200">
              <a:lnSpc>
                <a:spcPct val="100000"/>
              </a:lnSpc>
              <a:spcBef>
                <a:spcPct val="20000"/>
              </a:spcBef>
              <a:buFont typeface="Arial"/>
              <a:buChar char="•"/>
            </a:pPr>
            <a:r>
              <a:rPr lang="en-GB" sz="3200" dirty="0" smtClean="0">
                <a:solidFill>
                  <a:srgbClr val="666666"/>
                </a:solidFill>
                <a:latin typeface="Georgia"/>
              </a:rPr>
              <a:t>Paraphrasing and quotation is done using worldwide professional styles manually or using a software.</a:t>
            </a:r>
          </a:p>
          <a:p>
            <a:pPr marL="342900" lvl="0" indent="-342900" defTabSz="457200">
              <a:lnSpc>
                <a:spcPct val="100000"/>
              </a:lnSpc>
              <a:spcBef>
                <a:spcPct val="20000"/>
              </a:spcBef>
              <a:buFont typeface="Arial"/>
              <a:buChar char="•"/>
            </a:pPr>
            <a:r>
              <a:rPr lang="en-GB" sz="3200" dirty="0" smtClean="0">
                <a:solidFill>
                  <a:srgbClr val="666666"/>
                </a:solidFill>
                <a:latin typeface="Georgia"/>
              </a:rPr>
              <a:t>APA – </a:t>
            </a:r>
            <a:r>
              <a:rPr lang="en-GB" sz="3200" dirty="0" smtClean="0">
                <a:solidFill>
                  <a:srgbClr val="FF0000"/>
                </a:solidFill>
                <a:latin typeface="Georgia"/>
              </a:rPr>
              <a:t>Be sure of Edition-</a:t>
            </a:r>
            <a:r>
              <a:rPr lang="en-GB" sz="3200" dirty="0" smtClean="0">
                <a:solidFill>
                  <a:srgbClr val="666666"/>
                </a:solidFill>
                <a:latin typeface="Georgia"/>
              </a:rPr>
              <a:t>(KIU), Harvard, Chicago</a:t>
            </a:r>
            <a:r>
              <a:rPr lang="en-GB" sz="3200" dirty="0">
                <a:solidFill>
                  <a:srgbClr val="666666"/>
                </a:solidFill>
                <a:latin typeface="Georgia"/>
              </a:rPr>
              <a:t>, MLA(</a:t>
            </a:r>
            <a:r>
              <a:rPr lang="en-GB" sz="3200" dirty="0">
                <a:solidFill>
                  <a:srgbClr val="666666"/>
                </a:solidFill>
                <a:latin typeface="Georgia"/>
                <a:hlinkClick r:id="rId2"/>
              </a:rPr>
              <a:t>https://</a:t>
            </a:r>
            <a:r>
              <a:rPr lang="en-GB" sz="3200" dirty="0" smtClean="0">
                <a:solidFill>
                  <a:srgbClr val="666666"/>
                </a:solidFill>
                <a:latin typeface="Georgia"/>
                <a:hlinkClick r:id="rId2"/>
              </a:rPr>
              <a:t>usu.instructure.com/courses/449395/pages/types-of-citation-styles</a:t>
            </a:r>
            <a:r>
              <a:rPr lang="en-GB" sz="3200" dirty="0" smtClean="0">
                <a:solidFill>
                  <a:srgbClr val="666666"/>
                </a:solidFill>
                <a:latin typeface="Georgia"/>
              </a:rPr>
              <a:t>)</a:t>
            </a:r>
          </a:p>
          <a:p>
            <a:pPr marL="342900" lvl="0" indent="-342900" defTabSz="457200">
              <a:lnSpc>
                <a:spcPct val="100000"/>
              </a:lnSpc>
              <a:spcBef>
                <a:spcPct val="20000"/>
              </a:spcBef>
              <a:buFont typeface="Arial"/>
              <a:buChar char="•"/>
            </a:pPr>
            <a:endParaRPr lang="en-US" dirty="0"/>
          </a:p>
        </p:txBody>
      </p:sp>
    </p:spTree>
    <p:extLst>
      <p:ext uri="{BB962C8B-B14F-4D97-AF65-F5344CB8AC3E}">
        <p14:creationId xmlns:p14="http://schemas.microsoft.com/office/powerpoint/2010/main" val="1563543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09" y="1032085"/>
            <a:ext cx="10515600" cy="1324749"/>
          </a:xfrm>
        </p:spPr>
        <p:txBody>
          <a:bodyPr/>
          <a:lstStyle/>
          <a:p>
            <a:r>
              <a:rPr lang="en-US" b="0" dirty="0" smtClean="0">
                <a:solidFill>
                  <a:srgbClr val="5784CC"/>
                </a:solidFill>
                <a:latin typeface="Georgia"/>
              </a:rPr>
              <a:t>Bibliography/Referencing Software</a:t>
            </a:r>
            <a:endParaRPr lang="en-US" dirty="0"/>
          </a:p>
        </p:txBody>
      </p:sp>
      <p:sp>
        <p:nvSpPr>
          <p:cNvPr id="3" name="Text Placeholder 2"/>
          <p:cNvSpPr>
            <a:spLocks noGrp="1"/>
          </p:cNvSpPr>
          <p:nvPr>
            <p:ph type="body" sz="quarter" idx="11"/>
          </p:nvPr>
        </p:nvSpPr>
        <p:spPr>
          <a:xfrm>
            <a:off x="399245" y="2356834"/>
            <a:ext cx="10360830" cy="3850783"/>
          </a:xfrm>
        </p:spPr>
        <p:txBody>
          <a:bodyPr>
            <a:normAutofit/>
          </a:bodyPr>
          <a:lstStyle/>
          <a:p>
            <a:pPr marL="342900" lvl="0" indent="-342900" defTabSz="457200">
              <a:lnSpc>
                <a:spcPct val="100000"/>
              </a:lnSpc>
              <a:spcBef>
                <a:spcPct val="20000"/>
              </a:spcBef>
              <a:buFont typeface="Arial"/>
              <a:buChar char="•"/>
            </a:pPr>
            <a:r>
              <a:rPr lang="en-US" sz="2500" dirty="0" smtClean="0">
                <a:solidFill>
                  <a:srgbClr val="666666"/>
                </a:solidFill>
                <a:latin typeface="Georgia"/>
              </a:rPr>
              <a:t>These are computerized programs that were developed to help simplify the process of citation. They are many. Each has its only weakness and </a:t>
            </a:r>
            <a:r>
              <a:rPr lang="en-US" sz="2500" dirty="0" smtClean="0">
                <a:solidFill>
                  <a:schemeClr val="tx2"/>
                </a:solidFill>
                <a:latin typeface="Georgia"/>
              </a:rPr>
              <a:t>strength</a:t>
            </a:r>
            <a:r>
              <a:rPr lang="en-US" sz="2500" dirty="0" smtClean="0">
                <a:solidFill>
                  <a:srgbClr val="FF0000"/>
                </a:solidFill>
                <a:latin typeface="Georgia"/>
              </a:rPr>
              <a:t>(look at the next slide). </a:t>
            </a:r>
            <a:r>
              <a:rPr lang="en-US" sz="2500" dirty="0" smtClean="0">
                <a:solidFill>
                  <a:srgbClr val="666666"/>
                </a:solidFill>
                <a:latin typeface="Georgia"/>
              </a:rPr>
              <a:t>You are encouraged to use what is convenient and suitable to you. For learning purposes we shall use </a:t>
            </a:r>
            <a:r>
              <a:rPr lang="en-US" sz="2500" dirty="0" err="1" smtClean="0">
                <a:solidFill>
                  <a:srgbClr val="666666"/>
                </a:solidFill>
                <a:latin typeface="Georgia"/>
              </a:rPr>
              <a:t>Mendeley</a:t>
            </a:r>
            <a:r>
              <a:rPr lang="en-US" sz="2500" b="1" dirty="0" smtClean="0">
                <a:solidFill>
                  <a:srgbClr val="666666"/>
                </a:solidFill>
                <a:latin typeface="Georgia"/>
              </a:rPr>
              <a:t>.</a:t>
            </a:r>
            <a:endParaRPr lang="en-US" sz="2500" b="1" dirty="0" smtClean="0">
              <a:solidFill>
                <a:srgbClr val="666666"/>
              </a:solidFill>
              <a:latin typeface="Georgia"/>
              <a:hlinkClick r:id="rId2"/>
            </a:endParaRPr>
          </a:p>
          <a:p>
            <a:pPr marL="342900" lvl="0" indent="-342900" defTabSz="457200">
              <a:lnSpc>
                <a:spcPct val="100000"/>
              </a:lnSpc>
              <a:spcBef>
                <a:spcPct val="20000"/>
              </a:spcBef>
              <a:buFont typeface="Arial"/>
              <a:buChar char="•"/>
            </a:pPr>
            <a:r>
              <a:rPr lang="en-US" sz="2500" b="1" dirty="0" smtClean="0">
                <a:solidFill>
                  <a:srgbClr val="666666"/>
                </a:solidFill>
                <a:latin typeface="Georgia"/>
                <a:hlinkClick r:id="rId2"/>
              </a:rPr>
              <a:t>https://library.kiu.ac.ug/virtual_reference.php</a:t>
            </a:r>
            <a:endParaRPr lang="en-US" sz="2500" b="1" dirty="0" smtClean="0">
              <a:solidFill>
                <a:srgbClr val="666666"/>
              </a:solidFill>
              <a:latin typeface="Georgia"/>
            </a:endParaRPr>
          </a:p>
          <a:p>
            <a:pPr marL="342900" lvl="0" indent="-342900" defTabSz="457200">
              <a:lnSpc>
                <a:spcPct val="100000"/>
              </a:lnSpc>
              <a:spcBef>
                <a:spcPct val="20000"/>
              </a:spcBef>
              <a:buFont typeface="Arial"/>
              <a:buChar char="•"/>
            </a:pPr>
            <a:endParaRPr lang="en-US" sz="2500" b="1" dirty="0">
              <a:solidFill>
                <a:srgbClr val="666666"/>
              </a:solidFill>
              <a:latin typeface="Georgia"/>
            </a:endParaRPr>
          </a:p>
          <a:p>
            <a:pPr marL="342900" lvl="0" indent="-342900" defTabSz="457200">
              <a:lnSpc>
                <a:spcPct val="100000"/>
              </a:lnSpc>
              <a:spcBef>
                <a:spcPct val="20000"/>
              </a:spcBef>
              <a:buFont typeface="Arial"/>
              <a:buChar char="•"/>
            </a:pPr>
            <a:endParaRPr lang="en-US" dirty="0"/>
          </a:p>
        </p:txBody>
      </p:sp>
    </p:spTree>
    <p:extLst>
      <p:ext uri="{BB962C8B-B14F-4D97-AF65-F5344CB8AC3E}">
        <p14:creationId xmlns:p14="http://schemas.microsoft.com/office/powerpoint/2010/main" val="269179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708339"/>
            <a:ext cx="12191999" cy="5422006"/>
          </a:xfrm>
          <a:prstGeom prst="rect">
            <a:avLst/>
          </a:prstGeom>
        </p:spPr>
      </p:pic>
      <p:sp>
        <p:nvSpPr>
          <p:cNvPr id="7" name="Rectangle 6"/>
          <p:cNvSpPr/>
          <p:nvPr/>
        </p:nvSpPr>
        <p:spPr>
          <a:xfrm>
            <a:off x="2833353" y="6130345"/>
            <a:ext cx="7134896" cy="646331"/>
          </a:xfrm>
          <a:prstGeom prst="rect">
            <a:avLst/>
          </a:prstGeom>
        </p:spPr>
        <p:txBody>
          <a:bodyPr wrap="square">
            <a:spAutoFit/>
          </a:bodyPr>
          <a:lstStyle/>
          <a:p>
            <a:r>
              <a:rPr lang="en-US" dirty="0" smtClean="0"/>
              <a:t>Pooja(2019) https</a:t>
            </a:r>
            <a:r>
              <a:rPr lang="en-US" dirty="0"/>
              <a:t>://blog.neuromag.net/2016/01/17/reference-management-software-and-how-to-use-them/</a:t>
            </a:r>
          </a:p>
        </p:txBody>
      </p:sp>
    </p:spTree>
    <p:extLst>
      <p:ext uri="{BB962C8B-B14F-4D97-AF65-F5344CB8AC3E}">
        <p14:creationId xmlns:p14="http://schemas.microsoft.com/office/powerpoint/2010/main" val="74894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Bibliographic Search Engines</a:t>
            </a:r>
            <a:endParaRPr lang="en-US" dirty="0"/>
          </a:p>
        </p:txBody>
      </p:sp>
      <p:sp>
        <p:nvSpPr>
          <p:cNvPr id="3" name="Text Placeholder 2"/>
          <p:cNvSpPr>
            <a:spLocks noGrp="1"/>
          </p:cNvSpPr>
          <p:nvPr>
            <p:ph type="body" sz="quarter" idx="11"/>
          </p:nvPr>
        </p:nvSpPr>
        <p:spPr>
          <a:xfrm>
            <a:off x="656823" y="2099256"/>
            <a:ext cx="11153104" cy="4520485"/>
          </a:xfrm>
        </p:spPr>
        <p:txBody>
          <a:bodyPr/>
          <a:lstStyle/>
          <a:p>
            <a:r>
              <a:rPr lang="en-US" dirty="0"/>
              <a:t>A search engine is </a:t>
            </a:r>
            <a:r>
              <a:rPr lang="en-US" dirty="0" smtClean="0"/>
              <a:t>computer system </a:t>
            </a:r>
            <a:r>
              <a:rPr lang="en-US" dirty="0"/>
              <a:t>designed to </a:t>
            </a:r>
            <a:r>
              <a:rPr lang="en-US" dirty="0" smtClean="0"/>
              <a:t>locate information </a:t>
            </a:r>
            <a:r>
              <a:rPr lang="en-US" dirty="0"/>
              <a:t>stored on a computer </a:t>
            </a:r>
            <a:r>
              <a:rPr lang="en-US" dirty="0" smtClean="0"/>
              <a:t>system, database or network and retrieve it according to the prompts.</a:t>
            </a:r>
          </a:p>
          <a:p>
            <a:endParaRPr lang="en-US" dirty="0"/>
          </a:p>
          <a:p>
            <a:r>
              <a:rPr lang="en-US" dirty="0" smtClean="0"/>
              <a:t>There </a:t>
            </a:r>
            <a:r>
              <a:rPr lang="en-US" dirty="0"/>
              <a:t>are two categories of search </a:t>
            </a:r>
            <a:r>
              <a:rPr lang="en-US" dirty="0" smtClean="0"/>
              <a:t>engines: </a:t>
            </a:r>
            <a:r>
              <a:rPr lang="en-US" dirty="0"/>
              <a:t>General and Specialized.</a:t>
            </a:r>
          </a:p>
          <a:p>
            <a:pPr marL="0" indent="0">
              <a:buNone/>
            </a:pPr>
            <a:r>
              <a:rPr lang="en-US" dirty="0" smtClean="0"/>
              <a:t>•General </a:t>
            </a:r>
            <a:r>
              <a:rPr lang="en-US" dirty="0"/>
              <a:t>search engines examples Google, Bing and yahoo</a:t>
            </a:r>
          </a:p>
          <a:p>
            <a:pPr marL="0" indent="0">
              <a:buNone/>
            </a:pPr>
            <a:r>
              <a:rPr lang="en-US" dirty="0" smtClean="0"/>
              <a:t>•Specialized </a:t>
            </a:r>
            <a:r>
              <a:rPr lang="en-US" dirty="0"/>
              <a:t>search engines </a:t>
            </a:r>
            <a:r>
              <a:rPr lang="en-US" dirty="0" smtClean="0"/>
              <a:t>examples: </a:t>
            </a:r>
            <a:r>
              <a:rPr lang="en-US" dirty="0">
                <a:solidFill>
                  <a:srgbClr val="FF0000"/>
                </a:solidFill>
              </a:rPr>
              <a:t>Google scholar</a:t>
            </a:r>
            <a:r>
              <a:rPr lang="en-US" dirty="0"/>
              <a:t>, Google news, yahoo news and Google image</a:t>
            </a:r>
          </a:p>
        </p:txBody>
      </p:sp>
    </p:spTree>
    <p:extLst>
      <p:ext uri="{BB962C8B-B14F-4D97-AF65-F5344CB8AC3E}">
        <p14:creationId xmlns:p14="http://schemas.microsoft.com/office/powerpoint/2010/main" val="3195454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0" dirty="0" smtClean="0">
                <a:solidFill>
                  <a:srgbClr val="5784CC"/>
                </a:solidFill>
                <a:latin typeface="Georgia"/>
              </a:rPr>
              <a:t>Practical Example using </a:t>
            </a:r>
            <a:r>
              <a:rPr lang="en-GB" sz="3600" b="0" dirty="0" err="1" smtClean="0">
                <a:solidFill>
                  <a:srgbClr val="5784CC"/>
                </a:solidFill>
                <a:latin typeface="Georgia"/>
              </a:rPr>
              <a:t>Mendeley</a:t>
            </a:r>
            <a:endParaRPr lang="en-US" dirty="0"/>
          </a:p>
        </p:txBody>
      </p:sp>
      <p:sp>
        <p:nvSpPr>
          <p:cNvPr id="3" name="Text Placeholder 2"/>
          <p:cNvSpPr>
            <a:spLocks noGrp="1"/>
          </p:cNvSpPr>
          <p:nvPr>
            <p:ph type="body" sz="quarter" idx="11"/>
          </p:nvPr>
        </p:nvSpPr>
        <p:spPr>
          <a:xfrm>
            <a:off x="1554163" y="1970468"/>
            <a:ext cx="9205912" cy="3866770"/>
          </a:xfrm>
        </p:spPr>
        <p:txBody>
          <a:bodyPr>
            <a:normAutofit/>
          </a:bodyPr>
          <a:lstStyle/>
          <a:p>
            <a:pPr>
              <a:buFont typeface="Wingdings" panose="05000000000000000000" pitchFamily="2" charset="2"/>
              <a:buChar char="§"/>
            </a:pPr>
            <a:r>
              <a:rPr lang="en-US" dirty="0" smtClean="0"/>
              <a:t>Search three journal articles in Emerald bibliographic database</a:t>
            </a:r>
          </a:p>
          <a:p>
            <a:pPr>
              <a:buFont typeface="Wingdings" panose="05000000000000000000" pitchFamily="2" charset="2"/>
              <a:buChar char="§"/>
            </a:pPr>
            <a:r>
              <a:rPr lang="en-US" dirty="0" smtClean="0"/>
              <a:t>Create a folder in your laptop</a:t>
            </a:r>
          </a:p>
          <a:p>
            <a:pPr>
              <a:buFont typeface="Wingdings" panose="05000000000000000000" pitchFamily="2" charset="2"/>
              <a:buChar char="§"/>
            </a:pPr>
            <a:r>
              <a:rPr lang="en-US" dirty="0" smtClean="0"/>
              <a:t>Upload the journal articles in the folder</a:t>
            </a:r>
          </a:p>
          <a:p>
            <a:pPr>
              <a:buFont typeface="Wingdings" panose="05000000000000000000" pitchFamily="2" charset="2"/>
              <a:buChar char="§"/>
            </a:pPr>
            <a:r>
              <a:rPr lang="en-US" dirty="0" smtClean="0"/>
              <a:t>Transfer the journal articles to </a:t>
            </a:r>
            <a:r>
              <a:rPr lang="en-US" dirty="0" err="1" smtClean="0"/>
              <a:t>Mendeley</a:t>
            </a:r>
            <a:endParaRPr lang="en-US" dirty="0" smtClean="0"/>
          </a:p>
          <a:p>
            <a:pPr>
              <a:buFont typeface="Wingdings" panose="05000000000000000000" pitchFamily="2" charset="2"/>
              <a:buChar char="§"/>
            </a:pPr>
            <a:r>
              <a:rPr lang="en-US" dirty="0" smtClean="0"/>
              <a:t>Cite the journal articles in the document of your choice</a:t>
            </a:r>
          </a:p>
          <a:p>
            <a:pPr>
              <a:buFont typeface="Wingdings" panose="05000000000000000000" pitchFamily="2" charset="2"/>
              <a:buChar char="§"/>
            </a:pPr>
            <a:r>
              <a:rPr lang="en-US" dirty="0" smtClean="0"/>
              <a:t>Generate a reference list using APA Style automatically through </a:t>
            </a:r>
            <a:r>
              <a:rPr lang="en-US" dirty="0" err="1" smtClean="0"/>
              <a:t>Mendeley</a:t>
            </a:r>
            <a:endParaRPr lang="en-US" dirty="0"/>
          </a:p>
        </p:txBody>
      </p:sp>
    </p:spTree>
    <p:extLst>
      <p:ext uri="{BB962C8B-B14F-4D97-AF65-F5344CB8AC3E}">
        <p14:creationId xmlns:p14="http://schemas.microsoft.com/office/powerpoint/2010/main" val="4240779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Text Placeholder 2"/>
          <p:cNvSpPr>
            <a:spLocks noGrp="1"/>
          </p:cNvSpPr>
          <p:nvPr>
            <p:ph type="body" sz="quarter" idx="11"/>
          </p:nvPr>
        </p:nvSpPr>
        <p:spPr/>
        <p:txBody>
          <a:bodyPr>
            <a:normAutofit fontScale="92500" lnSpcReduction="10000"/>
          </a:bodyPr>
          <a:lstStyle/>
          <a:p>
            <a:pPr marL="0" indent="0" algn="just">
              <a:buNone/>
            </a:pPr>
            <a:r>
              <a:rPr lang="en-US" dirty="0" smtClean="0"/>
              <a:t>Through the lecture you </a:t>
            </a:r>
            <a:r>
              <a:rPr lang="en-US" dirty="0"/>
              <a:t>have </a:t>
            </a:r>
            <a:r>
              <a:rPr lang="en-US" dirty="0" smtClean="0"/>
              <a:t>learnt to identify, locate </a:t>
            </a:r>
            <a:r>
              <a:rPr lang="en-US" dirty="0"/>
              <a:t>and use information sources(print and electronic) relevant to the researcher’s individual research </a:t>
            </a:r>
            <a:r>
              <a:rPr lang="en-US" dirty="0" smtClean="0"/>
              <a:t>topic and creation </a:t>
            </a:r>
            <a:r>
              <a:rPr lang="en-US" dirty="0"/>
              <a:t>and management of a simple database for the </a:t>
            </a:r>
            <a:r>
              <a:rPr lang="en-US" dirty="0" smtClean="0"/>
              <a:t>bibliography/references using a computerized software</a:t>
            </a:r>
          </a:p>
          <a:p>
            <a:pPr marL="0" indent="0" algn="just">
              <a:buNone/>
            </a:pPr>
            <a:endParaRPr lang="en-US" dirty="0"/>
          </a:p>
          <a:p>
            <a:pPr marL="0" indent="0" algn="ctr">
              <a:buNone/>
            </a:pPr>
            <a:r>
              <a:rPr lang="en-US" dirty="0" smtClean="0"/>
              <a:t>End</a:t>
            </a:r>
          </a:p>
          <a:p>
            <a:pPr marL="0" indent="0" algn="ctr">
              <a:buNone/>
            </a:pPr>
            <a:r>
              <a:rPr lang="en-US" dirty="0" smtClean="0"/>
              <a:t>Thanks</a:t>
            </a:r>
            <a:endParaRPr lang="en-US" dirty="0"/>
          </a:p>
        </p:txBody>
      </p:sp>
    </p:spTree>
    <p:extLst>
      <p:ext uri="{BB962C8B-B14F-4D97-AF65-F5344CB8AC3E}">
        <p14:creationId xmlns:p14="http://schemas.microsoft.com/office/powerpoint/2010/main" val="919636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Text Placeholder 2"/>
          <p:cNvSpPr>
            <a:spLocks noGrp="1"/>
          </p:cNvSpPr>
          <p:nvPr>
            <p:ph type="body" sz="quarter" idx="11"/>
          </p:nvPr>
        </p:nvSpPr>
        <p:spPr>
          <a:xfrm>
            <a:off x="838200" y="2073499"/>
            <a:ext cx="9921875" cy="3763739"/>
          </a:xfrm>
        </p:spPr>
        <p:txBody>
          <a:bodyPr/>
          <a:lstStyle/>
          <a:p>
            <a:pPr algn="just"/>
            <a:r>
              <a:rPr lang="en-US" dirty="0" smtClean="0"/>
              <a:t>Identify and use information sources(print and electronic) relevant </a:t>
            </a:r>
            <a:r>
              <a:rPr lang="en-US" smtClean="0"/>
              <a:t>to research.</a:t>
            </a:r>
            <a:endParaRPr lang="en-US" dirty="0" smtClean="0"/>
          </a:p>
          <a:p>
            <a:pPr marL="0" indent="0" algn="just">
              <a:buNone/>
            </a:pPr>
            <a:endParaRPr lang="en-US" dirty="0" smtClean="0"/>
          </a:p>
          <a:p>
            <a:pPr algn="just"/>
            <a:r>
              <a:rPr lang="en-US" dirty="0" smtClean="0"/>
              <a:t>Creation and management of a simple database for the bibliography/references</a:t>
            </a:r>
            <a:endParaRPr lang="en-US" dirty="0"/>
          </a:p>
        </p:txBody>
      </p:sp>
    </p:spTree>
    <p:extLst>
      <p:ext uri="{BB962C8B-B14F-4D97-AF65-F5344CB8AC3E}">
        <p14:creationId xmlns:p14="http://schemas.microsoft.com/office/powerpoint/2010/main" val="2106285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solidFill>
                  <a:srgbClr val="5784CC"/>
                </a:solidFill>
                <a:latin typeface="Georgia"/>
              </a:rPr>
              <a:t>Coverage</a:t>
            </a:r>
            <a:endParaRPr lang="en-GB" dirty="0"/>
          </a:p>
        </p:txBody>
      </p:sp>
      <p:sp>
        <p:nvSpPr>
          <p:cNvPr id="3" name="Text Placeholder 2"/>
          <p:cNvSpPr>
            <a:spLocks noGrp="1"/>
          </p:cNvSpPr>
          <p:nvPr>
            <p:ph type="body" sz="quarter" idx="11"/>
          </p:nvPr>
        </p:nvSpPr>
        <p:spPr>
          <a:xfrm>
            <a:off x="838200" y="2254617"/>
            <a:ext cx="10515599" cy="4009023"/>
          </a:xfrm>
        </p:spPr>
        <p:txBody>
          <a:bodyPr/>
          <a:lstStyle/>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Information Access in Research. What is it?</a:t>
            </a:r>
          </a:p>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Review of related literature. Why?</a:t>
            </a:r>
            <a:endParaRPr lang="en-GB"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Bibliographic databases</a:t>
            </a:r>
            <a:endParaRPr lang="en-GB"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Bibliographic searches</a:t>
            </a:r>
          </a:p>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Professional citing and quotation</a:t>
            </a:r>
          </a:p>
          <a:p>
            <a:pPr marL="342900" lvl="0" indent="-342900"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Bibliography/Referencing Software</a:t>
            </a:r>
            <a:endParaRPr lang="en-GB" sz="3200" dirty="0">
              <a:solidFill>
                <a:srgbClr val="666666"/>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3772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54"/>
            <a:ext cx="10515600" cy="848231"/>
          </a:xfrm>
        </p:spPr>
        <p:txBody>
          <a:bodyPr/>
          <a:lstStyle/>
          <a:p>
            <a:r>
              <a:rPr lang="en-GB" altLang="en-US" b="0" dirty="0" smtClean="0">
                <a:solidFill>
                  <a:srgbClr val="5784CC"/>
                </a:solidFill>
                <a:latin typeface="Georgia"/>
              </a:rPr>
              <a:t>Introduction</a:t>
            </a:r>
            <a:endParaRPr lang="en-GB" dirty="0"/>
          </a:p>
        </p:txBody>
      </p:sp>
      <p:sp>
        <p:nvSpPr>
          <p:cNvPr id="3" name="Text Placeholder 2"/>
          <p:cNvSpPr>
            <a:spLocks noGrp="1"/>
          </p:cNvSpPr>
          <p:nvPr>
            <p:ph type="body" sz="quarter" idx="11"/>
          </p:nvPr>
        </p:nvSpPr>
        <p:spPr>
          <a:xfrm>
            <a:off x="838200" y="1687133"/>
            <a:ext cx="10515599" cy="4572000"/>
          </a:xfrm>
        </p:spPr>
        <p:txBody>
          <a:bodyPr>
            <a:normAutofit fontScale="85000" lnSpcReduction="20000"/>
          </a:bodyPr>
          <a:lstStyle/>
          <a:p>
            <a:pPr marL="0" lvl="0" indent="0" algn="just" defTabSz="457200">
              <a:lnSpc>
                <a:spcPct val="100000"/>
              </a:lnSpc>
              <a:spcBef>
                <a:spcPct val="20000"/>
              </a:spcBef>
              <a:buNone/>
            </a:pPr>
            <a:r>
              <a:rPr lang="en-US" altLang="en-US" sz="4000" dirty="0" smtClean="0">
                <a:solidFill>
                  <a:srgbClr val="666666"/>
                </a:solidFill>
                <a:latin typeface="Arial" panose="020B0604020202020204" pitchFamily="34" charset="0"/>
                <a:cs typeface="Arial" panose="020B0604020202020204" pitchFamily="34" charset="0"/>
              </a:rPr>
              <a:t>Information Access is simply the process of identifying, retrieving and use of quality literature in research. Literature is a very important component of research. Without quality literature there will be no quality research. </a:t>
            </a:r>
          </a:p>
          <a:p>
            <a:pPr marL="0" lvl="0" indent="0" algn="just" defTabSz="457200">
              <a:lnSpc>
                <a:spcPct val="100000"/>
              </a:lnSpc>
              <a:spcBef>
                <a:spcPct val="20000"/>
              </a:spcBef>
              <a:buNone/>
            </a:pPr>
            <a:r>
              <a:rPr lang="en-US" altLang="en-US" sz="4000" dirty="0">
                <a:solidFill>
                  <a:srgbClr val="666666"/>
                </a:solidFill>
                <a:latin typeface="Arial" panose="020B0604020202020204" pitchFamily="34" charset="0"/>
                <a:cs typeface="Arial" panose="020B0604020202020204" pitchFamily="34" charset="0"/>
              </a:rPr>
              <a:t>L</a:t>
            </a:r>
            <a:r>
              <a:rPr lang="en-US" altLang="en-US" sz="4000" dirty="0" smtClean="0">
                <a:solidFill>
                  <a:srgbClr val="666666"/>
                </a:solidFill>
                <a:latin typeface="Arial" panose="020B0604020202020204" pitchFamily="34" charset="0"/>
                <a:cs typeface="Arial" panose="020B0604020202020204" pitchFamily="34" charset="0"/>
              </a:rPr>
              <a:t>iterature is available in various formats. This include print and electronic. Access to this information may require physical contact to the information source or using Electronic gadgets </a:t>
            </a:r>
            <a:r>
              <a:rPr lang="en-US" altLang="en-US" sz="4000" dirty="0">
                <a:solidFill>
                  <a:srgbClr val="666666"/>
                </a:solidFill>
                <a:latin typeface="Arial" panose="020B0604020202020204" pitchFamily="34" charset="0"/>
                <a:cs typeface="Arial" panose="020B0604020202020204" pitchFamily="34" charset="0"/>
              </a:rPr>
              <a:t> </a:t>
            </a:r>
            <a:r>
              <a:rPr lang="en-US" altLang="en-US" sz="4000" dirty="0" smtClean="0">
                <a:solidFill>
                  <a:srgbClr val="666666"/>
                </a:solidFill>
                <a:latin typeface="Arial" panose="020B0604020202020204" pitchFamily="34" charset="0"/>
                <a:cs typeface="Arial" panose="020B0604020202020204" pitchFamily="34" charset="0"/>
              </a:rPr>
              <a:t>such as a computer, </a:t>
            </a:r>
            <a:r>
              <a:rPr lang="en-US" altLang="en-US" sz="4000" dirty="0">
                <a:solidFill>
                  <a:srgbClr val="666666"/>
                </a:solidFill>
                <a:latin typeface="Arial" panose="020B0604020202020204" pitchFamily="34" charset="0"/>
                <a:cs typeface="Arial" panose="020B0604020202020204" pitchFamily="34" charset="0"/>
              </a:rPr>
              <a:t>smart mobile </a:t>
            </a:r>
            <a:r>
              <a:rPr lang="en-US" altLang="en-US" sz="4000" dirty="0" smtClean="0">
                <a:solidFill>
                  <a:srgbClr val="666666"/>
                </a:solidFill>
                <a:latin typeface="Arial" panose="020B0604020202020204" pitchFamily="34" charset="0"/>
                <a:cs typeface="Arial" panose="020B0604020202020204" pitchFamily="34" charset="0"/>
              </a:rPr>
              <a:t>phone and Internet.</a:t>
            </a:r>
            <a:endParaRPr lang="en-US" altLang="en-US" sz="4000" dirty="0">
              <a:solidFill>
                <a:srgbClr val="666666"/>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793294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solidFill>
                  <a:srgbClr val="5784CC"/>
                </a:solidFill>
                <a:latin typeface="Georgia"/>
              </a:rPr>
              <a:t>Review of related literature</a:t>
            </a:r>
            <a:endParaRPr lang="en-US" altLang="en-US" b="0" dirty="0">
              <a:solidFill>
                <a:srgbClr val="5784CC"/>
              </a:solidFill>
              <a:latin typeface="Georgia"/>
            </a:endParaRPr>
          </a:p>
        </p:txBody>
      </p:sp>
      <p:sp>
        <p:nvSpPr>
          <p:cNvPr id="3" name="Text Placeholder 2"/>
          <p:cNvSpPr>
            <a:spLocks noGrp="1"/>
          </p:cNvSpPr>
          <p:nvPr>
            <p:ph type="body" sz="quarter" idx="11"/>
          </p:nvPr>
        </p:nvSpPr>
        <p:spPr>
          <a:xfrm>
            <a:off x="838200" y="2086377"/>
            <a:ext cx="10515599" cy="4056846"/>
          </a:xfrm>
        </p:spPr>
        <p:txBody>
          <a:bodyPr>
            <a:normAutofit/>
          </a:bodyPr>
          <a:lstStyle/>
          <a:p>
            <a:pPr marL="0" indent="0">
              <a:buNone/>
            </a:pPr>
            <a:r>
              <a:rPr lang="en-GB" b="1" dirty="0" smtClean="0">
                <a:solidFill>
                  <a:schemeClr val="accent1"/>
                </a:solidFill>
              </a:rPr>
              <a:t>Why?</a:t>
            </a: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Understand the research topic </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Get the boundaries for the research problem(research framework)</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Get trends in the research topic</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Evidence for the conclusions in research</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US" altLang="en-US" sz="3200" dirty="0" smtClean="0">
                <a:solidFill>
                  <a:srgbClr val="666666"/>
                </a:solidFill>
                <a:latin typeface="Arial" panose="020B0604020202020204" pitchFamily="34" charset="0"/>
                <a:cs typeface="Arial" panose="020B0604020202020204" pitchFamily="34" charset="0"/>
              </a:rPr>
              <a:t>Direction for research</a:t>
            </a:r>
          </a:p>
          <a:p>
            <a:pPr marL="342900" lvl="0" indent="-342900" defTabSz="457200">
              <a:lnSpc>
                <a:spcPct val="100000"/>
              </a:lnSpc>
              <a:spcBef>
                <a:spcPct val="20000"/>
              </a:spcBef>
              <a:buFont typeface="Arial"/>
              <a:buChar char="•"/>
            </a:pPr>
            <a:endParaRPr lang="en-GB" altLang="en-US" sz="3200" dirty="0">
              <a:solidFill>
                <a:srgbClr val="666666"/>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047296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54"/>
            <a:ext cx="10515600" cy="1067171"/>
          </a:xfrm>
        </p:spPr>
        <p:txBody>
          <a:bodyPr>
            <a:normAutofit fontScale="90000"/>
          </a:bodyPr>
          <a:lstStyle/>
          <a:p>
            <a:r>
              <a:rPr lang="en-US" altLang="en-US" b="0" dirty="0" smtClean="0">
                <a:solidFill>
                  <a:srgbClr val="5784CC"/>
                </a:solidFill>
                <a:latin typeface="Georgia"/>
              </a:rPr>
              <a:t>Why computer applications for Information  Access</a:t>
            </a:r>
            <a:r>
              <a:rPr lang="en-GB" altLang="en-US" dirty="0">
                <a:solidFill>
                  <a:schemeClr val="accent1"/>
                </a:solidFill>
              </a:rPr>
              <a:t>?</a:t>
            </a:r>
            <a:endParaRPr lang="en-GB" dirty="0">
              <a:solidFill>
                <a:schemeClr val="accent1"/>
              </a:solidFill>
            </a:endParaRPr>
          </a:p>
        </p:txBody>
      </p:sp>
      <p:sp>
        <p:nvSpPr>
          <p:cNvPr id="3" name="Text Placeholder 2"/>
          <p:cNvSpPr>
            <a:spLocks noGrp="1"/>
          </p:cNvSpPr>
          <p:nvPr>
            <p:ph type="body" sz="quarter" idx="11"/>
          </p:nvPr>
        </p:nvSpPr>
        <p:spPr>
          <a:xfrm>
            <a:off x="838200" y="1828801"/>
            <a:ext cx="10515600" cy="4636394"/>
          </a:xfrm>
        </p:spPr>
        <p:txBody>
          <a:bodyPr>
            <a:noAutofit/>
          </a:bodyPr>
          <a:lstStyle/>
          <a:p>
            <a:pPr marL="0" lvl="0" indent="0" defTabSz="457200">
              <a:lnSpc>
                <a:spcPct val="100000"/>
              </a:lnSpc>
              <a:spcBef>
                <a:spcPct val="20000"/>
              </a:spcBef>
              <a:buNone/>
            </a:pPr>
            <a:r>
              <a:rPr lang="en-GB" altLang="en-US" sz="3200" u="sng" dirty="0" smtClean="0">
                <a:solidFill>
                  <a:srgbClr val="666666"/>
                </a:solidFill>
                <a:latin typeface="Arial" panose="020B0604020202020204" pitchFamily="34" charset="0"/>
                <a:cs typeface="Arial" panose="020B0604020202020204" pitchFamily="34" charset="0"/>
              </a:rPr>
              <a:t>Benefits</a:t>
            </a: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Updated easily</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Retrieval process is easier </a:t>
            </a:r>
            <a:r>
              <a:rPr lang="en-GB" altLang="en-US" sz="3200" dirty="0">
                <a:solidFill>
                  <a:srgbClr val="666666"/>
                </a:solidFill>
                <a:latin typeface="Arial" panose="020B0604020202020204" pitchFamily="34" charset="0"/>
                <a:cs typeface="Arial" panose="020B0604020202020204" pitchFamily="34" charset="0"/>
              </a:rPr>
              <a:t>and </a:t>
            </a:r>
            <a:r>
              <a:rPr lang="en-GB" altLang="en-US" sz="3200" dirty="0" smtClean="0">
                <a:solidFill>
                  <a:srgbClr val="666666"/>
                </a:solidFill>
                <a:latin typeface="Arial" panose="020B0604020202020204" pitchFamily="34" charset="0"/>
                <a:cs typeface="Arial" panose="020B0604020202020204" pitchFamily="34" charset="0"/>
              </a:rPr>
              <a:t>efficient</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smtClean="0">
                <a:solidFill>
                  <a:srgbClr val="666666"/>
                </a:solidFill>
                <a:latin typeface="Arial" panose="020B0604020202020204" pitchFamily="34" charset="0"/>
                <a:cs typeface="Arial" panose="020B0604020202020204" pitchFamily="34" charset="0"/>
              </a:rPr>
              <a:t>Multiple access</a:t>
            </a:r>
            <a:endParaRPr lang="en-GB"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a:solidFill>
                  <a:srgbClr val="666666"/>
                </a:solidFill>
                <a:latin typeface="Arial" panose="020B0604020202020204" pitchFamily="34" charset="0"/>
                <a:cs typeface="Arial" panose="020B0604020202020204" pitchFamily="34" charset="0"/>
              </a:rPr>
              <a:t>Sharing </a:t>
            </a:r>
            <a:endParaRPr lang="en-GB" altLang="en-US" sz="3200" dirty="0" smtClean="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US" altLang="en-US" sz="3200" dirty="0" smtClean="0">
                <a:solidFill>
                  <a:srgbClr val="666666"/>
                </a:solidFill>
                <a:latin typeface="Arial" panose="020B0604020202020204" pitchFamily="34" charset="0"/>
                <a:cs typeface="Arial" panose="020B0604020202020204" pitchFamily="34" charset="0"/>
              </a:rPr>
              <a:t>Access </a:t>
            </a:r>
            <a:r>
              <a:rPr lang="en-US" altLang="en-US" sz="3200" dirty="0">
                <a:solidFill>
                  <a:srgbClr val="666666"/>
                </a:solidFill>
                <a:latin typeface="Arial" panose="020B0604020202020204" pitchFamily="34" charset="0"/>
                <a:cs typeface="Arial" panose="020B0604020202020204" pitchFamily="34" charset="0"/>
              </a:rPr>
              <a:t>to related items through </a:t>
            </a:r>
            <a:r>
              <a:rPr lang="en-US" altLang="en-US" sz="3200" dirty="0" err="1" smtClean="0">
                <a:solidFill>
                  <a:srgbClr val="666666"/>
                </a:solidFill>
                <a:latin typeface="Arial" panose="020B0604020202020204" pitchFamily="34" charset="0"/>
                <a:cs typeface="Arial" panose="020B0604020202020204" pitchFamily="34" charset="0"/>
              </a:rPr>
              <a:t>hypertextS</a:t>
            </a:r>
            <a:endParaRPr lang="en-US" altLang="en-US" sz="3200" dirty="0">
              <a:solidFill>
                <a:srgbClr val="666666"/>
              </a:solidFill>
              <a:latin typeface="Arial" panose="020B0604020202020204" pitchFamily="34" charset="0"/>
              <a:cs typeface="Arial" panose="020B0604020202020204" pitchFamily="34" charset="0"/>
            </a:endParaRPr>
          </a:p>
          <a:p>
            <a:pPr marL="342900" lvl="0" indent="-342900" defTabSz="457200">
              <a:lnSpc>
                <a:spcPct val="100000"/>
              </a:lnSpc>
              <a:spcBef>
                <a:spcPct val="20000"/>
              </a:spcBef>
              <a:buFont typeface="Arial"/>
              <a:buChar char="•"/>
            </a:pPr>
            <a:r>
              <a:rPr lang="en-GB" altLang="en-US" sz="3200" dirty="0">
                <a:solidFill>
                  <a:srgbClr val="666666"/>
                </a:solidFill>
                <a:latin typeface="Arial" panose="020B0604020202020204" pitchFamily="34" charset="0"/>
                <a:cs typeface="Arial" panose="020B0604020202020204" pitchFamily="34" charset="0"/>
              </a:rPr>
              <a:t>Easy to browse</a:t>
            </a:r>
          </a:p>
          <a:p>
            <a:pPr marL="342900" lvl="0" indent="-342900" defTabSz="457200">
              <a:lnSpc>
                <a:spcPct val="100000"/>
              </a:lnSpc>
              <a:spcBef>
                <a:spcPct val="20000"/>
              </a:spcBef>
              <a:buFont typeface="Arial"/>
              <a:buChar char="•"/>
            </a:pPr>
            <a:r>
              <a:rPr lang="en-GB" altLang="en-US" sz="3200" dirty="0">
                <a:solidFill>
                  <a:srgbClr val="666666"/>
                </a:solidFill>
                <a:latin typeface="Arial" panose="020B0604020202020204" pitchFamily="34" charset="0"/>
                <a:cs typeface="Arial" panose="020B0604020202020204" pitchFamily="34" charset="0"/>
              </a:rPr>
              <a:t>Instant </a:t>
            </a:r>
            <a:r>
              <a:rPr lang="en-GB" altLang="en-US" sz="3200" dirty="0" smtClean="0">
                <a:solidFill>
                  <a:srgbClr val="666666"/>
                </a:solidFill>
                <a:latin typeface="Arial" panose="020B0604020202020204" pitchFamily="34" charset="0"/>
                <a:cs typeface="Arial" panose="020B0604020202020204" pitchFamily="34" charset="0"/>
              </a:rPr>
              <a:t>feedback</a:t>
            </a:r>
            <a:endParaRPr lang="en-GB" altLang="en-US" sz="3200" dirty="0">
              <a:solidFill>
                <a:srgbClr val="6666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157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055"/>
            <a:ext cx="10515600" cy="1054292"/>
          </a:xfrm>
        </p:spPr>
        <p:txBody>
          <a:bodyPr/>
          <a:lstStyle/>
          <a:p>
            <a:r>
              <a:rPr lang="en-GB" altLang="en-US" sz="3600" b="0" dirty="0">
                <a:solidFill>
                  <a:srgbClr val="5784CC"/>
                </a:solidFill>
                <a:latin typeface="Georgia"/>
              </a:rPr>
              <a:t>Bibliographic </a:t>
            </a:r>
            <a:r>
              <a:rPr lang="en-GB" altLang="en-US" sz="3600" b="0" dirty="0" smtClean="0">
                <a:solidFill>
                  <a:srgbClr val="5784CC"/>
                </a:solidFill>
                <a:latin typeface="Georgia"/>
              </a:rPr>
              <a:t>Databases</a:t>
            </a:r>
            <a:endParaRPr lang="en-GB" altLang="en-US" sz="3600" b="0" dirty="0">
              <a:solidFill>
                <a:srgbClr val="5784CC"/>
              </a:solidFill>
              <a:latin typeface="Georgia"/>
            </a:endParaRPr>
          </a:p>
        </p:txBody>
      </p:sp>
      <p:sp>
        <p:nvSpPr>
          <p:cNvPr id="3" name="Text Placeholder 2"/>
          <p:cNvSpPr>
            <a:spLocks noGrp="1"/>
          </p:cNvSpPr>
          <p:nvPr>
            <p:ph type="body" sz="quarter" idx="11"/>
          </p:nvPr>
        </p:nvSpPr>
        <p:spPr>
          <a:xfrm>
            <a:off x="838200" y="1983346"/>
            <a:ext cx="10515599" cy="4159877"/>
          </a:xfrm>
        </p:spPr>
        <p:txBody>
          <a:bodyPr>
            <a:normAutofit/>
          </a:bodyPr>
          <a:lstStyle/>
          <a:p>
            <a:pPr marL="342900" lvl="0" indent="-342900" defTabSz="457200">
              <a:spcBef>
                <a:spcPct val="20000"/>
              </a:spcBef>
              <a:buFont typeface="Arial"/>
              <a:buChar char="•"/>
            </a:pPr>
            <a:r>
              <a:rPr lang="en-GB" altLang="en-US" sz="4000" dirty="0" smtClean="0">
                <a:solidFill>
                  <a:srgbClr val="666666"/>
                </a:solidFill>
                <a:latin typeface="Arial" panose="020B0604020202020204" pitchFamily="34" charset="0"/>
                <a:cs typeface="Arial" panose="020B0604020202020204" pitchFamily="34" charset="0"/>
              </a:rPr>
              <a:t>Journal databases</a:t>
            </a:r>
          </a:p>
          <a:p>
            <a:pPr marL="342900" lvl="0" indent="-342900" defTabSz="457200">
              <a:spcBef>
                <a:spcPct val="20000"/>
              </a:spcBef>
              <a:buFont typeface="Arial"/>
              <a:buChar char="•"/>
            </a:pPr>
            <a:r>
              <a:rPr lang="en-GB" altLang="en-US" sz="4000" dirty="0" smtClean="0">
                <a:solidFill>
                  <a:srgbClr val="666666"/>
                </a:solidFill>
                <a:latin typeface="Arial" panose="020B0604020202020204" pitchFamily="34" charset="0"/>
                <a:cs typeface="Arial" panose="020B0604020202020204" pitchFamily="34" charset="0"/>
              </a:rPr>
              <a:t>E-books </a:t>
            </a:r>
            <a:r>
              <a:rPr lang="en-GB" altLang="en-US" sz="4000" dirty="0">
                <a:solidFill>
                  <a:srgbClr val="666666"/>
                </a:solidFill>
                <a:latin typeface="Arial" panose="020B0604020202020204" pitchFamily="34" charset="0"/>
                <a:cs typeface="Arial" panose="020B0604020202020204" pitchFamily="34" charset="0"/>
              </a:rPr>
              <a:t>databases</a:t>
            </a:r>
          </a:p>
          <a:p>
            <a:pPr marL="342900" lvl="0" indent="-342900" defTabSz="457200">
              <a:spcBef>
                <a:spcPct val="20000"/>
              </a:spcBef>
              <a:buFont typeface="Arial"/>
              <a:buChar char="•"/>
            </a:pPr>
            <a:r>
              <a:rPr lang="en-GB" altLang="en-US" sz="4000" dirty="0">
                <a:solidFill>
                  <a:srgbClr val="666666"/>
                </a:solidFill>
                <a:latin typeface="Arial" panose="020B0604020202020204" pitchFamily="34" charset="0"/>
                <a:cs typeface="Arial" panose="020B0604020202020204" pitchFamily="34" charset="0"/>
              </a:rPr>
              <a:t>Reference </a:t>
            </a:r>
            <a:r>
              <a:rPr lang="en-GB" altLang="en-US" sz="4000" dirty="0" smtClean="0">
                <a:solidFill>
                  <a:srgbClr val="666666"/>
                </a:solidFill>
                <a:latin typeface="Arial" panose="020B0604020202020204" pitchFamily="34" charset="0"/>
                <a:cs typeface="Arial" panose="020B0604020202020204" pitchFamily="34" charset="0"/>
              </a:rPr>
              <a:t>sources</a:t>
            </a:r>
            <a:endParaRPr lang="en-GB" altLang="en-US" sz="4000" dirty="0">
              <a:solidFill>
                <a:srgbClr val="666666"/>
              </a:solidFill>
              <a:latin typeface="Arial" panose="020B0604020202020204" pitchFamily="34" charset="0"/>
              <a:cs typeface="Arial" panose="020B0604020202020204" pitchFamily="34" charset="0"/>
            </a:endParaRPr>
          </a:p>
          <a:p>
            <a:pPr marL="342900" lvl="0" indent="-342900" defTabSz="457200">
              <a:spcBef>
                <a:spcPct val="20000"/>
              </a:spcBef>
              <a:buFont typeface="Arial"/>
              <a:buChar char="•"/>
            </a:pPr>
            <a:r>
              <a:rPr lang="en-GB" altLang="en-US" sz="4000" dirty="0">
                <a:solidFill>
                  <a:srgbClr val="666666"/>
                </a:solidFill>
                <a:latin typeface="Arial" panose="020B0604020202020204" pitchFamily="34" charset="0"/>
                <a:cs typeface="Arial" panose="020B0604020202020204" pitchFamily="34" charset="0"/>
              </a:rPr>
              <a:t>Digital </a:t>
            </a:r>
            <a:r>
              <a:rPr lang="en-GB" altLang="en-US" sz="4000" dirty="0" smtClean="0">
                <a:solidFill>
                  <a:srgbClr val="666666"/>
                </a:solidFill>
                <a:latin typeface="Arial" panose="020B0604020202020204" pitchFamily="34" charset="0"/>
                <a:cs typeface="Arial" panose="020B0604020202020204" pitchFamily="34" charset="0"/>
              </a:rPr>
              <a:t>collections </a:t>
            </a:r>
          </a:p>
          <a:p>
            <a:pPr marL="342900" lvl="0" indent="-342900" defTabSz="457200">
              <a:spcBef>
                <a:spcPct val="20000"/>
              </a:spcBef>
              <a:buFont typeface="Arial"/>
              <a:buChar char="•"/>
            </a:pPr>
            <a:r>
              <a:rPr lang="en-GB" altLang="en-US" sz="4000" dirty="0" smtClean="0">
                <a:solidFill>
                  <a:srgbClr val="666666"/>
                </a:solidFill>
                <a:latin typeface="Arial" panose="020B0604020202020204" pitchFamily="34" charset="0"/>
                <a:cs typeface="Arial" panose="020B0604020202020204" pitchFamily="34" charset="0"/>
              </a:rPr>
              <a:t>Other </a:t>
            </a:r>
            <a:r>
              <a:rPr lang="en-GB" altLang="en-US" sz="4000" dirty="0">
                <a:solidFill>
                  <a:srgbClr val="666666"/>
                </a:solidFill>
                <a:latin typeface="Arial" panose="020B0604020202020204" pitchFamily="34" charset="0"/>
                <a:cs typeface="Arial" panose="020B0604020202020204" pitchFamily="34" charset="0"/>
              </a:rPr>
              <a:t>related </a:t>
            </a:r>
            <a:r>
              <a:rPr lang="en-GB" altLang="en-US" sz="4000" dirty="0" smtClean="0">
                <a:solidFill>
                  <a:srgbClr val="666666"/>
                </a:solidFill>
                <a:latin typeface="Arial" panose="020B0604020202020204" pitchFamily="34" charset="0"/>
                <a:cs typeface="Arial" panose="020B0604020202020204" pitchFamily="34" charset="0"/>
              </a:rPr>
              <a:t>materials in print formats</a:t>
            </a:r>
          </a:p>
          <a:p>
            <a:pPr marL="342900" lvl="0" indent="-342900" defTabSz="457200">
              <a:spcBef>
                <a:spcPct val="20000"/>
              </a:spcBef>
              <a:buFont typeface="Arial"/>
              <a:buChar char="•"/>
            </a:pPr>
            <a:r>
              <a:rPr lang="en-GB" altLang="en-US" sz="4000" dirty="0" smtClean="0">
                <a:solidFill>
                  <a:srgbClr val="666666"/>
                </a:solidFill>
                <a:latin typeface="Arial" panose="020B0604020202020204" pitchFamily="34" charset="0"/>
                <a:cs typeface="Arial" panose="020B0604020202020204" pitchFamily="34" charset="0"/>
              </a:rPr>
              <a:t>Physical features </a:t>
            </a:r>
            <a:r>
              <a:rPr lang="en-GB" altLang="en-US" sz="4000" dirty="0" err="1" smtClean="0">
                <a:solidFill>
                  <a:srgbClr val="666666"/>
                </a:solidFill>
                <a:latin typeface="Arial" panose="020B0604020202020204" pitchFamily="34" charset="0"/>
                <a:cs typeface="Arial" panose="020B0604020202020204" pitchFamily="34" charset="0"/>
              </a:rPr>
              <a:t>eg</a:t>
            </a:r>
            <a:r>
              <a:rPr lang="en-GB" altLang="en-US" sz="4000" dirty="0" smtClean="0">
                <a:solidFill>
                  <a:srgbClr val="666666"/>
                </a:solidFill>
                <a:latin typeface="Arial" panose="020B0604020202020204" pitchFamily="34" charset="0"/>
                <a:cs typeface="Arial" panose="020B0604020202020204" pitchFamily="34" charset="0"/>
              </a:rPr>
              <a:t> </a:t>
            </a:r>
            <a:r>
              <a:rPr lang="en-GB" altLang="en-US" sz="4000" dirty="0" err="1" smtClean="0">
                <a:solidFill>
                  <a:srgbClr val="666666"/>
                </a:solidFill>
                <a:latin typeface="Arial" panose="020B0604020202020204" pitchFamily="34" charset="0"/>
                <a:cs typeface="Arial" panose="020B0604020202020204" pitchFamily="34" charset="0"/>
              </a:rPr>
              <a:t>artifacts</a:t>
            </a:r>
            <a:r>
              <a:rPr lang="en-GB" altLang="en-US" sz="4000" dirty="0" smtClean="0">
                <a:solidFill>
                  <a:srgbClr val="666666"/>
                </a:solidFill>
                <a:latin typeface="Arial" panose="020B0604020202020204" pitchFamily="34" charset="0"/>
                <a:cs typeface="Arial" panose="020B0604020202020204" pitchFamily="34" charset="0"/>
              </a:rPr>
              <a:t>, photographs</a:t>
            </a:r>
            <a:endParaRPr lang="en-GB" altLang="en-US" sz="4000" dirty="0">
              <a:solidFill>
                <a:srgbClr val="666666"/>
              </a:solidFill>
              <a:latin typeface="Arial" panose="020B0604020202020204" pitchFamily="34" charset="0"/>
              <a:cs typeface="Arial" panose="020B0604020202020204" pitchFamily="34" charset="0"/>
            </a:endParaRPr>
          </a:p>
          <a:p>
            <a:pPr algn="just"/>
            <a:endParaRPr lang="en-GB" dirty="0"/>
          </a:p>
        </p:txBody>
      </p:sp>
    </p:spTree>
    <p:extLst>
      <p:ext uri="{BB962C8B-B14F-4D97-AF65-F5344CB8AC3E}">
        <p14:creationId xmlns:p14="http://schemas.microsoft.com/office/powerpoint/2010/main" val="4026516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9701"/>
            <a:ext cx="9144000" cy="1236372"/>
          </a:xfrm>
        </p:spPr>
        <p:txBody>
          <a:bodyPr>
            <a:normAutofit/>
          </a:bodyPr>
          <a:lstStyle/>
          <a:p>
            <a:r>
              <a:rPr lang="en-US" sz="4000" b="0" dirty="0" smtClean="0">
                <a:solidFill>
                  <a:srgbClr val="5784CC"/>
                </a:solidFill>
                <a:latin typeface="Georgia"/>
              </a:rPr>
              <a:t>Bibliographic Databases at KIU</a:t>
            </a:r>
            <a:endParaRPr lang="en-US" sz="4000" b="0" dirty="0">
              <a:solidFill>
                <a:srgbClr val="5784CC"/>
              </a:solidFill>
              <a:latin typeface="Georgia"/>
            </a:endParaRPr>
          </a:p>
        </p:txBody>
      </p:sp>
      <p:sp>
        <p:nvSpPr>
          <p:cNvPr id="3" name="Subtitle 2"/>
          <p:cNvSpPr>
            <a:spLocks noGrp="1"/>
          </p:cNvSpPr>
          <p:nvPr>
            <p:ph type="subTitle" idx="1"/>
          </p:nvPr>
        </p:nvSpPr>
        <p:spPr>
          <a:xfrm>
            <a:off x="1524000" y="1906073"/>
            <a:ext cx="9144000" cy="4687910"/>
          </a:xfrm>
        </p:spPr>
        <p:txBody>
          <a:bodyPr>
            <a:normAutofit fontScale="85000" lnSpcReduction="20000"/>
          </a:bodyPr>
          <a:lstStyle/>
          <a:p>
            <a:pPr marL="342900" lvl="1" indent="-342900" algn="l"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hlinkClick r:id="rId2"/>
              </a:rPr>
              <a:t>https://library.kiu.ac.ug</a:t>
            </a:r>
            <a:r>
              <a:rPr lang="en-GB" sz="3200" dirty="0">
                <a:solidFill>
                  <a:srgbClr val="666666"/>
                </a:solidFill>
                <a:latin typeface="Arial" panose="020B0604020202020204" pitchFamily="34" charset="0"/>
                <a:cs typeface="Arial" panose="020B0604020202020204" pitchFamily="34" charset="0"/>
              </a:rPr>
              <a:t> &amp; https://app.myloft.xyz/browse/e-resource/databases</a:t>
            </a:r>
            <a:endParaRPr lang="en-GB" sz="3200" dirty="0" smtClean="0">
              <a:solidFill>
                <a:srgbClr val="666666"/>
              </a:solidFill>
              <a:latin typeface="Arial" panose="020B0604020202020204" pitchFamily="34" charset="0"/>
              <a:cs typeface="Arial" panose="020B0604020202020204" pitchFamily="34" charset="0"/>
            </a:endParaRPr>
          </a:p>
          <a:p>
            <a:pPr marL="342900" lvl="1" indent="-342900" algn="l" defTabSz="457200">
              <a:lnSpc>
                <a:spcPct val="100000"/>
              </a:lnSpc>
              <a:spcBef>
                <a:spcPct val="20000"/>
              </a:spcBef>
              <a:buFont typeface="Arial"/>
              <a:buChar char="•"/>
            </a:pPr>
            <a:r>
              <a:rPr lang="en-GB" sz="3200" dirty="0" smtClean="0">
                <a:solidFill>
                  <a:srgbClr val="666666"/>
                </a:solidFill>
                <a:latin typeface="Arial" panose="020B0604020202020204" pitchFamily="34" charset="0"/>
                <a:cs typeface="Arial" panose="020B0604020202020204" pitchFamily="34" charset="0"/>
              </a:rPr>
              <a:t>Three categories: </a:t>
            </a:r>
          </a:p>
          <a:p>
            <a:pPr marL="0" lvl="1" algn="l" defTabSz="457200">
              <a:lnSpc>
                <a:spcPct val="100000"/>
              </a:lnSpc>
              <a:spcBef>
                <a:spcPct val="20000"/>
              </a:spcBef>
            </a:pPr>
            <a:r>
              <a:rPr lang="en-GB" sz="3200" dirty="0" smtClean="0">
                <a:solidFill>
                  <a:srgbClr val="666666"/>
                </a:solidFill>
                <a:latin typeface="Arial" panose="020B0604020202020204" pitchFamily="34" charset="0"/>
                <a:cs typeface="Arial" panose="020B0604020202020204" pitchFamily="34" charset="0"/>
              </a:rPr>
              <a:t>1. </a:t>
            </a:r>
            <a:r>
              <a:rPr lang="en-GB" sz="3200" dirty="0" smtClean="0">
                <a:solidFill>
                  <a:srgbClr val="FF0000"/>
                </a:solidFill>
                <a:latin typeface="Arial" panose="020B0604020202020204" pitchFamily="34" charset="0"/>
                <a:cs typeface="Arial" panose="020B0604020202020204" pitchFamily="34" charset="0"/>
              </a:rPr>
              <a:t>Subscribed </a:t>
            </a:r>
            <a:r>
              <a:rPr lang="en-GB" sz="3200" dirty="0">
                <a:solidFill>
                  <a:srgbClr val="FF0000"/>
                </a:solidFill>
                <a:latin typeface="Arial" panose="020B0604020202020204" pitchFamily="34" charset="0"/>
                <a:cs typeface="Arial" panose="020B0604020202020204" pitchFamily="34" charset="0"/>
              </a:rPr>
              <a:t>Resources </a:t>
            </a:r>
            <a:r>
              <a:rPr lang="en-GB" sz="3200" dirty="0">
                <a:solidFill>
                  <a:srgbClr val="666666"/>
                </a:solidFill>
                <a:latin typeface="Arial" panose="020B0604020202020204" pitchFamily="34" charset="0"/>
                <a:cs typeface="Arial" panose="020B0604020202020204" pitchFamily="34" charset="0"/>
              </a:rPr>
              <a:t>(E-Journal Databases &amp; E-Books</a:t>
            </a:r>
            <a:r>
              <a:rPr lang="en-GB" sz="3200" dirty="0" smtClean="0">
                <a:solidFill>
                  <a:srgbClr val="666666"/>
                </a:solidFill>
                <a:latin typeface="Arial" panose="020B0604020202020204" pitchFamily="34" charset="0"/>
                <a:cs typeface="Arial" panose="020B0604020202020204" pitchFamily="34" charset="0"/>
              </a:rPr>
              <a:t>) multiple and specific </a:t>
            </a:r>
            <a:r>
              <a:rPr lang="en-GB" sz="3200" dirty="0" smtClean="0">
                <a:solidFill>
                  <a:srgbClr val="FF0000"/>
                </a:solidFill>
                <a:latin typeface="Arial" panose="020B0604020202020204" pitchFamily="34" charset="0"/>
                <a:cs typeface="Arial" panose="020B0604020202020204" pitchFamily="34" charset="0"/>
              </a:rPr>
              <a:t>databases(Use IPS-no off Campus access as of now)</a:t>
            </a:r>
            <a:endParaRPr lang="en-GB" sz="3200" dirty="0">
              <a:solidFill>
                <a:srgbClr val="FF0000"/>
              </a:solidFill>
              <a:latin typeface="Arial" panose="020B0604020202020204" pitchFamily="34" charset="0"/>
              <a:cs typeface="Arial" panose="020B0604020202020204" pitchFamily="34" charset="0"/>
            </a:endParaRPr>
          </a:p>
          <a:p>
            <a:pPr marL="342900" lvl="1" indent="-342900" algn="l" defTabSz="457200">
              <a:lnSpc>
                <a:spcPct val="100000"/>
              </a:lnSpc>
              <a:spcBef>
                <a:spcPct val="20000"/>
              </a:spcBef>
              <a:buFont typeface="Arial"/>
              <a:buChar char="•"/>
            </a:pPr>
            <a:r>
              <a:rPr lang="en-GB" sz="3200" dirty="0">
                <a:solidFill>
                  <a:srgbClr val="666666"/>
                </a:solidFill>
                <a:latin typeface="Arial" panose="020B0604020202020204" pitchFamily="34" charset="0"/>
                <a:cs typeface="Arial" panose="020B0604020202020204" pitchFamily="34" charset="0"/>
              </a:rPr>
              <a:t>Research4Life (HINARI, AGORA, OARE, ARDI) – Supported by Development Partners  such as WHO, FAO, UNEP, WIPO ETC) for developing countries to enhance research in health, agriculture and </a:t>
            </a:r>
            <a:r>
              <a:rPr lang="en-GB" sz="3200" dirty="0" smtClean="0">
                <a:solidFill>
                  <a:srgbClr val="666666"/>
                </a:solidFill>
                <a:latin typeface="Arial" panose="020B0604020202020204" pitchFamily="34" charset="0"/>
                <a:cs typeface="Arial" panose="020B0604020202020204" pitchFamily="34" charset="0"/>
              </a:rPr>
              <a:t>environment)Username: </a:t>
            </a:r>
            <a:r>
              <a:rPr lang="en-GB" sz="3200" dirty="0" smtClean="0">
                <a:solidFill>
                  <a:srgbClr val="FF0000"/>
                </a:solidFill>
                <a:latin typeface="Arial" panose="020B0604020202020204" pitchFamily="34" charset="0"/>
                <a:cs typeface="Arial" panose="020B0604020202020204" pitchFamily="34" charset="0"/>
              </a:rPr>
              <a:t>Any of the r4life database</a:t>
            </a:r>
            <a:r>
              <a:rPr lang="en-GB" sz="3200" dirty="0" smtClean="0">
                <a:solidFill>
                  <a:srgbClr val="666666"/>
                </a:solidFill>
                <a:latin typeface="Arial" panose="020B0604020202020204" pitchFamily="34" charset="0"/>
                <a:cs typeface="Arial" panose="020B0604020202020204" pitchFamily="34" charset="0"/>
              </a:rPr>
              <a:t>; </a:t>
            </a:r>
            <a:r>
              <a:rPr lang="en-GB" sz="3200" dirty="0" smtClean="0">
                <a:solidFill>
                  <a:srgbClr val="FF0000"/>
                </a:solidFill>
                <a:latin typeface="Arial" panose="020B0604020202020204" pitchFamily="34" charset="0"/>
                <a:cs typeface="Arial" panose="020B0604020202020204" pitchFamily="34" charset="0"/>
              </a:rPr>
              <a:t>password: UGA025</a:t>
            </a:r>
            <a:endParaRPr lang="en-GB" sz="3200" dirty="0">
              <a:solidFill>
                <a:srgbClr val="FF000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47147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rgbClr val="5784CC"/>
                </a:solidFill>
                <a:latin typeface="Georgia" panose="02040502050405020303" pitchFamily="18" charset="0"/>
              </a:rPr>
              <a:t>Bibliographic Databases..</a:t>
            </a:r>
            <a:endParaRPr lang="en-US" dirty="0"/>
          </a:p>
        </p:txBody>
      </p:sp>
      <p:sp>
        <p:nvSpPr>
          <p:cNvPr id="3" name="Text Placeholder 2"/>
          <p:cNvSpPr>
            <a:spLocks noGrp="1"/>
          </p:cNvSpPr>
          <p:nvPr>
            <p:ph type="body" sz="quarter" idx="11"/>
          </p:nvPr>
        </p:nvSpPr>
        <p:spPr>
          <a:xfrm>
            <a:off x="838200" y="2254616"/>
            <a:ext cx="9860756" cy="4171941"/>
          </a:xfrm>
        </p:spPr>
        <p:txBody>
          <a:bodyPr>
            <a:normAutofit lnSpcReduction="10000"/>
          </a:bodyPr>
          <a:lstStyle/>
          <a:p>
            <a:pPr marL="0" lvl="0" indent="0" defTabSz="457200">
              <a:lnSpc>
                <a:spcPct val="100000"/>
              </a:lnSpc>
              <a:spcBef>
                <a:spcPct val="20000"/>
              </a:spcBef>
              <a:buNone/>
            </a:pPr>
            <a:r>
              <a:rPr lang="en-US" sz="3200" dirty="0" smtClean="0">
                <a:solidFill>
                  <a:srgbClr val="666666"/>
                </a:solidFill>
                <a:latin typeface="Georgia"/>
              </a:rPr>
              <a:t>2. </a:t>
            </a:r>
            <a:r>
              <a:rPr lang="en-US" sz="3200" dirty="0" smtClean="0">
                <a:solidFill>
                  <a:srgbClr val="FF0000"/>
                </a:solidFill>
                <a:latin typeface="Georgia"/>
              </a:rPr>
              <a:t>Open access(No Need of password. Some may ask you to register freely accessible)</a:t>
            </a:r>
            <a:endParaRPr lang="en-US" sz="3200" dirty="0">
              <a:solidFill>
                <a:srgbClr val="FF0000"/>
              </a:solidFill>
              <a:latin typeface="Georgia"/>
            </a:endParaRPr>
          </a:p>
          <a:p>
            <a:pPr marL="0" indent="0">
              <a:buNone/>
            </a:pPr>
            <a:r>
              <a:rPr lang="en-US" dirty="0" smtClean="0"/>
              <a:t>- Worldwide free trendy books, journals and other sources of information available in the internet </a:t>
            </a:r>
            <a:r>
              <a:rPr lang="en-US" dirty="0" err="1" smtClean="0"/>
              <a:t>eg</a:t>
            </a:r>
            <a:r>
              <a:rPr lang="en-US" dirty="0"/>
              <a:t>:</a:t>
            </a:r>
            <a:endParaRPr lang="en-US" dirty="0" smtClean="0"/>
          </a:p>
          <a:p>
            <a:pPr marL="0" indent="0">
              <a:buNone/>
            </a:pPr>
            <a:r>
              <a:rPr lang="en-US" dirty="0">
                <a:solidFill>
                  <a:srgbClr val="FF0000"/>
                </a:solidFill>
                <a:hlinkClick r:id="rId2"/>
              </a:rPr>
              <a:t>https://www.pdfdrive.com</a:t>
            </a:r>
            <a:r>
              <a:rPr lang="en-US" dirty="0" smtClean="0">
                <a:solidFill>
                  <a:srgbClr val="FF0000"/>
                </a:solidFill>
                <a:hlinkClick r:id="rId2"/>
              </a:rPr>
              <a:t>/</a:t>
            </a:r>
            <a:endParaRPr lang="en-US" dirty="0" smtClean="0">
              <a:solidFill>
                <a:srgbClr val="FF0000"/>
              </a:solidFill>
            </a:endParaRPr>
          </a:p>
          <a:p>
            <a:pPr>
              <a:buFontTx/>
              <a:buChar char="-"/>
            </a:pPr>
            <a:r>
              <a:rPr lang="en-US" dirty="0" smtClean="0"/>
              <a:t>Kampala International University Repository</a:t>
            </a:r>
            <a:r>
              <a:rPr lang="en-US" dirty="0" smtClean="0">
                <a:hlinkClick r:id="rId3"/>
              </a:rPr>
              <a:t> </a:t>
            </a:r>
            <a:r>
              <a:rPr lang="en-US" dirty="0" smtClean="0">
                <a:solidFill>
                  <a:srgbClr val="FF0000"/>
                </a:solidFill>
                <a:hlinkClick r:id="rId3"/>
              </a:rPr>
              <a:t>https://ir.kiu.ac.ug</a:t>
            </a:r>
            <a:endParaRPr lang="en-US" dirty="0" smtClean="0">
              <a:solidFill>
                <a:srgbClr val="FF0000"/>
              </a:solidFill>
            </a:endParaRPr>
          </a:p>
          <a:p>
            <a:pPr>
              <a:buFontTx/>
              <a:buChar char="-"/>
            </a:pPr>
            <a:r>
              <a:rPr lang="en-US" dirty="0" smtClean="0">
                <a:solidFill>
                  <a:schemeClr val="tx2"/>
                </a:solidFill>
              </a:rPr>
              <a:t>Directory of Open Books</a:t>
            </a:r>
          </a:p>
          <a:p>
            <a:pPr marL="0" indent="0">
              <a:buNone/>
            </a:pPr>
            <a:r>
              <a:rPr lang="en-US" dirty="0">
                <a:solidFill>
                  <a:srgbClr val="FF0000"/>
                </a:solidFill>
                <a:hlinkClick r:id="rId4"/>
              </a:rPr>
              <a:t>https://www.doabooks.org</a:t>
            </a:r>
            <a:r>
              <a:rPr lang="en-US" dirty="0" smtClean="0">
                <a:solidFill>
                  <a:srgbClr val="FF0000"/>
                </a:solidFill>
                <a:hlinkClick r:id="rId4"/>
              </a:rPr>
              <a:t>/</a:t>
            </a:r>
            <a:endParaRPr lang="en-US" dirty="0" smtClean="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1515839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784</Words>
  <Application>Microsoft Office PowerPoint</Application>
  <PresentationFormat>Widescreen</PresentationFormat>
  <Paragraphs>94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Georgia</vt:lpstr>
      <vt:lpstr>Wingdings</vt:lpstr>
      <vt:lpstr>Office Theme</vt:lpstr>
      <vt:lpstr>Computer Applications in Research</vt:lpstr>
      <vt:lpstr>Learning Outcomes</vt:lpstr>
      <vt:lpstr>Coverage</vt:lpstr>
      <vt:lpstr>Introduction</vt:lpstr>
      <vt:lpstr>Review of related literature</vt:lpstr>
      <vt:lpstr>Why computer applications for Information  Access?</vt:lpstr>
      <vt:lpstr>Bibliographic Databases</vt:lpstr>
      <vt:lpstr>Bibliographic Databases at KIU</vt:lpstr>
      <vt:lpstr>Bibliographic Databases..</vt:lpstr>
      <vt:lpstr>Bibliographic Databases…</vt:lpstr>
      <vt:lpstr>Bibliographic search</vt:lpstr>
      <vt:lpstr> There are five major categories of bibliographic searches </vt:lpstr>
      <vt:lpstr>Professional citing and quotation</vt:lpstr>
      <vt:lpstr>Bibliography/Referencing Software</vt:lpstr>
      <vt:lpstr>PowerPoint Presentation</vt:lpstr>
      <vt:lpstr>Bibliographic Search Engines</vt:lpstr>
      <vt:lpstr>Practical Example using Mendeley</vt:lpstr>
      <vt:lpstr>Recap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osamaimoses</dc:creator>
  <cp:lastModifiedBy>HP</cp:lastModifiedBy>
  <cp:revision>261</cp:revision>
  <dcterms:created xsi:type="dcterms:W3CDTF">2016-08-10T08:22:40Z</dcterms:created>
  <dcterms:modified xsi:type="dcterms:W3CDTF">2024-02-21T18:59:07Z</dcterms:modified>
</cp:coreProperties>
</file>