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0" r:id="rId1"/>
  </p:sldMasterIdLst>
  <p:notesMasterIdLst>
    <p:notesMasterId r:id="rId34"/>
  </p:notesMasterIdLst>
  <p:handoutMasterIdLst>
    <p:handoutMasterId r:id="rId35"/>
  </p:handoutMasterIdLst>
  <p:sldIdLst>
    <p:sldId id="351" r:id="rId2"/>
    <p:sldId id="350" r:id="rId3"/>
    <p:sldId id="317" r:id="rId4"/>
    <p:sldId id="339" r:id="rId5"/>
    <p:sldId id="340" r:id="rId6"/>
    <p:sldId id="341" r:id="rId7"/>
    <p:sldId id="342" r:id="rId8"/>
    <p:sldId id="343" r:id="rId9"/>
    <p:sldId id="345" r:id="rId10"/>
    <p:sldId id="346" r:id="rId11"/>
    <p:sldId id="347" r:id="rId12"/>
    <p:sldId id="318" r:id="rId13"/>
    <p:sldId id="319" r:id="rId14"/>
    <p:sldId id="320" r:id="rId15"/>
    <p:sldId id="321" r:id="rId16"/>
    <p:sldId id="322" r:id="rId17"/>
    <p:sldId id="323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48" r:id="rId29"/>
    <p:sldId id="335" r:id="rId30"/>
    <p:sldId id="336" r:id="rId31"/>
    <p:sldId id="338" r:id="rId32"/>
    <p:sldId id="33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E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071E7-142F-4363-9253-83D5F6CCE56F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1D234-77C3-4A97-BA68-EFAF1F793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384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BFFF3-293D-4F48-824C-BA02EFAE4CF0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1"/>
            <a:ext cx="5486400" cy="36004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B65AB-A26C-4F60-BC3A-6482E767D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79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BCB011-DDC1-4347-8A0C-068F0371853B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13</a:t>
            </a:fld>
            <a:endParaRPr lang="en-US" altLang="en-US" smtClean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736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2399B-7968-4BB2-BEF4-8E5748D2BFC8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22</a:t>
            </a:fld>
            <a:endParaRPr lang="en-US" altLang="en-US" smtClean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653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4E6EA-F2D1-4010-A231-1D5A81042A1F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23</a:t>
            </a:fld>
            <a:endParaRPr lang="en-US" altLang="en-US" smtClean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524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1C9D1-68AB-47F7-A15A-BF352C16FC6E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24</a:t>
            </a:fld>
            <a:endParaRPr lang="en-US" altLang="en-US" smtClean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504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7EE3FF-282D-40A8-BF71-172DC67CEAB8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25</a:t>
            </a:fld>
            <a:endParaRPr lang="en-US" altLang="en-US" smtClean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982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DF427-816C-40E4-97A0-64ECEA05BA58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26</a:t>
            </a:fld>
            <a:endParaRPr lang="en-US" altLang="en-US" smtClean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208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A25E3D-A979-434C-A26D-F6E094D209EA}" type="slidenum">
              <a:rPr lang="en-US" smtClean="0">
                <a:latin typeface="Arial" pitchFamily="34" charset="0"/>
              </a:rPr>
              <a:pPr>
                <a:defRPr/>
              </a:pPr>
              <a:t>27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928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A25E3D-A979-434C-A26D-F6E094D209EA}" type="slidenum">
              <a:rPr lang="en-US" smtClean="0">
                <a:latin typeface="Arial" pitchFamily="34" charset="0"/>
              </a:rPr>
              <a:pPr>
                <a:defRPr/>
              </a:pPr>
              <a:t>28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074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3F2800-0630-4B7E-A015-35E4A3E33DA5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14</a:t>
            </a:fld>
            <a:endParaRPr lang="en-US" altLang="en-US" smtClean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131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B691E-46C7-4DB1-8C60-414F3A9D3EF8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15</a:t>
            </a:fld>
            <a:endParaRPr lang="en-US" altLang="en-US" smtClean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449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08F466-CB5B-4D81-8E9F-57BA879CBC87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16</a:t>
            </a:fld>
            <a:endParaRPr lang="en-US" altLang="en-US" smtClean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97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AC497-C077-4427-A19B-A704C79872A8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17</a:t>
            </a:fld>
            <a:endParaRPr lang="en-US" altLang="en-US" smtClean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403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F26EB4-4AB8-450F-A8AC-51F58DD568D0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18</a:t>
            </a:fld>
            <a:endParaRPr lang="en-US" altLang="en-US" smtClean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229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0CD50-B873-41B4-9B0C-6F969E762C8D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19</a:t>
            </a:fld>
            <a:endParaRPr lang="en-US" altLang="en-US" smtClean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34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B018A-1F88-49E0-91FE-CF7D68EDD022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20</a:t>
            </a:fld>
            <a:endParaRPr lang="en-US" altLang="en-US" smtClean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754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F0BDA-4D5C-412A-A2BF-15BC16215781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21</a:t>
            </a:fld>
            <a:endParaRPr lang="en-US" altLang="en-US" smtClean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76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6198-8BD8-4855-A56E-DC98EE843B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BIT 1104 - Computer Systems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69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3D37-5B1F-486E-B37C-6C115FF070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BIT 1104 - Computer Systems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75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CB5D-150F-4D72-9A99-693B790652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BIT 1104 - Computer Systems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076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760" y="761389"/>
            <a:ext cx="7925760" cy="1143458"/>
          </a:xfrm>
        </p:spPr>
        <p:txBody>
          <a:bodyPr lIns="81272" tIns="40636" rIns="81272" bIns="40636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081" y="2362506"/>
            <a:ext cx="3777120" cy="3724485"/>
          </a:xfrm>
        </p:spPr>
        <p:txBody>
          <a:bodyPr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3440" y="2362506"/>
            <a:ext cx="3777120" cy="37244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 lIns="81272" tIns="40636" rIns="81272" bIns="40636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BIT 1104 - Computer Systems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 tIns="40636" bIns="40636"/>
          <a:lstStyle>
            <a:lvl1pPr>
              <a:defRPr/>
            </a:lvl1pPr>
          </a:lstStyle>
          <a:p>
            <a:pPr>
              <a:defRPr/>
            </a:pPr>
            <a:fld id="{5BDD7AE5-9A04-4909-9FD1-0C6AC10E1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68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5C5D-35AF-40A1-B9E4-3AD228AEB7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BIT 1104 - Computer Systems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60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BE70-FF05-4876-8ACC-7B0666C170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BIT 1104 - Computer Systems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07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7D11-FB6B-4B18-98C2-168E54BB64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BIT 1104 - Computer Systems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42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60B4-F945-411B-94B4-E1BE5D50E6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BIT 1104 - Computer Systems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42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5624-8529-43A3-A7D3-0CCEB2E38E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BIT 1104 - Computer Systems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75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1AF0-8214-436E-912E-10A7DB8CED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BIT 1104 - Computer Systems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34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FADC-6F70-4437-9E3E-0D17283B5C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BIT 1104 - Computer Systems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8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CF6A-D716-40C4-AC8C-67B1D356ED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BIT 1104 - Computer Systems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66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83000">
              <a:schemeClr val="accent4">
                <a:lumMod val="0"/>
                <a:lumOff val="100000"/>
              </a:schemeClr>
            </a:gs>
            <a:gs pos="100000">
              <a:srgbClr val="92D05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A9B03-27FF-4292-ADA3-FC5673D89F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BIT 1104 - Computer Systems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84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2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7606"/>
            <a:ext cx="7886700" cy="498939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b="1" u="sng" dirty="0" smtClean="0">
                <a:solidFill>
                  <a:srgbClr val="C00000"/>
                </a:solidFill>
                <a:cs typeface="Times New Roman" pitchFamily="18" charset="0"/>
              </a:rPr>
              <a:t>Pointing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: </a:t>
            </a:r>
            <a:r>
              <a:rPr lang="en-US" sz="2400" dirty="0" smtClean="0">
                <a:cs typeface="Times New Roman" pitchFamily="18" charset="0"/>
              </a:rPr>
              <a:t>Move </a:t>
            </a:r>
            <a:r>
              <a:rPr lang="en-US" sz="2400" dirty="0">
                <a:cs typeface="Times New Roman" pitchFamily="18" charset="0"/>
              </a:rPr>
              <a:t>the mouse until the mouse pointer is positioned on the desired object or spot on the screen. 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b="1" u="sng" dirty="0" smtClean="0">
                <a:solidFill>
                  <a:srgbClr val="C00000"/>
                </a:solidFill>
                <a:cs typeface="Times New Roman" pitchFamily="18" charset="0"/>
              </a:rPr>
              <a:t>Clicking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: </a:t>
            </a:r>
            <a:r>
              <a:rPr lang="en-US" sz="2400" dirty="0" smtClean="0">
                <a:cs typeface="Times New Roman" pitchFamily="18" charset="0"/>
              </a:rPr>
              <a:t> Pressing </a:t>
            </a:r>
            <a:r>
              <a:rPr lang="en-US" sz="2400" dirty="0">
                <a:cs typeface="Times New Roman" pitchFamily="18" charset="0"/>
              </a:rPr>
              <a:t>and releasing a mouse button one time. Clicking is basically used for selecting items 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b="1" u="sng" dirty="0" smtClean="0">
                <a:solidFill>
                  <a:srgbClr val="C00000"/>
                </a:solidFill>
                <a:cs typeface="Times New Roman" pitchFamily="18" charset="0"/>
              </a:rPr>
              <a:t>Double Clicking</a:t>
            </a:r>
            <a:r>
              <a:rPr 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C</a:t>
            </a:r>
            <a:r>
              <a:rPr lang="en-US" sz="2400" dirty="0" smtClean="0">
                <a:cs typeface="Times New Roman" pitchFamily="18" charset="0"/>
              </a:rPr>
              <a:t>licking </a:t>
            </a:r>
            <a:r>
              <a:rPr lang="en-US" sz="2400" dirty="0">
                <a:cs typeface="Times New Roman" pitchFamily="18" charset="0"/>
              </a:rPr>
              <a:t>twice in a rapid succession i.e. pressing and releasing the mouse button twice but very fast. Double clicking is used for </a:t>
            </a:r>
            <a:r>
              <a:rPr lang="en-US" sz="2400" dirty="0" smtClean="0">
                <a:cs typeface="Times New Roman" pitchFamily="18" charset="0"/>
              </a:rPr>
              <a:t> launching </a:t>
            </a:r>
            <a:r>
              <a:rPr lang="en-US" sz="2400" dirty="0">
                <a:cs typeface="Times New Roman" pitchFamily="18" charset="0"/>
              </a:rPr>
              <a:t>actions like opening icons.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b="1" u="sng" dirty="0" smtClean="0">
                <a:solidFill>
                  <a:srgbClr val="C00000"/>
                </a:solidFill>
                <a:cs typeface="Times New Roman" pitchFamily="18" charset="0"/>
              </a:rPr>
              <a:t>Dragging</a:t>
            </a:r>
            <a:r>
              <a:rPr 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:  </a:t>
            </a:r>
            <a:r>
              <a:rPr lang="en-US" sz="2400" dirty="0" smtClean="0">
                <a:cs typeface="Times New Roman" pitchFamily="18" charset="0"/>
              </a:rPr>
              <a:t>Moving </a:t>
            </a:r>
            <a:r>
              <a:rPr lang="en-US" sz="2400" dirty="0">
                <a:cs typeface="Times New Roman" pitchFamily="18" charset="0"/>
              </a:rPr>
              <a:t>an item on the screen i.e. moving an item from one position to another on the screen. The item can be an icon or even a window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2800" i="1" dirty="0" smtClean="0">
              <a:solidFill>
                <a:srgbClr val="C22EA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799F-190B-4690-9AA4-A530F37BE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038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eft </a:t>
            </a:r>
            <a:r>
              <a:rPr lang="en-GB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button </a:t>
            </a:r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(4) Basic </a:t>
            </a:r>
            <a:r>
              <a:rPr lang="en-GB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unctions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2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200"/>
            <a:ext cx="7867650" cy="89852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does a standard mouse work?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8768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Movement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of the mouse across the desk moves the mouse ball.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movements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of the mouse ball are detected by a sensor and sent via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interface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to the operating system. The operating system uses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this information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to control the position of the pointer on the screen.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user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presses the button to perform tasks such as selecting icons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and moving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windows.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</a:rPr>
              <a:t>166MHz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799F-190B-4690-9AA4-A530F37BE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9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5950"/>
            <a:ext cx="7886700" cy="1976439"/>
          </a:xfrm>
        </p:spPr>
        <p:txBody>
          <a:bodyPr/>
          <a:lstStyle/>
          <a:p>
            <a:pPr algn="ctr"/>
            <a:r>
              <a:rPr lang="en-US" altLang="en-US" sz="4800" b="1" dirty="0">
                <a:solidFill>
                  <a:schemeClr val="accent6">
                    <a:lumMod val="50000"/>
                  </a:schemeClr>
                </a:solidFill>
              </a:rPr>
              <a:t>Windows Operating System Basics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019A5-B428-4C66-A364-ACC560B6AAF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381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42938" y="300038"/>
            <a:ext cx="7743825" cy="914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a computer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42938" y="1514474"/>
            <a:ext cx="7743825" cy="503872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sz="2600" b="1" dirty="0" smtClean="0">
                <a:solidFill>
                  <a:srgbClr val="C00000"/>
                </a:solidFill>
              </a:rPr>
              <a:t>Starting your computer</a:t>
            </a:r>
          </a:p>
          <a:p>
            <a:pPr marL="835025" lvl="1" indent="-320675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–"/>
            </a:pPr>
            <a:r>
              <a:rPr lang="en-US" altLang="en-US" dirty="0" smtClean="0"/>
              <a:t>Check that it is plugged into the electricity socket, press the button to power it.</a:t>
            </a:r>
          </a:p>
          <a:p>
            <a:pPr marL="835025" lvl="1" indent="-320675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–"/>
            </a:pPr>
            <a:r>
              <a:rPr lang="en-US" altLang="en-US" dirty="0" smtClean="0"/>
              <a:t>Some computers have a single button for both a  computer and the screen others have two.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600" b="1" dirty="0" smtClean="0">
                <a:solidFill>
                  <a:srgbClr val="C00000"/>
                </a:solidFill>
              </a:rPr>
              <a:t>Powering  up or booting </a:t>
            </a:r>
          </a:p>
          <a:p>
            <a:pPr marL="835025" lvl="1" indent="-320675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–"/>
            </a:pPr>
            <a:r>
              <a:rPr lang="en-US" altLang="en-US" dirty="0" smtClean="0"/>
              <a:t>Is a technical term for starting up a computer and display windows desktop screen.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600" b="1" dirty="0" smtClean="0">
                <a:solidFill>
                  <a:srgbClr val="C00000"/>
                </a:solidFill>
              </a:rPr>
              <a:t>A Cursor </a:t>
            </a:r>
          </a:p>
          <a:p>
            <a:pPr marL="835025" lvl="1" indent="-320675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–"/>
            </a:pPr>
            <a:r>
              <a:rPr lang="en-US" altLang="en-US" dirty="0" smtClean="0"/>
              <a:t>Is a symbol  usually an arrow that you move around the computer screen by moving the mouse across your desktop.</a:t>
            </a:r>
            <a:endParaRPr lang="en-GB" altLang="en-US" dirty="0" smtClean="0"/>
          </a:p>
          <a:p>
            <a:endParaRPr lang="en-US" alt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04800" y="176213"/>
            <a:ext cx="8686800" cy="86042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81272" tIns="40636" rIns="81272" bIns="40636">
            <a:normAutofit/>
          </a:bodyPr>
          <a:lstStyle/>
          <a:p>
            <a:pPr algn="ctr"/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Appearance of a Windows desktop </a:t>
            </a:r>
            <a:endParaRPr lang="en-GB" altLang="en-US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4433888" y="2174875"/>
            <a:ext cx="22812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72" tIns="40636" rIns="81272" bIns="40636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/>
              <a:t>Icons</a:t>
            </a:r>
            <a:endParaRPr lang="en-GB" altLang="en-US"/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3535363" y="5803900"/>
            <a:ext cx="18653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72" tIns="40636" rIns="81272" bIns="40636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/>
              <a:t>Start button</a:t>
            </a:r>
            <a:endParaRPr lang="en-GB" altLang="en-US"/>
          </a:p>
        </p:txBody>
      </p:sp>
      <p:sp>
        <p:nvSpPr>
          <p:cNvPr id="28677" name="TextBox 15"/>
          <p:cNvSpPr txBox="1">
            <a:spLocks noChangeArrowheads="1"/>
          </p:cNvSpPr>
          <p:nvPr/>
        </p:nvSpPr>
        <p:spPr bwMode="auto">
          <a:xfrm>
            <a:off x="5943600" y="54864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/>
              <a:t>Task bar</a:t>
            </a:r>
          </a:p>
        </p:txBody>
      </p: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Box 15"/>
          <p:cNvSpPr txBox="1">
            <a:spLocks noChangeArrowheads="1"/>
          </p:cNvSpPr>
          <p:nvPr/>
        </p:nvSpPr>
        <p:spPr bwMode="auto">
          <a:xfrm>
            <a:off x="6096000" y="56388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>
                <a:solidFill>
                  <a:schemeClr val="tx1"/>
                </a:solidFill>
              </a:rPr>
              <a:t>Task bar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4267200" y="6019800"/>
            <a:ext cx="1981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1600200" y="3581400"/>
            <a:ext cx="19812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1600200" y="3429000"/>
            <a:ext cx="1981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3" name="TextBox 15"/>
          <p:cNvSpPr txBox="1">
            <a:spLocks noChangeArrowheads="1"/>
          </p:cNvSpPr>
          <p:nvPr/>
        </p:nvSpPr>
        <p:spPr bwMode="auto">
          <a:xfrm>
            <a:off x="3657600" y="32766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>
                <a:solidFill>
                  <a:schemeClr val="tx1"/>
                </a:solidFill>
              </a:rPr>
              <a:t>Icons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28684" name="Rectangle 17"/>
          <p:cNvSpPr>
            <a:spLocks noChangeArrowheads="1"/>
          </p:cNvSpPr>
          <p:nvPr/>
        </p:nvSpPr>
        <p:spPr bwMode="auto">
          <a:xfrm>
            <a:off x="2667000" y="5334000"/>
            <a:ext cx="1385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>
                <a:solidFill>
                  <a:schemeClr val="tx1"/>
                </a:solidFill>
              </a:rPr>
              <a:t>Start button</a:t>
            </a:r>
            <a:endParaRPr lang="en-GB" altLang="en-US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609600" y="5562600"/>
            <a:ext cx="19812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96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04800" y="257174"/>
            <a:ext cx="8534400" cy="80962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81272" tIns="40636" rIns="81272" bIns="40636">
            <a:normAutofit/>
          </a:bodyPr>
          <a:lstStyle/>
          <a:p>
            <a:pPr algn="ctr"/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Terms</a:t>
            </a:r>
            <a:endParaRPr lang="en-GB" altLang="en-US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27797" y="1357312"/>
            <a:ext cx="7833816" cy="5195887"/>
          </a:xfrm>
        </p:spPr>
        <p:txBody>
          <a:bodyPr>
            <a:normAutofit/>
          </a:bodyPr>
          <a:lstStyle/>
          <a:p>
            <a:r>
              <a:rPr lang="en-US" altLang="en-US" sz="2400" b="1" dirty="0" smtClean="0">
                <a:solidFill>
                  <a:srgbClr val="C00000"/>
                </a:solidFill>
              </a:rPr>
              <a:t>Clicking</a:t>
            </a:r>
            <a:r>
              <a:rPr lang="en-US" altLang="en-US" sz="2400" b="1" dirty="0" smtClean="0"/>
              <a:t> </a:t>
            </a:r>
          </a:p>
          <a:p>
            <a:pPr lvl="1"/>
            <a:r>
              <a:rPr lang="en-US" altLang="en-US" dirty="0" smtClean="0"/>
              <a:t>Briefly holding down the left or the right mouse button.</a:t>
            </a:r>
          </a:p>
          <a:p>
            <a:pPr lvl="1"/>
            <a:r>
              <a:rPr lang="en-US" altLang="en-US" dirty="0" smtClean="0"/>
              <a:t>By clicking on an item  around a computer screen means you have selected it.</a:t>
            </a:r>
          </a:p>
          <a:p>
            <a:pPr lvl="1"/>
            <a:r>
              <a:rPr lang="en-US" altLang="en-US" dirty="0" smtClean="0"/>
              <a:t>Left , right and double clicking give different functionalities.</a:t>
            </a:r>
          </a:p>
          <a:p>
            <a:r>
              <a:rPr lang="en-US" altLang="en-US" sz="2400" b="1" dirty="0" smtClean="0">
                <a:solidFill>
                  <a:srgbClr val="C00000"/>
                </a:solidFill>
              </a:rPr>
              <a:t>Menu</a:t>
            </a:r>
          </a:p>
          <a:p>
            <a:pPr lvl="1"/>
            <a:r>
              <a:rPr lang="en-US" altLang="en-US" dirty="0" smtClean="0"/>
              <a:t>A list of items displayed on a computer screen.</a:t>
            </a:r>
          </a:p>
          <a:p>
            <a:r>
              <a:rPr lang="en-US" altLang="en-US" sz="2400" b="1" dirty="0" smtClean="0">
                <a:solidFill>
                  <a:srgbClr val="C00000"/>
                </a:solidFill>
              </a:rPr>
              <a:t>Taskbar</a:t>
            </a:r>
          </a:p>
          <a:p>
            <a:pPr lvl="1"/>
            <a:r>
              <a:rPr lang="en-US" altLang="en-US" dirty="0" smtClean="0"/>
              <a:t>A horizontal  bar across the bottom of the windows desktop  that displays a start button plus the name of any open application.</a:t>
            </a:r>
          </a:p>
          <a:p>
            <a:pPr lvl="1"/>
            <a:endParaRPr lang="en-GB" alt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1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6"/>
          <p:cNvSpPr>
            <a:spLocks noGrp="1"/>
          </p:cNvSpPr>
          <p:nvPr>
            <p:ph type="title"/>
          </p:nvPr>
        </p:nvSpPr>
        <p:spPr>
          <a:xfrm>
            <a:off x="228600" y="269876"/>
            <a:ext cx="8610600" cy="8509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Terms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28600" y="1357313"/>
            <a:ext cx="8686800" cy="4951412"/>
          </a:xfrm>
        </p:spPr>
        <p:txBody>
          <a:bodyPr/>
          <a:lstStyle/>
          <a:p>
            <a:r>
              <a:rPr lang="en-US" altLang="en-US" sz="3200" b="1" dirty="0" smtClean="0"/>
              <a:t>Multi-tasking</a:t>
            </a:r>
            <a:r>
              <a:rPr lang="en-US" altLang="en-US" sz="3200" dirty="0" smtClean="0"/>
              <a:t> </a:t>
            </a:r>
          </a:p>
          <a:p>
            <a:pPr lvl="1"/>
            <a:r>
              <a:rPr lang="en-US" altLang="en-US" sz="3200" dirty="0" smtClean="0"/>
              <a:t>Ability of windows to have  several applications and files  open at the same time.</a:t>
            </a:r>
          </a:p>
          <a:p>
            <a:r>
              <a:rPr lang="en-US" altLang="en-US" sz="3200" b="1" dirty="0" smtClean="0"/>
              <a:t>Buttons</a:t>
            </a:r>
          </a:p>
          <a:p>
            <a:endParaRPr lang="en-US" altLang="en-US" dirty="0" smtClean="0"/>
          </a:p>
          <a:p>
            <a:pPr lvl="1"/>
            <a:endParaRPr lang="en-GB" altLang="en-US" dirty="0" smtClean="0"/>
          </a:p>
        </p:txBody>
      </p:sp>
      <p:grpSp>
        <p:nvGrpSpPr>
          <p:cNvPr id="30724" name="Group 13"/>
          <p:cNvGrpSpPr>
            <a:grpSpLocks/>
          </p:cNvGrpSpPr>
          <p:nvPr/>
        </p:nvGrpSpPr>
        <p:grpSpPr bwMode="auto">
          <a:xfrm>
            <a:off x="304800" y="3429000"/>
            <a:ext cx="8040688" cy="915988"/>
            <a:chOff x="392112" y="4875212"/>
            <a:chExt cx="8865125" cy="1057466"/>
          </a:xfrm>
        </p:grpSpPr>
        <p:pic>
          <p:nvPicPr>
            <p:cNvPr id="3073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5512" y="4875212"/>
              <a:ext cx="4521725" cy="9906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3073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112" y="4875212"/>
              <a:ext cx="4191000" cy="105746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</p:grpSp>
      <p:cxnSp>
        <p:nvCxnSpPr>
          <p:cNvPr id="16" name="Straight Arrow Connector 15"/>
          <p:cNvCxnSpPr/>
          <p:nvPr/>
        </p:nvCxnSpPr>
        <p:spPr>
          <a:xfrm rot="5400000" flipH="1" flipV="1">
            <a:off x="1340644" y="4374356"/>
            <a:ext cx="725488" cy="206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2614612" y="4014788"/>
            <a:ext cx="727075" cy="622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715000" y="4038600"/>
            <a:ext cx="1452563" cy="725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7532687" y="4430713"/>
            <a:ext cx="923925" cy="139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9" name="TextBox 24"/>
          <p:cNvSpPr txBox="1">
            <a:spLocks noChangeArrowheads="1"/>
          </p:cNvSpPr>
          <p:nvPr/>
        </p:nvSpPr>
        <p:spPr bwMode="auto">
          <a:xfrm>
            <a:off x="563563" y="4876800"/>
            <a:ext cx="13128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72" tIns="40636" rIns="81272" bIns="40636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b="1">
                <a:solidFill>
                  <a:srgbClr val="FF0000"/>
                </a:solidFill>
              </a:rPr>
              <a:t>Minimize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b="1"/>
              <a:t>button</a:t>
            </a:r>
            <a:endParaRPr lang="en-GB" altLang="en-US" b="1"/>
          </a:p>
        </p:txBody>
      </p:sp>
      <p:sp>
        <p:nvSpPr>
          <p:cNvPr id="30730" name="TextBox 25"/>
          <p:cNvSpPr txBox="1">
            <a:spLocks noChangeArrowheads="1"/>
          </p:cNvSpPr>
          <p:nvPr/>
        </p:nvSpPr>
        <p:spPr bwMode="auto">
          <a:xfrm>
            <a:off x="2982913" y="4724400"/>
            <a:ext cx="124301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72" tIns="40636" rIns="81272" bIns="40636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b="1">
                <a:solidFill>
                  <a:srgbClr val="FF0000"/>
                </a:solidFill>
              </a:rPr>
              <a:t>Maximize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b="1"/>
              <a:t>Button</a:t>
            </a:r>
            <a:endParaRPr lang="en-GB" altLang="en-US" b="1"/>
          </a:p>
        </p:txBody>
      </p:sp>
      <p:sp>
        <p:nvSpPr>
          <p:cNvPr id="30731" name="TextBox 26"/>
          <p:cNvSpPr txBox="1">
            <a:spLocks noChangeArrowheads="1"/>
          </p:cNvSpPr>
          <p:nvPr/>
        </p:nvSpPr>
        <p:spPr bwMode="auto">
          <a:xfrm>
            <a:off x="5056188" y="4724400"/>
            <a:ext cx="13128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72" tIns="40636" rIns="81272" bIns="40636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b="1">
                <a:solidFill>
                  <a:srgbClr val="FF0000"/>
                </a:solidFill>
              </a:rPr>
              <a:t>Restore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b="1"/>
              <a:t>Button</a:t>
            </a:r>
            <a:endParaRPr lang="en-GB" altLang="en-US" b="1"/>
          </a:p>
        </p:txBody>
      </p:sp>
      <p:sp>
        <p:nvSpPr>
          <p:cNvPr id="30732" name="TextBox 27"/>
          <p:cNvSpPr txBox="1">
            <a:spLocks noChangeArrowheads="1"/>
          </p:cNvSpPr>
          <p:nvPr/>
        </p:nvSpPr>
        <p:spPr bwMode="auto">
          <a:xfrm>
            <a:off x="7751763" y="4953000"/>
            <a:ext cx="103663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72" tIns="40636" rIns="81272" bIns="40636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b="1">
                <a:solidFill>
                  <a:srgbClr val="FF0000"/>
                </a:solidFill>
              </a:rPr>
              <a:t>Close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b="1"/>
              <a:t>Button</a:t>
            </a:r>
            <a:endParaRPr lang="en-GB" altLang="en-US" b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7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28600" y="1385888"/>
            <a:ext cx="8610600" cy="5243512"/>
          </a:xfrm>
        </p:spPr>
        <p:txBody>
          <a:bodyPr>
            <a:normAutofit/>
          </a:bodyPr>
          <a:lstStyle/>
          <a:p>
            <a:r>
              <a:rPr lang="en-US" altLang="en-US" sz="2400" b="1" dirty="0" smtClean="0">
                <a:solidFill>
                  <a:srgbClr val="C00000"/>
                </a:solidFill>
              </a:rPr>
              <a:t>Command button</a:t>
            </a:r>
          </a:p>
          <a:p>
            <a:pPr lvl="1"/>
            <a:r>
              <a:rPr lang="en-US" altLang="en-US" dirty="0" smtClean="0"/>
              <a:t>A button that performs  or cancels an action e.g. OK and Cancel buttons.</a:t>
            </a:r>
          </a:p>
          <a:p>
            <a:r>
              <a:rPr lang="en-US" altLang="en-US" sz="2400" b="1" dirty="0" smtClean="0">
                <a:solidFill>
                  <a:srgbClr val="C00000"/>
                </a:solidFill>
              </a:rPr>
              <a:t>Dragging with the mouse</a:t>
            </a:r>
          </a:p>
          <a:p>
            <a:pPr lvl="1"/>
            <a:r>
              <a:rPr lang="en-US" altLang="en-US" dirty="0" smtClean="0"/>
              <a:t>Moving a selected item on the desktop by clicking on it with the left mouse button, and holding the button as you move the item.</a:t>
            </a:r>
          </a:p>
          <a:p>
            <a:r>
              <a:rPr lang="en-US" altLang="en-US" sz="2400" b="1" dirty="0" smtClean="0">
                <a:solidFill>
                  <a:srgbClr val="C00000"/>
                </a:solidFill>
              </a:rPr>
              <a:t>Dialog box</a:t>
            </a:r>
          </a:p>
          <a:p>
            <a:pPr lvl="1"/>
            <a:r>
              <a:rPr lang="en-US" altLang="en-US" dirty="0" smtClean="0"/>
              <a:t>A rectangular box that windows displays when it needs further information before it can carry out a command or when it needs to provide you with </a:t>
            </a:r>
            <a:r>
              <a:rPr lang="en-US" altLang="en-US" sz="2000" dirty="0" smtClean="0"/>
              <a:t>more information.</a:t>
            </a:r>
            <a:endParaRPr lang="en-GB" altLang="en-US" sz="2000" dirty="0" smtClean="0"/>
          </a:p>
        </p:txBody>
      </p:sp>
      <p:sp>
        <p:nvSpPr>
          <p:cNvPr id="5" name="Title 16"/>
          <p:cNvSpPr>
            <a:spLocks noGrp="1"/>
          </p:cNvSpPr>
          <p:nvPr>
            <p:ph type="title"/>
          </p:nvPr>
        </p:nvSpPr>
        <p:spPr>
          <a:xfrm>
            <a:off x="228600" y="255588"/>
            <a:ext cx="8610600" cy="8509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Terms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28600" y="300038"/>
            <a:ext cx="8686800" cy="85725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with the Control Panel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04800" y="1500188"/>
            <a:ext cx="8534400" cy="4976812"/>
          </a:xfrm>
        </p:spPr>
        <p:txBody>
          <a:bodyPr>
            <a:normAutofit/>
          </a:bodyPr>
          <a:lstStyle/>
          <a:p>
            <a:pPr algn="just"/>
            <a:r>
              <a:rPr lang="en-US" altLang="en-US" sz="2600" dirty="0" smtClean="0"/>
              <a:t>The </a:t>
            </a:r>
            <a:r>
              <a:rPr lang="en-US" altLang="en-US" sz="2600" b="1" dirty="0" smtClean="0"/>
              <a:t>Control Panel</a:t>
            </a:r>
            <a:r>
              <a:rPr lang="en-US" altLang="en-US" sz="2600" dirty="0" smtClean="0"/>
              <a:t> is a part of the Microsoft Windows GUI which allows users to </a:t>
            </a:r>
            <a:r>
              <a:rPr lang="en-US" altLang="en-US" sz="2600" b="1" dirty="0" smtClean="0"/>
              <a:t>view</a:t>
            </a:r>
            <a:r>
              <a:rPr lang="en-US" altLang="en-US" sz="2600" dirty="0" smtClean="0"/>
              <a:t> and </a:t>
            </a:r>
            <a:r>
              <a:rPr lang="en-US" altLang="en-US" sz="2600" b="1" dirty="0" smtClean="0"/>
              <a:t>manipulate</a:t>
            </a:r>
            <a:r>
              <a:rPr lang="en-US" altLang="en-US" sz="2600" dirty="0" smtClean="0"/>
              <a:t> basic system settings such as adding hardware, adding and removing software, controlling user accounts, and changing accessibility options. </a:t>
            </a:r>
          </a:p>
          <a:p>
            <a:pPr algn="just"/>
            <a:r>
              <a:rPr lang="en-US" altLang="en-US" sz="2600" dirty="0" smtClean="0"/>
              <a:t>The control panel helps the computer user to change settings and customize the functionality of your computer.</a:t>
            </a:r>
          </a:p>
          <a:p>
            <a:pPr algn="just"/>
            <a:r>
              <a:rPr lang="en-US" altLang="en-US" sz="2600" dirty="0" smtClean="0"/>
              <a:t>To access the control panel: Click on the Start button- then click on Control panel in the menu items provided.</a:t>
            </a:r>
          </a:p>
          <a:p>
            <a:endParaRPr lang="en-US" altLang="en-US" sz="2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1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549" t="15372" r="10619" b="5927"/>
          <a:stretch>
            <a:fillRect/>
          </a:stretch>
        </p:blipFill>
        <p:spPr>
          <a:xfrm>
            <a:off x="590550" y="1285875"/>
            <a:ext cx="7962900" cy="528637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0550" y="285750"/>
            <a:ext cx="7962900" cy="85725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with the Control Panel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9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61139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Study Unit 4: Computer Operations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16" y="867158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unit introduces students to  the common terms of using a computer system including definition of a computer system, data 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information,bit,byte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838200"/>
          </a:xfrm>
          <a:solidFill>
            <a:schemeClr val="accent6">
              <a:lumMod val="60000"/>
              <a:lumOff val="40000"/>
            </a:schemeClr>
          </a:solidFill>
        </p:spPr>
        <p:txBody>
          <a:bodyPr lIns="81272" tIns="40636" rIns="81272" bIns="40636">
            <a:normAutofit/>
          </a:bodyPr>
          <a:lstStyle/>
          <a:p>
            <a:pPr algn="ctr"/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Exploring your computer</a:t>
            </a:r>
            <a:endParaRPr lang="en-GB" altLang="en-US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b="1" dirty="0" smtClean="0"/>
              <a:t>Computer drive</a:t>
            </a:r>
          </a:p>
          <a:p>
            <a:pPr lvl="1">
              <a:defRPr/>
            </a:pPr>
            <a:r>
              <a:rPr lang="en-US" altLang="en-US" dirty="0" smtClean="0"/>
              <a:t>Is a physical storage device for holding files and folders in a computer.</a:t>
            </a:r>
          </a:p>
          <a:p>
            <a:pPr marL="319088" lvl="1" indent="0">
              <a:buFont typeface="Wingdings 2" pitchFamily="18" charset="2"/>
              <a:buNone/>
              <a:defRPr/>
            </a:pPr>
            <a:endParaRPr lang="en-GB" altLang="en-US" sz="2000" dirty="0" smtClean="0"/>
          </a:p>
        </p:txBody>
      </p:sp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3" cstate="print"/>
          <a:srcRect l="27998" t="23906" r="14127" b="17656"/>
          <a:stretch>
            <a:fillRect/>
          </a:stretch>
        </p:blipFill>
        <p:spPr bwMode="auto">
          <a:xfrm>
            <a:off x="752475" y="2114550"/>
            <a:ext cx="7639050" cy="457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7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28600" y="111125"/>
            <a:ext cx="8763000" cy="8175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81272" tIns="40636" rIns="81272" bIns="40636"/>
          <a:lstStyle/>
          <a:p>
            <a:pPr algn="ctr"/>
            <a:r>
              <a:rPr lang="en-US" altLang="en-US" sz="39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Viewing drive properties</a:t>
            </a:r>
            <a:endParaRPr lang="en-GB" altLang="en-US" sz="39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54100"/>
            <a:ext cx="8763000" cy="5359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2360613" y="3362325"/>
            <a:ext cx="2843212" cy="63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72" tIns="40636" rIns="81272" bIns="40636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dirty="0"/>
              <a:t>Right click on hard disk drive and </a:t>
            </a:r>
            <a:r>
              <a:rPr lang="en-US" altLang="en-US" dirty="0" smtClean="0"/>
              <a:t>select properties</a:t>
            </a:r>
            <a:r>
              <a:rPr lang="en-US" altLang="en-US" dirty="0"/>
              <a:t>.</a:t>
            </a:r>
            <a:endParaRPr lang="en-GB" alt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65513" y="2571750"/>
            <a:ext cx="1658937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78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76300"/>
          </a:xfrm>
          <a:solidFill>
            <a:schemeClr val="accent6">
              <a:lumMod val="60000"/>
              <a:lumOff val="40000"/>
            </a:schemeClr>
          </a:solidFill>
        </p:spPr>
        <p:txBody>
          <a:bodyPr lIns="81272" tIns="40636" rIns="81272" bIns="40636">
            <a:normAutofit/>
          </a:bodyPr>
          <a:lstStyle/>
          <a:p>
            <a:pPr algn="ctr"/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 properties</a:t>
            </a:r>
            <a:endParaRPr lang="en-GB" altLang="en-US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1154113"/>
            <a:ext cx="5842000" cy="5475287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2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>
          <a:xfrm>
            <a:off x="709684" y="242888"/>
            <a:ext cx="7574507" cy="823912"/>
          </a:xfrm>
          <a:solidFill>
            <a:schemeClr val="accent6">
              <a:lumMod val="60000"/>
              <a:lumOff val="40000"/>
            </a:schemeClr>
          </a:solidFill>
        </p:spPr>
        <p:txBody>
          <a:bodyPr lIns="81272" tIns="40636" rIns="81272" bIns="40636">
            <a:normAutofit/>
          </a:bodyPr>
          <a:lstStyle/>
          <a:p>
            <a:pPr algn="ctr"/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Naming Conventions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09684" y="1200150"/>
            <a:ext cx="7574507" cy="5300663"/>
          </a:xfrm>
        </p:spPr>
        <p:txBody>
          <a:bodyPr>
            <a:normAutofit/>
          </a:bodyPr>
          <a:lstStyle/>
          <a:p>
            <a:pPr>
              <a:spcAft>
                <a:spcPct val="20000"/>
              </a:spcAft>
              <a:buFont typeface="Arial" pitchFamily="34" charset="0"/>
              <a:buChar char="•"/>
            </a:pPr>
            <a:r>
              <a:rPr lang="en-US" altLang="en-US" sz="2400" dirty="0" smtClean="0"/>
              <a:t>A </a:t>
            </a:r>
            <a:r>
              <a:rPr lang="en-US" altLang="en-US" sz="2400" b="1" dirty="0" smtClean="0"/>
              <a:t>computer file </a:t>
            </a:r>
            <a:r>
              <a:rPr lang="en-US" altLang="en-US" sz="2400" dirty="0" smtClean="0"/>
              <a:t>is a named collection of data that exists on a storage medium such as a hard disk, a floppy disk, or a CD. </a:t>
            </a:r>
          </a:p>
          <a:p>
            <a:pPr>
              <a:spcAft>
                <a:spcPct val="20000"/>
              </a:spcAft>
              <a:buFont typeface="Arial" pitchFamily="34" charset="0"/>
              <a:buChar char="•"/>
            </a:pPr>
            <a:r>
              <a:rPr lang="en-US" altLang="en-US" sz="2400" dirty="0" smtClean="0"/>
              <a:t>When you create a file, you must provide it with a valid </a:t>
            </a:r>
            <a:r>
              <a:rPr lang="en-US" altLang="en-US" sz="2400" b="1" dirty="0" smtClean="0"/>
              <a:t>filename</a:t>
            </a:r>
            <a:r>
              <a:rPr lang="en-US" altLang="en-US" sz="2400" dirty="0" smtClean="0"/>
              <a:t> that adheres to specific rules, referred to as </a:t>
            </a:r>
            <a:r>
              <a:rPr lang="en-US" altLang="en-US" sz="2400" b="1" dirty="0" smtClean="0"/>
              <a:t>file naming conventions</a:t>
            </a:r>
            <a:r>
              <a:rPr lang="en-US" altLang="en-US" sz="2400" dirty="0" smtClean="0"/>
              <a:t>.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altLang="en-US" sz="2400" dirty="0" smtClean="0"/>
              <a:t>Special characters like / \ : ? &lt; &gt; * are not allowed in Windows filenames.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altLang="en-US" sz="2400" dirty="0" smtClean="0"/>
              <a:t>Reserved words like Aux, Com1, and Lpt1 are used as commands or special identifiers in Windows.  You cannot use these words alone as a filename.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577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805218" y="304800"/>
            <a:ext cx="7410734" cy="895350"/>
          </a:xfrm>
          <a:solidFill>
            <a:schemeClr val="accent6">
              <a:lumMod val="60000"/>
              <a:lumOff val="40000"/>
            </a:schemeClr>
          </a:solidFill>
        </p:spPr>
        <p:txBody>
          <a:bodyPr lIns="81272" tIns="40636" rIns="81272" bIns="40636">
            <a:normAutofit/>
          </a:bodyPr>
          <a:lstStyle/>
          <a:p>
            <a:pPr algn="ctr"/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Directories and Folders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805218" y="1485900"/>
            <a:ext cx="7410734" cy="48752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sz="2400" dirty="0" smtClean="0"/>
              <a:t>An operating system maintains a list of files called a </a:t>
            </a:r>
            <a:r>
              <a:rPr lang="en-US" altLang="en-US" sz="2400" b="1" dirty="0" smtClean="0"/>
              <a:t>directory</a:t>
            </a:r>
            <a:r>
              <a:rPr lang="en-US" altLang="en-US" sz="2400" dirty="0" smtClean="0"/>
              <a:t> for each disk, CD-ROM or DVD.</a:t>
            </a:r>
          </a:p>
          <a:p>
            <a:pPr>
              <a:lnSpc>
                <a:spcPct val="110000"/>
              </a:lnSpc>
            </a:pPr>
            <a:r>
              <a:rPr lang="en-US" altLang="en-US" sz="2400" dirty="0" smtClean="0"/>
              <a:t>The main directory of a disk is its </a:t>
            </a:r>
            <a:r>
              <a:rPr lang="en-US" altLang="en-US" sz="2400" b="1" dirty="0" smtClean="0"/>
              <a:t>root directory</a:t>
            </a:r>
            <a:r>
              <a:rPr lang="en-US" altLang="en-US" sz="24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altLang="en-US" sz="2400" dirty="0" smtClean="0"/>
              <a:t>Most operating systems allow the user to divide a directory into smaller lists called </a:t>
            </a:r>
            <a:r>
              <a:rPr lang="en-US" altLang="en-US" sz="2400" b="1" dirty="0" smtClean="0"/>
              <a:t>folders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/>
              <a:t>or </a:t>
            </a:r>
            <a:r>
              <a:rPr lang="en-US" altLang="en-US" sz="2400" b="1" dirty="0" smtClean="0"/>
              <a:t>subdirectories</a:t>
            </a:r>
            <a:r>
              <a:rPr lang="en-US" altLang="en-US" sz="24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altLang="en-US" sz="2400" dirty="0" smtClean="0"/>
              <a:t>A computer file’s location is defined by a </a:t>
            </a:r>
            <a:r>
              <a:rPr lang="en-US" altLang="en-US" sz="2400" b="1" dirty="0" smtClean="0"/>
              <a:t>file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smtClean="0"/>
              <a:t>specification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/>
              <a:t>(or </a:t>
            </a:r>
            <a:r>
              <a:rPr lang="en-US" altLang="en-US" sz="2400" b="1" dirty="0" smtClean="0"/>
              <a:t>path</a:t>
            </a:r>
            <a:r>
              <a:rPr lang="en-US" altLang="en-US" sz="2400" dirty="0" smtClean="0"/>
              <a:t>) which includes the drive letter, folder(s), filename, and extension.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155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103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949324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1272" tIns="40636" rIns="81272" bIns="40636">
            <a:normAutofit/>
          </a:bodyPr>
          <a:lstStyle/>
          <a:p>
            <a:pPr algn="ctr"/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File Specification</a:t>
            </a:r>
          </a:p>
        </p:txBody>
      </p:sp>
      <p:pic>
        <p:nvPicPr>
          <p:cNvPr id="40963" name="Picture 102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8050" y="1647825"/>
            <a:ext cx="3495675" cy="1335088"/>
          </a:xfrm>
        </p:spPr>
      </p:pic>
      <p:pic>
        <p:nvPicPr>
          <p:cNvPr id="40964" name="Picture 10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00675" y="1647825"/>
            <a:ext cx="2714625" cy="1266825"/>
          </a:xfrm>
        </p:spPr>
      </p:pic>
      <p:sp>
        <p:nvSpPr>
          <p:cNvPr id="40965" name="Rectangle 1034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3560763"/>
            <a:ext cx="8229600" cy="2535237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mtClean="0"/>
              <a:t>A:\DATA\GOOD.TXT</a:t>
            </a:r>
          </a:p>
          <a:p>
            <a:pPr marL="741363" lvl="1" indent="-284163">
              <a:lnSpc>
                <a:spcPct val="90000"/>
              </a:lnSpc>
              <a:buFont typeface="Arial" pitchFamily="34" charset="0"/>
              <a:buChar char="–"/>
            </a:pPr>
            <a:r>
              <a:rPr lang="en-US" altLang="en-US" sz="2800" smtClean="0"/>
              <a:t>A: is the </a:t>
            </a:r>
            <a:r>
              <a:rPr lang="en-US" altLang="en-US" sz="2800" b="1" smtClean="0"/>
              <a:t>Drive Letter</a:t>
            </a:r>
            <a:endParaRPr lang="en-US" altLang="en-US" sz="2800" smtClean="0"/>
          </a:p>
          <a:p>
            <a:pPr marL="741363" lvl="1" indent="-284163">
              <a:lnSpc>
                <a:spcPct val="90000"/>
              </a:lnSpc>
              <a:buFont typeface="Arial" pitchFamily="34" charset="0"/>
              <a:buChar char="–"/>
            </a:pPr>
            <a:r>
              <a:rPr lang="en-US" altLang="en-US" sz="2800" smtClean="0"/>
              <a:t>DATA is the </a:t>
            </a:r>
            <a:r>
              <a:rPr lang="en-US" altLang="en-US" sz="2800" b="1" smtClean="0"/>
              <a:t>folder name</a:t>
            </a:r>
            <a:endParaRPr lang="en-US" altLang="en-US" sz="2800" smtClean="0"/>
          </a:p>
          <a:p>
            <a:pPr marL="741363" lvl="1" indent="-284163">
              <a:lnSpc>
                <a:spcPct val="90000"/>
              </a:lnSpc>
              <a:buFont typeface="Arial" pitchFamily="34" charset="0"/>
              <a:buChar char="–"/>
            </a:pPr>
            <a:r>
              <a:rPr lang="en-US" altLang="en-US" sz="2800" smtClean="0"/>
              <a:t>GOOD is the </a:t>
            </a:r>
            <a:r>
              <a:rPr lang="en-US" altLang="en-US" sz="2800" b="1" smtClean="0"/>
              <a:t>filename</a:t>
            </a:r>
            <a:endParaRPr lang="en-US" altLang="en-US" sz="2800" smtClean="0"/>
          </a:p>
          <a:p>
            <a:pPr marL="741363" lvl="1" indent="-284163">
              <a:lnSpc>
                <a:spcPct val="90000"/>
              </a:lnSpc>
              <a:buFont typeface="Arial" pitchFamily="34" charset="0"/>
              <a:buChar char="–"/>
            </a:pPr>
            <a:r>
              <a:rPr lang="en-US" altLang="en-US" sz="2800" smtClean="0"/>
              <a:t>.TXT is the </a:t>
            </a:r>
            <a:r>
              <a:rPr lang="en-US" altLang="en-US" sz="2800" b="1" smtClean="0"/>
              <a:t>filename extension</a:t>
            </a:r>
            <a:endParaRPr lang="en-US" altLang="en-US" sz="28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8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14400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Sizes and Dates</a:t>
            </a:r>
          </a:p>
        </p:txBody>
      </p:sp>
      <p:pic>
        <p:nvPicPr>
          <p:cNvPr id="41987" name="Picture 5" descr="bs00975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0418" y="1524000"/>
            <a:ext cx="4066298" cy="3548922"/>
          </a:xfrm>
        </p:spPr>
      </p:pic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524000"/>
            <a:ext cx="3886200" cy="4267200"/>
          </a:xfrm>
        </p:spPr>
        <p:txBody>
          <a:bodyPr>
            <a:normAutofit/>
          </a:bodyPr>
          <a:lstStyle/>
          <a:p>
            <a:r>
              <a:rPr lang="en-US" altLang="en-US" sz="2600" b="1" dirty="0" smtClean="0"/>
              <a:t>File size </a:t>
            </a:r>
            <a:r>
              <a:rPr lang="en-US" altLang="en-US" sz="2600" dirty="0" smtClean="0"/>
              <a:t>is usually measured in bytes, kilobytes or megabytes.</a:t>
            </a:r>
          </a:p>
          <a:p>
            <a:r>
              <a:rPr lang="en-US" altLang="en-US" sz="2600" dirty="0" smtClean="0"/>
              <a:t>The </a:t>
            </a:r>
            <a:r>
              <a:rPr lang="en-US" altLang="en-US" sz="2600" b="1" dirty="0" smtClean="0"/>
              <a:t>file date </a:t>
            </a:r>
            <a:r>
              <a:rPr lang="en-US" altLang="en-US" sz="2600" dirty="0" smtClean="0"/>
              <a:t>is the date the file was created or last modified.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DD7AE5-9A04-4909-9FD1-0C6AC10E12C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4549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710132" cy="863599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 Management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447800"/>
            <a:ext cx="7710132" cy="487680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580"/>
              </a:spcBef>
              <a:defRPr/>
            </a:pPr>
            <a:r>
              <a:rPr lang="en-US" sz="2400" dirty="0" smtClean="0"/>
              <a:t>Folders are the best way to organize and store your data on your computer. Folders located inside other folders are often called subfolders. </a:t>
            </a:r>
          </a:p>
          <a:p>
            <a:pPr algn="just">
              <a:lnSpc>
                <a:spcPct val="120000"/>
              </a:lnSpc>
              <a:spcBef>
                <a:spcPts val="58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Steps of creating a folder in windows.</a:t>
            </a:r>
          </a:p>
          <a:p>
            <a:pPr marL="777240" lvl="1" indent="-457200" algn="just" eaLnBrk="1" fontAlgn="auto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Go to the location where you want to create a new folder.</a:t>
            </a:r>
          </a:p>
          <a:p>
            <a:pPr marL="777240" lvl="1" indent="-457200" algn="just" eaLnBrk="1" fontAlgn="auto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in a blank area</a:t>
            </a:r>
            <a:r>
              <a:rPr lang="en-GB" dirty="0" smtClean="0"/>
              <a:t>, </a:t>
            </a:r>
            <a:r>
              <a:rPr lang="en-GB" dirty="0"/>
              <a:t>click New and select Folder.</a:t>
            </a:r>
          </a:p>
          <a:p>
            <a:pPr marL="777240" lvl="1" indent="-457200" algn="just">
              <a:lnSpc>
                <a:spcPct val="100000"/>
              </a:lnSpc>
              <a:spcBef>
                <a:spcPts val="370"/>
              </a:spcBef>
              <a:buFont typeface="+mj-lt"/>
              <a:buAutoNum type="arabicPeriod"/>
              <a:defRPr/>
            </a:pPr>
            <a:r>
              <a:rPr lang="en-GB" dirty="0" smtClean="0"/>
              <a:t>A </a:t>
            </a:r>
            <a:r>
              <a:rPr lang="en-GB" dirty="0"/>
              <a:t>new folder is displayed with the default name, </a:t>
            </a:r>
            <a:r>
              <a:rPr lang="en-GB" dirty="0" smtClean="0"/>
              <a:t>New Folder</a:t>
            </a:r>
            <a:r>
              <a:rPr lang="en-GB" dirty="0"/>
              <a:t>.</a:t>
            </a:r>
          </a:p>
          <a:p>
            <a:pPr marL="777240" lvl="1" indent="-457200" algn="just">
              <a:lnSpc>
                <a:spcPct val="100000"/>
              </a:lnSpc>
              <a:spcBef>
                <a:spcPts val="370"/>
              </a:spcBef>
              <a:buFont typeface="+mj-lt"/>
              <a:buAutoNum type="arabicPeriod"/>
              <a:defRPr/>
            </a:pPr>
            <a:r>
              <a:rPr lang="en-GB" dirty="0" smtClean="0"/>
              <a:t>Type </a:t>
            </a:r>
            <a:r>
              <a:rPr lang="en-GB" dirty="0"/>
              <a:t>a name for the new folder, and then press ENTER.</a:t>
            </a:r>
            <a:endParaRPr lang="en-US" dirty="0" smtClean="0"/>
          </a:p>
          <a:p>
            <a:pPr marL="0" indent="0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52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710132" cy="863599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 a file or folder</a:t>
            </a:r>
            <a:endParaRPr lang="en-US" altLang="en-US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447800"/>
            <a:ext cx="7710132" cy="487680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58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Steps of renaming a file/folder.</a:t>
            </a:r>
          </a:p>
          <a:p>
            <a:pPr marL="777240" lvl="1" indent="-457200" algn="just">
              <a:lnSpc>
                <a:spcPct val="100000"/>
              </a:lnSpc>
              <a:spcBef>
                <a:spcPts val="370"/>
              </a:spcBef>
              <a:buFont typeface="+mj-lt"/>
              <a:buAutoNum type="arabicPeriod"/>
              <a:defRPr/>
            </a:pPr>
            <a:r>
              <a:rPr lang="en-GB" dirty="0"/>
              <a:t>Click on the file or folder you want to rename.</a:t>
            </a:r>
          </a:p>
          <a:p>
            <a:pPr marL="777240" lvl="1" indent="-457200" algn="just">
              <a:lnSpc>
                <a:spcPct val="100000"/>
              </a:lnSpc>
              <a:spcBef>
                <a:spcPts val="370"/>
              </a:spcBef>
              <a:buFont typeface="+mj-lt"/>
              <a:buAutoNum type="arabicPeriod"/>
              <a:defRPr/>
            </a:pPr>
            <a:r>
              <a:rPr lang="en-GB" dirty="0" smtClean="0"/>
              <a:t>Under </a:t>
            </a:r>
            <a:r>
              <a:rPr lang="en-GB" dirty="0"/>
              <a:t>File, click Rename.</a:t>
            </a:r>
          </a:p>
          <a:p>
            <a:pPr marL="777240" lvl="1" indent="-457200" algn="just">
              <a:lnSpc>
                <a:spcPct val="100000"/>
              </a:lnSpc>
              <a:spcBef>
                <a:spcPts val="370"/>
              </a:spcBef>
              <a:buFont typeface="+mj-lt"/>
              <a:buAutoNum type="arabicPeriod"/>
              <a:defRPr/>
            </a:pPr>
            <a:r>
              <a:rPr lang="en-GB" dirty="0" smtClean="0"/>
              <a:t>Type </a:t>
            </a:r>
            <a:r>
              <a:rPr lang="en-GB" dirty="0"/>
              <a:t>the new name, and then press ENTER key</a:t>
            </a:r>
            <a:r>
              <a:rPr lang="en-GB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580"/>
              </a:spcBef>
              <a:defRPr/>
            </a:pPr>
            <a:r>
              <a:rPr lang="en-US" sz="2400" dirty="0">
                <a:solidFill>
                  <a:srgbClr val="FF0000"/>
                </a:solidFill>
              </a:rPr>
              <a:t>Steps </a:t>
            </a:r>
            <a:r>
              <a:rPr lang="en-US" sz="2400" dirty="0" smtClean="0">
                <a:solidFill>
                  <a:srgbClr val="FF0000"/>
                </a:solidFill>
              </a:rPr>
              <a:t>to delete </a:t>
            </a:r>
            <a:r>
              <a:rPr lang="en-US" sz="2400" dirty="0">
                <a:solidFill>
                  <a:srgbClr val="FF0000"/>
                </a:solidFill>
              </a:rPr>
              <a:t>a file/folder.</a:t>
            </a:r>
          </a:p>
          <a:p>
            <a:pPr marL="777240" lvl="1" indent="-457200" algn="just">
              <a:lnSpc>
                <a:spcPct val="100000"/>
              </a:lnSpc>
              <a:spcBef>
                <a:spcPts val="370"/>
              </a:spcBef>
              <a:buFont typeface="+mj-lt"/>
              <a:buAutoNum type="arabicPeriod"/>
              <a:defRPr/>
            </a:pPr>
            <a:r>
              <a:rPr lang="en-GB" dirty="0"/>
              <a:t>Click on the file or folder you want to delete.</a:t>
            </a:r>
          </a:p>
          <a:p>
            <a:pPr marL="777240" lvl="1" indent="-457200" algn="just">
              <a:lnSpc>
                <a:spcPct val="100000"/>
              </a:lnSpc>
              <a:spcBef>
                <a:spcPts val="370"/>
              </a:spcBef>
              <a:buFont typeface="+mj-lt"/>
              <a:buAutoNum type="arabicPeriod"/>
              <a:defRPr/>
            </a:pPr>
            <a:r>
              <a:rPr lang="en-GB" dirty="0" smtClean="0"/>
              <a:t>Right-click on the File</a:t>
            </a:r>
            <a:r>
              <a:rPr lang="en-GB" dirty="0"/>
              <a:t>, click </a:t>
            </a:r>
            <a:r>
              <a:rPr lang="en-GB" dirty="0" smtClean="0"/>
              <a:t>Delete.</a:t>
            </a:r>
          </a:p>
          <a:p>
            <a:pPr marL="777240" lvl="1" indent="-457200" algn="just">
              <a:lnSpc>
                <a:spcPct val="100000"/>
              </a:lnSpc>
              <a:spcBef>
                <a:spcPts val="370"/>
              </a:spcBef>
              <a:buFont typeface="+mj-lt"/>
              <a:buAutoNum type="arabicPeriod"/>
              <a:defRPr/>
            </a:pPr>
            <a:endParaRPr lang="en-GB" dirty="0"/>
          </a:p>
          <a:p>
            <a:pPr marL="320040" lvl="1" indent="0" algn="just">
              <a:lnSpc>
                <a:spcPct val="100000"/>
              </a:lnSpc>
              <a:spcBef>
                <a:spcPts val="370"/>
              </a:spcBef>
              <a:buNone/>
              <a:defRPr/>
            </a:pPr>
            <a:endParaRPr lang="en-GB" dirty="0" smtClean="0"/>
          </a:p>
          <a:p>
            <a:pPr marL="777240" lvl="2" indent="0" algn="just">
              <a:lnSpc>
                <a:spcPct val="100000"/>
              </a:lnSpc>
              <a:spcBef>
                <a:spcPts val="370"/>
              </a:spcBef>
              <a:buNone/>
              <a:defRPr/>
            </a:pPr>
            <a:r>
              <a:rPr lang="en-GB" sz="1800" i="1" dirty="0" smtClean="0"/>
              <a:t>Deleted </a:t>
            </a:r>
            <a:r>
              <a:rPr lang="en-GB" sz="1800" i="1" dirty="0"/>
              <a:t>files or folders are stored in the Recycle Bin, </a:t>
            </a:r>
            <a:r>
              <a:rPr lang="en-GB" sz="1800" i="1" dirty="0" smtClean="0"/>
              <a:t>till they </a:t>
            </a:r>
            <a:r>
              <a:rPr lang="en-GB" sz="1800" i="1" dirty="0"/>
              <a:t>are permanently removed from the Recycle Bin.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7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3599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Moving/copying Files</a:t>
            </a:r>
          </a:p>
        </p:txBody>
      </p:sp>
      <p:sp>
        <p:nvSpPr>
          <p:cNvPr id="44035" name="Content Placeholder 8"/>
          <p:cNvSpPr>
            <a:spLocks noGrp="1"/>
          </p:cNvSpPr>
          <p:nvPr>
            <p:ph idx="1"/>
          </p:nvPr>
        </p:nvSpPr>
        <p:spPr>
          <a:xfrm>
            <a:off x="628650" y="1447800"/>
            <a:ext cx="7778371" cy="45720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sz="2600" dirty="0" smtClean="0"/>
              <a:t>To move files, first highlight the files and then choose Edit, Cut from the menu, and Edit, Paste in the menu of the target window.</a:t>
            </a:r>
          </a:p>
          <a:p>
            <a:pPr algn="just" eaLnBrk="1" hangingPunct="1"/>
            <a:endParaRPr lang="en-US" altLang="en-US" sz="2600" dirty="0" smtClean="0"/>
          </a:p>
          <a:p>
            <a:pPr algn="just" eaLnBrk="1" hangingPunct="1"/>
            <a:r>
              <a:rPr lang="en-US" altLang="en-US" sz="2600" dirty="0" smtClean="0"/>
              <a:t>Files can also be moved and copied by dragging. </a:t>
            </a:r>
          </a:p>
          <a:p>
            <a:pPr algn="just" eaLnBrk="1" hangingPunct="1"/>
            <a:r>
              <a:rPr lang="en-US" altLang="en-US" sz="2600" dirty="0" smtClean="0"/>
              <a:t>Place the mouse pointer on a highlighted file and move it while holding down the left mouse button.</a:t>
            </a:r>
          </a:p>
          <a:p>
            <a:pPr algn="just" eaLnBrk="1" hangingPunct="1"/>
            <a:r>
              <a:rPr lang="en-US" altLang="en-US" sz="2600" dirty="0" smtClean="0"/>
              <a:t>Release button at the target point.</a:t>
            </a:r>
          </a:p>
          <a:p>
            <a:pPr eaLnBrk="1" hangingPunct="1"/>
            <a:endParaRPr lang="en-US" altLang="en-US" sz="2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8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644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O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utline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50963"/>
            <a:ext cx="3557588" cy="4826000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00000"/>
              </a:lnSpc>
              <a:spcBef>
                <a:spcPts val="58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cs typeface="Arial" panose="020B0604020202020204" pitchFamily="34" charset="0"/>
              </a:rPr>
              <a:t>Starting </a:t>
            </a:r>
            <a:r>
              <a:rPr lang="en-US" sz="2400" dirty="0">
                <a:cs typeface="Arial" panose="020B0604020202020204" pitchFamily="34" charset="0"/>
              </a:rPr>
              <a:t>and </a:t>
            </a:r>
            <a:r>
              <a:rPr lang="en-US" sz="2400" dirty="0" smtClean="0">
                <a:cs typeface="Arial" panose="020B0604020202020204" pitchFamily="34" charset="0"/>
              </a:rPr>
              <a:t>manipulating </a:t>
            </a:r>
            <a:r>
              <a:rPr lang="en-US" sz="2400" dirty="0">
                <a:cs typeface="Arial" panose="020B0604020202020204" pitchFamily="34" charset="0"/>
              </a:rPr>
              <a:t>Microsoft Windows </a:t>
            </a:r>
          </a:p>
          <a:p>
            <a:pPr marL="285750" indent="-285750">
              <a:lnSpc>
                <a:spcPct val="100000"/>
              </a:lnSpc>
              <a:spcBef>
                <a:spcPts val="58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cs typeface="Arial" panose="020B0604020202020204" pitchFamily="34" charset="0"/>
              </a:rPr>
              <a:t>Working with the mouse</a:t>
            </a:r>
          </a:p>
          <a:p>
            <a:pPr marL="285750" indent="-285750">
              <a:lnSpc>
                <a:spcPct val="100000"/>
              </a:lnSpc>
              <a:spcBef>
                <a:spcPts val="58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cs typeface="Arial" panose="020B0604020202020204" pitchFamily="34" charset="0"/>
              </a:rPr>
              <a:t>Working with keyboard</a:t>
            </a:r>
          </a:p>
          <a:p>
            <a:pPr marL="285750" indent="-285750">
              <a:lnSpc>
                <a:spcPct val="100000"/>
              </a:lnSpc>
              <a:spcBef>
                <a:spcPts val="58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cs typeface="Arial" panose="020B0604020202020204" pitchFamily="34" charset="0"/>
              </a:rPr>
              <a:t>Closing Windows and shutting down the Computer. </a:t>
            </a:r>
          </a:p>
          <a:p>
            <a:pPr marL="285750" indent="-285750">
              <a:lnSpc>
                <a:spcPct val="100000"/>
              </a:lnSpc>
              <a:spcBef>
                <a:spcPts val="58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cs typeface="Arial" panose="020B0604020202020204" pitchFamily="34" charset="0"/>
              </a:rPr>
              <a:t>Working with Menus  </a:t>
            </a:r>
          </a:p>
          <a:p>
            <a:pPr marL="285750" indent="-285750">
              <a:lnSpc>
                <a:spcPct val="100000"/>
              </a:lnSpc>
              <a:spcBef>
                <a:spcPts val="58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cs typeface="Arial" panose="020B0604020202020204" pitchFamily="34" charset="0"/>
              </a:rPr>
              <a:t>Working with Disks </a:t>
            </a:r>
          </a:p>
          <a:p>
            <a:pPr marL="285750" indent="-285750">
              <a:lnSpc>
                <a:spcPct val="100000"/>
              </a:lnSpc>
              <a:spcBef>
                <a:spcPts val="58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cs typeface="Arial" panose="020B0604020202020204" pitchFamily="34" charset="0"/>
              </a:rPr>
              <a:t>Starting and closing a Program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350963"/>
            <a:ext cx="3886201" cy="4826000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00000"/>
              </a:lnSpc>
              <a:spcBef>
                <a:spcPts val="58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cs typeface="Arial" panose="020B0604020202020204" pitchFamily="34" charset="0"/>
              </a:rPr>
              <a:t>Start menus and taskbar</a:t>
            </a:r>
          </a:p>
          <a:p>
            <a:pPr marL="285750" indent="-285750">
              <a:lnSpc>
                <a:spcPct val="100000"/>
              </a:lnSpc>
              <a:spcBef>
                <a:spcPts val="58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cs typeface="Arial" panose="020B0604020202020204" pitchFamily="34" charset="0"/>
              </a:rPr>
              <a:t>Opening Multiple Programs</a:t>
            </a:r>
          </a:p>
          <a:p>
            <a:pPr marL="285750" indent="-285750">
              <a:lnSpc>
                <a:spcPct val="100000"/>
              </a:lnSpc>
              <a:spcBef>
                <a:spcPts val="58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cs typeface="Arial" panose="020B0604020202020204" pitchFamily="34" charset="0"/>
              </a:rPr>
              <a:t>Creating documents  </a:t>
            </a:r>
          </a:p>
          <a:p>
            <a:pPr marL="285750" indent="-285750">
              <a:lnSpc>
                <a:spcPct val="100000"/>
              </a:lnSpc>
              <a:spcBef>
                <a:spcPts val="58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cs typeface="Arial" panose="020B0604020202020204" pitchFamily="34" charset="0"/>
              </a:rPr>
              <a:t>Creating Folders</a:t>
            </a:r>
          </a:p>
          <a:p>
            <a:pPr marL="285750" indent="-285750">
              <a:lnSpc>
                <a:spcPct val="100000"/>
              </a:lnSpc>
              <a:spcBef>
                <a:spcPts val="58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cs typeface="Arial" panose="020B0604020202020204" pitchFamily="34" charset="0"/>
              </a:rPr>
              <a:t>Moving and Copying Documents and Folders</a:t>
            </a:r>
          </a:p>
          <a:p>
            <a:pPr marL="285750" indent="-285750">
              <a:lnSpc>
                <a:spcPct val="100000"/>
              </a:lnSpc>
              <a:spcBef>
                <a:spcPts val="58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cs typeface="Arial" panose="020B0604020202020204" pitchFamily="34" charset="0"/>
              </a:rPr>
              <a:t>Renaming Documents and Folders</a:t>
            </a:r>
          </a:p>
          <a:p>
            <a:pPr marL="285750" indent="-285750">
              <a:lnSpc>
                <a:spcPct val="100000"/>
              </a:lnSpc>
              <a:spcBef>
                <a:spcPts val="58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cs typeface="Arial" panose="020B0604020202020204" pitchFamily="34" charset="0"/>
              </a:rPr>
              <a:t>Deleting Documents </a:t>
            </a:r>
            <a:r>
              <a:rPr lang="en-US" sz="2400" dirty="0" smtClean="0">
                <a:cs typeface="Arial" panose="020B0604020202020204" pitchFamily="34" charset="0"/>
              </a:rPr>
              <a:t>&amp;  </a:t>
            </a:r>
            <a:r>
              <a:rPr lang="en-US" sz="2400" dirty="0">
                <a:cs typeface="Arial" panose="020B0604020202020204" pitchFamily="34" charset="0"/>
              </a:rPr>
              <a:t>Folders</a:t>
            </a:r>
          </a:p>
          <a:p>
            <a:pPr marL="285750" indent="-285750">
              <a:lnSpc>
                <a:spcPct val="100000"/>
              </a:lnSpc>
              <a:spcBef>
                <a:spcPts val="58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cs typeface="Arial" panose="020B0604020202020204" pitchFamily="34" charset="0"/>
              </a:rPr>
              <a:t>Understanding the Explorer </a:t>
            </a:r>
          </a:p>
          <a:p>
            <a:pPr marL="285750" indent="-285750">
              <a:lnSpc>
                <a:spcPct val="100000"/>
              </a:lnSpc>
              <a:spcBef>
                <a:spcPts val="58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cs typeface="Arial" panose="020B0604020202020204" pitchFamily="34" charset="0"/>
              </a:rPr>
              <a:t>Using a printer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24481-E775-4405-B7B4-C3563E884F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341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5037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Deleting Files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95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When you delete a file, the operating system changes the status of the file’s clusters to empty and removes the filename from the FAT.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To delete data from a disk in such a way that no one can ever read it, you can use special file shredder software that overwrites empty sectors with random 1s and 0s.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 </a:t>
            </a:r>
            <a:r>
              <a:rPr lang="en-US" altLang="en-US" dirty="0" smtClean="0">
                <a:solidFill>
                  <a:srgbClr val="FF0000"/>
                </a:solidFill>
              </a:rPr>
              <a:t>Windows Recycle Bin </a:t>
            </a:r>
            <a:r>
              <a:rPr lang="en-US" altLang="en-US" dirty="0" smtClean="0"/>
              <a:t>is designed to protect you for accidentally deleting hard disk files that you actually need.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9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944562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out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71624"/>
            <a:ext cx="8382000" cy="4905375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cs typeface="Times New Roman" panose="02020603050405020304" pitchFamily="18" charset="0"/>
              </a:rPr>
              <a:t>State the steps that you have to follow to create a folder with three subfolders on the desktop?	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cs typeface="Times New Roman" panose="02020603050405020304" pitchFamily="18" charset="0"/>
              </a:rPr>
              <a:t>Name and explain the four mouse operations.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cs typeface="Times New Roman" panose="02020603050405020304" pitchFamily="18" charset="0"/>
              </a:rPr>
              <a:t>What is a </a:t>
            </a:r>
            <a:r>
              <a:rPr lang="en-US" b="1" dirty="0" smtClean="0">
                <a:cs typeface="Times New Roman" panose="02020603050405020304" pitchFamily="18" charset="0"/>
              </a:rPr>
              <a:t>water mark</a:t>
            </a:r>
            <a:r>
              <a:rPr lang="en-US" dirty="0" smtClean="0">
                <a:cs typeface="Times New Roman" panose="02020603050405020304" pitchFamily="18" charset="0"/>
              </a:rPr>
              <a:t>? What steps would you follow to insert watermark in a word document?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cs typeface="Times New Roman" panose="02020603050405020304" pitchFamily="18" charset="0"/>
              </a:rPr>
              <a:t>Critically, discuss the following features of a Windows Desktop:</a:t>
            </a:r>
          </a:p>
          <a:p>
            <a:pPr marL="1347788" lvl="2" indent="-571500">
              <a:buFont typeface="+mj-lt"/>
              <a:buAutoNum type="romanUcPeriod"/>
            </a:pPr>
            <a:r>
              <a:rPr lang="en-US" sz="2800" dirty="0">
                <a:cs typeface="Times New Roman" panose="02020603050405020304" pitchFamily="18" charset="0"/>
              </a:rPr>
              <a:t>Start Button 					</a:t>
            </a:r>
          </a:p>
          <a:p>
            <a:pPr marL="1347788" lvl="2" indent="-571500">
              <a:buFont typeface="+mj-lt"/>
              <a:buAutoNum type="romanUcPeriod"/>
            </a:pPr>
            <a:r>
              <a:rPr lang="en-US" sz="2800" dirty="0">
                <a:cs typeface="Times New Roman" panose="02020603050405020304" pitchFamily="18" charset="0"/>
              </a:rPr>
              <a:t>Taskbar 					</a:t>
            </a:r>
            <a:r>
              <a:rPr lang="en-US" sz="2800">
                <a:cs typeface="Times New Roman" panose="02020603050405020304" pitchFamily="18" charset="0"/>
              </a:rPr>
              <a:t>	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841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304800" y="274637"/>
            <a:ext cx="8382000" cy="1550987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Questions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4400" dirty="0" smtClean="0">
                <a:solidFill>
                  <a:srgbClr val="C00000"/>
                </a:solidFill>
              </a:rPr>
              <a:t>?</a:t>
            </a:r>
            <a:endParaRPr lang="en-US" sz="344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1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038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Keyboard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4901"/>
            <a:ext cx="7886700" cy="46620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keyboard has four types of keys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Alphabetical/character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4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42913"/>
            <a:ext cx="7886700" cy="5734050"/>
          </a:xfrm>
        </p:spPr>
        <p:txBody>
          <a:bodyPr>
            <a:normAutofit/>
          </a:bodyPr>
          <a:lstStyle/>
          <a:p>
            <a:pPr algn="just"/>
            <a:endParaRPr lang="en-US" sz="2400" b="1" u="sng" dirty="0" smtClean="0">
              <a:cs typeface="Times New Roman" pitchFamily="18" charset="0"/>
            </a:endParaRPr>
          </a:p>
          <a:p>
            <a:pPr algn="just"/>
            <a:r>
              <a:rPr lang="en-US" sz="2400" b="1" u="sng" dirty="0" smtClean="0">
                <a:solidFill>
                  <a:srgbClr val="C00000"/>
                </a:solidFill>
                <a:cs typeface="Times New Roman" pitchFamily="18" charset="0"/>
              </a:rPr>
              <a:t>Alphabetical/character </a:t>
            </a:r>
            <a:r>
              <a:rPr lang="en-US" sz="2400" b="1" u="sng" dirty="0">
                <a:solidFill>
                  <a:srgbClr val="C00000"/>
                </a:solidFill>
                <a:cs typeface="Times New Roman" pitchFamily="18" charset="0"/>
              </a:rPr>
              <a:t>keys: </a:t>
            </a:r>
            <a:endParaRPr lang="en-US" sz="2400" b="1" u="sng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just"/>
            <a:r>
              <a:rPr lang="en-US" sz="2400" dirty="0" smtClean="0">
                <a:cs typeface="Times New Roman" pitchFamily="18" charset="0"/>
              </a:rPr>
              <a:t>Keys </a:t>
            </a:r>
            <a:r>
              <a:rPr lang="en-US" sz="2400" dirty="0">
                <a:cs typeface="Times New Roman" pitchFamily="18" charset="0"/>
              </a:rPr>
              <a:t>on the main typing area having alphabetical letters i.e. keys marked from A – Z and </a:t>
            </a:r>
            <a:r>
              <a:rPr lang="en-US" sz="2400" dirty="0" smtClean="0">
                <a:cs typeface="Times New Roman" pitchFamily="18" charset="0"/>
              </a:rPr>
              <a:t>basically </a:t>
            </a:r>
            <a:r>
              <a:rPr lang="en-US" sz="2400" dirty="0">
                <a:cs typeface="Times New Roman" pitchFamily="18" charset="0"/>
              </a:rPr>
              <a:t>used for keying words.</a:t>
            </a:r>
          </a:p>
          <a:p>
            <a:pPr algn="just"/>
            <a:r>
              <a:rPr lang="en-US" sz="2400" b="1" u="sng" dirty="0">
                <a:solidFill>
                  <a:srgbClr val="C00000"/>
                </a:solidFill>
                <a:cs typeface="Times New Roman" pitchFamily="18" charset="0"/>
              </a:rPr>
              <a:t>Numeric </a:t>
            </a:r>
            <a:r>
              <a:rPr lang="en-US" sz="2400" b="1" u="sng" dirty="0" smtClean="0">
                <a:solidFill>
                  <a:srgbClr val="C00000"/>
                </a:solidFill>
                <a:cs typeface="Times New Roman" pitchFamily="18" charset="0"/>
              </a:rPr>
              <a:t>keys:</a:t>
            </a:r>
          </a:p>
          <a:p>
            <a:pPr algn="just"/>
            <a:r>
              <a:rPr lang="en-US" sz="2400" dirty="0" smtClean="0">
                <a:cs typeface="Times New Roman" pitchFamily="18" charset="0"/>
              </a:rPr>
              <a:t>Keys </a:t>
            </a:r>
            <a:r>
              <a:rPr lang="en-US" sz="2400" dirty="0">
                <a:cs typeface="Times New Roman" pitchFamily="18" charset="0"/>
              </a:rPr>
              <a:t>representing </a:t>
            </a:r>
            <a:r>
              <a:rPr lang="en-US" sz="2400" dirty="0" smtClean="0">
                <a:cs typeface="Times New Roman" pitchFamily="18" charset="0"/>
              </a:rPr>
              <a:t>numerals. Marked </a:t>
            </a:r>
            <a:r>
              <a:rPr lang="en-US" sz="2400" dirty="0">
                <a:cs typeface="Times New Roman" pitchFamily="18" charset="0"/>
              </a:rPr>
              <a:t>from (zero) 0 – 9 and are used for keying numbers. They are in two sets; a line of them runs just above the alphabetical keys and another collection on the far right on an area called the </a:t>
            </a:r>
            <a:r>
              <a:rPr lang="en-US" sz="2400" u="sng" dirty="0">
                <a:cs typeface="Times New Roman" pitchFamily="18" charset="0"/>
              </a:rPr>
              <a:t>Numeric Key Pad </a:t>
            </a:r>
            <a:r>
              <a:rPr lang="en-US" sz="2400" dirty="0">
                <a:cs typeface="Times New Roman" pitchFamily="18" charset="0"/>
              </a:rPr>
              <a:t>that sometimes works as an adding machine.</a:t>
            </a:r>
          </a:p>
          <a:p>
            <a:pPr algn="just"/>
            <a:r>
              <a:rPr lang="en-US" sz="2400" b="1" u="sng" dirty="0">
                <a:solidFill>
                  <a:srgbClr val="C00000"/>
                </a:solidFill>
                <a:cs typeface="Times New Roman" pitchFamily="18" charset="0"/>
              </a:rPr>
              <a:t>Function </a:t>
            </a:r>
            <a:r>
              <a:rPr lang="en-US" sz="2400" b="1" u="sng" dirty="0" smtClean="0">
                <a:solidFill>
                  <a:srgbClr val="C00000"/>
                </a:solidFill>
                <a:cs typeface="Times New Roman" pitchFamily="18" charset="0"/>
              </a:rPr>
              <a:t>keys:</a:t>
            </a:r>
          </a:p>
          <a:p>
            <a:pPr algn="just"/>
            <a:r>
              <a:rPr lang="en-US" sz="2400" dirty="0" smtClean="0">
                <a:cs typeface="Times New Roman" pitchFamily="18" charset="0"/>
              </a:rPr>
              <a:t>These </a:t>
            </a:r>
            <a:r>
              <a:rPr lang="en-US" sz="2400" dirty="0">
                <a:cs typeface="Times New Roman" pitchFamily="18" charset="0"/>
              </a:rPr>
              <a:t>run across the top of a keyboard and are marked F1 – F12. They have different functions in different applications.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038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keys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4901"/>
            <a:ext cx="7886700" cy="4662062"/>
          </a:xfrm>
        </p:spPr>
        <p:txBody>
          <a:bodyPr>
            <a:normAutofit/>
          </a:bodyPr>
          <a:lstStyle/>
          <a:p>
            <a:pPr algn="just"/>
            <a:r>
              <a:rPr lang="en-US" sz="2400" b="1" u="sng" dirty="0">
                <a:solidFill>
                  <a:srgbClr val="C00000"/>
                </a:solidFill>
                <a:cs typeface="Times New Roman" pitchFamily="18" charset="0"/>
              </a:rPr>
              <a:t>Enter (Return) </a:t>
            </a:r>
            <a:r>
              <a:rPr lang="en-US" sz="2400" b="1" u="sng" dirty="0" smtClean="0">
                <a:solidFill>
                  <a:srgbClr val="C00000"/>
                </a:solidFill>
                <a:cs typeface="Times New Roman" pitchFamily="18" charset="0"/>
              </a:rPr>
              <a:t>key:</a:t>
            </a:r>
            <a:r>
              <a:rPr lang="en-US" sz="24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Confirms to the computer whatever is typed i.e. when a command is issued it can only be executed after pressing the Enter key. </a:t>
            </a:r>
          </a:p>
          <a:p>
            <a:pPr algn="just"/>
            <a:r>
              <a:rPr lang="en-US" sz="2400" b="1" u="sng" dirty="0">
                <a:solidFill>
                  <a:srgbClr val="C00000"/>
                </a:solidFill>
                <a:cs typeface="Times New Roman" pitchFamily="18" charset="0"/>
              </a:rPr>
              <a:t>Backspace </a:t>
            </a:r>
            <a:r>
              <a:rPr lang="en-US" sz="2400" b="1" u="sng" dirty="0" smtClean="0">
                <a:solidFill>
                  <a:srgbClr val="C00000"/>
                </a:solidFill>
                <a:cs typeface="Times New Roman" pitchFamily="18" charset="0"/>
              </a:rPr>
              <a:t>key: </a:t>
            </a:r>
            <a:r>
              <a:rPr lang="en-US" sz="2400" dirty="0">
                <a:cs typeface="Times New Roman" pitchFamily="18" charset="0"/>
              </a:rPr>
              <a:t>Erases the character to the left of the cursor and moves the cursor one position to the left.</a:t>
            </a:r>
          </a:p>
          <a:p>
            <a:pPr algn="just"/>
            <a:r>
              <a:rPr lang="en-US" sz="2400" b="1" u="sng" dirty="0" smtClean="0">
                <a:solidFill>
                  <a:srgbClr val="C00000"/>
                </a:solidFill>
                <a:cs typeface="Times New Roman" pitchFamily="18" charset="0"/>
              </a:rPr>
              <a:t>Escape </a:t>
            </a:r>
            <a:r>
              <a:rPr lang="en-US" sz="2400" b="1" u="sng" dirty="0">
                <a:solidFill>
                  <a:srgbClr val="C00000"/>
                </a:solidFill>
                <a:cs typeface="Times New Roman" pitchFamily="18" charset="0"/>
              </a:rPr>
              <a:t>(ESC): </a:t>
            </a:r>
            <a:r>
              <a:rPr lang="en-US" sz="2400" dirty="0">
                <a:cs typeface="Times New Roman" pitchFamily="18" charset="0"/>
              </a:rPr>
              <a:t>It has many uses, but is most commonly used to cancel an action that is being undertaken.</a:t>
            </a:r>
          </a:p>
          <a:p>
            <a:pPr algn="just"/>
            <a:r>
              <a:rPr lang="en-US" sz="2400" b="1" u="sng" dirty="0">
                <a:solidFill>
                  <a:srgbClr val="C00000"/>
                </a:solidFill>
                <a:cs typeface="Times New Roman" pitchFamily="18" charset="0"/>
              </a:rPr>
              <a:t>Functional Keys: </a:t>
            </a:r>
            <a:r>
              <a:rPr lang="en-US" sz="2400" dirty="0">
                <a:cs typeface="Times New Roman" pitchFamily="18" charset="0"/>
              </a:rPr>
              <a:t>The functional keys at the top of the keyboard have different uses in different programs </a:t>
            </a:r>
            <a:r>
              <a:rPr lang="en-US" sz="2400" dirty="0" err="1">
                <a:cs typeface="Times New Roman" pitchFamily="18" charset="0"/>
              </a:rPr>
              <a:t>e.g</a:t>
            </a:r>
            <a:r>
              <a:rPr lang="en-US" sz="2400" dirty="0">
                <a:cs typeface="Times New Roman" pitchFamily="18" charset="0"/>
              </a:rPr>
              <a:t> F1 is normally used to get help.</a:t>
            </a:r>
          </a:p>
          <a:p>
            <a:pPr algn="just"/>
            <a:r>
              <a:rPr lang="en-US" sz="2400" b="1" u="sng" dirty="0">
                <a:solidFill>
                  <a:srgbClr val="C00000"/>
                </a:solidFill>
                <a:cs typeface="Times New Roman" pitchFamily="18" charset="0"/>
              </a:rPr>
              <a:t>Control (Ctrl): </a:t>
            </a:r>
            <a:r>
              <a:rPr lang="en-US" sz="2400" dirty="0">
                <a:cs typeface="Times New Roman" pitchFamily="18" charset="0"/>
              </a:rPr>
              <a:t>Used in combination with the rest of the alphabetical key pad to issue </a:t>
            </a:r>
            <a:r>
              <a:rPr lang="en-US" sz="2400" dirty="0" smtClean="0">
                <a:cs typeface="Times New Roman" pitchFamily="18" charset="0"/>
              </a:rPr>
              <a:t>commands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8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038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keys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4901"/>
            <a:ext cx="7886700" cy="4662062"/>
          </a:xfrm>
        </p:spPr>
        <p:txBody>
          <a:bodyPr>
            <a:normAutofit/>
          </a:bodyPr>
          <a:lstStyle/>
          <a:p>
            <a:pPr algn="just"/>
            <a:r>
              <a:rPr lang="en-US" sz="2400" b="1" u="sng" dirty="0">
                <a:solidFill>
                  <a:srgbClr val="C00000"/>
                </a:solidFill>
                <a:cs typeface="Times New Roman" pitchFamily="18" charset="0"/>
              </a:rPr>
              <a:t>Alt: </a:t>
            </a:r>
            <a:r>
              <a:rPr lang="en-US" sz="2400" dirty="0">
                <a:cs typeface="Times New Roman" pitchFamily="18" charset="0"/>
              </a:rPr>
              <a:t>Alt is normally used to open application menus </a:t>
            </a:r>
          </a:p>
          <a:p>
            <a:pPr algn="just"/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Caps Lock </a:t>
            </a:r>
            <a:r>
              <a:rPr 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Key: </a:t>
            </a:r>
            <a:r>
              <a:rPr lang="en-US" sz="2400" dirty="0">
                <a:cs typeface="Times New Roman" pitchFamily="18" charset="0"/>
              </a:rPr>
              <a:t>For turning to Uppercase (Capital Letters) or to Lowercase (Small Letters)</a:t>
            </a:r>
          </a:p>
          <a:p>
            <a:pPr algn="just"/>
            <a:r>
              <a:rPr lang="en-US" sz="2400" b="1" u="sng" dirty="0">
                <a:solidFill>
                  <a:srgbClr val="C00000"/>
                </a:solidFill>
                <a:cs typeface="Times New Roman" pitchFamily="18" charset="0"/>
              </a:rPr>
              <a:t>Shift </a:t>
            </a:r>
            <a:r>
              <a:rPr lang="en-US" sz="2400" b="1" u="sng" dirty="0" smtClean="0">
                <a:solidFill>
                  <a:srgbClr val="C00000"/>
                </a:solidFill>
                <a:cs typeface="Times New Roman" pitchFamily="18" charset="0"/>
              </a:rPr>
              <a:t>Key: </a:t>
            </a:r>
            <a:r>
              <a:rPr lang="en-US" sz="2400" dirty="0" smtClean="0">
                <a:cs typeface="Times New Roman" pitchFamily="18" charset="0"/>
              </a:rPr>
              <a:t>It </a:t>
            </a:r>
            <a:r>
              <a:rPr lang="en-US" sz="2400" dirty="0">
                <a:cs typeface="Times New Roman" pitchFamily="18" charset="0"/>
              </a:rPr>
              <a:t>performs two functions:</a:t>
            </a:r>
          </a:p>
          <a:p>
            <a:pPr lvl="1" algn="just"/>
            <a:r>
              <a:rPr lang="en-US" sz="2000" dirty="0">
                <a:cs typeface="Times New Roman" pitchFamily="18" charset="0"/>
              </a:rPr>
              <a:t>1. Turning to Uppercase or Lowercase depending on the keyboard case mode. Holding down the shift key when and pressing any letter from Aa to </a:t>
            </a:r>
            <a:r>
              <a:rPr lang="en-US" sz="2000" dirty="0" err="1">
                <a:cs typeface="Times New Roman" pitchFamily="18" charset="0"/>
              </a:rPr>
              <a:t>Zz</a:t>
            </a:r>
            <a:r>
              <a:rPr lang="en-US" sz="2000" dirty="0">
                <a:cs typeface="Times New Roman" pitchFamily="18" charset="0"/>
              </a:rPr>
              <a:t> turns that particular letter to the opposite case mode as that currently on the keyboard.</a:t>
            </a:r>
          </a:p>
          <a:p>
            <a:pPr lvl="1" algn="just"/>
            <a:r>
              <a:rPr lang="en-US" sz="2000" dirty="0">
                <a:cs typeface="Times New Roman" pitchFamily="18" charset="0"/>
              </a:rPr>
              <a:t>2. Activating characters on top of buttons with two characters in the typewriter area e.g. to for typing characters such as ~, !, @, #, $, %, ^, &amp;, *, (, ), _, +, ?, &lt;, &gt;, “, :, etc</a:t>
            </a:r>
            <a:r>
              <a:rPr lang="en-US" sz="2000" dirty="0" smtClean="0">
                <a:cs typeface="Times New Roman" pitchFamily="18" charset="0"/>
              </a:rPr>
              <a:t>.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2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038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keys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4901"/>
            <a:ext cx="7886700" cy="4662062"/>
          </a:xfrm>
        </p:spPr>
        <p:txBody>
          <a:bodyPr>
            <a:normAutofit/>
          </a:bodyPr>
          <a:lstStyle/>
          <a:p>
            <a:pPr algn="just"/>
            <a:r>
              <a:rPr lang="en-US" sz="2400" b="1" u="sng" dirty="0">
                <a:solidFill>
                  <a:srgbClr val="C00000"/>
                </a:solidFill>
                <a:cs typeface="Times New Roman" pitchFamily="18" charset="0"/>
              </a:rPr>
              <a:t>Space </a:t>
            </a:r>
            <a:r>
              <a:rPr lang="en-US" sz="2400" b="1" u="sng" dirty="0" smtClean="0">
                <a:solidFill>
                  <a:srgbClr val="C00000"/>
                </a:solidFill>
                <a:cs typeface="Times New Roman" pitchFamily="18" charset="0"/>
              </a:rPr>
              <a:t>Bar</a:t>
            </a:r>
            <a:r>
              <a:rPr 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: </a:t>
            </a:r>
            <a:r>
              <a:rPr lang="en-US" sz="2400" dirty="0">
                <a:cs typeface="Times New Roman" pitchFamily="18" charset="0"/>
              </a:rPr>
              <a:t>This is the longest button on the keyboard. It is used for inserting spaces between words and characters.</a:t>
            </a:r>
          </a:p>
          <a:p>
            <a:pPr algn="just"/>
            <a:r>
              <a:rPr lang="en-US" sz="2400" b="1" u="sng" dirty="0" err="1">
                <a:solidFill>
                  <a:srgbClr val="C00000"/>
                </a:solidFill>
                <a:cs typeface="Times New Roman" pitchFamily="18" charset="0"/>
              </a:rPr>
              <a:t>Num</a:t>
            </a:r>
            <a:r>
              <a:rPr lang="en-US" sz="2400" b="1" u="sng" dirty="0">
                <a:solidFill>
                  <a:srgbClr val="C00000"/>
                </a:solidFill>
                <a:cs typeface="Times New Roman" pitchFamily="18" charset="0"/>
              </a:rPr>
              <a:t> Lock </a:t>
            </a:r>
            <a:r>
              <a:rPr lang="en-US" sz="2400" b="1" u="sng" dirty="0" smtClean="0">
                <a:solidFill>
                  <a:srgbClr val="C00000"/>
                </a:solidFill>
                <a:cs typeface="Times New Roman" pitchFamily="18" charset="0"/>
              </a:rPr>
              <a:t>Key</a:t>
            </a:r>
            <a:r>
              <a:rPr lang="en-US" sz="2400" dirty="0" smtClean="0">
                <a:solidFill>
                  <a:srgbClr val="C00000"/>
                </a:solidFill>
                <a:cs typeface="Times New Roman" pitchFamily="18" charset="0"/>
              </a:rPr>
              <a:t>: </a:t>
            </a:r>
            <a:r>
              <a:rPr lang="en-US" sz="2400" dirty="0">
                <a:cs typeface="Times New Roman" pitchFamily="18" charset="0"/>
              </a:rPr>
              <a:t>For activating numbers (0 through 9) in the Numeric Keypad.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NOTE:</a:t>
            </a:r>
          </a:p>
          <a:p>
            <a:pPr algn="just"/>
            <a:r>
              <a:rPr lang="en-US" sz="2400" dirty="0" smtClean="0">
                <a:cs typeface="Times New Roman" pitchFamily="18" charset="0"/>
              </a:rPr>
              <a:t>When </a:t>
            </a:r>
            <a:r>
              <a:rPr lang="en-US" sz="2400" dirty="0">
                <a:cs typeface="Times New Roman" pitchFamily="18" charset="0"/>
              </a:rPr>
              <a:t>entering data into your computers, you should be aware that Zero (0) and letter O are not interchangeable.</a:t>
            </a:r>
          </a:p>
          <a:p>
            <a:pPr algn="just"/>
            <a:r>
              <a:rPr lang="en-US" sz="2400" dirty="0" smtClean="0">
                <a:cs typeface="Times New Roman" pitchFamily="18" charset="0"/>
              </a:rPr>
              <a:t>Number </a:t>
            </a:r>
            <a:r>
              <a:rPr lang="en-US" sz="2400" dirty="0">
                <a:cs typeface="Times New Roman" pitchFamily="18" charset="0"/>
              </a:rPr>
              <a:t>one (1) and small letter l</a:t>
            </a:r>
          </a:p>
          <a:p>
            <a:pPr algn="just"/>
            <a:r>
              <a:rPr lang="en-US" sz="2400" dirty="0">
                <a:cs typeface="Times New Roman" pitchFamily="18" charset="0"/>
              </a:rPr>
              <a:t>Back slash (\), Full colon (:), Forward slash (/), Asterisk (*), Period (.) and  Query </a:t>
            </a:r>
            <a:r>
              <a:rPr lang="en-US" sz="2400" dirty="0" smtClean="0">
                <a:cs typeface="Times New Roman" pitchFamily="18" charset="0"/>
              </a:rPr>
              <a:t>(?)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2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038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Mouse 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4901"/>
            <a:ext cx="7886700" cy="46620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600" dirty="0">
                <a:cs typeface="Times New Roman" panose="02020603050405020304" pitchFamily="18" charset="0"/>
              </a:rPr>
              <a:t>The mouse is a pointing device that acts as an electronic finger. It is used for selecting and issuing commands in windows and software application packages. </a:t>
            </a:r>
            <a:endParaRPr lang="en-US" sz="2600" dirty="0" smtClean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sz="26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600" dirty="0" smtClean="0">
                <a:cs typeface="Times New Roman" panose="02020603050405020304" pitchFamily="18" charset="0"/>
              </a:rPr>
              <a:t>Two </a:t>
            </a:r>
            <a:r>
              <a:rPr lang="en-US" sz="2600" dirty="0">
                <a:cs typeface="Times New Roman" panose="02020603050405020304" pitchFamily="18" charset="0"/>
              </a:rPr>
              <a:t>buttons on the </a:t>
            </a:r>
            <a:r>
              <a:rPr lang="en-US" sz="2600" dirty="0" smtClean="0">
                <a:cs typeface="Times New Roman" panose="02020603050405020304" pitchFamily="18" charset="0"/>
              </a:rPr>
              <a:t>top: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Times New Roman" panose="02020603050405020304" pitchFamily="18" charset="0"/>
              <a:buChar char="-"/>
            </a:pPr>
            <a:r>
              <a:rPr lang="en-US" sz="2200" dirty="0" smtClean="0">
                <a:cs typeface="Times New Roman" panose="02020603050405020304" pitchFamily="18" charset="0"/>
              </a:rPr>
              <a:t>left hand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Times New Roman" panose="02020603050405020304" pitchFamily="18" charset="0"/>
              <a:buChar char="-"/>
            </a:pPr>
            <a:r>
              <a:rPr lang="en-US" sz="2200" dirty="0" smtClean="0">
                <a:cs typeface="Times New Roman" panose="02020603050405020304" pitchFamily="18" charset="0"/>
              </a:rPr>
              <a:t>right </a:t>
            </a:r>
            <a:r>
              <a:rPr lang="en-US" sz="2200" dirty="0">
                <a:cs typeface="Times New Roman" panose="02020603050405020304" pitchFamily="18" charset="0"/>
              </a:rPr>
              <a:t>hand buttons </a:t>
            </a:r>
            <a:endParaRPr lang="en-US" sz="2200" dirty="0" smtClean="0"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F4-D3B3-43BB-A85D-8E86E9A9C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4700" y="3334757"/>
            <a:ext cx="12065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6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1800</Words>
  <Application>Microsoft Office PowerPoint</Application>
  <PresentationFormat>On-screen Show (4:3)</PresentationFormat>
  <Paragraphs>228</Paragraphs>
  <Slides>32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1_Office Theme</vt:lpstr>
      <vt:lpstr>Slide 1</vt:lpstr>
      <vt:lpstr>  Study Unit 4: Computer Operations </vt:lpstr>
      <vt:lpstr>Outline</vt:lpstr>
      <vt:lpstr>Keyboard</vt:lpstr>
      <vt:lpstr>Slide 5</vt:lpstr>
      <vt:lpstr>Special keys </vt:lpstr>
      <vt:lpstr>Special keys </vt:lpstr>
      <vt:lpstr>Special keys </vt:lpstr>
      <vt:lpstr>The Mouse </vt:lpstr>
      <vt:lpstr>Left button (4) Basic Functions</vt:lpstr>
      <vt:lpstr>How does a standard mouse work?</vt:lpstr>
      <vt:lpstr>Windows Operating System Basics</vt:lpstr>
      <vt:lpstr>Using a computer</vt:lpstr>
      <vt:lpstr>Appearance of a Windows desktop </vt:lpstr>
      <vt:lpstr>Common Terms</vt:lpstr>
      <vt:lpstr>Common Terms</vt:lpstr>
      <vt:lpstr>Common Terms</vt:lpstr>
      <vt:lpstr>Working with the Control Panel</vt:lpstr>
      <vt:lpstr>Working with the Control Panel</vt:lpstr>
      <vt:lpstr>Exploring your computer</vt:lpstr>
      <vt:lpstr>Viewing drive properties</vt:lpstr>
      <vt:lpstr>Drive properties</vt:lpstr>
      <vt:lpstr>File Naming Conventions</vt:lpstr>
      <vt:lpstr>Directories and Folders</vt:lpstr>
      <vt:lpstr>Example File Specification</vt:lpstr>
      <vt:lpstr>File Sizes and Dates</vt:lpstr>
      <vt:lpstr> File Management </vt:lpstr>
      <vt:lpstr> Rename a file or folder</vt:lpstr>
      <vt:lpstr>Moving/copying Files</vt:lpstr>
      <vt:lpstr>Deleting Files</vt:lpstr>
      <vt:lpstr>Try out</vt:lpstr>
      <vt:lpstr>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C0S 3201: Artificial Intelligence</dc:title>
  <dc:creator>CS4HS</dc:creator>
  <cp:lastModifiedBy>USER</cp:lastModifiedBy>
  <cp:revision>178</cp:revision>
  <cp:lastPrinted>2015-08-27T12:38:10Z</cp:lastPrinted>
  <dcterms:created xsi:type="dcterms:W3CDTF">2015-08-24T11:25:43Z</dcterms:created>
  <dcterms:modified xsi:type="dcterms:W3CDTF">2021-09-18T17:24:24Z</dcterms:modified>
</cp:coreProperties>
</file>