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42"/>
  </p:notesMasterIdLst>
  <p:sldIdLst>
    <p:sldId id="306" r:id="rId2"/>
    <p:sldId id="259" r:id="rId3"/>
    <p:sldId id="261" r:id="rId4"/>
    <p:sldId id="310" r:id="rId5"/>
    <p:sldId id="311" r:id="rId6"/>
    <p:sldId id="312" r:id="rId7"/>
    <p:sldId id="313" r:id="rId8"/>
    <p:sldId id="307" r:id="rId9"/>
    <p:sldId id="262" r:id="rId10"/>
    <p:sldId id="263" r:id="rId11"/>
    <p:sldId id="264" r:id="rId12"/>
    <p:sldId id="308" r:id="rId13"/>
    <p:sldId id="267" r:id="rId14"/>
    <p:sldId id="304" r:id="rId15"/>
    <p:sldId id="268" r:id="rId16"/>
    <p:sldId id="269" r:id="rId17"/>
    <p:sldId id="272" r:id="rId18"/>
    <p:sldId id="275" r:id="rId19"/>
    <p:sldId id="276" r:id="rId20"/>
    <p:sldId id="277" r:id="rId21"/>
    <p:sldId id="278"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6" r:id="rId37"/>
    <p:sldId id="297" r:id="rId38"/>
    <p:sldId id="298" r:id="rId39"/>
    <p:sldId id="314" r:id="rId40"/>
    <p:sldId id="309"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DF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237" autoAdjust="0"/>
  </p:normalViewPr>
  <p:slideViewPr>
    <p:cSldViewPr>
      <p:cViewPr varScale="1">
        <p:scale>
          <a:sx n="70" d="100"/>
          <a:sy n="70" d="100"/>
        </p:scale>
        <p:origin x="360"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616"/>
    </p:cViewPr>
  </p:sorterViewPr>
  <p:notesViewPr>
    <p:cSldViewPr>
      <p:cViewPr varScale="1">
        <p:scale>
          <a:sx n="43" d="100"/>
          <a:sy n="43" d="100"/>
        </p:scale>
        <p:origin x="-9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65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65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65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65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65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3F2FD47-2A31-4453-966D-3BF6C8592A2E}" type="slidenum">
              <a:rPr lang="en-US"/>
              <a:pPr/>
              <a:t>‹#›</a:t>
            </a:fld>
            <a:endParaRPr lang="en-US"/>
          </a:p>
        </p:txBody>
      </p:sp>
    </p:spTree>
    <p:extLst>
      <p:ext uri="{BB962C8B-B14F-4D97-AF65-F5344CB8AC3E}">
        <p14:creationId xmlns:p14="http://schemas.microsoft.com/office/powerpoint/2010/main" val="19688859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8523C5-5FDD-4148-858D-09012EAE4183}" type="slidenum">
              <a:rPr lang="en-US"/>
              <a:pPr/>
              <a:t>2</a:t>
            </a:fld>
            <a:endParaRPr lang="en-US"/>
          </a:p>
        </p:txBody>
      </p:sp>
      <p:sp>
        <p:nvSpPr>
          <p:cNvPr id="69634" name="Rectangle 2"/>
          <p:cNvSpPr>
            <a:spLocks noGrp="1" noRot="1" noChangeAspect="1" noChangeArrowheads="1" noTextEdit="1"/>
          </p:cNvSpPr>
          <p:nvPr>
            <p:ph type="sldImg"/>
          </p:nvPr>
        </p:nvSpPr>
        <p:spPr>
          <a:xfrm>
            <a:off x="1150938" y="690563"/>
            <a:ext cx="4557712" cy="3417887"/>
          </a:xfrm>
          <a:ln w="12700" cap="flat">
            <a:solidFill>
              <a:schemeClr val="tx1"/>
            </a:solidFill>
          </a:ln>
        </p:spPr>
      </p:sp>
      <p:sp>
        <p:nvSpPr>
          <p:cNvPr id="69635" name="Rectangle 3"/>
          <p:cNvSpPr>
            <a:spLocks noGrp="1" noChangeArrowheads="1"/>
          </p:cNvSpPr>
          <p:nvPr>
            <p:ph type="body" idx="1"/>
          </p:nvPr>
        </p:nvSpPr>
        <p:spPr>
          <a:xfrm>
            <a:off x="914400" y="4341813"/>
            <a:ext cx="5029200" cy="4116387"/>
          </a:xfrm>
          <a:noFill/>
          <a:ln/>
        </p:spPr>
        <p:txBody>
          <a:bodyPr lIns="91854" tIns="45927" rIns="91854" bIns="45927"/>
          <a:lstStyle/>
          <a:p>
            <a:r>
              <a:rPr lang="en-US"/>
              <a:t>No additional notes</a:t>
            </a:r>
          </a:p>
        </p:txBody>
      </p:sp>
    </p:spTree>
    <p:extLst>
      <p:ext uri="{BB962C8B-B14F-4D97-AF65-F5344CB8AC3E}">
        <p14:creationId xmlns:p14="http://schemas.microsoft.com/office/powerpoint/2010/main" val="601342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17C706-22F8-4C01-AC30-0B57940BE465}" type="slidenum">
              <a:rPr lang="en-US"/>
              <a:pPr/>
              <a:t>17</a:t>
            </a:fld>
            <a:endParaRPr lang="en-US"/>
          </a:p>
        </p:txBody>
      </p:sp>
      <p:sp>
        <p:nvSpPr>
          <p:cNvPr id="96258" name="Rectangle 2"/>
          <p:cNvSpPr>
            <a:spLocks noGrp="1" noRot="1" noChangeAspect="1" noChangeArrowheads="1" noTextEdit="1"/>
          </p:cNvSpPr>
          <p:nvPr>
            <p:ph type="sldImg"/>
          </p:nvPr>
        </p:nvSpPr>
        <p:spPr>
          <a:xfrm>
            <a:off x="1150938" y="690563"/>
            <a:ext cx="4557712" cy="3417887"/>
          </a:xfrm>
          <a:ln/>
        </p:spPr>
      </p:sp>
      <p:sp>
        <p:nvSpPr>
          <p:cNvPr id="96259" name="Rectangle 3"/>
          <p:cNvSpPr>
            <a:spLocks noGrp="1" noChangeArrowheads="1"/>
          </p:cNvSpPr>
          <p:nvPr>
            <p:ph type="body" idx="1"/>
          </p:nvPr>
        </p:nvSpPr>
        <p:spPr>
          <a:xfrm>
            <a:off x="914400" y="4341813"/>
            <a:ext cx="5029200" cy="4116387"/>
          </a:xfrm>
        </p:spPr>
        <p:txBody>
          <a:bodyPr/>
          <a:lstStyle/>
          <a:p>
            <a:r>
              <a:rPr lang="en-US" b="1"/>
              <a:t>Teaching Notes</a:t>
            </a:r>
          </a:p>
          <a:p>
            <a:r>
              <a:rPr lang="en-US"/>
              <a:t>One way to underscore the need for these skills by bringing in job ads for analysts and programmers from a local newspaper. In almost all cases they will request non-technical skills as much or more as they request technical skills.</a:t>
            </a:r>
          </a:p>
        </p:txBody>
      </p:sp>
    </p:spTree>
    <p:extLst>
      <p:ext uri="{BB962C8B-B14F-4D97-AF65-F5344CB8AC3E}">
        <p14:creationId xmlns:p14="http://schemas.microsoft.com/office/powerpoint/2010/main" val="2393044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CB892E-43B6-496E-A8CE-E39850B37E2F}" type="slidenum">
              <a:rPr lang="en-US"/>
              <a:pPr/>
              <a:t>18</a:t>
            </a:fld>
            <a:endParaRPr lang="en-US"/>
          </a:p>
        </p:txBody>
      </p:sp>
      <p:sp>
        <p:nvSpPr>
          <p:cNvPr id="102402" name="Rectangle 2"/>
          <p:cNvSpPr>
            <a:spLocks noGrp="1" noRot="1" noChangeAspect="1" noChangeArrowheads="1" noTextEdit="1"/>
          </p:cNvSpPr>
          <p:nvPr>
            <p:ph type="sldImg"/>
          </p:nvPr>
        </p:nvSpPr>
        <p:spPr>
          <a:xfrm>
            <a:off x="1150938" y="690563"/>
            <a:ext cx="4557712" cy="3417887"/>
          </a:xfrm>
          <a:ln/>
        </p:spPr>
      </p:sp>
      <p:sp>
        <p:nvSpPr>
          <p:cNvPr id="102403" name="Rectangle 3"/>
          <p:cNvSpPr>
            <a:spLocks noGrp="1" noChangeArrowheads="1"/>
          </p:cNvSpPr>
          <p:nvPr>
            <p:ph type="body" idx="1"/>
          </p:nvPr>
        </p:nvSpPr>
        <p:spPr>
          <a:xfrm>
            <a:off x="914400" y="4341813"/>
            <a:ext cx="5029200" cy="4116387"/>
          </a:xfrm>
        </p:spPr>
        <p:txBody>
          <a:bodyPr/>
          <a:lstStyle/>
          <a:p>
            <a:r>
              <a:rPr lang="en-US"/>
              <a:t>No additional notes</a:t>
            </a:r>
          </a:p>
          <a:p>
            <a:endParaRPr lang="en-US"/>
          </a:p>
        </p:txBody>
      </p:sp>
    </p:spTree>
    <p:extLst>
      <p:ext uri="{BB962C8B-B14F-4D97-AF65-F5344CB8AC3E}">
        <p14:creationId xmlns:p14="http://schemas.microsoft.com/office/powerpoint/2010/main" val="1210299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BEA7B9-3226-4456-AC15-F6C448ED7693}" type="slidenum">
              <a:rPr lang="en-US"/>
              <a:pPr/>
              <a:t>19</a:t>
            </a:fld>
            <a:endParaRPr lang="en-US"/>
          </a:p>
        </p:txBody>
      </p:sp>
      <p:sp>
        <p:nvSpPr>
          <p:cNvPr id="104450" name="Rectangle 2"/>
          <p:cNvSpPr>
            <a:spLocks noGrp="1" noRot="1" noChangeAspect="1" noChangeArrowheads="1" noTextEdit="1"/>
          </p:cNvSpPr>
          <p:nvPr>
            <p:ph type="sldImg"/>
          </p:nvPr>
        </p:nvSpPr>
        <p:spPr>
          <a:xfrm>
            <a:off x="1150938" y="690563"/>
            <a:ext cx="4557712" cy="3417887"/>
          </a:xfrm>
          <a:ln/>
        </p:spPr>
      </p:sp>
      <p:sp>
        <p:nvSpPr>
          <p:cNvPr id="104451" name="Rectangle 3"/>
          <p:cNvSpPr>
            <a:spLocks noGrp="1" noChangeArrowheads="1"/>
          </p:cNvSpPr>
          <p:nvPr>
            <p:ph type="body" idx="1"/>
          </p:nvPr>
        </p:nvSpPr>
        <p:spPr>
          <a:xfrm>
            <a:off x="914400" y="4341813"/>
            <a:ext cx="5029200" cy="4116387"/>
          </a:xfrm>
        </p:spPr>
        <p:txBody>
          <a:bodyPr/>
          <a:lstStyle/>
          <a:p>
            <a:r>
              <a:rPr lang="en-US" b="1"/>
              <a:t>Teaching Notes</a:t>
            </a:r>
          </a:p>
          <a:p>
            <a:r>
              <a:rPr lang="en-US"/>
              <a:t>See the following slides for detailed explanations.</a:t>
            </a:r>
          </a:p>
        </p:txBody>
      </p:sp>
    </p:spTree>
    <p:extLst>
      <p:ext uri="{BB962C8B-B14F-4D97-AF65-F5344CB8AC3E}">
        <p14:creationId xmlns:p14="http://schemas.microsoft.com/office/powerpoint/2010/main" val="31934596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BFD760-1291-4CDA-A839-0A715D14E08A}" type="slidenum">
              <a:rPr lang="en-US"/>
              <a:pPr/>
              <a:t>20</a:t>
            </a:fld>
            <a:endParaRPr lang="en-US"/>
          </a:p>
        </p:txBody>
      </p:sp>
      <p:sp>
        <p:nvSpPr>
          <p:cNvPr id="106498" name="Rectangle 2"/>
          <p:cNvSpPr>
            <a:spLocks noGrp="1" noRot="1" noChangeAspect="1" noChangeArrowheads="1" noTextEdit="1"/>
          </p:cNvSpPr>
          <p:nvPr>
            <p:ph type="sldImg"/>
          </p:nvPr>
        </p:nvSpPr>
        <p:spPr>
          <a:xfrm>
            <a:off x="1150938" y="690563"/>
            <a:ext cx="4557712" cy="3417887"/>
          </a:xfrm>
          <a:ln/>
        </p:spPr>
      </p:sp>
      <p:sp>
        <p:nvSpPr>
          <p:cNvPr id="106499" name="Rectangle 3"/>
          <p:cNvSpPr>
            <a:spLocks noGrp="1" noChangeArrowheads="1"/>
          </p:cNvSpPr>
          <p:nvPr>
            <p:ph type="body" idx="1"/>
          </p:nvPr>
        </p:nvSpPr>
        <p:spPr>
          <a:xfrm>
            <a:off x="914400" y="4341813"/>
            <a:ext cx="5029200" cy="4116387"/>
          </a:xfrm>
        </p:spPr>
        <p:txBody>
          <a:bodyPr/>
          <a:lstStyle/>
          <a:p>
            <a:r>
              <a:rPr lang="en-US" b="1"/>
              <a:t>Teaching Notes</a:t>
            </a:r>
          </a:p>
          <a:p>
            <a:pPr lvl="1"/>
            <a:r>
              <a:rPr lang="en-US"/>
              <a:t>If you use an in-class computer and project, go to www.amazon.co.uk or a similar international e-commerce site to demonstrate the globalization of commerce.</a:t>
            </a:r>
          </a:p>
          <a:p>
            <a:pPr lvl="1"/>
            <a:endParaRPr lang="en-US"/>
          </a:p>
        </p:txBody>
      </p:sp>
    </p:spTree>
    <p:extLst>
      <p:ext uri="{BB962C8B-B14F-4D97-AF65-F5344CB8AC3E}">
        <p14:creationId xmlns:p14="http://schemas.microsoft.com/office/powerpoint/2010/main" val="2573097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B9422F-BA95-465F-B5AE-4180450CC7A9}" type="slidenum">
              <a:rPr lang="en-US"/>
              <a:pPr/>
              <a:t>21</a:t>
            </a:fld>
            <a:endParaRPr lang="en-US"/>
          </a:p>
        </p:txBody>
      </p:sp>
      <p:sp>
        <p:nvSpPr>
          <p:cNvPr id="108546" name="Rectangle 2"/>
          <p:cNvSpPr>
            <a:spLocks noGrp="1" noRot="1" noChangeAspect="1" noChangeArrowheads="1" noTextEdit="1"/>
          </p:cNvSpPr>
          <p:nvPr>
            <p:ph type="sldImg"/>
          </p:nvPr>
        </p:nvSpPr>
        <p:spPr>
          <a:xfrm>
            <a:off x="1150938" y="690563"/>
            <a:ext cx="4557712" cy="3417887"/>
          </a:xfrm>
          <a:ln/>
        </p:spPr>
      </p:sp>
      <p:sp>
        <p:nvSpPr>
          <p:cNvPr id="108547" name="Rectangle 3"/>
          <p:cNvSpPr>
            <a:spLocks noGrp="1" noChangeArrowheads="1"/>
          </p:cNvSpPr>
          <p:nvPr>
            <p:ph type="body" idx="1"/>
          </p:nvPr>
        </p:nvSpPr>
        <p:spPr>
          <a:xfrm>
            <a:off x="914400" y="4341813"/>
            <a:ext cx="5029200" cy="4116387"/>
          </a:xfrm>
        </p:spPr>
        <p:txBody>
          <a:bodyPr/>
          <a:lstStyle/>
          <a:p>
            <a:r>
              <a:rPr lang="en-US" b="1"/>
              <a:t>Teaching Notes</a:t>
            </a:r>
          </a:p>
          <a:p>
            <a:pPr lvl="1"/>
            <a:r>
              <a:rPr lang="en-US"/>
              <a:t>Since the Internet is global, the Internet drives globalization and vice-versa.</a:t>
            </a:r>
          </a:p>
          <a:p>
            <a:pPr lvl="1"/>
            <a:endParaRPr lang="en-US"/>
          </a:p>
        </p:txBody>
      </p:sp>
    </p:spTree>
    <p:extLst>
      <p:ext uri="{BB962C8B-B14F-4D97-AF65-F5344CB8AC3E}">
        <p14:creationId xmlns:p14="http://schemas.microsoft.com/office/powerpoint/2010/main" val="5123332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C2D722-2F4D-4148-8856-39B75CBB053D}" type="slidenum">
              <a:rPr lang="en-US"/>
              <a:pPr/>
              <a:t>22</a:t>
            </a:fld>
            <a:endParaRPr lang="en-US"/>
          </a:p>
        </p:txBody>
      </p:sp>
      <p:sp>
        <p:nvSpPr>
          <p:cNvPr id="114690" name="Rectangle 2"/>
          <p:cNvSpPr>
            <a:spLocks noGrp="1" noRot="1" noChangeAspect="1" noChangeArrowheads="1" noTextEdit="1"/>
          </p:cNvSpPr>
          <p:nvPr>
            <p:ph type="sldImg"/>
          </p:nvPr>
        </p:nvSpPr>
        <p:spPr>
          <a:xfrm>
            <a:off x="1150938" y="690563"/>
            <a:ext cx="4557712" cy="3417887"/>
          </a:xfrm>
          <a:ln/>
        </p:spPr>
      </p:sp>
      <p:sp>
        <p:nvSpPr>
          <p:cNvPr id="114691" name="Rectangle 3"/>
          <p:cNvSpPr>
            <a:spLocks noGrp="1" noChangeArrowheads="1"/>
          </p:cNvSpPr>
          <p:nvPr>
            <p:ph type="body" idx="1"/>
          </p:nvPr>
        </p:nvSpPr>
        <p:spPr>
          <a:xfrm>
            <a:off x="914400" y="4341813"/>
            <a:ext cx="5029200" cy="4116387"/>
          </a:xfrm>
        </p:spPr>
        <p:txBody>
          <a:bodyPr/>
          <a:lstStyle/>
          <a:p>
            <a:r>
              <a:rPr lang="en-US" b="1"/>
              <a:t>Teaching Notes</a:t>
            </a:r>
          </a:p>
          <a:p>
            <a:pPr lvl="1"/>
            <a:r>
              <a:rPr lang="en-US"/>
              <a:t>With the growth of e-commerce and e-business, security and privacy have become much more important. </a:t>
            </a:r>
          </a:p>
          <a:p>
            <a:pPr lvl="1"/>
            <a:r>
              <a:rPr lang="en-US"/>
              <a:t>With globalization information systems must comply with security and privacy laws of multiple countries. What if the security laws of one country conflicts with the privacy laws of another?</a:t>
            </a:r>
          </a:p>
        </p:txBody>
      </p:sp>
    </p:spTree>
    <p:extLst>
      <p:ext uri="{BB962C8B-B14F-4D97-AF65-F5344CB8AC3E}">
        <p14:creationId xmlns:p14="http://schemas.microsoft.com/office/powerpoint/2010/main" val="24234303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317F04-2E9C-4BE5-A574-C968B5B6683B}" type="slidenum">
              <a:rPr lang="en-US"/>
              <a:pPr/>
              <a:t>23</a:t>
            </a:fld>
            <a:endParaRPr lang="en-US"/>
          </a:p>
        </p:txBody>
      </p:sp>
      <p:sp>
        <p:nvSpPr>
          <p:cNvPr id="116738" name="Rectangle 2"/>
          <p:cNvSpPr>
            <a:spLocks noGrp="1" noRot="1" noChangeAspect="1" noChangeArrowheads="1" noTextEdit="1"/>
          </p:cNvSpPr>
          <p:nvPr>
            <p:ph type="sldImg"/>
          </p:nvPr>
        </p:nvSpPr>
        <p:spPr>
          <a:xfrm>
            <a:off x="1150938" y="690563"/>
            <a:ext cx="4557712" cy="3417887"/>
          </a:xfrm>
          <a:ln/>
        </p:spPr>
      </p:sp>
      <p:sp>
        <p:nvSpPr>
          <p:cNvPr id="116739" name="Rectangle 3"/>
          <p:cNvSpPr>
            <a:spLocks noGrp="1" noChangeArrowheads="1"/>
          </p:cNvSpPr>
          <p:nvPr>
            <p:ph type="body" idx="1"/>
          </p:nvPr>
        </p:nvSpPr>
        <p:spPr>
          <a:xfrm>
            <a:off x="914400" y="4341813"/>
            <a:ext cx="5029200" cy="4116387"/>
          </a:xfrm>
        </p:spPr>
        <p:txBody>
          <a:bodyPr/>
          <a:lstStyle/>
          <a:p>
            <a:r>
              <a:rPr lang="en-US" b="1"/>
              <a:t>Teaching Notes</a:t>
            </a:r>
          </a:p>
          <a:p>
            <a:pPr lvl="1"/>
            <a:r>
              <a:rPr lang="en-US"/>
              <a:t>Since the Internet is global, it has both driven and enabled collaboration and partnership.</a:t>
            </a:r>
          </a:p>
          <a:p>
            <a:pPr lvl="1"/>
            <a:endParaRPr lang="en-US"/>
          </a:p>
        </p:txBody>
      </p:sp>
    </p:spTree>
    <p:extLst>
      <p:ext uri="{BB962C8B-B14F-4D97-AF65-F5344CB8AC3E}">
        <p14:creationId xmlns:p14="http://schemas.microsoft.com/office/powerpoint/2010/main" val="11996815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C15562-C0F6-44B6-9274-228D848629CB}" type="slidenum">
              <a:rPr lang="en-US"/>
              <a:pPr/>
              <a:t>24</a:t>
            </a:fld>
            <a:endParaRPr lang="en-US"/>
          </a:p>
        </p:txBody>
      </p:sp>
      <p:sp>
        <p:nvSpPr>
          <p:cNvPr id="118786" name="Rectangle 2"/>
          <p:cNvSpPr>
            <a:spLocks noGrp="1" noRot="1" noChangeAspect="1" noChangeArrowheads="1" noTextEdit="1"/>
          </p:cNvSpPr>
          <p:nvPr>
            <p:ph type="sldImg"/>
          </p:nvPr>
        </p:nvSpPr>
        <p:spPr>
          <a:xfrm>
            <a:off x="1150938" y="690563"/>
            <a:ext cx="4557712" cy="3417887"/>
          </a:xfrm>
          <a:ln/>
        </p:spPr>
      </p:sp>
      <p:sp>
        <p:nvSpPr>
          <p:cNvPr id="118787" name="Rectangle 3"/>
          <p:cNvSpPr>
            <a:spLocks noGrp="1" noChangeArrowheads="1"/>
          </p:cNvSpPr>
          <p:nvPr>
            <p:ph type="body" idx="1"/>
          </p:nvPr>
        </p:nvSpPr>
        <p:spPr>
          <a:xfrm>
            <a:off x="914400" y="4341813"/>
            <a:ext cx="5029200" cy="4116387"/>
          </a:xfrm>
        </p:spPr>
        <p:txBody>
          <a:bodyPr/>
          <a:lstStyle/>
          <a:p>
            <a:r>
              <a:rPr lang="en-US"/>
              <a:t>No additional notes</a:t>
            </a:r>
          </a:p>
          <a:p>
            <a:pPr lvl="1"/>
            <a:endParaRPr lang="en-US"/>
          </a:p>
        </p:txBody>
      </p:sp>
    </p:spTree>
    <p:extLst>
      <p:ext uri="{BB962C8B-B14F-4D97-AF65-F5344CB8AC3E}">
        <p14:creationId xmlns:p14="http://schemas.microsoft.com/office/powerpoint/2010/main" val="27498965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435F7E-EC8B-495B-91DF-B03D81CC7651}" type="slidenum">
              <a:rPr lang="en-US"/>
              <a:pPr/>
              <a:t>25</a:t>
            </a:fld>
            <a:endParaRPr lang="en-US"/>
          </a:p>
        </p:txBody>
      </p:sp>
      <p:sp>
        <p:nvSpPr>
          <p:cNvPr id="120834" name="Rectangle 2"/>
          <p:cNvSpPr>
            <a:spLocks noGrp="1" noRot="1" noChangeAspect="1" noChangeArrowheads="1" noTextEdit="1"/>
          </p:cNvSpPr>
          <p:nvPr>
            <p:ph type="sldImg"/>
          </p:nvPr>
        </p:nvSpPr>
        <p:spPr>
          <a:xfrm>
            <a:off x="1150938" y="690563"/>
            <a:ext cx="4557712" cy="3417887"/>
          </a:xfrm>
          <a:ln/>
        </p:spPr>
      </p:sp>
      <p:sp>
        <p:nvSpPr>
          <p:cNvPr id="120835" name="Rectangle 3"/>
          <p:cNvSpPr>
            <a:spLocks noGrp="1" noChangeArrowheads="1"/>
          </p:cNvSpPr>
          <p:nvPr>
            <p:ph type="body" idx="1"/>
          </p:nvPr>
        </p:nvSpPr>
        <p:spPr>
          <a:xfrm>
            <a:off x="914400" y="4341813"/>
            <a:ext cx="5029200" cy="4116387"/>
          </a:xfrm>
        </p:spPr>
        <p:txBody>
          <a:bodyPr/>
          <a:lstStyle/>
          <a:p>
            <a:r>
              <a:rPr lang="en-US" b="1"/>
              <a:t>Teaching Notes</a:t>
            </a:r>
          </a:p>
          <a:p>
            <a:pPr lvl="1"/>
            <a:r>
              <a:rPr lang="en-US"/>
              <a:t>Weinberg: “If builders built buildings the same way that programmers wrote programs, the first woodpecker would destroy civilization.”</a:t>
            </a:r>
          </a:p>
        </p:txBody>
      </p:sp>
    </p:spTree>
    <p:extLst>
      <p:ext uri="{BB962C8B-B14F-4D97-AF65-F5344CB8AC3E}">
        <p14:creationId xmlns:p14="http://schemas.microsoft.com/office/powerpoint/2010/main" val="16127641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CF8E7A-F255-40EF-B507-E676A4AFF38D}" type="slidenum">
              <a:rPr lang="en-US"/>
              <a:pPr/>
              <a:t>26</a:t>
            </a:fld>
            <a:endParaRPr lang="en-US"/>
          </a:p>
        </p:txBody>
      </p:sp>
      <p:sp>
        <p:nvSpPr>
          <p:cNvPr id="122882" name="Rectangle 2"/>
          <p:cNvSpPr>
            <a:spLocks noGrp="1" noRot="1" noChangeAspect="1" noChangeArrowheads="1" noTextEdit="1"/>
          </p:cNvSpPr>
          <p:nvPr>
            <p:ph type="sldImg"/>
          </p:nvPr>
        </p:nvSpPr>
        <p:spPr>
          <a:xfrm>
            <a:off x="1150938" y="690563"/>
            <a:ext cx="4557712" cy="3417887"/>
          </a:xfrm>
          <a:ln/>
        </p:spPr>
      </p:sp>
      <p:sp>
        <p:nvSpPr>
          <p:cNvPr id="122883" name="Rectangle 3"/>
          <p:cNvSpPr>
            <a:spLocks noGrp="1" noChangeArrowheads="1"/>
          </p:cNvSpPr>
          <p:nvPr>
            <p:ph type="body" idx="1"/>
          </p:nvPr>
        </p:nvSpPr>
        <p:spPr>
          <a:xfrm>
            <a:off x="914400" y="4341813"/>
            <a:ext cx="5029200" cy="4116387"/>
          </a:xfrm>
        </p:spPr>
        <p:txBody>
          <a:bodyPr/>
          <a:lstStyle/>
          <a:p>
            <a:r>
              <a:rPr lang="en-US"/>
              <a:t>No additional notes</a:t>
            </a:r>
          </a:p>
        </p:txBody>
      </p:sp>
    </p:spTree>
    <p:extLst>
      <p:ext uri="{BB962C8B-B14F-4D97-AF65-F5344CB8AC3E}">
        <p14:creationId xmlns:p14="http://schemas.microsoft.com/office/powerpoint/2010/main" val="2669927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0D8852-2B8D-4E87-9F2E-C8568CF92137}" type="slidenum">
              <a:rPr lang="en-US"/>
              <a:pPr/>
              <a:t>3</a:t>
            </a:fld>
            <a:endParaRPr lang="en-US"/>
          </a:p>
        </p:txBody>
      </p:sp>
      <p:sp>
        <p:nvSpPr>
          <p:cNvPr id="73730" name="Rectangle 2"/>
          <p:cNvSpPr>
            <a:spLocks noGrp="1" noRot="1" noChangeAspect="1" noChangeArrowheads="1" noTextEdit="1"/>
          </p:cNvSpPr>
          <p:nvPr>
            <p:ph type="sldImg"/>
          </p:nvPr>
        </p:nvSpPr>
        <p:spPr>
          <a:xfrm>
            <a:off x="1150938" y="690563"/>
            <a:ext cx="4557712" cy="3417887"/>
          </a:xfrm>
          <a:ln/>
        </p:spPr>
      </p:sp>
      <p:sp>
        <p:nvSpPr>
          <p:cNvPr id="73731" name="Rectangle 3"/>
          <p:cNvSpPr>
            <a:spLocks noGrp="1" noChangeArrowheads="1"/>
          </p:cNvSpPr>
          <p:nvPr>
            <p:ph type="body" idx="1"/>
          </p:nvPr>
        </p:nvSpPr>
        <p:spPr>
          <a:xfrm>
            <a:off x="914400" y="4341813"/>
            <a:ext cx="5029200" cy="4116387"/>
          </a:xfrm>
        </p:spPr>
        <p:txBody>
          <a:bodyPr/>
          <a:lstStyle/>
          <a:p>
            <a:pPr lvl="1"/>
            <a:endParaRPr lang="en-US" dirty="0"/>
          </a:p>
        </p:txBody>
      </p:sp>
    </p:spTree>
    <p:extLst>
      <p:ext uri="{BB962C8B-B14F-4D97-AF65-F5344CB8AC3E}">
        <p14:creationId xmlns:p14="http://schemas.microsoft.com/office/powerpoint/2010/main" val="36782102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712280-8CCE-4ECF-A586-79C81AC1DC76}" type="slidenum">
              <a:rPr lang="en-US"/>
              <a:pPr/>
              <a:t>27</a:t>
            </a:fld>
            <a:endParaRPr lang="en-US"/>
          </a:p>
        </p:txBody>
      </p:sp>
      <p:sp>
        <p:nvSpPr>
          <p:cNvPr id="124930" name="Rectangle 2"/>
          <p:cNvSpPr>
            <a:spLocks noGrp="1" noRot="1" noChangeAspect="1" noChangeArrowheads="1" noTextEdit="1"/>
          </p:cNvSpPr>
          <p:nvPr>
            <p:ph type="sldImg"/>
          </p:nvPr>
        </p:nvSpPr>
        <p:spPr>
          <a:xfrm>
            <a:off x="1150938" y="690563"/>
            <a:ext cx="4557712" cy="3417887"/>
          </a:xfrm>
          <a:ln/>
        </p:spPr>
      </p:sp>
      <p:sp>
        <p:nvSpPr>
          <p:cNvPr id="124931" name="Rectangle 3"/>
          <p:cNvSpPr>
            <a:spLocks noGrp="1" noChangeArrowheads="1"/>
          </p:cNvSpPr>
          <p:nvPr>
            <p:ph type="body" idx="1"/>
          </p:nvPr>
        </p:nvSpPr>
        <p:spPr>
          <a:xfrm>
            <a:off x="914400" y="4341813"/>
            <a:ext cx="5029200" cy="4116387"/>
          </a:xfrm>
        </p:spPr>
        <p:txBody>
          <a:bodyPr/>
          <a:lstStyle/>
          <a:p>
            <a:r>
              <a:rPr lang="en-US" b="1"/>
              <a:t>Teaching Notes</a:t>
            </a:r>
          </a:p>
          <a:p>
            <a:r>
              <a:rPr lang="en-US"/>
              <a:t>Students often perk up when the discussion turns to new, sexy technologies. Use that interest to get students thinking about the information system ramifications of these technologies.</a:t>
            </a:r>
          </a:p>
        </p:txBody>
      </p:sp>
    </p:spTree>
    <p:extLst>
      <p:ext uri="{BB962C8B-B14F-4D97-AF65-F5344CB8AC3E}">
        <p14:creationId xmlns:p14="http://schemas.microsoft.com/office/powerpoint/2010/main" val="14101937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9E2BA2-18AF-4D70-9A22-66D4A53A305E}" type="slidenum">
              <a:rPr lang="en-US"/>
              <a:pPr/>
              <a:t>28</a:t>
            </a:fld>
            <a:endParaRPr lang="en-US"/>
          </a:p>
        </p:txBody>
      </p:sp>
      <p:sp>
        <p:nvSpPr>
          <p:cNvPr id="126978" name="Rectangle 2"/>
          <p:cNvSpPr>
            <a:spLocks noGrp="1" noRot="1" noChangeAspect="1" noChangeArrowheads="1" noTextEdit="1"/>
          </p:cNvSpPr>
          <p:nvPr>
            <p:ph type="sldImg"/>
          </p:nvPr>
        </p:nvSpPr>
        <p:spPr>
          <a:xfrm>
            <a:off x="1150938" y="690563"/>
            <a:ext cx="4557712" cy="3417887"/>
          </a:xfrm>
          <a:ln/>
        </p:spPr>
      </p:sp>
      <p:sp>
        <p:nvSpPr>
          <p:cNvPr id="126979" name="Rectangle 3"/>
          <p:cNvSpPr>
            <a:spLocks noGrp="1" noChangeArrowheads="1"/>
          </p:cNvSpPr>
          <p:nvPr>
            <p:ph type="body" idx="1"/>
          </p:nvPr>
        </p:nvSpPr>
        <p:spPr>
          <a:xfrm>
            <a:off x="914400" y="4341813"/>
            <a:ext cx="5029200" cy="4116387"/>
          </a:xfrm>
        </p:spPr>
        <p:txBody>
          <a:bodyPr/>
          <a:lstStyle/>
          <a:p>
            <a:r>
              <a:rPr lang="en-US" b="1"/>
              <a:t>Teaching Notes</a:t>
            </a:r>
            <a:endParaRPr lang="en-US"/>
          </a:p>
          <a:p>
            <a:pPr lvl="1"/>
            <a:r>
              <a:rPr lang="en-US"/>
              <a:t>The text quotes Scott McNealy of Sun Computer saying, “The network has become the computer.” Invite students to agree or disagree with that statement. </a:t>
            </a:r>
          </a:p>
          <a:p>
            <a:pPr lvl="1"/>
            <a:r>
              <a:rPr lang="en-US"/>
              <a:t>Could that statement be taken further to say that the Internet has become the computer?</a:t>
            </a:r>
          </a:p>
        </p:txBody>
      </p:sp>
    </p:spTree>
    <p:extLst>
      <p:ext uri="{BB962C8B-B14F-4D97-AF65-F5344CB8AC3E}">
        <p14:creationId xmlns:p14="http://schemas.microsoft.com/office/powerpoint/2010/main" val="30398886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8ECCB2-E50C-4ED8-AD40-D53815CD2070}" type="slidenum">
              <a:rPr lang="en-US"/>
              <a:pPr/>
              <a:t>29</a:t>
            </a:fld>
            <a:endParaRPr lang="en-US"/>
          </a:p>
        </p:txBody>
      </p:sp>
      <p:sp>
        <p:nvSpPr>
          <p:cNvPr id="129026" name="Rectangle 2"/>
          <p:cNvSpPr>
            <a:spLocks noGrp="1" noRot="1" noChangeAspect="1" noChangeArrowheads="1" noTextEdit="1"/>
          </p:cNvSpPr>
          <p:nvPr>
            <p:ph type="sldImg"/>
          </p:nvPr>
        </p:nvSpPr>
        <p:spPr>
          <a:xfrm>
            <a:off x="1150938" y="690563"/>
            <a:ext cx="4557712" cy="3417887"/>
          </a:xfrm>
          <a:ln/>
        </p:spPr>
      </p:sp>
      <p:sp>
        <p:nvSpPr>
          <p:cNvPr id="129027" name="Rectangle 3"/>
          <p:cNvSpPr>
            <a:spLocks noGrp="1" noChangeArrowheads="1"/>
          </p:cNvSpPr>
          <p:nvPr>
            <p:ph type="body" idx="1"/>
          </p:nvPr>
        </p:nvSpPr>
        <p:spPr>
          <a:xfrm>
            <a:off x="914400" y="4341813"/>
            <a:ext cx="5029200" cy="4116387"/>
          </a:xfrm>
        </p:spPr>
        <p:txBody>
          <a:bodyPr/>
          <a:lstStyle/>
          <a:p>
            <a:r>
              <a:rPr lang="en-US" b="1"/>
              <a:t>Teaching Notes</a:t>
            </a:r>
          </a:p>
          <a:p>
            <a:pPr lvl="1"/>
            <a:r>
              <a:rPr lang="en-US"/>
              <a:t>Some students may be familiar with web surfing through mobile devices. Ask for their experiences.</a:t>
            </a:r>
          </a:p>
        </p:txBody>
      </p:sp>
    </p:spTree>
    <p:extLst>
      <p:ext uri="{BB962C8B-B14F-4D97-AF65-F5344CB8AC3E}">
        <p14:creationId xmlns:p14="http://schemas.microsoft.com/office/powerpoint/2010/main" val="23521309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72145C-3F81-482D-B1CC-78DD07859381}" type="slidenum">
              <a:rPr lang="en-US"/>
              <a:pPr/>
              <a:t>30</a:t>
            </a:fld>
            <a:endParaRPr lang="en-US"/>
          </a:p>
        </p:txBody>
      </p:sp>
      <p:sp>
        <p:nvSpPr>
          <p:cNvPr id="131074" name="Rectangle 2"/>
          <p:cNvSpPr>
            <a:spLocks noGrp="1" noRot="1" noChangeAspect="1" noChangeArrowheads="1" noTextEdit="1"/>
          </p:cNvSpPr>
          <p:nvPr>
            <p:ph type="sldImg"/>
          </p:nvPr>
        </p:nvSpPr>
        <p:spPr>
          <a:xfrm>
            <a:off x="1150938" y="690563"/>
            <a:ext cx="4557712" cy="3417887"/>
          </a:xfrm>
          <a:ln/>
        </p:spPr>
      </p:sp>
      <p:sp>
        <p:nvSpPr>
          <p:cNvPr id="131075" name="Rectangle 3"/>
          <p:cNvSpPr>
            <a:spLocks noGrp="1" noChangeArrowheads="1"/>
          </p:cNvSpPr>
          <p:nvPr>
            <p:ph type="body" idx="1"/>
          </p:nvPr>
        </p:nvSpPr>
        <p:spPr>
          <a:xfrm>
            <a:off x="914400" y="4341813"/>
            <a:ext cx="5029200" cy="4116387"/>
          </a:xfrm>
        </p:spPr>
        <p:txBody>
          <a:bodyPr/>
          <a:lstStyle/>
          <a:p>
            <a:r>
              <a:rPr lang="en-US" b="1"/>
              <a:t>Conversion Notes</a:t>
            </a:r>
          </a:p>
          <a:p>
            <a:pPr lvl="1"/>
            <a:r>
              <a:rPr lang="en-US"/>
              <a:t>Object-oriented analysis and design tools are more integrated into the 7</a:t>
            </a:r>
            <a:r>
              <a:rPr lang="en-US" baseline="30000"/>
              <a:t>th</a:t>
            </a:r>
            <a:r>
              <a:rPr lang="en-US"/>
              <a:t> edition. At the same time, the importance of structured tools and techniques is also recognized and will continue to be covered.</a:t>
            </a:r>
          </a:p>
        </p:txBody>
      </p:sp>
    </p:spTree>
    <p:extLst>
      <p:ext uri="{BB962C8B-B14F-4D97-AF65-F5344CB8AC3E}">
        <p14:creationId xmlns:p14="http://schemas.microsoft.com/office/powerpoint/2010/main" val="32845969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12AAF1-1549-4E0F-81E7-77A6FE813F6F}" type="slidenum">
              <a:rPr lang="en-US"/>
              <a:pPr/>
              <a:t>31</a:t>
            </a:fld>
            <a:endParaRPr lang="en-US"/>
          </a:p>
        </p:txBody>
      </p:sp>
      <p:sp>
        <p:nvSpPr>
          <p:cNvPr id="133122" name="Rectangle 2"/>
          <p:cNvSpPr>
            <a:spLocks noGrp="1" noRot="1" noChangeAspect="1" noChangeArrowheads="1" noTextEdit="1"/>
          </p:cNvSpPr>
          <p:nvPr>
            <p:ph type="sldImg"/>
          </p:nvPr>
        </p:nvSpPr>
        <p:spPr>
          <a:xfrm>
            <a:off x="1150938" y="690563"/>
            <a:ext cx="4557712" cy="3417887"/>
          </a:xfrm>
          <a:ln/>
        </p:spPr>
      </p:sp>
      <p:sp>
        <p:nvSpPr>
          <p:cNvPr id="133123" name="Rectangle 3"/>
          <p:cNvSpPr>
            <a:spLocks noGrp="1" noChangeArrowheads="1"/>
          </p:cNvSpPr>
          <p:nvPr>
            <p:ph type="body" idx="1"/>
          </p:nvPr>
        </p:nvSpPr>
        <p:spPr>
          <a:xfrm>
            <a:off x="914400" y="4341813"/>
            <a:ext cx="5029200" cy="4116387"/>
          </a:xfrm>
        </p:spPr>
        <p:txBody>
          <a:bodyPr/>
          <a:lstStyle/>
          <a:p>
            <a:r>
              <a:rPr lang="en-US"/>
              <a:t>No additional notes</a:t>
            </a:r>
          </a:p>
        </p:txBody>
      </p:sp>
    </p:spTree>
    <p:extLst>
      <p:ext uri="{BB962C8B-B14F-4D97-AF65-F5344CB8AC3E}">
        <p14:creationId xmlns:p14="http://schemas.microsoft.com/office/powerpoint/2010/main" val="29412399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1EFD74-2651-4019-841C-021191E8148D}" type="slidenum">
              <a:rPr lang="en-US"/>
              <a:pPr/>
              <a:t>32</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b="1"/>
              <a:t>Conversion Notes</a:t>
            </a:r>
          </a:p>
          <a:p>
            <a:r>
              <a:rPr lang="en-US"/>
              <a:t>The 7th edition adds this definition for systems integration, recognizing its growing importance.</a:t>
            </a:r>
          </a:p>
        </p:txBody>
      </p:sp>
    </p:spTree>
    <p:extLst>
      <p:ext uri="{BB962C8B-B14F-4D97-AF65-F5344CB8AC3E}">
        <p14:creationId xmlns:p14="http://schemas.microsoft.com/office/powerpoint/2010/main" val="24894575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75379E-4446-4784-AE84-0D2379BD422B}" type="slidenum">
              <a:rPr lang="en-US"/>
              <a:pPr/>
              <a:t>33</a:t>
            </a:fld>
            <a:endParaRPr lang="en-US"/>
          </a:p>
        </p:txBody>
      </p:sp>
      <p:sp>
        <p:nvSpPr>
          <p:cNvPr id="136194" name="Rectangle 2"/>
          <p:cNvSpPr>
            <a:spLocks noGrp="1" noRot="1" noChangeAspect="1" noChangeArrowheads="1" noTextEdit="1"/>
          </p:cNvSpPr>
          <p:nvPr>
            <p:ph type="sldImg"/>
          </p:nvPr>
        </p:nvSpPr>
        <p:spPr>
          <a:xfrm>
            <a:off x="1150938" y="690563"/>
            <a:ext cx="4557712" cy="3417887"/>
          </a:xfrm>
          <a:ln/>
        </p:spPr>
      </p:sp>
      <p:sp>
        <p:nvSpPr>
          <p:cNvPr id="136195" name="Rectangle 3"/>
          <p:cNvSpPr>
            <a:spLocks noGrp="1" noChangeArrowheads="1"/>
          </p:cNvSpPr>
          <p:nvPr>
            <p:ph type="body" idx="1"/>
          </p:nvPr>
        </p:nvSpPr>
        <p:spPr>
          <a:xfrm>
            <a:off x="914400" y="4341813"/>
            <a:ext cx="5029200" cy="4116387"/>
          </a:xfrm>
        </p:spPr>
        <p:txBody>
          <a:bodyPr/>
          <a:lstStyle/>
          <a:p>
            <a:r>
              <a:rPr lang="en-US" b="1"/>
              <a:t>Teaching Notes</a:t>
            </a:r>
          </a:p>
          <a:p>
            <a:pPr lvl="1"/>
            <a:r>
              <a:rPr lang="en-US"/>
              <a:t>The trend is for these core enterprise applications to be purchased.</a:t>
            </a:r>
          </a:p>
          <a:p>
            <a:pPr lvl="1"/>
            <a:r>
              <a:rPr lang="en-US"/>
              <a:t>These purchased applications are never sufficient to meet all the information needs of the organization. Thus systems analysts and other developers are asked to develop value-added applications to meet additional needs.</a:t>
            </a:r>
          </a:p>
        </p:txBody>
      </p:sp>
    </p:spTree>
    <p:extLst>
      <p:ext uri="{BB962C8B-B14F-4D97-AF65-F5344CB8AC3E}">
        <p14:creationId xmlns:p14="http://schemas.microsoft.com/office/powerpoint/2010/main" val="22318989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AC3FEA-5333-4FEC-9CC8-6DAD50551505}" type="slidenum">
              <a:rPr lang="en-US"/>
              <a:pPr/>
              <a:t>34</a:t>
            </a:fld>
            <a:endParaRPr lang="en-US"/>
          </a:p>
        </p:txBody>
      </p:sp>
      <p:sp>
        <p:nvSpPr>
          <p:cNvPr id="138242" name="Rectangle 2"/>
          <p:cNvSpPr>
            <a:spLocks noGrp="1" noRot="1" noChangeAspect="1" noChangeArrowheads="1" noTextEdit="1"/>
          </p:cNvSpPr>
          <p:nvPr>
            <p:ph type="sldImg"/>
          </p:nvPr>
        </p:nvSpPr>
        <p:spPr>
          <a:xfrm>
            <a:off x="1150938" y="690563"/>
            <a:ext cx="4557712" cy="3417887"/>
          </a:xfrm>
          <a:ln/>
        </p:spPr>
      </p:sp>
      <p:sp>
        <p:nvSpPr>
          <p:cNvPr id="138243" name="Rectangle 3"/>
          <p:cNvSpPr>
            <a:spLocks noGrp="1" noChangeArrowheads="1"/>
          </p:cNvSpPr>
          <p:nvPr>
            <p:ph type="body" idx="1"/>
          </p:nvPr>
        </p:nvSpPr>
        <p:spPr>
          <a:xfrm>
            <a:off x="914400" y="4341813"/>
            <a:ext cx="5029200" cy="4116387"/>
          </a:xfrm>
        </p:spPr>
        <p:txBody>
          <a:bodyPr/>
          <a:lstStyle/>
          <a:p>
            <a:r>
              <a:rPr lang="en-US" b="1"/>
              <a:t>Teaching Notes</a:t>
            </a:r>
            <a:endParaRPr lang="en-US"/>
          </a:p>
          <a:p>
            <a:pPr lvl="1"/>
            <a:r>
              <a:rPr lang="en-US"/>
              <a:t>ERP is dramatically changing the role of the modern systems analyst. Instead of spending effort on requirements planning and systems design, ERP redirects effort to activities such as customization, business process redesign and alignment, and system implementation.</a:t>
            </a:r>
          </a:p>
          <a:p>
            <a:pPr lvl="1"/>
            <a:r>
              <a:rPr lang="en-US"/>
              <a:t>Systems analysts who work on ERP projects are almost always called </a:t>
            </a:r>
            <a:r>
              <a:rPr lang="en-US" u="sng"/>
              <a:t>systems integrators</a:t>
            </a:r>
            <a:r>
              <a:rPr lang="en-US"/>
              <a:t>.</a:t>
            </a:r>
          </a:p>
        </p:txBody>
      </p:sp>
    </p:spTree>
    <p:extLst>
      <p:ext uri="{BB962C8B-B14F-4D97-AF65-F5344CB8AC3E}">
        <p14:creationId xmlns:p14="http://schemas.microsoft.com/office/powerpoint/2010/main" val="6762583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F948BB-C70A-4E95-8837-3F0798136093}" type="slidenum">
              <a:rPr lang="en-US"/>
              <a:pPr/>
              <a:t>35</a:t>
            </a:fld>
            <a:endParaRPr lang="en-US"/>
          </a:p>
        </p:txBody>
      </p:sp>
      <p:sp>
        <p:nvSpPr>
          <p:cNvPr id="140290" name="Rectangle 2"/>
          <p:cNvSpPr>
            <a:spLocks noGrp="1" noRot="1" noChangeAspect="1" noChangeArrowheads="1" noTextEdit="1"/>
          </p:cNvSpPr>
          <p:nvPr>
            <p:ph type="sldImg"/>
          </p:nvPr>
        </p:nvSpPr>
        <p:spPr>
          <a:xfrm>
            <a:off x="1150938" y="690563"/>
            <a:ext cx="4557712" cy="3417887"/>
          </a:xfrm>
          <a:ln/>
        </p:spPr>
      </p:sp>
      <p:sp>
        <p:nvSpPr>
          <p:cNvPr id="140291" name="Rectangle 3"/>
          <p:cNvSpPr>
            <a:spLocks noGrp="1" noChangeArrowheads="1"/>
          </p:cNvSpPr>
          <p:nvPr>
            <p:ph type="body" idx="1"/>
          </p:nvPr>
        </p:nvSpPr>
        <p:spPr>
          <a:xfrm>
            <a:off x="914400" y="4341813"/>
            <a:ext cx="5029200" cy="4116387"/>
          </a:xfrm>
        </p:spPr>
        <p:txBody>
          <a:bodyPr/>
          <a:lstStyle/>
          <a:p>
            <a:r>
              <a:rPr lang="en-US"/>
              <a:t>No additional notes</a:t>
            </a:r>
          </a:p>
        </p:txBody>
      </p:sp>
    </p:spTree>
    <p:extLst>
      <p:ext uri="{BB962C8B-B14F-4D97-AF65-F5344CB8AC3E}">
        <p14:creationId xmlns:p14="http://schemas.microsoft.com/office/powerpoint/2010/main" val="17653915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FC8001-4FA8-464D-A635-84E4E6B597C6}" type="slidenum">
              <a:rPr lang="en-US"/>
              <a:pPr/>
              <a:t>36</a:t>
            </a:fld>
            <a:endParaRPr lang="en-US"/>
          </a:p>
        </p:txBody>
      </p:sp>
      <p:sp>
        <p:nvSpPr>
          <p:cNvPr id="144386" name="Rectangle 2"/>
          <p:cNvSpPr>
            <a:spLocks noGrp="1" noRot="1" noChangeAspect="1" noChangeArrowheads="1" noTextEdit="1"/>
          </p:cNvSpPr>
          <p:nvPr>
            <p:ph type="sldImg"/>
          </p:nvPr>
        </p:nvSpPr>
        <p:spPr>
          <a:xfrm>
            <a:off x="1150938" y="690563"/>
            <a:ext cx="4557712" cy="3417887"/>
          </a:xfrm>
          <a:ln/>
        </p:spPr>
      </p:sp>
      <p:sp>
        <p:nvSpPr>
          <p:cNvPr id="144387" name="Rectangle 3"/>
          <p:cNvSpPr>
            <a:spLocks noGrp="1" noChangeArrowheads="1"/>
          </p:cNvSpPr>
          <p:nvPr>
            <p:ph type="body" idx="1"/>
          </p:nvPr>
        </p:nvSpPr>
        <p:spPr>
          <a:xfrm>
            <a:off x="914400" y="4341813"/>
            <a:ext cx="5029200" cy="4116387"/>
          </a:xfrm>
        </p:spPr>
        <p:txBody>
          <a:bodyPr/>
          <a:lstStyle/>
          <a:p>
            <a:r>
              <a:rPr lang="en-US"/>
              <a:t>No additional notes</a:t>
            </a:r>
          </a:p>
        </p:txBody>
      </p:sp>
    </p:spTree>
    <p:extLst>
      <p:ext uri="{BB962C8B-B14F-4D97-AF65-F5344CB8AC3E}">
        <p14:creationId xmlns:p14="http://schemas.microsoft.com/office/powerpoint/2010/main" val="3943024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EB17B5-351D-4547-82C7-3BC73952D2C7}" type="slidenum">
              <a:rPr lang="en-US"/>
              <a:pPr/>
              <a:t>9</a:t>
            </a:fld>
            <a:endParaRPr lang="en-US"/>
          </a:p>
        </p:txBody>
      </p:sp>
      <p:sp>
        <p:nvSpPr>
          <p:cNvPr id="75778" name="Rectangle 2"/>
          <p:cNvSpPr>
            <a:spLocks noGrp="1" noRot="1" noChangeAspect="1" noChangeArrowheads="1" noTextEdit="1"/>
          </p:cNvSpPr>
          <p:nvPr>
            <p:ph type="sldImg"/>
          </p:nvPr>
        </p:nvSpPr>
        <p:spPr>
          <a:xfrm>
            <a:off x="1150938" y="690563"/>
            <a:ext cx="4557712" cy="3417887"/>
          </a:xfrm>
          <a:ln/>
        </p:spPr>
      </p:sp>
      <p:sp>
        <p:nvSpPr>
          <p:cNvPr id="75779" name="Rectangle 3"/>
          <p:cNvSpPr>
            <a:spLocks noGrp="1" noChangeArrowheads="1"/>
          </p:cNvSpPr>
          <p:nvPr>
            <p:ph type="body" idx="1"/>
          </p:nvPr>
        </p:nvSpPr>
        <p:spPr>
          <a:xfrm>
            <a:off x="914400" y="4341813"/>
            <a:ext cx="5029200" cy="4116387"/>
          </a:xfrm>
        </p:spPr>
        <p:txBody>
          <a:bodyPr/>
          <a:lstStyle/>
          <a:p>
            <a:pPr lvl="1"/>
            <a:endParaRPr lang="en-US" dirty="0"/>
          </a:p>
        </p:txBody>
      </p:sp>
    </p:spTree>
    <p:extLst>
      <p:ext uri="{BB962C8B-B14F-4D97-AF65-F5344CB8AC3E}">
        <p14:creationId xmlns:p14="http://schemas.microsoft.com/office/powerpoint/2010/main" val="35505503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0DA7AF-075D-4410-BAB7-FBC731DEE140}" type="slidenum">
              <a:rPr lang="en-US"/>
              <a:pPr/>
              <a:t>37</a:t>
            </a:fld>
            <a:endParaRPr lang="en-US"/>
          </a:p>
        </p:txBody>
      </p:sp>
      <p:sp>
        <p:nvSpPr>
          <p:cNvPr id="146434" name="Rectangle 2"/>
          <p:cNvSpPr>
            <a:spLocks noGrp="1" noRot="1" noChangeAspect="1" noChangeArrowheads="1" noTextEdit="1"/>
          </p:cNvSpPr>
          <p:nvPr>
            <p:ph type="sldImg"/>
          </p:nvPr>
        </p:nvSpPr>
        <p:spPr>
          <a:xfrm>
            <a:off x="1150938" y="690563"/>
            <a:ext cx="4557712" cy="3417887"/>
          </a:xfrm>
          <a:ln/>
        </p:spPr>
      </p:sp>
      <p:sp>
        <p:nvSpPr>
          <p:cNvPr id="146435" name="Rectangle 3"/>
          <p:cNvSpPr>
            <a:spLocks noGrp="1" noChangeArrowheads="1"/>
          </p:cNvSpPr>
          <p:nvPr>
            <p:ph type="body" idx="1"/>
          </p:nvPr>
        </p:nvSpPr>
        <p:spPr>
          <a:xfrm>
            <a:off x="914400" y="4341813"/>
            <a:ext cx="5029200" cy="4116387"/>
          </a:xfrm>
        </p:spPr>
        <p:txBody>
          <a:bodyPr/>
          <a:lstStyle/>
          <a:p>
            <a:r>
              <a:rPr lang="en-US"/>
              <a:t>No additional notes</a:t>
            </a:r>
          </a:p>
        </p:txBody>
      </p:sp>
    </p:spTree>
    <p:extLst>
      <p:ext uri="{BB962C8B-B14F-4D97-AF65-F5344CB8AC3E}">
        <p14:creationId xmlns:p14="http://schemas.microsoft.com/office/powerpoint/2010/main" val="26016560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D59BA0-DABF-4BDB-B9FE-9AAC7D5BE852}" type="slidenum">
              <a:rPr lang="en-US"/>
              <a:pPr/>
              <a:t>38</a:t>
            </a:fld>
            <a:endParaRPr lang="en-US"/>
          </a:p>
        </p:txBody>
      </p:sp>
      <p:sp>
        <p:nvSpPr>
          <p:cNvPr id="148482" name="Rectangle 2"/>
          <p:cNvSpPr>
            <a:spLocks noGrp="1" noRot="1" noChangeAspect="1" noChangeArrowheads="1" noTextEdit="1"/>
          </p:cNvSpPr>
          <p:nvPr>
            <p:ph type="sldImg"/>
          </p:nvPr>
        </p:nvSpPr>
        <p:spPr>
          <a:xfrm>
            <a:off x="1150938" y="690563"/>
            <a:ext cx="4557712" cy="3417887"/>
          </a:xfrm>
          <a:ln/>
        </p:spPr>
      </p:sp>
      <p:sp>
        <p:nvSpPr>
          <p:cNvPr id="148483" name="Rectangle 3"/>
          <p:cNvSpPr>
            <a:spLocks noGrp="1" noChangeArrowheads="1"/>
          </p:cNvSpPr>
          <p:nvPr>
            <p:ph type="body" idx="1"/>
          </p:nvPr>
        </p:nvSpPr>
        <p:spPr>
          <a:xfrm>
            <a:off x="914400" y="4341813"/>
            <a:ext cx="5029200" cy="4116387"/>
          </a:xfrm>
        </p:spPr>
        <p:txBody>
          <a:bodyPr/>
          <a:lstStyle/>
          <a:p>
            <a:r>
              <a:rPr lang="en-US"/>
              <a:t>No additional notes.</a:t>
            </a:r>
          </a:p>
        </p:txBody>
      </p:sp>
    </p:spTree>
    <p:extLst>
      <p:ext uri="{BB962C8B-B14F-4D97-AF65-F5344CB8AC3E}">
        <p14:creationId xmlns:p14="http://schemas.microsoft.com/office/powerpoint/2010/main" val="1246250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D83650-5D11-40A4-8E54-C2A40C5FAADD}" type="slidenum">
              <a:rPr lang="en-US"/>
              <a:pPr/>
              <a:t>10</a:t>
            </a:fld>
            <a:endParaRPr lang="en-US"/>
          </a:p>
        </p:txBody>
      </p:sp>
      <p:sp>
        <p:nvSpPr>
          <p:cNvPr id="77826" name="Rectangle 2"/>
          <p:cNvSpPr>
            <a:spLocks noGrp="1" noRot="1" noChangeAspect="1" noChangeArrowheads="1" noTextEdit="1"/>
          </p:cNvSpPr>
          <p:nvPr>
            <p:ph type="sldImg"/>
          </p:nvPr>
        </p:nvSpPr>
        <p:spPr>
          <a:xfrm>
            <a:off x="1150938" y="690563"/>
            <a:ext cx="4557712" cy="3417887"/>
          </a:xfrm>
          <a:ln/>
        </p:spPr>
      </p:sp>
      <p:sp>
        <p:nvSpPr>
          <p:cNvPr id="77827" name="Rectangle 3"/>
          <p:cNvSpPr>
            <a:spLocks noGrp="1" noChangeArrowheads="1"/>
          </p:cNvSpPr>
          <p:nvPr>
            <p:ph type="body" idx="1"/>
          </p:nvPr>
        </p:nvSpPr>
        <p:spPr>
          <a:xfrm>
            <a:off x="914400" y="4341813"/>
            <a:ext cx="5029200" cy="4116387"/>
          </a:xfrm>
        </p:spPr>
        <p:txBody>
          <a:bodyPr/>
          <a:lstStyle/>
          <a:p>
            <a:pPr lvl="1"/>
            <a:r>
              <a:rPr lang="en-US"/>
              <a:t>See notes on prior slide.</a:t>
            </a:r>
          </a:p>
        </p:txBody>
      </p:sp>
    </p:spTree>
    <p:extLst>
      <p:ext uri="{BB962C8B-B14F-4D97-AF65-F5344CB8AC3E}">
        <p14:creationId xmlns:p14="http://schemas.microsoft.com/office/powerpoint/2010/main" val="4132376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7FF3B8-FA89-41FA-928D-F3C35531EC04}" type="slidenum">
              <a:rPr lang="en-US"/>
              <a:pPr/>
              <a:t>11</a:t>
            </a:fld>
            <a:endParaRPr lang="en-US"/>
          </a:p>
        </p:txBody>
      </p:sp>
      <p:sp>
        <p:nvSpPr>
          <p:cNvPr id="79874" name="Rectangle 2"/>
          <p:cNvSpPr>
            <a:spLocks noGrp="1" noRot="1" noChangeAspect="1" noChangeArrowheads="1" noTextEdit="1"/>
          </p:cNvSpPr>
          <p:nvPr>
            <p:ph type="sldImg"/>
          </p:nvPr>
        </p:nvSpPr>
        <p:spPr>
          <a:xfrm>
            <a:off x="1150938" y="690563"/>
            <a:ext cx="4557712" cy="3417887"/>
          </a:xfrm>
          <a:ln/>
        </p:spPr>
      </p:sp>
      <p:sp>
        <p:nvSpPr>
          <p:cNvPr id="79875" name="Rectangle 3"/>
          <p:cNvSpPr>
            <a:spLocks noGrp="1" noChangeArrowheads="1"/>
          </p:cNvSpPr>
          <p:nvPr>
            <p:ph type="body" idx="1"/>
          </p:nvPr>
        </p:nvSpPr>
        <p:spPr>
          <a:xfrm>
            <a:off x="914400" y="4341813"/>
            <a:ext cx="5029200" cy="4116387"/>
          </a:xfrm>
        </p:spPr>
        <p:txBody>
          <a:bodyPr/>
          <a:lstStyle/>
          <a:p>
            <a:r>
              <a:rPr lang="en-US" b="1"/>
              <a:t>Teaching Notes</a:t>
            </a:r>
          </a:p>
          <a:p>
            <a:pPr lvl="1"/>
            <a:r>
              <a:rPr lang="en-US"/>
              <a:t>Give examples of information workers and knowledge workers to reinforce the difference.</a:t>
            </a:r>
          </a:p>
          <a:p>
            <a:pPr lvl="2"/>
            <a:r>
              <a:rPr lang="en-US"/>
              <a:t>Footnote – Information workers (sometimes called “white-collar workers”) have outnumbered blue-collar workers since 1957. </a:t>
            </a:r>
          </a:p>
          <a:p>
            <a:pPr lvl="2"/>
            <a:r>
              <a:rPr lang="en-US"/>
              <a:t>Typically a knowledge worker has a degree or credential in some subject area (hence, they are often called “subject area experts”).  Examples include engineers, scientists, accountants, lawyers, etc.</a:t>
            </a:r>
          </a:p>
          <a:p>
            <a:pPr lvl="1"/>
            <a:r>
              <a:rPr lang="en-US"/>
              <a:t>Briefly describe a typical information system that students would be familiar with, such as an enrollment system for the college. Invite the class to brainstorm who the stakeholders would be and which of them would be information workers or knowledge workers.</a:t>
            </a:r>
          </a:p>
        </p:txBody>
      </p:sp>
    </p:spTree>
    <p:extLst>
      <p:ext uri="{BB962C8B-B14F-4D97-AF65-F5344CB8AC3E}">
        <p14:creationId xmlns:p14="http://schemas.microsoft.com/office/powerpoint/2010/main" val="3933694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232E5F-70B2-4B45-8003-956B01A5EAA3}" type="slidenum">
              <a:rPr lang="en-US"/>
              <a:pPr/>
              <a:t>13</a:t>
            </a:fld>
            <a:endParaRPr lang="en-US"/>
          </a:p>
        </p:txBody>
      </p:sp>
      <p:sp>
        <p:nvSpPr>
          <p:cNvPr id="86018" name="Rectangle 2"/>
          <p:cNvSpPr>
            <a:spLocks noGrp="1" noRot="1" noChangeAspect="1" noChangeArrowheads="1" noTextEdit="1"/>
          </p:cNvSpPr>
          <p:nvPr>
            <p:ph type="sldImg"/>
          </p:nvPr>
        </p:nvSpPr>
        <p:spPr>
          <a:xfrm>
            <a:off x="1150938" y="690563"/>
            <a:ext cx="4557712" cy="3417887"/>
          </a:xfrm>
          <a:ln/>
        </p:spPr>
      </p:sp>
      <p:sp>
        <p:nvSpPr>
          <p:cNvPr id="86019" name="Rectangle 3"/>
          <p:cNvSpPr>
            <a:spLocks noGrp="1" noChangeArrowheads="1"/>
          </p:cNvSpPr>
          <p:nvPr>
            <p:ph type="body" idx="1"/>
          </p:nvPr>
        </p:nvSpPr>
        <p:spPr>
          <a:xfrm>
            <a:off x="914400" y="4341813"/>
            <a:ext cx="5029200" cy="4116387"/>
          </a:xfrm>
        </p:spPr>
        <p:txBody>
          <a:bodyPr/>
          <a:lstStyle/>
          <a:p>
            <a:r>
              <a:rPr lang="en-US" b="1"/>
              <a:t>Teaching Notes</a:t>
            </a:r>
            <a:endParaRPr lang="en-US"/>
          </a:p>
          <a:p>
            <a:pPr lvl="1"/>
            <a:r>
              <a:rPr lang="en-US"/>
              <a:t>Using the information system described earlier (enrollment system or other) for the college, invite the class to identify individuals who might play the system user role. </a:t>
            </a:r>
          </a:p>
          <a:p>
            <a:pPr lvl="1"/>
            <a:endParaRPr lang="en-US"/>
          </a:p>
          <a:p>
            <a:pPr lvl="1"/>
            <a:r>
              <a:rPr lang="en-US"/>
              <a:t>Note that a person could be both a system owner and system user.</a:t>
            </a:r>
          </a:p>
        </p:txBody>
      </p:sp>
    </p:spTree>
    <p:extLst>
      <p:ext uri="{BB962C8B-B14F-4D97-AF65-F5344CB8AC3E}">
        <p14:creationId xmlns:p14="http://schemas.microsoft.com/office/powerpoint/2010/main" val="3118459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D2BE52-3414-4D4F-9DB8-FAF7DBB4AF19}" type="slidenum">
              <a:rPr lang="en-US"/>
              <a:pPr/>
              <a:t>14</a:t>
            </a:fld>
            <a:endParaRPr lang="en-US"/>
          </a:p>
        </p:txBody>
      </p:sp>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r>
              <a:rPr lang="en-US" b="1"/>
              <a:t>Teaching Notes</a:t>
            </a:r>
          </a:p>
          <a:p>
            <a:r>
              <a:rPr lang="en-US"/>
              <a:t>Update students on the trend of “telecommuting.” Telecommuting falls into our “Remote” users category.</a:t>
            </a:r>
          </a:p>
          <a:p>
            <a:r>
              <a:rPr lang="en-US"/>
              <a:t>Some students may confuse “remote users” and “external users.” The difference is that remote users work for the organization in question, while external users work for some other organization (or are direct consumers).</a:t>
            </a:r>
          </a:p>
          <a:p>
            <a:r>
              <a:rPr lang="en-US"/>
              <a:t>The growth of the Web is driving the increase in both remote and external users.</a:t>
            </a:r>
          </a:p>
          <a:p>
            <a:endParaRPr lang="en-US"/>
          </a:p>
        </p:txBody>
      </p:sp>
    </p:spTree>
    <p:extLst>
      <p:ext uri="{BB962C8B-B14F-4D97-AF65-F5344CB8AC3E}">
        <p14:creationId xmlns:p14="http://schemas.microsoft.com/office/powerpoint/2010/main" val="868482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2177AC-4A18-4D79-9C2F-58D46D22C14E}" type="slidenum">
              <a:rPr lang="en-US"/>
              <a:pPr/>
              <a:t>15</a:t>
            </a:fld>
            <a:endParaRPr lang="en-US"/>
          </a:p>
        </p:txBody>
      </p:sp>
      <p:sp>
        <p:nvSpPr>
          <p:cNvPr id="88066" name="Rectangle 2"/>
          <p:cNvSpPr>
            <a:spLocks noGrp="1" noRot="1" noChangeAspect="1" noChangeArrowheads="1" noTextEdit="1"/>
          </p:cNvSpPr>
          <p:nvPr>
            <p:ph type="sldImg"/>
          </p:nvPr>
        </p:nvSpPr>
        <p:spPr>
          <a:xfrm>
            <a:off x="1150938" y="690563"/>
            <a:ext cx="4557712" cy="3417887"/>
          </a:xfrm>
          <a:ln/>
        </p:spPr>
      </p:sp>
      <p:sp>
        <p:nvSpPr>
          <p:cNvPr id="88067" name="Rectangle 3"/>
          <p:cNvSpPr>
            <a:spLocks noGrp="1" noChangeArrowheads="1"/>
          </p:cNvSpPr>
          <p:nvPr>
            <p:ph type="body" idx="1"/>
          </p:nvPr>
        </p:nvSpPr>
        <p:spPr>
          <a:xfrm>
            <a:off x="914400" y="4341813"/>
            <a:ext cx="5029200" cy="4116387"/>
          </a:xfrm>
        </p:spPr>
        <p:txBody>
          <a:bodyPr/>
          <a:lstStyle/>
          <a:p>
            <a:r>
              <a:rPr lang="en-US" b="1"/>
              <a:t>Teaching Notes</a:t>
            </a:r>
          </a:p>
          <a:p>
            <a:pPr lvl="1"/>
            <a:r>
              <a:rPr lang="en-US"/>
              <a:t>Using the information system described earlier (enrollment system or other) for the college, invite the class to identify individuals who might play the system designer or system builder role. </a:t>
            </a:r>
          </a:p>
          <a:p>
            <a:pPr lvl="1"/>
            <a:r>
              <a:rPr lang="en-US"/>
              <a:t>Programmers are typically viewed as system builders, but in fact, they are also system designers since good programmers design the software they build.</a:t>
            </a:r>
          </a:p>
          <a:p>
            <a:pPr lvl="1"/>
            <a:r>
              <a:rPr lang="en-US"/>
              <a:t>You might want to remind students that a single individual can play multiple roles in a project. For example:</a:t>
            </a:r>
          </a:p>
          <a:p>
            <a:pPr lvl="2">
              <a:buFontTx/>
              <a:buChar char="•"/>
            </a:pPr>
            <a:r>
              <a:rPr lang="en-US"/>
              <a:t>Many systems analysts are also system designers and builders.</a:t>
            </a:r>
          </a:p>
          <a:p>
            <a:pPr lvl="2">
              <a:buFontTx/>
              <a:buChar char="•"/>
            </a:pPr>
            <a:r>
              <a:rPr lang="en-US"/>
              <a:t>In reality, most technical specialists serve in most roles. For instance, database specialists typically design and construct databases.</a:t>
            </a:r>
          </a:p>
        </p:txBody>
      </p:sp>
    </p:spTree>
    <p:extLst>
      <p:ext uri="{BB962C8B-B14F-4D97-AF65-F5344CB8AC3E}">
        <p14:creationId xmlns:p14="http://schemas.microsoft.com/office/powerpoint/2010/main" val="17571608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F1A15C-5CF2-4795-B7D0-4CA8AF13814D}" type="slidenum">
              <a:rPr lang="en-US"/>
              <a:pPr/>
              <a:t>16</a:t>
            </a:fld>
            <a:endParaRPr lang="en-US"/>
          </a:p>
        </p:txBody>
      </p:sp>
      <p:sp>
        <p:nvSpPr>
          <p:cNvPr id="90114" name="Rectangle 2"/>
          <p:cNvSpPr>
            <a:spLocks noGrp="1" noRot="1" noChangeAspect="1" noChangeArrowheads="1" noTextEdit="1"/>
          </p:cNvSpPr>
          <p:nvPr>
            <p:ph type="sldImg"/>
          </p:nvPr>
        </p:nvSpPr>
        <p:spPr>
          <a:xfrm>
            <a:off x="1150938" y="690563"/>
            <a:ext cx="4557712" cy="3417887"/>
          </a:xfrm>
          <a:ln/>
        </p:spPr>
      </p:sp>
      <p:sp>
        <p:nvSpPr>
          <p:cNvPr id="90115" name="Rectangle 3"/>
          <p:cNvSpPr>
            <a:spLocks noGrp="1" noChangeArrowheads="1"/>
          </p:cNvSpPr>
          <p:nvPr>
            <p:ph type="body" idx="1"/>
          </p:nvPr>
        </p:nvSpPr>
        <p:spPr>
          <a:xfrm>
            <a:off x="914400" y="4341813"/>
            <a:ext cx="5029200" cy="4116387"/>
          </a:xfrm>
        </p:spPr>
        <p:txBody>
          <a:bodyPr/>
          <a:lstStyle/>
          <a:p>
            <a:r>
              <a:rPr lang="en-US" b="1"/>
              <a:t>Teaching Notes</a:t>
            </a:r>
          </a:p>
          <a:p>
            <a:pPr lvl="1"/>
            <a:r>
              <a:rPr lang="en-US"/>
              <a:t>Business analyst is becoming more popular because of the number of end-users and other knowledge workers being assigned to systems analysts roles in organizations.</a:t>
            </a:r>
            <a:endParaRPr lang="en-US" b="1"/>
          </a:p>
          <a:p>
            <a:pPr lvl="1"/>
            <a:endParaRPr lang="en-US"/>
          </a:p>
        </p:txBody>
      </p:sp>
    </p:spTree>
    <p:extLst>
      <p:ext uri="{BB962C8B-B14F-4D97-AF65-F5344CB8AC3E}">
        <p14:creationId xmlns:p14="http://schemas.microsoft.com/office/powerpoint/2010/main" val="3446996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98AF03-7270-45C2-A683-C5E353EF01A5}" type="datetime4">
              <a:rPr lang="en-US" smtClean="0"/>
              <a:pPr/>
              <a:t>September 28,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September 28,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1-</a:t>
            </a:r>
            <a:fld id="{1B216A36-030C-430B-AF52-4ADFB09212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September 28,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1-</a:t>
            </a:r>
            <a:fld id="{4A4049A7-5935-4D24-A22A-FA7E34A1EB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A93482-8E69-40F7-BCAD-5662A6CADB27}" type="datetime4">
              <a:rPr lang="en-US" smtClean="0"/>
              <a:pPr/>
              <a:t>September 28,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1-</a:t>
            </a:r>
            <a:fld id="{328B502F-A7B3-4F19-ADE5-8890D96F04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September 28,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1-</a:t>
            </a:r>
            <a:fld id="{CF39F936-D047-4E86-AB3A-34FAEA98808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25A706-D8F2-4D1A-855A-CADC92600C26}" type="datetime4">
              <a:rPr lang="en-US" smtClean="0"/>
              <a:pPr/>
              <a:t>September 28,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r>
              <a:rPr lang="en-US" smtClean="0"/>
              <a:t>1-</a:t>
            </a:r>
            <a:fld id="{8503F06D-B631-45DD-A31C-5FA378B303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B4F123-1704-49AC-9D15-C4B1462B8014}" type="datetime4">
              <a:rPr lang="en-US" smtClean="0"/>
              <a:pPr/>
              <a:t>September 28,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r>
              <a:rPr lang="en-US" smtClean="0"/>
              <a:t>1-</a:t>
            </a:r>
            <a:fld id="{B7C75B3F-2DDD-4317-BD60-03656A3F3B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September 28,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r>
              <a:rPr lang="en-US" smtClean="0"/>
              <a:t>1-</a:t>
            </a:r>
            <a:fld id="{D664191A-9611-481A-B176-51AA7687EF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September 28,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r>
              <a:rPr lang="en-US" smtClean="0"/>
              <a:t>1-</a:t>
            </a:r>
            <a:fld id="{F4C264E1-63B3-40C8-9E0D-D72582D288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C49BF1-FCD3-4395-8FF6-0047AF66228E}" type="datetime4">
              <a:rPr lang="en-US" smtClean="0"/>
              <a:pPr/>
              <a:t>September 28,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r>
              <a:rPr lang="en-US" smtClean="0"/>
              <a:t>1-</a:t>
            </a:r>
            <a:fld id="{81D9C5C4-9300-45C6-B544-66E2D7FC0CC5}"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A861222-2C8B-4501-BE87-6797EC025925}" type="datetime4">
              <a:rPr lang="en-US" smtClean="0"/>
              <a:pPr/>
              <a:t>September 28, 2019</a:t>
            </a:fld>
            <a:endParaRPr lang="en-US"/>
          </a:p>
        </p:txBody>
      </p:sp>
      <p:sp>
        <p:nvSpPr>
          <p:cNvPr id="9" name="Slide Number Placeholder 8"/>
          <p:cNvSpPr>
            <a:spLocks noGrp="1"/>
          </p:cNvSpPr>
          <p:nvPr>
            <p:ph type="sldNum" sz="quarter" idx="11"/>
          </p:nvPr>
        </p:nvSpPr>
        <p:spPr/>
        <p:txBody>
          <a:bodyPr/>
          <a:lstStyle/>
          <a:p>
            <a:r>
              <a:rPr lang="en-US" smtClean="0"/>
              <a:t>1-</a:t>
            </a:r>
            <a:fld id="{AFB2CF38-2191-4DA7-B244-5E608AE4CC97}" type="slidenum">
              <a:rPr lang="en-US" smtClean="0"/>
              <a:pPr/>
              <a:t>‹#›</a:t>
            </a:fld>
            <a:endParaRPr lang="en-US"/>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r>
              <a:rPr lang="en-US" smtClean="0"/>
              <a:t>1-</a:t>
            </a:r>
            <a:fld id="{AB27CB61-CFC2-48C2-8597-C49413EB2299}"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6C01193-8287-4834-A286-6B880643E934}" type="datetime4">
              <a:rPr lang="en-US" smtClean="0"/>
              <a:pPr/>
              <a:t>September 28, 2019</a:t>
            </a:fld>
            <a:endParaRPr lang="en-US"/>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4406900"/>
            <a:ext cx="7772400" cy="1362075"/>
          </a:xfrm>
        </p:spPr>
        <p:txBody>
          <a:bodyPr/>
          <a:lstStyle/>
          <a:p>
            <a:r>
              <a:rPr lang="en-US" b="1" dirty="0" smtClean="0">
                <a:solidFill>
                  <a:schemeClr val="tx1"/>
                </a:solidFill>
              </a:rPr>
              <a:t>Fundamental aspects of information systems</a:t>
            </a:r>
            <a:endParaRPr lang="en-GB" b="1" dirty="0">
              <a:solidFill>
                <a:schemeClr val="tx1"/>
              </a:solidFill>
            </a:endParaRPr>
          </a:p>
        </p:txBody>
      </p:sp>
      <p:sp>
        <p:nvSpPr>
          <p:cNvPr id="6" name="Text Placeholder 5"/>
          <p:cNvSpPr>
            <a:spLocks noGrp="1"/>
          </p:cNvSpPr>
          <p:nvPr>
            <p:ph type="body" idx="1"/>
          </p:nvPr>
        </p:nvSpPr>
        <p:spPr>
          <a:xfrm>
            <a:off x="914400" y="2906713"/>
            <a:ext cx="7772400" cy="1500187"/>
          </a:xfrm>
        </p:spPr>
        <p:txBody>
          <a:bodyPr>
            <a:normAutofit/>
          </a:bodyPr>
          <a:lstStyle/>
          <a:p>
            <a:r>
              <a:rPr lang="en-US" sz="2400" dirty="0" smtClean="0"/>
              <a:t>INFORMATION SYSTEMS MODELING</a:t>
            </a:r>
            <a:endParaRPr lang="en-GB" sz="2400" dirty="0"/>
          </a:p>
        </p:txBody>
      </p:sp>
      <p:sp>
        <p:nvSpPr>
          <p:cNvPr id="4" name="Slide Number Placeholder 3"/>
          <p:cNvSpPr>
            <a:spLocks noGrp="1"/>
          </p:cNvSpPr>
          <p:nvPr>
            <p:ph type="sldNum" sz="quarter" idx="12"/>
          </p:nvPr>
        </p:nvSpPr>
        <p:spPr/>
        <p:txBody>
          <a:bodyPr/>
          <a:lstStyle/>
          <a:p>
            <a:r>
              <a:rPr lang="en-US" smtClean="0"/>
              <a:t>1-</a:t>
            </a:r>
            <a:fld id="{328B502F-A7B3-4F19-ADE5-8890D96F0468}"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274638"/>
            <a:ext cx="7620000" cy="944562"/>
          </a:xfrm>
        </p:spPr>
        <p:txBody>
          <a:bodyPr>
            <a:normAutofit/>
          </a:bodyPr>
          <a:lstStyle/>
          <a:p>
            <a:r>
              <a:rPr lang="en-US" dirty="0"/>
              <a:t>Types of Information </a:t>
            </a:r>
            <a:r>
              <a:rPr lang="en-US" dirty="0" smtClean="0"/>
              <a:t>Systems</a:t>
            </a:r>
            <a:endParaRPr lang="en-US" dirty="0"/>
          </a:p>
        </p:txBody>
      </p:sp>
      <p:sp>
        <p:nvSpPr>
          <p:cNvPr id="76803" name="Rectangle 3"/>
          <p:cNvSpPr>
            <a:spLocks noGrp="1" noChangeArrowheads="1"/>
          </p:cNvSpPr>
          <p:nvPr>
            <p:ph idx="1"/>
          </p:nvPr>
        </p:nvSpPr>
        <p:spPr>
          <a:xfrm>
            <a:off x="304800" y="1219200"/>
            <a:ext cx="8153400" cy="5146675"/>
          </a:xfrm>
        </p:spPr>
        <p:txBody>
          <a:bodyPr>
            <a:noAutofit/>
          </a:bodyPr>
          <a:lstStyle/>
          <a:p>
            <a:pPr marL="177800" indent="-177800"/>
            <a:r>
              <a:rPr lang="en-US" sz="3000" dirty="0"/>
              <a:t>An </a:t>
            </a:r>
            <a:r>
              <a:rPr lang="en-US" sz="3000" b="1" dirty="0"/>
              <a:t>expert system</a:t>
            </a:r>
            <a:r>
              <a:rPr lang="en-US" sz="3000" dirty="0"/>
              <a:t> </a:t>
            </a:r>
            <a:r>
              <a:rPr lang="en-US" sz="3000" dirty="0" smtClean="0"/>
              <a:t>- captures </a:t>
            </a:r>
            <a:r>
              <a:rPr lang="en-US" sz="3000" dirty="0"/>
              <a:t>the expertise of workers and then simulates that expertise to the benefit of non-experts.</a:t>
            </a:r>
          </a:p>
          <a:p>
            <a:pPr marL="177800" indent="-177800"/>
            <a:r>
              <a:rPr lang="en-US" sz="3000" dirty="0" smtClean="0"/>
              <a:t>A </a:t>
            </a:r>
            <a:r>
              <a:rPr lang="en-US" sz="3000" b="1" dirty="0"/>
              <a:t>communications and collaboration system</a:t>
            </a:r>
            <a:r>
              <a:rPr lang="en-US" sz="3000" dirty="0"/>
              <a:t> </a:t>
            </a:r>
            <a:r>
              <a:rPr lang="en-US" sz="3000" dirty="0" smtClean="0"/>
              <a:t>- that </a:t>
            </a:r>
            <a:r>
              <a:rPr lang="en-US" sz="3000" dirty="0"/>
              <a:t>enables more effective communications between workers, partners, customers, and suppliers to enhance their ability to collaborate.</a:t>
            </a:r>
          </a:p>
          <a:p>
            <a:pPr marL="177800" indent="-177800"/>
            <a:r>
              <a:rPr lang="en-US" sz="3000" dirty="0" smtClean="0"/>
              <a:t>An </a:t>
            </a:r>
            <a:r>
              <a:rPr lang="en-US" sz="3000" b="1" dirty="0"/>
              <a:t>office automation system</a:t>
            </a:r>
            <a:r>
              <a:rPr lang="en-US" sz="3000" dirty="0"/>
              <a:t> </a:t>
            </a:r>
            <a:r>
              <a:rPr lang="en-US" sz="3000" dirty="0" smtClean="0"/>
              <a:t>- that </a:t>
            </a:r>
            <a:r>
              <a:rPr lang="en-US" sz="3000" dirty="0"/>
              <a:t>supports the wide range of business office activities that provide for improved work flow between workers.</a:t>
            </a:r>
          </a:p>
        </p:txBody>
      </p:sp>
      <p:sp>
        <p:nvSpPr>
          <p:cNvPr id="4" name="Slide Number Placeholder 3"/>
          <p:cNvSpPr>
            <a:spLocks noGrp="1"/>
          </p:cNvSpPr>
          <p:nvPr>
            <p:ph type="sldNum" sz="quarter" idx="12"/>
          </p:nvPr>
        </p:nvSpPr>
        <p:spPr/>
        <p:txBody>
          <a:bodyPr/>
          <a:lstStyle/>
          <a:p>
            <a:r>
              <a:rPr lang="en-US"/>
              <a:t>1-</a:t>
            </a:r>
            <a:fld id="{81819F52-109C-4172-A0AF-9CDB0EE3F617}" type="slidenum">
              <a:rPr lang="en-US"/>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noAutofit/>
          </a:bodyPr>
          <a:lstStyle/>
          <a:p>
            <a:r>
              <a:rPr lang="en-US" sz="3800" dirty="0" smtClean="0"/>
              <a:t>Stakeholders in Information Systems Design, Use and Management</a:t>
            </a:r>
            <a:endParaRPr lang="en-US" sz="3800" dirty="0"/>
          </a:p>
        </p:txBody>
      </p:sp>
      <p:sp>
        <p:nvSpPr>
          <p:cNvPr id="78851" name="Rectangle 3"/>
          <p:cNvSpPr>
            <a:spLocks noGrp="1" noChangeArrowheads="1"/>
          </p:cNvSpPr>
          <p:nvPr>
            <p:ph idx="1"/>
          </p:nvPr>
        </p:nvSpPr>
        <p:spPr>
          <a:xfrm>
            <a:off x="685800" y="1524000"/>
            <a:ext cx="7772400" cy="4800600"/>
          </a:xfrm>
        </p:spPr>
        <p:txBody>
          <a:bodyPr/>
          <a:lstStyle/>
          <a:p>
            <a:pPr>
              <a:lnSpc>
                <a:spcPct val="150000"/>
              </a:lnSpc>
              <a:spcBef>
                <a:spcPct val="35000"/>
              </a:spcBef>
            </a:pPr>
            <a:r>
              <a:rPr lang="en-US" sz="3000" dirty="0"/>
              <a:t>A </a:t>
            </a:r>
            <a:r>
              <a:rPr lang="en-US" sz="3000" b="1" dirty="0"/>
              <a:t>stakeholder</a:t>
            </a:r>
            <a:r>
              <a:rPr lang="en-US" sz="3000" dirty="0"/>
              <a:t> is any person who has an interest in an existing or proposed information system. Stakeholders can </a:t>
            </a:r>
            <a:r>
              <a:rPr lang="en-US" sz="3000" dirty="0" smtClean="0"/>
              <a:t>be; </a:t>
            </a:r>
          </a:p>
          <a:p>
            <a:pPr lvl="2">
              <a:lnSpc>
                <a:spcPct val="150000"/>
              </a:lnSpc>
              <a:spcBef>
                <a:spcPct val="35000"/>
              </a:spcBef>
            </a:pPr>
            <a:r>
              <a:rPr lang="en-US" sz="2600" b="1" dirty="0" smtClean="0"/>
              <a:t>technical </a:t>
            </a:r>
            <a:r>
              <a:rPr lang="en-US" sz="2600" b="1" dirty="0"/>
              <a:t>or nontechnical </a:t>
            </a:r>
            <a:r>
              <a:rPr lang="en-US" sz="2600" b="1" dirty="0" smtClean="0"/>
              <a:t>stakeholders</a:t>
            </a:r>
          </a:p>
          <a:p>
            <a:pPr lvl="2">
              <a:lnSpc>
                <a:spcPct val="150000"/>
              </a:lnSpc>
              <a:spcBef>
                <a:spcPct val="35000"/>
              </a:spcBef>
            </a:pPr>
            <a:r>
              <a:rPr lang="en-US" sz="2600" b="1" dirty="0" smtClean="0"/>
              <a:t>internal </a:t>
            </a:r>
            <a:r>
              <a:rPr lang="en-US" sz="2600" b="1" dirty="0"/>
              <a:t>and external </a:t>
            </a:r>
            <a:r>
              <a:rPr lang="en-US" sz="2600" b="1" dirty="0" smtClean="0"/>
              <a:t>stakeholders</a:t>
            </a:r>
          </a:p>
          <a:p>
            <a:pPr lvl="1">
              <a:lnSpc>
                <a:spcPct val="150000"/>
              </a:lnSpc>
              <a:spcBef>
                <a:spcPct val="35000"/>
              </a:spcBef>
              <a:buNone/>
            </a:pPr>
            <a:endParaRPr lang="en-US" sz="2400" dirty="0"/>
          </a:p>
        </p:txBody>
      </p:sp>
      <p:sp>
        <p:nvSpPr>
          <p:cNvPr id="4" name="Slide Number Placeholder 3"/>
          <p:cNvSpPr>
            <a:spLocks noGrp="1"/>
          </p:cNvSpPr>
          <p:nvPr>
            <p:ph type="sldNum" sz="quarter" idx="12"/>
          </p:nvPr>
        </p:nvSpPr>
        <p:spPr/>
        <p:txBody>
          <a:bodyPr/>
          <a:lstStyle/>
          <a:p>
            <a:r>
              <a:rPr lang="en-US"/>
              <a:t>1-</a:t>
            </a:r>
            <a:fld id="{529EA4C0-6B3A-40A3-8DF4-C1DD15934188}" type="slidenum">
              <a:rPr lang="en-US"/>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a:t>Stakeholders in Information Systems Design, Use and Management</a:t>
            </a:r>
            <a:endParaRPr lang="en-GB" sz="3800" dirty="0"/>
          </a:p>
        </p:txBody>
      </p:sp>
      <p:sp>
        <p:nvSpPr>
          <p:cNvPr id="3" name="Content Placeholder 2"/>
          <p:cNvSpPr>
            <a:spLocks noGrp="1"/>
          </p:cNvSpPr>
          <p:nvPr>
            <p:ph idx="1"/>
          </p:nvPr>
        </p:nvSpPr>
        <p:spPr>
          <a:xfrm>
            <a:off x="457200" y="1600200"/>
            <a:ext cx="8153400" cy="4800600"/>
          </a:xfrm>
        </p:spPr>
        <p:txBody>
          <a:bodyPr>
            <a:normAutofit/>
          </a:bodyPr>
          <a:lstStyle/>
          <a:p>
            <a:pPr>
              <a:lnSpc>
                <a:spcPct val="95000"/>
              </a:lnSpc>
              <a:spcBef>
                <a:spcPct val="35000"/>
              </a:spcBef>
            </a:pPr>
            <a:r>
              <a:rPr lang="en-US" sz="2800" b="1" dirty="0" smtClean="0"/>
              <a:t>Information workers</a:t>
            </a:r>
            <a:r>
              <a:rPr lang="en-US" sz="2800" dirty="0" smtClean="0"/>
              <a:t> are those workers whose jobs involve the creation, collection, processing, distribution, and use of information.</a:t>
            </a:r>
          </a:p>
          <a:p>
            <a:pPr>
              <a:lnSpc>
                <a:spcPct val="95000"/>
              </a:lnSpc>
              <a:spcBef>
                <a:spcPct val="35000"/>
              </a:spcBef>
            </a:pPr>
            <a:r>
              <a:rPr lang="en-US" sz="2800" b="1" dirty="0" smtClean="0"/>
              <a:t>Knowledge workers</a:t>
            </a:r>
            <a:r>
              <a:rPr lang="en-US" sz="2800" dirty="0" smtClean="0"/>
              <a:t> are a subset of information workers whose responsibilities are based on a specialized body of knowledge.</a:t>
            </a:r>
          </a:p>
          <a:p>
            <a:pPr>
              <a:lnSpc>
                <a:spcPct val="95000"/>
              </a:lnSpc>
              <a:spcBef>
                <a:spcPct val="35000"/>
              </a:spcBef>
            </a:pPr>
            <a:r>
              <a:rPr lang="en-US" sz="2800" b="1" dirty="0"/>
              <a:t>System owners</a:t>
            </a:r>
            <a:r>
              <a:rPr lang="en-US" sz="2800" dirty="0"/>
              <a:t> – an information system’s sponsor and executive advocate, usually responsible for funding the project of developing, operating, and maintaining the information system</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r>
              <a:rPr lang="en-US" smtClean="0"/>
              <a:t>1-</a:t>
            </a:r>
            <a:fld id="{328B502F-A7B3-4F19-ADE5-8890D96F0468}"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noAutofit/>
          </a:bodyPr>
          <a:lstStyle/>
          <a:p>
            <a:r>
              <a:rPr lang="en-US" sz="3800" dirty="0"/>
              <a:t>Stakeholders in Information Systems Design, Use and Management</a:t>
            </a:r>
          </a:p>
        </p:txBody>
      </p:sp>
      <p:sp>
        <p:nvSpPr>
          <p:cNvPr id="84995" name="Rectangle 3"/>
          <p:cNvSpPr>
            <a:spLocks noGrp="1" noChangeArrowheads="1"/>
          </p:cNvSpPr>
          <p:nvPr>
            <p:ph idx="1"/>
          </p:nvPr>
        </p:nvSpPr>
        <p:spPr>
          <a:xfrm>
            <a:off x="609600" y="1600200"/>
            <a:ext cx="7848600" cy="4800600"/>
          </a:xfrm>
        </p:spPr>
        <p:txBody>
          <a:bodyPr/>
          <a:lstStyle/>
          <a:p>
            <a:r>
              <a:rPr lang="en-US" sz="2600" b="1" dirty="0" smtClean="0"/>
              <a:t>System </a:t>
            </a:r>
            <a:r>
              <a:rPr lang="en-US" sz="2600" b="1" dirty="0"/>
              <a:t>users</a:t>
            </a:r>
            <a:r>
              <a:rPr lang="en-US" sz="2600" dirty="0"/>
              <a:t> – a “customer” who will use or is affected by an information system on a regular basis – capturing, validating, entering, responding to, storing, and exchanging data and information</a:t>
            </a:r>
            <a:r>
              <a:rPr lang="en-US" sz="2600" dirty="0" smtClean="0"/>
              <a:t>.</a:t>
            </a:r>
          </a:p>
          <a:p>
            <a:r>
              <a:rPr lang="en-US" sz="2600" dirty="0" smtClean="0"/>
              <a:t>System users include;</a:t>
            </a:r>
          </a:p>
          <a:p>
            <a:pPr lvl="1"/>
            <a:r>
              <a:rPr lang="en-US" sz="2600" dirty="0" smtClean="0"/>
              <a:t>Internal users</a:t>
            </a:r>
          </a:p>
          <a:p>
            <a:pPr lvl="1"/>
            <a:r>
              <a:rPr lang="en-US" sz="2600" dirty="0" smtClean="0"/>
              <a:t>External users</a:t>
            </a:r>
          </a:p>
          <a:p>
            <a:r>
              <a:rPr lang="en-US" dirty="0"/>
              <a:t>Internal system users</a:t>
            </a:r>
          </a:p>
          <a:p>
            <a:pPr lvl="1"/>
            <a:r>
              <a:rPr lang="en-US" dirty="0"/>
              <a:t>Clerical and service workers</a:t>
            </a:r>
          </a:p>
          <a:p>
            <a:pPr lvl="1"/>
            <a:r>
              <a:rPr lang="en-US" dirty="0"/>
              <a:t>Technical and professional staff</a:t>
            </a:r>
          </a:p>
          <a:p>
            <a:pPr lvl="1"/>
            <a:r>
              <a:rPr lang="en-US" dirty="0"/>
              <a:t>Supervisors, middle managers, and executive managers</a:t>
            </a:r>
          </a:p>
          <a:p>
            <a:pPr marL="411480" lvl="1" indent="0">
              <a:buNone/>
            </a:pPr>
            <a:endParaRPr lang="en-US" dirty="0" smtClean="0"/>
          </a:p>
          <a:p>
            <a:pPr>
              <a:buFontTx/>
              <a:buNone/>
            </a:pPr>
            <a:endParaRPr lang="en-US" dirty="0"/>
          </a:p>
        </p:txBody>
      </p:sp>
      <p:sp>
        <p:nvSpPr>
          <p:cNvPr id="4" name="Slide Number Placeholder 3"/>
          <p:cNvSpPr>
            <a:spLocks noGrp="1"/>
          </p:cNvSpPr>
          <p:nvPr>
            <p:ph type="sldNum" sz="quarter" idx="12"/>
          </p:nvPr>
        </p:nvSpPr>
        <p:spPr/>
        <p:txBody>
          <a:bodyPr/>
          <a:lstStyle/>
          <a:p>
            <a:r>
              <a:rPr lang="en-US"/>
              <a:t>1-</a:t>
            </a:r>
            <a:fld id="{5E85DA7E-5BA1-4156-985E-F08CB1439875}" type="slidenum">
              <a:rPr lang="en-US"/>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noAutofit/>
          </a:bodyPr>
          <a:lstStyle/>
          <a:p>
            <a:r>
              <a:rPr lang="en-US" sz="3800" dirty="0"/>
              <a:t>Stakeholders in Information Systems Design, Use and Management</a:t>
            </a:r>
          </a:p>
        </p:txBody>
      </p:sp>
      <p:sp>
        <p:nvSpPr>
          <p:cNvPr id="158723" name="Rectangle 3"/>
          <p:cNvSpPr>
            <a:spLocks noGrp="1" noChangeArrowheads="1"/>
          </p:cNvSpPr>
          <p:nvPr>
            <p:ph idx="1"/>
          </p:nvPr>
        </p:nvSpPr>
        <p:spPr>
          <a:xfrm>
            <a:off x="381000" y="1524000"/>
            <a:ext cx="8153400" cy="5105400"/>
          </a:xfrm>
        </p:spPr>
        <p:txBody>
          <a:bodyPr>
            <a:normAutofit/>
          </a:bodyPr>
          <a:lstStyle/>
          <a:p>
            <a:pPr>
              <a:lnSpc>
                <a:spcPct val="90000"/>
              </a:lnSpc>
            </a:pPr>
            <a:r>
              <a:rPr lang="en-US" sz="2600" b="1" dirty="0" smtClean="0"/>
              <a:t>External system users</a:t>
            </a:r>
          </a:p>
          <a:p>
            <a:pPr lvl="1">
              <a:lnSpc>
                <a:spcPct val="90000"/>
              </a:lnSpc>
            </a:pPr>
            <a:r>
              <a:rPr lang="en-US" sz="2600" dirty="0" smtClean="0"/>
              <a:t>Customers</a:t>
            </a:r>
            <a:endParaRPr lang="en-US" sz="2600" dirty="0"/>
          </a:p>
          <a:p>
            <a:pPr lvl="1">
              <a:lnSpc>
                <a:spcPct val="90000"/>
              </a:lnSpc>
            </a:pPr>
            <a:r>
              <a:rPr lang="en-US" sz="2600" dirty="0"/>
              <a:t>Suppliers</a:t>
            </a:r>
          </a:p>
          <a:p>
            <a:pPr lvl="1">
              <a:lnSpc>
                <a:spcPct val="90000"/>
              </a:lnSpc>
            </a:pPr>
            <a:r>
              <a:rPr lang="en-US" sz="2600" dirty="0"/>
              <a:t>Partners</a:t>
            </a:r>
          </a:p>
          <a:p>
            <a:pPr lvl="1">
              <a:lnSpc>
                <a:spcPct val="90000"/>
              </a:lnSpc>
            </a:pPr>
            <a:r>
              <a:rPr lang="en-US" sz="2600" dirty="0"/>
              <a:t>Employees</a:t>
            </a:r>
          </a:p>
          <a:p>
            <a:pPr lvl="2">
              <a:lnSpc>
                <a:spcPct val="90000"/>
              </a:lnSpc>
            </a:pPr>
            <a:r>
              <a:rPr lang="en-US" sz="2600" u="sng" dirty="0"/>
              <a:t>Remote users</a:t>
            </a:r>
            <a:r>
              <a:rPr lang="en-US" sz="2600" dirty="0"/>
              <a:t> - users who are not physically located on the premises but who still requires access to information systems.</a:t>
            </a:r>
          </a:p>
          <a:p>
            <a:pPr lvl="2">
              <a:lnSpc>
                <a:spcPct val="90000"/>
              </a:lnSpc>
            </a:pPr>
            <a:r>
              <a:rPr lang="en-US" sz="2600" u="sng" dirty="0"/>
              <a:t>Mobile users</a:t>
            </a:r>
            <a:r>
              <a:rPr lang="en-US" sz="2600" dirty="0"/>
              <a:t> - users whose location is constantly changing but who requires access to information systems from any location</a:t>
            </a:r>
          </a:p>
        </p:txBody>
      </p:sp>
      <p:sp>
        <p:nvSpPr>
          <p:cNvPr id="4" name="Slide Number Placeholder 3"/>
          <p:cNvSpPr>
            <a:spLocks noGrp="1"/>
          </p:cNvSpPr>
          <p:nvPr>
            <p:ph type="sldNum" sz="quarter" idx="12"/>
          </p:nvPr>
        </p:nvSpPr>
        <p:spPr/>
        <p:txBody>
          <a:bodyPr/>
          <a:lstStyle/>
          <a:p>
            <a:r>
              <a:rPr lang="en-US"/>
              <a:t>1-</a:t>
            </a:r>
            <a:fld id="{307D3D9B-8EC3-47C8-80A4-8BB4CC978057}" type="slidenum">
              <a:rPr lang="en-US"/>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noAutofit/>
          </a:bodyPr>
          <a:lstStyle/>
          <a:p>
            <a:r>
              <a:rPr lang="en-US" sz="3800" dirty="0"/>
              <a:t>Stakeholders in Information Systems Design, Use and Management</a:t>
            </a:r>
          </a:p>
        </p:txBody>
      </p:sp>
      <p:sp>
        <p:nvSpPr>
          <p:cNvPr id="87043" name="Rectangle 3"/>
          <p:cNvSpPr>
            <a:spLocks noGrp="1" noChangeArrowheads="1"/>
          </p:cNvSpPr>
          <p:nvPr>
            <p:ph idx="1"/>
          </p:nvPr>
        </p:nvSpPr>
        <p:spPr>
          <a:xfrm>
            <a:off x="609600" y="1603375"/>
            <a:ext cx="8153400" cy="4873625"/>
          </a:xfrm>
        </p:spPr>
        <p:txBody>
          <a:bodyPr>
            <a:normAutofit lnSpcReduction="10000"/>
          </a:bodyPr>
          <a:lstStyle/>
          <a:p>
            <a:pPr marL="0" indent="0">
              <a:buFontTx/>
              <a:buNone/>
            </a:pPr>
            <a:r>
              <a:rPr lang="en-US" sz="2800" b="1" dirty="0"/>
              <a:t>System designer</a:t>
            </a:r>
            <a:r>
              <a:rPr lang="en-US" sz="2800" dirty="0"/>
              <a:t> – a technical specialist who translates system users’ business requirements and constraints into technical solution. She or he designs the computer databases, inputs, outputs, screens, networks, and software that will meet the system users’ requirements.</a:t>
            </a:r>
          </a:p>
          <a:p>
            <a:pPr marL="0" indent="0">
              <a:buFontTx/>
              <a:buNone/>
            </a:pPr>
            <a:endParaRPr lang="en-US" sz="2800" dirty="0"/>
          </a:p>
          <a:p>
            <a:pPr marL="0" indent="0">
              <a:buFontTx/>
              <a:buNone/>
            </a:pPr>
            <a:r>
              <a:rPr lang="en-US" sz="2800" b="1" dirty="0"/>
              <a:t>System builders</a:t>
            </a:r>
            <a:r>
              <a:rPr lang="en-US" sz="2800" dirty="0"/>
              <a:t> – a technical specialist who constructs information systems and components based on the design specifications generated by the system designers.</a:t>
            </a:r>
          </a:p>
        </p:txBody>
      </p:sp>
      <p:sp>
        <p:nvSpPr>
          <p:cNvPr id="4" name="Slide Number Placeholder 3"/>
          <p:cNvSpPr>
            <a:spLocks noGrp="1"/>
          </p:cNvSpPr>
          <p:nvPr>
            <p:ph type="sldNum" sz="quarter" idx="12"/>
          </p:nvPr>
        </p:nvSpPr>
        <p:spPr/>
        <p:txBody>
          <a:bodyPr/>
          <a:lstStyle/>
          <a:p>
            <a:r>
              <a:rPr lang="en-US"/>
              <a:t>1-</a:t>
            </a:r>
            <a:fld id="{80D07512-664E-4B09-96B8-D66588A3FB67}" type="slidenum">
              <a:rPr lang="en-US"/>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57200" y="228600"/>
            <a:ext cx="7620000" cy="1143000"/>
          </a:xfrm>
        </p:spPr>
        <p:txBody>
          <a:bodyPr>
            <a:noAutofit/>
          </a:bodyPr>
          <a:lstStyle/>
          <a:p>
            <a:r>
              <a:rPr lang="en-US" sz="3800" dirty="0"/>
              <a:t>Stakeholders in Information Systems Design, Use and Management</a:t>
            </a:r>
          </a:p>
        </p:txBody>
      </p:sp>
      <p:sp>
        <p:nvSpPr>
          <p:cNvPr id="4" name="Slide Number Placeholder 3"/>
          <p:cNvSpPr>
            <a:spLocks noGrp="1"/>
          </p:cNvSpPr>
          <p:nvPr>
            <p:ph type="sldNum" sz="quarter" idx="12"/>
          </p:nvPr>
        </p:nvSpPr>
        <p:spPr/>
        <p:txBody>
          <a:bodyPr/>
          <a:lstStyle/>
          <a:p>
            <a:r>
              <a:rPr lang="en-US"/>
              <a:t>1-</a:t>
            </a:r>
            <a:fld id="{931A6ED6-5E0C-4386-AC3F-E5ABFAF66158}" type="slidenum">
              <a:rPr lang="en-US"/>
              <a:pPr/>
              <a:t>16</a:t>
            </a:fld>
            <a:endParaRPr lang="en-US"/>
          </a:p>
        </p:txBody>
      </p:sp>
      <p:sp>
        <p:nvSpPr>
          <p:cNvPr id="89091" name="Rectangle 3"/>
          <p:cNvSpPr>
            <a:spLocks noChangeArrowheads="1"/>
          </p:cNvSpPr>
          <p:nvPr/>
        </p:nvSpPr>
        <p:spPr bwMode="auto">
          <a:xfrm>
            <a:off x="762000" y="1447800"/>
            <a:ext cx="7907338" cy="5076825"/>
          </a:xfrm>
          <a:prstGeom prst="rect">
            <a:avLst/>
          </a:prstGeom>
          <a:noFill/>
          <a:ln w="9525">
            <a:noFill/>
            <a:miter lim="800000"/>
            <a:headEnd/>
            <a:tailEnd/>
          </a:ln>
          <a:effectLst/>
        </p:spPr>
        <p:txBody>
          <a:bodyPr/>
          <a:lstStyle/>
          <a:p>
            <a:pPr marL="342900" indent="-342900" eaLnBrk="0" hangingPunct="0">
              <a:spcBef>
                <a:spcPct val="20000"/>
              </a:spcBef>
            </a:pPr>
            <a:r>
              <a:rPr lang="en-US" sz="2800" b="1" dirty="0">
                <a:latin typeface="+mn-lt"/>
              </a:rPr>
              <a:t>	Systems analyst</a:t>
            </a:r>
            <a:r>
              <a:rPr lang="en-US" sz="2800" dirty="0">
                <a:latin typeface="+mn-lt"/>
              </a:rPr>
              <a:t> – a specialist who studies the problems and needs of an organization to determine how people, data, processes, and information technology can best accomplish improvements for the business. </a:t>
            </a:r>
          </a:p>
          <a:p>
            <a:pPr marL="742950" lvl="1" indent="-285750" eaLnBrk="0" hangingPunct="0">
              <a:spcBef>
                <a:spcPct val="20000"/>
              </a:spcBef>
              <a:buFontTx/>
              <a:buChar char="•"/>
            </a:pPr>
            <a:r>
              <a:rPr lang="en-US" sz="2600" dirty="0">
                <a:latin typeface="+mn-lt"/>
              </a:rPr>
              <a:t>A </a:t>
            </a:r>
            <a:r>
              <a:rPr lang="en-US" sz="2600" b="1" dirty="0">
                <a:latin typeface="+mn-lt"/>
              </a:rPr>
              <a:t>programmer/analyst</a:t>
            </a:r>
            <a:r>
              <a:rPr lang="en-US" sz="2600" dirty="0">
                <a:latin typeface="+mn-lt"/>
              </a:rPr>
              <a:t> (or </a:t>
            </a:r>
            <a:r>
              <a:rPr lang="en-US" sz="2600" b="1" dirty="0">
                <a:latin typeface="+mn-lt"/>
              </a:rPr>
              <a:t>analyst/programmer</a:t>
            </a:r>
            <a:r>
              <a:rPr lang="en-US" sz="2600" dirty="0">
                <a:latin typeface="+mn-lt"/>
              </a:rPr>
              <a:t>) includes the responsibilities of both the computer programmer and the systems analyst. </a:t>
            </a:r>
          </a:p>
          <a:p>
            <a:pPr marL="742950" lvl="1" indent="-285750" eaLnBrk="0" hangingPunct="0">
              <a:spcBef>
                <a:spcPct val="20000"/>
              </a:spcBef>
              <a:buFontTx/>
              <a:buChar char="•"/>
            </a:pPr>
            <a:r>
              <a:rPr lang="en-US" sz="2600" dirty="0">
                <a:latin typeface="+mn-lt"/>
              </a:rPr>
              <a:t>A </a:t>
            </a:r>
            <a:r>
              <a:rPr lang="en-US" sz="2600" b="1" dirty="0">
                <a:latin typeface="+mn-lt"/>
              </a:rPr>
              <a:t>business analyst</a:t>
            </a:r>
            <a:r>
              <a:rPr lang="en-US" sz="2600" dirty="0">
                <a:latin typeface="+mn-lt"/>
              </a:rPr>
              <a:t> focuses on only the non-technical aspects of systems analysis and design.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57200" y="274638"/>
            <a:ext cx="7772400" cy="944562"/>
          </a:xfrm>
        </p:spPr>
        <p:txBody>
          <a:bodyPr>
            <a:noAutofit/>
          </a:bodyPr>
          <a:lstStyle/>
          <a:p>
            <a:r>
              <a:rPr lang="en-US" sz="3800" dirty="0"/>
              <a:t>Skills Needed by </a:t>
            </a:r>
            <a:r>
              <a:rPr lang="en-US" sz="3800" dirty="0" smtClean="0"/>
              <a:t>a </a:t>
            </a:r>
            <a:r>
              <a:rPr lang="en-US" sz="3800" dirty="0"/>
              <a:t>Systems Analyst</a:t>
            </a:r>
          </a:p>
        </p:txBody>
      </p:sp>
      <p:sp>
        <p:nvSpPr>
          <p:cNvPr id="95235" name="Rectangle 3"/>
          <p:cNvSpPr>
            <a:spLocks noGrp="1" noChangeArrowheads="1"/>
          </p:cNvSpPr>
          <p:nvPr>
            <p:ph idx="1"/>
          </p:nvPr>
        </p:nvSpPr>
        <p:spPr>
          <a:xfrm>
            <a:off x="838200" y="1295400"/>
            <a:ext cx="7543800" cy="5029200"/>
          </a:xfrm>
        </p:spPr>
        <p:txBody>
          <a:bodyPr>
            <a:normAutofit/>
          </a:bodyPr>
          <a:lstStyle/>
          <a:p>
            <a:pPr>
              <a:lnSpc>
                <a:spcPct val="110000"/>
              </a:lnSpc>
            </a:pPr>
            <a:r>
              <a:rPr lang="en-US" sz="2800" dirty="0"/>
              <a:t>Working knowledge of information technology</a:t>
            </a:r>
          </a:p>
          <a:p>
            <a:pPr>
              <a:lnSpc>
                <a:spcPct val="110000"/>
              </a:lnSpc>
            </a:pPr>
            <a:r>
              <a:rPr lang="en-US" sz="2800" dirty="0"/>
              <a:t>Computer programming experience and expertise</a:t>
            </a:r>
          </a:p>
          <a:p>
            <a:pPr>
              <a:lnSpc>
                <a:spcPct val="110000"/>
              </a:lnSpc>
            </a:pPr>
            <a:r>
              <a:rPr lang="en-US" sz="2800" dirty="0"/>
              <a:t>General business knowledge</a:t>
            </a:r>
          </a:p>
          <a:p>
            <a:pPr>
              <a:lnSpc>
                <a:spcPct val="110000"/>
              </a:lnSpc>
            </a:pPr>
            <a:r>
              <a:rPr lang="en-US" sz="2800" dirty="0"/>
              <a:t>General problem-solving skills</a:t>
            </a:r>
          </a:p>
          <a:p>
            <a:pPr>
              <a:lnSpc>
                <a:spcPct val="110000"/>
              </a:lnSpc>
            </a:pPr>
            <a:r>
              <a:rPr lang="en-US" sz="2800" dirty="0"/>
              <a:t>Good interpersonal communication skills</a:t>
            </a:r>
          </a:p>
          <a:p>
            <a:pPr>
              <a:lnSpc>
                <a:spcPct val="110000"/>
              </a:lnSpc>
            </a:pPr>
            <a:r>
              <a:rPr lang="en-US" sz="2800" dirty="0"/>
              <a:t>Good interpersonal relations skills</a:t>
            </a:r>
          </a:p>
          <a:p>
            <a:pPr>
              <a:lnSpc>
                <a:spcPct val="110000"/>
              </a:lnSpc>
            </a:pPr>
            <a:r>
              <a:rPr lang="en-US" sz="2800" dirty="0"/>
              <a:t>Flexibility and adaptability</a:t>
            </a:r>
          </a:p>
          <a:p>
            <a:pPr>
              <a:lnSpc>
                <a:spcPct val="110000"/>
              </a:lnSpc>
            </a:pPr>
            <a:r>
              <a:rPr lang="en-US" sz="2800" dirty="0"/>
              <a:t>Character and ethics</a:t>
            </a:r>
          </a:p>
        </p:txBody>
      </p:sp>
      <p:sp>
        <p:nvSpPr>
          <p:cNvPr id="4" name="Slide Number Placeholder 3"/>
          <p:cNvSpPr>
            <a:spLocks noGrp="1"/>
          </p:cNvSpPr>
          <p:nvPr>
            <p:ph type="sldNum" sz="quarter" idx="12"/>
          </p:nvPr>
        </p:nvSpPr>
        <p:spPr/>
        <p:txBody>
          <a:bodyPr/>
          <a:lstStyle/>
          <a:p>
            <a:r>
              <a:rPr lang="en-US"/>
              <a:t>1-</a:t>
            </a:r>
            <a:fld id="{3CC79438-C600-4D40-B069-995DE0F7ED79}" type="slidenum">
              <a:rPr lang="en-US"/>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t>Other Stakeholders</a:t>
            </a:r>
          </a:p>
        </p:txBody>
      </p:sp>
      <p:sp>
        <p:nvSpPr>
          <p:cNvPr id="4" name="Slide Number Placeholder 2"/>
          <p:cNvSpPr>
            <a:spLocks noGrp="1"/>
          </p:cNvSpPr>
          <p:nvPr>
            <p:ph type="sldNum" sz="quarter" idx="12"/>
          </p:nvPr>
        </p:nvSpPr>
        <p:spPr/>
        <p:txBody>
          <a:bodyPr/>
          <a:lstStyle/>
          <a:p>
            <a:r>
              <a:rPr lang="en-US"/>
              <a:t>1-</a:t>
            </a:r>
            <a:fld id="{51E25993-43FF-4614-9AC0-A8AD507C4041}" type="slidenum">
              <a:rPr lang="en-US"/>
              <a:pPr/>
              <a:t>18</a:t>
            </a:fld>
            <a:endParaRPr lang="en-US"/>
          </a:p>
        </p:txBody>
      </p:sp>
      <p:sp>
        <p:nvSpPr>
          <p:cNvPr id="101379" name="Rectangle 3"/>
          <p:cNvSpPr>
            <a:spLocks noChangeArrowheads="1"/>
          </p:cNvSpPr>
          <p:nvPr/>
        </p:nvSpPr>
        <p:spPr bwMode="auto">
          <a:xfrm>
            <a:off x="838200" y="1371600"/>
            <a:ext cx="7831138" cy="4953000"/>
          </a:xfrm>
          <a:prstGeom prst="rect">
            <a:avLst/>
          </a:prstGeom>
          <a:noFill/>
          <a:ln w="9525">
            <a:noFill/>
            <a:miter lim="800000"/>
            <a:headEnd/>
            <a:tailEnd/>
          </a:ln>
          <a:effectLst/>
        </p:spPr>
        <p:txBody>
          <a:bodyPr/>
          <a:lstStyle/>
          <a:p>
            <a:pPr eaLnBrk="0" hangingPunct="0">
              <a:spcBef>
                <a:spcPct val="20000"/>
              </a:spcBef>
            </a:pPr>
            <a:r>
              <a:rPr lang="en-US" sz="2600" b="1" dirty="0">
                <a:latin typeface="+mn-lt"/>
              </a:rPr>
              <a:t>External Service Provider (ESP)</a:t>
            </a:r>
            <a:r>
              <a:rPr lang="en-US" sz="2600" dirty="0">
                <a:latin typeface="+mn-lt"/>
              </a:rPr>
              <a:t> – a systems analyst, system designer, or system builder who sells his or her expertise and experience to other businesses to help those businesses purchase, develop, or integrate their information systems solutions; </a:t>
            </a:r>
          </a:p>
          <a:p>
            <a:pPr eaLnBrk="0" hangingPunct="0">
              <a:spcBef>
                <a:spcPct val="20000"/>
              </a:spcBef>
            </a:pPr>
            <a:endParaRPr lang="en-US" sz="2600" dirty="0">
              <a:latin typeface="+mn-lt"/>
            </a:endParaRPr>
          </a:p>
          <a:p>
            <a:pPr eaLnBrk="0" hangingPunct="0">
              <a:spcBef>
                <a:spcPct val="20000"/>
              </a:spcBef>
            </a:pPr>
            <a:r>
              <a:rPr lang="en-US" sz="2600" b="1" dirty="0">
                <a:latin typeface="+mn-lt"/>
              </a:rPr>
              <a:t>Project Manager</a:t>
            </a:r>
            <a:r>
              <a:rPr lang="en-US" sz="2600" dirty="0">
                <a:latin typeface="+mn-lt"/>
              </a:rPr>
              <a:t> – an experienced professional who accepts responsibility for planning, monitoring, and controlling projects with respect to schedule, budget, deliverables, customer satisfaction, technical standards, and system quality.</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normAutofit fontScale="90000"/>
          </a:bodyPr>
          <a:lstStyle/>
          <a:p>
            <a:r>
              <a:rPr lang="en-US" u="sng" dirty="0"/>
              <a:t>Business</a:t>
            </a:r>
            <a:r>
              <a:rPr lang="en-US" dirty="0"/>
              <a:t> Drivers for Today’s Information Systems</a:t>
            </a:r>
          </a:p>
        </p:txBody>
      </p:sp>
      <p:sp>
        <p:nvSpPr>
          <p:cNvPr id="103427" name="Rectangle 3"/>
          <p:cNvSpPr>
            <a:spLocks noGrp="1" noChangeArrowheads="1"/>
          </p:cNvSpPr>
          <p:nvPr>
            <p:ph idx="1"/>
          </p:nvPr>
        </p:nvSpPr>
        <p:spPr>
          <a:xfrm>
            <a:off x="1066800" y="1524000"/>
            <a:ext cx="7924800" cy="5029200"/>
          </a:xfrm>
        </p:spPr>
        <p:txBody>
          <a:bodyPr>
            <a:normAutofit lnSpcReduction="10000"/>
          </a:bodyPr>
          <a:lstStyle/>
          <a:p>
            <a:pPr>
              <a:lnSpc>
                <a:spcPct val="130000"/>
              </a:lnSpc>
            </a:pPr>
            <a:r>
              <a:rPr lang="en-US" sz="2800" dirty="0"/>
              <a:t>Globalization of the Economy</a:t>
            </a:r>
          </a:p>
          <a:p>
            <a:pPr>
              <a:lnSpc>
                <a:spcPct val="130000"/>
              </a:lnSpc>
            </a:pPr>
            <a:r>
              <a:rPr lang="en-US" sz="2800" dirty="0"/>
              <a:t>Electronic Commerce and Business</a:t>
            </a:r>
          </a:p>
          <a:p>
            <a:pPr>
              <a:lnSpc>
                <a:spcPct val="130000"/>
              </a:lnSpc>
            </a:pPr>
            <a:r>
              <a:rPr lang="en-US" sz="2800" dirty="0"/>
              <a:t>Security and Privacy</a:t>
            </a:r>
          </a:p>
          <a:p>
            <a:pPr>
              <a:lnSpc>
                <a:spcPct val="130000"/>
              </a:lnSpc>
            </a:pPr>
            <a:r>
              <a:rPr lang="en-US" sz="2800" dirty="0"/>
              <a:t>Collaboration and Partnership</a:t>
            </a:r>
          </a:p>
          <a:p>
            <a:pPr>
              <a:lnSpc>
                <a:spcPct val="130000"/>
              </a:lnSpc>
            </a:pPr>
            <a:r>
              <a:rPr lang="en-US" sz="2800" dirty="0"/>
              <a:t>Knowledge Asset Management</a:t>
            </a:r>
          </a:p>
          <a:p>
            <a:pPr>
              <a:lnSpc>
                <a:spcPct val="130000"/>
              </a:lnSpc>
            </a:pPr>
            <a:r>
              <a:rPr lang="en-US" sz="2800" dirty="0" smtClean="0"/>
              <a:t>Total </a:t>
            </a:r>
            <a:r>
              <a:rPr lang="en-US" sz="2800" dirty="0"/>
              <a:t>Quality Management</a:t>
            </a:r>
          </a:p>
          <a:p>
            <a:pPr>
              <a:lnSpc>
                <a:spcPct val="130000"/>
              </a:lnSpc>
            </a:pPr>
            <a:r>
              <a:rPr lang="en-US" sz="2800" dirty="0" smtClean="0"/>
              <a:t>Continuous Improvement and Business </a:t>
            </a:r>
            <a:r>
              <a:rPr lang="en-US" sz="2800" dirty="0"/>
              <a:t>Process Redesign</a:t>
            </a:r>
          </a:p>
        </p:txBody>
      </p:sp>
      <p:sp>
        <p:nvSpPr>
          <p:cNvPr id="4" name="Slide Number Placeholder 3"/>
          <p:cNvSpPr>
            <a:spLocks noGrp="1"/>
          </p:cNvSpPr>
          <p:nvPr>
            <p:ph type="sldNum" sz="quarter" idx="12"/>
          </p:nvPr>
        </p:nvSpPr>
        <p:spPr/>
        <p:txBody>
          <a:bodyPr/>
          <a:lstStyle/>
          <a:p>
            <a:r>
              <a:rPr lang="en-US"/>
              <a:t>1-</a:t>
            </a:r>
            <a:fld id="{29FC9CC4-35AE-4698-AFBC-FBD5F5F82683}" type="slidenum">
              <a:rPr lang="en-US"/>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228600"/>
            <a:ext cx="8153400" cy="838200"/>
          </a:xfrm>
        </p:spPr>
        <p:txBody>
          <a:bodyPr>
            <a:normAutofit/>
          </a:bodyPr>
          <a:lstStyle/>
          <a:p>
            <a:r>
              <a:rPr lang="en-US" sz="4500"/>
              <a:t>Objectives</a:t>
            </a:r>
          </a:p>
        </p:txBody>
      </p:sp>
      <p:sp>
        <p:nvSpPr>
          <p:cNvPr id="68611" name="Rectangle 3"/>
          <p:cNvSpPr>
            <a:spLocks noGrp="1" noChangeArrowheads="1"/>
          </p:cNvSpPr>
          <p:nvPr>
            <p:ph idx="1"/>
          </p:nvPr>
        </p:nvSpPr>
        <p:spPr>
          <a:xfrm>
            <a:off x="703262" y="1143000"/>
            <a:ext cx="7754938" cy="5410200"/>
          </a:xfrm>
        </p:spPr>
        <p:txBody>
          <a:bodyPr>
            <a:normAutofit/>
          </a:bodyPr>
          <a:lstStyle/>
          <a:p>
            <a:pPr>
              <a:lnSpc>
                <a:spcPct val="80000"/>
              </a:lnSpc>
            </a:pPr>
            <a:r>
              <a:rPr lang="en-US" sz="2800" dirty="0"/>
              <a:t>Define </a:t>
            </a:r>
            <a:r>
              <a:rPr lang="en-US" sz="2800" i="1" dirty="0"/>
              <a:t>information system</a:t>
            </a:r>
            <a:r>
              <a:rPr lang="en-US" sz="2800" dirty="0"/>
              <a:t> and name seven types of information system applications.</a:t>
            </a:r>
          </a:p>
          <a:p>
            <a:pPr>
              <a:lnSpc>
                <a:spcPct val="80000"/>
              </a:lnSpc>
            </a:pPr>
            <a:r>
              <a:rPr lang="en-US" sz="2800" dirty="0"/>
              <a:t>Identify different types of </a:t>
            </a:r>
            <a:r>
              <a:rPr lang="en-US" sz="2800" i="1" dirty="0"/>
              <a:t>stakeholders</a:t>
            </a:r>
            <a:r>
              <a:rPr lang="en-US" sz="2800" dirty="0"/>
              <a:t> who use or develop information systems, and give examples of each.</a:t>
            </a:r>
          </a:p>
          <a:p>
            <a:pPr>
              <a:lnSpc>
                <a:spcPct val="80000"/>
              </a:lnSpc>
            </a:pPr>
            <a:r>
              <a:rPr lang="en-US" sz="2800" dirty="0"/>
              <a:t>Define the unique role of </a:t>
            </a:r>
            <a:r>
              <a:rPr lang="en-US" sz="2800" i="1" dirty="0"/>
              <a:t>systems analysts</a:t>
            </a:r>
            <a:r>
              <a:rPr lang="en-US" sz="2800" dirty="0"/>
              <a:t> in the development of information systems.</a:t>
            </a:r>
          </a:p>
          <a:p>
            <a:pPr>
              <a:lnSpc>
                <a:spcPct val="80000"/>
              </a:lnSpc>
            </a:pPr>
            <a:r>
              <a:rPr lang="en-US" sz="2800" dirty="0"/>
              <a:t>Identify those </a:t>
            </a:r>
            <a:r>
              <a:rPr lang="en-US" sz="2800" i="1" dirty="0"/>
              <a:t>skills</a:t>
            </a:r>
            <a:r>
              <a:rPr lang="en-US" sz="2800" dirty="0"/>
              <a:t> needed to successfully function as an information system analyst.</a:t>
            </a:r>
          </a:p>
          <a:p>
            <a:pPr>
              <a:lnSpc>
                <a:spcPct val="80000"/>
              </a:lnSpc>
            </a:pPr>
            <a:r>
              <a:rPr lang="en-US" sz="2800" dirty="0"/>
              <a:t>Describe current </a:t>
            </a:r>
            <a:r>
              <a:rPr lang="en-US" sz="2800" i="1" dirty="0"/>
              <a:t>business drivers</a:t>
            </a:r>
            <a:r>
              <a:rPr lang="en-US" sz="2800" dirty="0"/>
              <a:t> that influence information systems development.</a:t>
            </a:r>
          </a:p>
          <a:p>
            <a:pPr>
              <a:lnSpc>
                <a:spcPct val="80000"/>
              </a:lnSpc>
            </a:pPr>
            <a:r>
              <a:rPr lang="en-US" sz="2800" dirty="0"/>
              <a:t>Describe current </a:t>
            </a:r>
            <a:r>
              <a:rPr lang="en-US" sz="2800" i="1" dirty="0"/>
              <a:t>technology drivers</a:t>
            </a:r>
            <a:r>
              <a:rPr lang="en-US" sz="2800" dirty="0"/>
              <a:t> that influence information systems development</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r>
              <a:rPr lang="en-US"/>
              <a:t>1-</a:t>
            </a:r>
            <a:fld id="{0389840C-9904-4EFF-9A49-75C7D4350AE9}" type="slidenum">
              <a:rPr lang="en-US"/>
              <a:pPr/>
              <a:t>2</a:t>
            </a:fld>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normAutofit/>
          </a:bodyPr>
          <a:lstStyle/>
          <a:p>
            <a:r>
              <a:rPr lang="en-US"/>
              <a:t>Globalization of the Economy</a:t>
            </a:r>
          </a:p>
        </p:txBody>
      </p:sp>
      <p:sp>
        <p:nvSpPr>
          <p:cNvPr id="105475" name="Rectangle 3"/>
          <p:cNvSpPr>
            <a:spLocks noGrp="1" noChangeArrowheads="1"/>
          </p:cNvSpPr>
          <p:nvPr>
            <p:ph idx="1"/>
          </p:nvPr>
        </p:nvSpPr>
        <p:spPr>
          <a:xfrm>
            <a:off x="838200" y="1371600"/>
            <a:ext cx="7831138" cy="5105400"/>
          </a:xfrm>
        </p:spPr>
        <p:txBody>
          <a:bodyPr>
            <a:normAutofit/>
          </a:bodyPr>
          <a:lstStyle/>
          <a:p>
            <a:pPr marL="0" indent="0">
              <a:buNone/>
            </a:pPr>
            <a:r>
              <a:rPr lang="en-US" sz="2600" dirty="0"/>
              <a:t>Global Economy brings</a:t>
            </a:r>
          </a:p>
          <a:p>
            <a:pPr lvl="1"/>
            <a:r>
              <a:rPr lang="en-US" sz="2600" dirty="0"/>
              <a:t>New and expanded international markets</a:t>
            </a:r>
          </a:p>
          <a:p>
            <a:pPr lvl="1"/>
            <a:r>
              <a:rPr lang="en-US" sz="2600" dirty="0"/>
              <a:t>New international competitors</a:t>
            </a:r>
          </a:p>
          <a:p>
            <a:pPr marL="0" indent="0">
              <a:buFontTx/>
              <a:buNone/>
            </a:pPr>
            <a:endParaRPr lang="en-US" sz="2600" dirty="0"/>
          </a:p>
          <a:p>
            <a:pPr marL="0" indent="0">
              <a:buFontTx/>
              <a:buNone/>
            </a:pPr>
            <a:r>
              <a:rPr lang="en-US" sz="2600" dirty="0"/>
              <a:t>Impact on information systems</a:t>
            </a:r>
          </a:p>
          <a:p>
            <a:pPr lvl="1"/>
            <a:r>
              <a:rPr lang="en-US" sz="2600" dirty="0"/>
              <a:t>Require support of multiple languages, currency exchange rates, business cultures</a:t>
            </a:r>
          </a:p>
          <a:p>
            <a:pPr lvl="1"/>
            <a:r>
              <a:rPr lang="en-US" sz="2600" dirty="0"/>
              <a:t>Require consolidation of international data</a:t>
            </a:r>
          </a:p>
          <a:p>
            <a:pPr lvl="1"/>
            <a:r>
              <a:rPr lang="en-US" sz="2600" dirty="0"/>
              <a:t>Demand for players who can communicate, orally and in writing, with management and users that speak different languages</a:t>
            </a:r>
          </a:p>
        </p:txBody>
      </p:sp>
      <p:sp>
        <p:nvSpPr>
          <p:cNvPr id="4" name="Slide Number Placeholder 3"/>
          <p:cNvSpPr>
            <a:spLocks noGrp="1"/>
          </p:cNvSpPr>
          <p:nvPr>
            <p:ph type="sldNum" sz="quarter" idx="12"/>
          </p:nvPr>
        </p:nvSpPr>
        <p:spPr/>
        <p:txBody>
          <a:bodyPr/>
          <a:lstStyle/>
          <a:p>
            <a:r>
              <a:rPr lang="en-US"/>
              <a:t>1-</a:t>
            </a:r>
            <a:fld id="{3729B8E6-7B91-4CD6-A698-6C86DFB0F820}" type="slidenum">
              <a:rPr lang="en-US"/>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normAutofit fontScale="90000"/>
          </a:bodyPr>
          <a:lstStyle/>
          <a:p>
            <a:r>
              <a:rPr lang="en-US"/>
              <a:t>Electronic Commerce and Business</a:t>
            </a:r>
          </a:p>
        </p:txBody>
      </p:sp>
      <p:sp>
        <p:nvSpPr>
          <p:cNvPr id="107523" name="Rectangle 3"/>
          <p:cNvSpPr>
            <a:spLocks noGrp="1" noChangeArrowheads="1"/>
          </p:cNvSpPr>
          <p:nvPr>
            <p:ph idx="1"/>
          </p:nvPr>
        </p:nvSpPr>
        <p:spPr>
          <a:xfrm>
            <a:off x="703262" y="1295400"/>
            <a:ext cx="7907338" cy="5181600"/>
          </a:xfrm>
        </p:spPr>
        <p:txBody>
          <a:bodyPr>
            <a:normAutofit fontScale="92500" lnSpcReduction="10000"/>
          </a:bodyPr>
          <a:lstStyle/>
          <a:p>
            <a:pPr marL="0" indent="0">
              <a:lnSpc>
                <a:spcPct val="110000"/>
              </a:lnSpc>
              <a:buFontTx/>
              <a:buNone/>
            </a:pPr>
            <a:r>
              <a:rPr lang="en-US" sz="2600" b="1" dirty="0"/>
              <a:t>E-Commerce</a:t>
            </a:r>
            <a:r>
              <a:rPr lang="en-US" sz="2600" dirty="0"/>
              <a:t> – the buying and selling of goods and services by using the Internet. </a:t>
            </a:r>
          </a:p>
          <a:p>
            <a:pPr marL="0" indent="0">
              <a:lnSpc>
                <a:spcPct val="110000"/>
              </a:lnSpc>
              <a:buFontTx/>
              <a:buNone/>
            </a:pPr>
            <a:endParaRPr lang="en-US" sz="2600" dirty="0"/>
          </a:p>
          <a:p>
            <a:pPr marL="0" indent="0">
              <a:lnSpc>
                <a:spcPct val="110000"/>
              </a:lnSpc>
              <a:buFontTx/>
              <a:buNone/>
            </a:pPr>
            <a:r>
              <a:rPr lang="en-US" sz="2600" b="1" dirty="0"/>
              <a:t>E-Business</a:t>
            </a:r>
            <a:r>
              <a:rPr lang="en-US" sz="2600" dirty="0"/>
              <a:t> – the use of the Internet to conduct and support day-to-day business activities. </a:t>
            </a:r>
          </a:p>
          <a:p>
            <a:pPr marL="0" indent="0">
              <a:lnSpc>
                <a:spcPct val="110000"/>
              </a:lnSpc>
              <a:buFontTx/>
              <a:buNone/>
            </a:pPr>
            <a:endParaRPr lang="en-US" sz="2600" dirty="0"/>
          </a:p>
          <a:p>
            <a:pPr marL="0" indent="0">
              <a:lnSpc>
                <a:spcPct val="110000"/>
              </a:lnSpc>
              <a:buFontTx/>
              <a:buNone/>
            </a:pPr>
            <a:r>
              <a:rPr lang="en-US" sz="2600" b="1" dirty="0" smtClean="0"/>
              <a:t>Impact </a:t>
            </a:r>
            <a:r>
              <a:rPr lang="en-US" sz="2600" b="1" dirty="0"/>
              <a:t>on information systems</a:t>
            </a:r>
          </a:p>
          <a:p>
            <a:pPr lvl="1">
              <a:lnSpc>
                <a:spcPct val="110000"/>
              </a:lnSpc>
            </a:pPr>
            <a:r>
              <a:rPr lang="en-US" sz="2600" dirty="0"/>
              <a:t>Most new information systems are being designed for an Internet (or intranet) architecture</a:t>
            </a:r>
          </a:p>
          <a:p>
            <a:pPr lvl="1">
              <a:lnSpc>
                <a:spcPct val="110000"/>
              </a:lnSpc>
            </a:pPr>
            <a:r>
              <a:rPr lang="en-US" sz="2600" dirty="0"/>
              <a:t>Since the only client-side software is a web browser, the choice of client operating system is becoming less important</a:t>
            </a:r>
          </a:p>
        </p:txBody>
      </p:sp>
      <p:sp>
        <p:nvSpPr>
          <p:cNvPr id="4" name="Slide Number Placeholder 3"/>
          <p:cNvSpPr>
            <a:spLocks noGrp="1"/>
          </p:cNvSpPr>
          <p:nvPr>
            <p:ph type="sldNum" sz="quarter" idx="12"/>
          </p:nvPr>
        </p:nvSpPr>
        <p:spPr/>
        <p:txBody>
          <a:bodyPr/>
          <a:lstStyle/>
          <a:p>
            <a:r>
              <a:rPr lang="en-US"/>
              <a:t>1-</a:t>
            </a:r>
            <a:fld id="{870AED4D-EBC4-4A7A-86A5-BA6C207E1EF1}" type="slidenum">
              <a:rPr lang="en-US"/>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457200" y="228600"/>
            <a:ext cx="7620000" cy="1143000"/>
          </a:xfrm>
        </p:spPr>
        <p:txBody>
          <a:bodyPr/>
          <a:lstStyle/>
          <a:p>
            <a:r>
              <a:rPr lang="en-US" dirty="0"/>
              <a:t>Security and Privacy</a:t>
            </a:r>
          </a:p>
        </p:txBody>
      </p:sp>
      <p:sp>
        <p:nvSpPr>
          <p:cNvPr id="113667" name="Rectangle 3"/>
          <p:cNvSpPr>
            <a:spLocks noGrp="1" noChangeArrowheads="1"/>
          </p:cNvSpPr>
          <p:nvPr>
            <p:ph idx="1"/>
          </p:nvPr>
        </p:nvSpPr>
        <p:spPr>
          <a:xfrm>
            <a:off x="838200" y="1295400"/>
            <a:ext cx="7754938" cy="5181600"/>
          </a:xfrm>
        </p:spPr>
        <p:txBody>
          <a:bodyPr>
            <a:noAutofit/>
          </a:bodyPr>
          <a:lstStyle/>
          <a:p>
            <a:pPr marL="0" indent="0">
              <a:lnSpc>
                <a:spcPct val="80000"/>
              </a:lnSpc>
              <a:buFontTx/>
              <a:buNone/>
            </a:pPr>
            <a:r>
              <a:rPr lang="en-US" sz="2800" dirty="0"/>
              <a:t>Security</a:t>
            </a:r>
          </a:p>
          <a:p>
            <a:pPr lvl="1">
              <a:lnSpc>
                <a:spcPct val="80000"/>
              </a:lnSpc>
            </a:pPr>
            <a:r>
              <a:rPr lang="en-US" sz="2600" dirty="0"/>
              <a:t>How will the business continue in the </a:t>
            </a:r>
            <a:r>
              <a:rPr lang="en-US" sz="2600" dirty="0" smtClean="0"/>
              <a:t>event </a:t>
            </a:r>
            <a:r>
              <a:rPr lang="en-US" sz="2600" dirty="0"/>
              <a:t>of a security breach, terrorist attack, or disaster?</a:t>
            </a:r>
          </a:p>
          <a:p>
            <a:pPr lvl="1">
              <a:lnSpc>
                <a:spcPct val="80000"/>
              </a:lnSpc>
            </a:pPr>
            <a:r>
              <a:rPr lang="en-US" sz="2600" dirty="0"/>
              <a:t>How can the business protect its digital assets from outside threats?</a:t>
            </a:r>
          </a:p>
          <a:p>
            <a:pPr marL="0" indent="0">
              <a:lnSpc>
                <a:spcPct val="80000"/>
              </a:lnSpc>
              <a:buFontTx/>
              <a:buNone/>
            </a:pPr>
            <a:endParaRPr lang="en-US" sz="2800" dirty="0"/>
          </a:p>
          <a:p>
            <a:pPr marL="0" indent="0">
              <a:lnSpc>
                <a:spcPct val="80000"/>
              </a:lnSpc>
              <a:buFontTx/>
              <a:buNone/>
            </a:pPr>
            <a:r>
              <a:rPr lang="en-US" sz="2800" dirty="0"/>
              <a:t>Privacy</a:t>
            </a:r>
          </a:p>
          <a:p>
            <a:pPr lvl="1">
              <a:lnSpc>
                <a:spcPct val="80000"/>
              </a:lnSpc>
            </a:pPr>
            <a:r>
              <a:rPr lang="en-US" sz="2600" dirty="0"/>
              <a:t>Consumer demands for privacy in e-commerce transactions</a:t>
            </a:r>
          </a:p>
          <a:p>
            <a:pPr lvl="1">
              <a:lnSpc>
                <a:spcPct val="80000"/>
              </a:lnSpc>
            </a:pPr>
            <a:r>
              <a:rPr lang="en-US" sz="2600" dirty="0"/>
              <a:t>Government requirements</a:t>
            </a:r>
          </a:p>
          <a:p>
            <a:pPr marL="0" indent="0">
              <a:lnSpc>
                <a:spcPct val="80000"/>
              </a:lnSpc>
              <a:buFontTx/>
              <a:buNone/>
            </a:pPr>
            <a:endParaRPr lang="en-US" sz="2800" dirty="0"/>
          </a:p>
          <a:p>
            <a:pPr marL="0" indent="0">
              <a:lnSpc>
                <a:spcPct val="80000"/>
              </a:lnSpc>
              <a:buFontTx/>
              <a:buNone/>
            </a:pPr>
            <a:r>
              <a:rPr lang="en-US" sz="2800" dirty="0"/>
              <a:t>Impact on information systems</a:t>
            </a:r>
          </a:p>
          <a:p>
            <a:pPr lvl="1">
              <a:lnSpc>
                <a:spcPct val="80000"/>
              </a:lnSpc>
            </a:pPr>
            <a:r>
              <a:rPr lang="en-US" sz="2600" dirty="0"/>
              <a:t>Need to incorporate stringent security and privacy controls</a:t>
            </a:r>
          </a:p>
        </p:txBody>
      </p:sp>
      <p:sp>
        <p:nvSpPr>
          <p:cNvPr id="4" name="Slide Number Placeholder 3"/>
          <p:cNvSpPr>
            <a:spLocks noGrp="1"/>
          </p:cNvSpPr>
          <p:nvPr>
            <p:ph type="sldNum" sz="quarter" idx="12"/>
          </p:nvPr>
        </p:nvSpPr>
        <p:spPr/>
        <p:txBody>
          <a:bodyPr/>
          <a:lstStyle/>
          <a:p>
            <a:r>
              <a:rPr lang="en-US"/>
              <a:t>1-</a:t>
            </a:r>
            <a:fld id="{42A2346E-B1EF-4D3E-ADD3-1E3E8E3066D3}" type="slidenum">
              <a:rPr lang="en-US"/>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normAutofit/>
          </a:bodyPr>
          <a:lstStyle/>
          <a:p>
            <a:r>
              <a:rPr lang="en-US"/>
              <a:t>Collaboration and Partnership</a:t>
            </a:r>
          </a:p>
        </p:txBody>
      </p:sp>
      <p:sp>
        <p:nvSpPr>
          <p:cNvPr id="115715" name="Rectangle 3"/>
          <p:cNvSpPr>
            <a:spLocks noGrp="1" noChangeArrowheads="1"/>
          </p:cNvSpPr>
          <p:nvPr>
            <p:ph idx="1"/>
          </p:nvPr>
        </p:nvSpPr>
        <p:spPr>
          <a:xfrm>
            <a:off x="762000" y="1371600"/>
            <a:ext cx="7831138" cy="5181600"/>
          </a:xfrm>
        </p:spPr>
        <p:txBody>
          <a:bodyPr>
            <a:normAutofit lnSpcReduction="10000"/>
          </a:bodyPr>
          <a:lstStyle/>
          <a:p>
            <a:pPr marL="457200" indent="-457200"/>
            <a:r>
              <a:rPr lang="en-US" sz="2800" dirty="0"/>
              <a:t>Organizations seek to break down the walls that separate organizational departments and functions.</a:t>
            </a:r>
          </a:p>
          <a:p>
            <a:pPr marL="457200" indent="-457200"/>
            <a:endParaRPr lang="en-US" sz="2800" dirty="0"/>
          </a:p>
          <a:p>
            <a:pPr marL="457200" indent="-457200"/>
            <a:r>
              <a:rPr lang="en-US" sz="2800" dirty="0"/>
              <a:t>Organizations collaborate with outside business partners and even competitors.</a:t>
            </a:r>
          </a:p>
          <a:p>
            <a:pPr marL="457200" indent="-457200"/>
            <a:endParaRPr lang="en-US" sz="2800" dirty="0"/>
          </a:p>
          <a:p>
            <a:pPr marL="457200" indent="-457200"/>
            <a:r>
              <a:rPr lang="en-US" sz="2800" dirty="0"/>
              <a:t>Impact on information systems</a:t>
            </a:r>
          </a:p>
          <a:p>
            <a:pPr lvl="1"/>
            <a:r>
              <a:rPr lang="en-US" sz="2800" dirty="0"/>
              <a:t>Need to provide secure, external access</a:t>
            </a:r>
          </a:p>
          <a:p>
            <a:pPr lvl="1"/>
            <a:r>
              <a:rPr lang="en-US" sz="2800" dirty="0"/>
              <a:t>Need to pass data between different information systems</a:t>
            </a:r>
          </a:p>
        </p:txBody>
      </p:sp>
      <p:sp>
        <p:nvSpPr>
          <p:cNvPr id="4" name="Slide Number Placeholder 3"/>
          <p:cNvSpPr>
            <a:spLocks noGrp="1"/>
          </p:cNvSpPr>
          <p:nvPr>
            <p:ph type="sldNum" sz="quarter" idx="12"/>
          </p:nvPr>
        </p:nvSpPr>
        <p:spPr/>
        <p:txBody>
          <a:bodyPr/>
          <a:lstStyle/>
          <a:p>
            <a:r>
              <a:rPr lang="en-US"/>
              <a:t>1-</a:t>
            </a:r>
            <a:fld id="{9F5762C0-8C80-4FA8-86ED-CD88F7E8E6E0}" type="slidenum">
              <a:rPr lang="en-US"/>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normAutofit/>
          </a:bodyPr>
          <a:lstStyle/>
          <a:p>
            <a:r>
              <a:rPr lang="en-US"/>
              <a:t>Knowledge Asset Management</a:t>
            </a:r>
          </a:p>
        </p:txBody>
      </p:sp>
      <p:sp>
        <p:nvSpPr>
          <p:cNvPr id="117763" name="Rectangle 3"/>
          <p:cNvSpPr>
            <a:spLocks noGrp="1" noChangeArrowheads="1"/>
          </p:cNvSpPr>
          <p:nvPr>
            <p:ph idx="1"/>
          </p:nvPr>
        </p:nvSpPr>
        <p:spPr>
          <a:xfrm>
            <a:off x="609600" y="1371600"/>
            <a:ext cx="7907338" cy="4953000"/>
          </a:xfrm>
        </p:spPr>
        <p:txBody>
          <a:bodyPr>
            <a:normAutofit lnSpcReduction="10000"/>
          </a:bodyPr>
          <a:lstStyle/>
          <a:p>
            <a:pPr marL="0" indent="0">
              <a:buFontTx/>
              <a:buNone/>
            </a:pPr>
            <a:r>
              <a:rPr lang="en-US" sz="2800" b="1" dirty="0" smtClean="0"/>
              <a:t>Knowledge</a:t>
            </a:r>
            <a:r>
              <a:rPr lang="en-US" sz="2800" dirty="0" smtClean="0"/>
              <a:t> </a:t>
            </a:r>
            <a:r>
              <a:rPr lang="en-US" sz="2800" dirty="0"/>
              <a:t>– data and information that is further refined based on the facts, truths, beliefs, judgments, experiences, and expertise of the recipient. </a:t>
            </a:r>
          </a:p>
          <a:p>
            <a:pPr marL="0" indent="0">
              <a:buFontTx/>
              <a:buNone/>
            </a:pPr>
            <a:endParaRPr lang="en-US" sz="2800" dirty="0"/>
          </a:p>
          <a:p>
            <a:pPr marL="0" indent="0">
              <a:buFontTx/>
              <a:buNone/>
            </a:pPr>
            <a:r>
              <a:rPr lang="en-US" sz="2800" b="1" dirty="0"/>
              <a:t>Knowledge Asset Management</a:t>
            </a:r>
          </a:p>
          <a:p>
            <a:pPr lvl="1"/>
            <a:r>
              <a:rPr lang="en-US" sz="2800" dirty="0"/>
              <a:t>Recognizes that data, information, and knowledge are critical business resources</a:t>
            </a:r>
          </a:p>
          <a:p>
            <a:pPr lvl="1"/>
            <a:r>
              <a:rPr lang="en-US" sz="2800" dirty="0"/>
              <a:t>Asks: “How can the organization manage and share knowledge for competitive advantage?”</a:t>
            </a:r>
          </a:p>
          <a:p>
            <a:pPr lvl="1"/>
            <a:r>
              <a:rPr lang="en-US" sz="2800" dirty="0"/>
              <a:t>Strives to integrate the data and information that can create and preserve knowledge</a:t>
            </a:r>
          </a:p>
        </p:txBody>
      </p:sp>
      <p:sp>
        <p:nvSpPr>
          <p:cNvPr id="4" name="Slide Number Placeholder 3"/>
          <p:cNvSpPr>
            <a:spLocks noGrp="1"/>
          </p:cNvSpPr>
          <p:nvPr>
            <p:ph type="sldNum" sz="quarter" idx="12"/>
          </p:nvPr>
        </p:nvSpPr>
        <p:spPr/>
        <p:txBody>
          <a:bodyPr/>
          <a:lstStyle/>
          <a:p>
            <a:r>
              <a:rPr lang="en-US"/>
              <a:t>1-</a:t>
            </a:r>
            <a:fld id="{401B2F07-C4E6-41AF-942E-1FCAF0730807}" type="slidenum">
              <a:rPr lang="en-US"/>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normAutofit fontScale="90000"/>
          </a:bodyPr>
          <a:lstStyle/>
          <a:p>
            <a:r>
              <a:rPr lang="en-US"/>
              <a:t>Continuous Improvement and </a:t>
            </a:r>
            <a:br>
              <a:rPr lang="en-US"/>
            </a:br>
            <a:r>
              <a:rPr lang="en-US"/>
              <a:t>Total Quality Management</a:t>
            </a:r>
          </a:p>
        </p:txBody>
      </p:sp>
      <p:sp>
        <p:nvSpPr>
          <p:cNvPr id="119811" name="Rectangle 3"/>
          <p:cNvSpPr>
            <a:spLocks noGrp="1" noChangeArrowheads="1"/>
          </p:cNvSpPr>
          <p:nvPr>
            <p:ph idx="1"/>
          </p:nvPr>
        </p:nvSpPr>
        <p:spPr>
          <a:xfrm>
            <a:off x="762000" y="1752600"/>
            <a:ext cx="7620000" cy="4572000"/>
          </a:xfrm>
        </p:spPr>
        <p:txBody>
          <a:bodyPr/>
          <a:lstStyle/>
          <a:p>
            <a:pPr marL="0" indent="0">
              <a:buFontTx/>
              <a:buNone/>
            </a:pPr>
            <a:r>
              <a:rPr lang="en-US" sz="2600" b="1" dirty="0"/>
              <a:t>Business Processes </a:t>
            </a:r>
            <a:r>
              <a:rPr lang="en-US" sz="2600" dirty="0"/>
              <a:t>– Tasks that respond to business events (e.g., an order). Business processes are the work, procedures, and rules required to complete the business tasks, independent of any information technology used to automate or support them.</a:t>
            </a:r>
          </a:p>
          <a:p>
            <a:pPr marL="0" indent="0">
              <a:buFontTx/>
              <a:buNone/>
            </a:pPr>
            <a:endParaRPr lang="en-US" sz="2600" dirty="0"/>
          </a:p>
          <a:p>
            <a:pPr marL="0" indent="0">
              <a:buFontTx/>
              <a:buNone/>
            </a:pPr>
            <a:r>
              <a:rPr lang="en-US" sz="2600" b="1" dirty="0"/>
              <a:t>Total quality management</a:t>
            </a:r>
            <a:r>
              <a:rPr lang="en-US" sz="2600" dirty="0"/>
              <a:t> (TQM) – a comprehensive approach to facilitating quality improvements and management within a business.</a:t>
            </a:r>
          </a:p>
        </p:txBody>
      </p:sp>
      <p:sp>
        <p:nvSpPr>
          <p:cNvPr id="4" name="Slide Number Placeholder 3"/>
          <p:cNvSpPr>
            <a:spLocks noGrp="1"/>
          </p:cNvSpPr>
          <p:nvPr>
            <p:ph type="sldNum" sz="quarter" idx="12"/>
          </p:nvPr>
        </p:nvSpPr>
        <p:spPr/>
        <p:txBody>
          <a:bodyPr/>
          <a:lstStyle/>
          <a:p>
            <a:r>
              <a:rPr lang="en-US"/>
              <a:t>1-</a:t>
            </a:r>
            <a:fld id="{CFD8042C-CE1E-480C-8336-1D6488A78C2D}" type="slidenum">
              <a:rPr lang="en-US"/>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t>Business Process Redesign</a:t>
            </a:r>
          </a:p>
        </p:txBody>
      </p:sp>
      <p:sp>
        <p:nvSpPr>
          <p:cNvPr id="121859" name="Rectangle 3"/>
          <p:cNvSpPr>
            <a:spLocks noGrp="1" noChangeArrowheads="1"/>
          </p:cNvSpPr>
          <p:nvPr>
            <p:ph idx="1"/>
          </p:nvPr>
        </p:nvSpPr>
        <p:spPr>
          <a:xfrm>
            <a:off x="838200" y="1371600"/>
            <a:ext cx="7620000" cy="4876800"/>
          </a:xfrm>
        </p:spPr>
        <p:txBody>
          <a:bodyPr>
            <a:normAutofit lnSpcReduction="10000"/>
          </a:bodyPr>
          <a:lstStyle/>
          <a:p>
            <a:pPr marL="0" indent="0">
              <a:buNone/>
            </a:pPr>
            <a:r>
              <a:rPr lang="en-US" sz="2600" b="1" dirty="0" smtClean="0"/>
              <a:t>Continuous process improvement</a:t>
            </a:r>
            <a:r>
              <a:rPr lang="en-US" sz="2600" dirty="0" smtClean="0"/>
              <a:t> (CPI) – The continuous monitoring of business processes to effect small but measurable improvements in cost reduction and value addition.</a:t>
            </a:r>
          </a:p>
          <a:p>
            <a:pPr marL="0" indent="0">
              <a:buFontTx/>
              <a:buNone/>
            </a:pPr>
            <a:endParaRPr lang="en-US" sz="2600" b="1" dirty="0" smtClean="0"/>
          </a:p>
          <a:p>
            <a:pPr marL="0" indent="0">
              <a:buFontTx/>
              <a:buNone/>
            </a:pPr>
            <a:r>
              <a:rPr lang="en-US" sz="2600" b="1" dirty="0" smtClean="0"/>
              <a:t>Business </a:t>
            </a:r>
            <a:r>
              <a:rPr lang="en-US" sz="2600" b="1" dirty="0"/>
              <a:t>process redesign</a:t>
            </a:r>
            <a:r>
              <a:rPr lang="en-US" sz="2600" dirty="0"/>
              <a:t> (BPR) is the study, analysis, and redesign of fundamental business processes to reduce costs and/or improve value added to the business.</a:t>
            </a:r>
          </a:p>
          <a:p>
            <a:pPr lvl="1"/>
            <a:r>
              <a:rPr lang="en-US" sz="2600" dirty="0"/>
              <a:t>More substantial changes and improvements than CPI</a:t>
            </a:r>
          </a:p>
          <a:p>
            <a:pPr lvl="1"/>
            <a:r>
              <a:rPr lang="en-US" sz="2600" dirty="0"/>
              <a:t>Usually complemented by CPI</a:t>
            </a:r>
          </a:p>
        </p:txBody>
      </p:sp>
      <p:sp>
        <p:nvSpPr>
          <p:cNvPr id="4" name="Slide Number Placeholder 3"/>
          <p:cNvSpPr>
            <a:spLocks noGrp="1"/>
          </p:cNvSpPr>
          <p:nvPr>
            <p:ph type="sldNum" sz="quarter" idx="12"/>
          </p:nvPr>
        </p:nvSpPr>
        <p:spPr/>
        <p:txBody>
          <a:bodyPr/>
          <a:lstStyle/>
          <a:p>
            <a:r>
              <a:rPr lang="en-US"/>
              <a:t>1-</a:t>
            </a:r>
            <a:fld id="{717905A7-B3FC-461E-9B0B-B8CF6258D1AE}" type="slidenum">
              <a:rPr lang="en-US"/>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fontScale="90000"/>
          </a:bodyPr>
          <a:lstStyle/>
          <a:p>
            <a:r>
              <a:rPr lang="en-US" u="sng" dirty="0"/>
              <a:t>Technology</a:t>
            </a:r>
            <a:r>
              <a:rPr lang="en-US" dirty="0"/>
              <a:t> Drivers for Today’s Information Systems</a:t>
            </a:r>
          </a:p>
        </p:txBody>
      </p:sp>
      <p:sp>
        <p:nvSpPr>
          <p:cNvPr id="123907" name="Rectangle 3"/>
          <p:cNvSpPr>
            <a:spLocks noGrp="1" noChangeArrowheads="1"/>
          </p:cNvSpPr>
          <p:nvPr>
            <p:ph idx="1"/>
          </p:nvPr>
        </p:nvSpPr>
        <p:spPr>
          <a:xfrm>
            <a:off x="914400" y="1809750"/>
            <a:ext cx="8153400" cy="4743450"/>
          </a:xfrm>
        </p:spPr>
        <p:txBody>
          <a:bodyPr>
            <a:normAutofit/>
          </a:bodyPr>
          <a:lstStyle/>
          <a:p>
            <a:pPr>
              <a:lnSpc>
                <a:spcPct val="130000"/>
              </a:lnSpc>
            </a:pPr>
            <a:r>
              <a:rPr lang="en-US" sz="3000" dirty="0"/>
              <a:t>Networks and the Internet</a:t>
            </a:r>
          </a:p>
          <a:p>
            <a:pPr>
              <a:lnSpc>
                <a:spcPct val="130000"/>
              </a:lnSpc>
            </a:pPr>
            <a:r>
              <a:rPr lang="en-US" sz="3000" dirty="0"/>
              <a:t>Mobile and Wireless Technologies</a:t>
            </a:r>
          </a:p>
          <a:p>
            <a:pPr>
              <a:lnSpc>
                <a:spcPct val="130000"/>
              </a:lnSpc>
            </a:pPr>
            <a:r>
              <a:rPr lang="en-US" sz="3000" dirty="0"/>
              <a:t>Object Technologies</a:t>
            </a:r>
          </a:p>
          <a:p>
            <a:pPr>
              <a:lnSpc>
                <a:spcPct val="130000"/>
              </a:lnSpc>
            </a:pPr>
            <a:r>
              <a:rPr lang="en-US" sz="3000" dirty="0"/>
              <a:t>Collaborative Technologies</a:t>
            </a:r>
          </a:p>
          <a:p>
            <a:pPr>
              <a:lnSpc>
                <a:spcPct val="130000"/>
              </a:lnSpc>
            </a:pPr>
            <a:r>
              <a:rPr lang="en-US" sz="3000" dirty="0"/>
              <a:t>Enterprise Applications</a:t>
            </a:r>
          </a:p>
        </p:txBody>
      </p:sp>
      <p:sp>
        <p:nvSpPr>
          <p:cNvPr id="4" name="Slide Number Placeholder 3"/>
          <p:cNvSpPr>
            <a:spLocks noGrp="1"/>
          </p:cNvSpPr>
          <p:nvPr>
            <p:ph type="sldNum" sz="quarter" idx="12"/>
          </p:nvPr>
        </p:nvSpPr>
        <p:spPr/>
        <p:txBody>
          <a:bodyPr/>
          <a:lstStyle/>
          <a:p>
            <a:r>
              <a:rPr lang="en-US"/>
              <a:t>1-</a:t>
            </a:r>
            <a:fld id="{3F6AEDC1-ADBD-4A98-BF59-1A3E1BB1E1E5}" type="slidenum">
              <a:rPr lang="en-US"/>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a:t>Networks and the Internet</a:t>
            </a:r>
          </a:p>
        </p:txBody>
      </p:sp>
      <p:sp>
        <p:nvSpPr>
          <p:cNvPr id="125955" name="Rectangle 3"/>
          <p:cNvSpPr>
            <a:spLocks noGrp="1" noChangeArrowheads="1"/>
          </p:cNvSpPr>
          <p:nvPr>
            <p:ph idx="1"/>
          </p:nvPr>
        </p:nvSpPr>
        <p:spPr>
          <a:xfrm>
            <a:off x="914400" y="1371600"/>
            <a:ext cx="7543800" cy="5105400"/>
          </a:xfrm>
        </p:spPr>
        <p:txBody>
          <a:bodyPr>
            <a:normAutofit/>
          </a:bodyPr>
          <a:lstStyle/>
          <a:p>
            <a:pPr marL="0" indent="0">
              <a:buFontTx/>
              <a:buNone/>
            </a:pPr>
            <a:r>
              <a:rPr lang="en-US" sz="2400" dirty="0"/>
              <a:t>Networks include mainframe time-sharing systems, network servers, and a variety of desktop, laptop, and handheld client computers.</a:t>
            </a:r>
          </a:p>
          <a:p>
            <a:pPr marL="0" indent="0">
              <a:buFontTx/>
              <a:buNone/>
            </a:pPr>
            <a:endParaRPr lang="en-US" sz="1800" dirty="0"/>
          </a:p>
          <a:p>
            <a:pPr marL="0" indent="0">
              <a:buFontTx/>
              <a:buNone/>
            </a:pPr>
            <a:r>
              <a:rPr lang="en-US" sz="2400" dirty="0"/>
              <a:t>The most pervasive networking technologies are based on the Internet.</a:t>
            </a:r>
          </a:p>
          <a:p>
            <a:pPr lvl="1"/>
            <a:r>
              <a:rPr lang="en-US" sz="2000" dirty="0"/>
              <a:t>XHTML and XML</a:t>
            </a:r>
          </a:p>
          <a:p>
            <a:pPr lvl="1"/>
            <a:r>
              <a:rPr lang="en-US" sz="2000" dirty="0"/>
              <a:t>Scripting languages</a:t>
            </a:r>
          </a:p>
          <a:p>
            <a:pPr lvl="1"/>
            <a:r>
              <a:rPr lang="en-US" sz="2000" dirty="0"/>
              <a:t>Web-specific programming languages</a:t>
            </a:r>
          </a:p>
          <a:p>
            <a:pPr lvl="1"/>
            <a:r>
              <a:rPr lang="en-US" sz="2000" dirty="0"/>
              <a:t>Intranets</a:t>
            </a:r>
          </a:p>
          <a:p>
            <a:pPr lvl="1"/>
            <a:r>
              <a:rPr lang="en-US" sz="2000" dirty="0"/>
              <a:t>Extranets</a:t>
            </a:r>
          </a:p>
          <a:p>
            <a:pPr lvl="1"/>
            <a:r>
              <a:rPr lang="en-US" sz="2000" dirty="0"/>
              <a:t>Portals</a:t>
            </a:r>
          </a:p>
          <a:p>
            <a:pPr lvl="1"/>
            <a:r>
              <a:rPr lang="en-US" sz="2000" dirty="0"/>
              <a:t>Web services</a:t>
            </a:r>
          </a:p>
        </p:txBody>
      </p:sp>
      <p:sp>
        <p:nvSpPr>
          <p:cNvPr id="4" name="Slide Number Placeholder 3"/>
          <p:cNvSpPr>
            <a:spLocks noGrp="1"/>
          </p:cNvSpPr>
          <p:nvPr>
            <p:ph type="sldNum" sz="quarter" idx="12"/>
          </p:nvPr>
        </p:nvSpPr>
        <p:spPr/>
        <p:txBody>
          <a:bodyPr/>
          <a:lstStyle/>
          <a:p>
            <a:r>
              <a:rPr lang="en-US"/>
              <a:t>1-</a:t>
            </a:r>
            <a:fld id="{BCD6EC9F-A7B8-49DC-B98E-B70704ACC865}" type="slidenum">
              <a:rPr lang="en-US"/>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457200" y="274638"/>
            <a:ext cx="7620000" cy="1020762"/>
          </a:xfrm>
        </p:spPr>
        <p:txBody>
          <a:bodyPr>
            <a:normAutofit fontScale="90000"/>
          </a:bodyPr>
          <a:lstStyle/>
          <a:p>
            <a:r>
              <a:rPr lang="en-US" dirty="0"/>
              <a:t>Mobile and Wireless Technologies</a:t>
            </a:r>
          </a:p>
        </p:txBody>
      </p:sp>
      <p:sp>
        <p:nvSpPr>
          <p:cNvPr id="128003" name="Rectangle 3"/>
          <p:cNvSpPr>
            <a:spLocks noGrp="1" noChangeArrowheads="1"/>
          </p:cNvSpPr>
          <p:nvPr>
            <p:ph idx="1"/>
          </p:nvPr>
        </p:nvSpPr>
        <p:spPr>
          <a:xfrm>
            <a:off x="914400" y="1295400"/>
            <a:ext cx="7526338" cy="5334000"/>
          </a:xfrm>
        </p:spPr>
        <p:txBody>
          <a:bodyPr/>
          <a:lstStyle/>
          <a:p>
            <a:pPr marL="0" indent="0">
              <a:buFontTx/>
              <a:buNone/>
            </a:pPr>
            <a:r>
              <a:rPr lang="en-US" sz="2800"/>
              <a:t>Some mobile and wireless technologies</a:t>
            </a:r>
          </a:p>
          <a:p>
            <a:pPr lvl="1"/>
            <a:r>
              <a:rPr lang="en-US" sz="2400"/>
              <a:t>PDAs</a:t>
            </a:r>
          </a:p>
          <a:p>
            <a:pPr lvl="1"/>
            <a:r>
              <a:rPr lang="en-US" sz="2400"/>
              <a:t>Smart phones</a:t>
            </a:r>
          </a:p>
          <a:p>
            <a:pPr lvl="1"/>
            <a:r>
              <a:rPr lang="en-US" sz="2400"/>
              <a:t>Bluetooth</a:t>
            </a:r>
          </a:p>
          <a:p>
            <a:pPr lvl="1"/>
            <a:r>
              <a:rPr lang="en-US" sz="2400"/>
              <a:t>Wireless networking</a:t>
            </a:r>
          </a:p>
          <a:p>
            <a:pPr marL="0" indent="0">
              <a:buFontTx/>
              <a:buNone/>
            </a:pPr>
            <a:endParaRPr lang="en-US" sz="2800"/>
          </a:p>
          <a:p>
            <a:pPr marL="0" indent="0">
              <a:buFontTx/>
              <a:buNone/>
            </a:pPr>
            <a:r>
              <a:rPr lang="en-US" sz="2800"/>
              <a:t>Impact on information systems</a:t>
            </a:r>
          </a:p>
          <a:p>
            <a:pPr lvl="1"/>
            <a:r>
              <a:rPr lang="en-US" sz="2400"/>
              <a:t>Wireless connectivity must be </a:t>
            </a:r>
            <a:br>
              <a:rPr lang="en-US" sz="2400"/>
            </a:br>
            <a:r>
              <a:rPr lang="en-US" sz="2400"/>
              <a:t>assumed</a:t>
            </a:r>
          </a:p>
          <a:p>
            <a:pPr lvl="1"/>
            <a:r>
              <a:rPr lang="en-US" sz="2400"/>
              <a:t>Limitations of mobile devices </a:t>
            </a:r>
            <a:br>
              <a:rPr lang="en-US" sz="2400"/>
            </a:br>
            <a:r>
              <a:rPr lang="en-US" sz="2400"/>
              <a:t>and screen sizes must be accommodated</a:t>
            </a:r>
          </a:p>
        </p:txBody>
      </p:sp>
      <p:sp>
        <p:nvSpPr>
          <p:cNvPr id="5" name="Slide Number Placeholder 3"/>
          <p:cNvSpPr>
            <a:spLocks noGrp="1"/>
          </p:cNvSpPr>
          <p:nvPr>
            <p:ph type="sldNum" sz="quarter" idx="12"/>
          </p:nvPr>
        </p:nvSpPr>
        <p:spPr/>
        <p:txBody>
          <a:bodyPr/>
          <a:lstStyle/>
          <a:p>
            <a:r>
              <a:rPr lang="en-US"/>
              <a:t>1-</a:t>
            </a:r>
            <a:fld id="{5B8C361D-69FF-4FE5-8AB5-5EE4C80A2C26}" type="slidenum">
              <a:rPr lang="en-US"/>
              <a:pPr/>
              <a:t>29</a:t>
            </a:fld>
            <a:endParaRPr lang="en-US"/>
          </a:p>
        </p:txBody>
      </p:sp>
      <p:pic>
        <p:nvPicPr>
          <p:cNvPr id="128006" name="Picture 6" descr="whi74173_cut0101"/>
          <p:cNvPicPr>
            <a:picLocks noChangeAspect="1" noChangeArrowheads="1"/>
          </p:cNvPicPr>
          <p:nvPr/>
        </p:nvPicPr>
        <p:blipFill>
          <a:blip r:embed="rId3" cstate="print"/>
          <a:srcRect/>
          <a:stretch>
            <a:fillRect/>
          </a:stretch>
        </p:blipFill>
        <p:spPr bwMode="auto">
          <a:xfrm>
            <a:off x="6096000" y="1905000"/>
            <a:ext cx="2352675" cy="3505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smtClean="0"/>
              <a:t>Definition of terms</a:t>
            </a:r>
            <a:endParaRPr lang="en-US" dirty="0"/>
          </a:p>
        </p:txBody>
      </p:sp>
      <p:sp>
        <p:nvSpPr>
          <p:cNvPr id="72707" name="Rectangle 3"/>
          <p:cNvSpPr>
            <a:spLocks noGrp="1" noChangeArrowheads="1"/>
          </p:cNvSpPr>
          <p:nvPr>
            <p:ph idx="1"/>
          </p:nvPr>
        </p:nvSpPr>
        <p:spPr>
          <a:xfrm>
            <a:off x="533400" y="1371600"/>
            <a:ext cx="8153400" cy="5105400"/>
          </a:xfrm>
        </p:spPr>
        <p:txBody>
          <a:bodyPr>
            <a:normAutofit/>
          </a:bodyPr>
          <a:lstStyle/>
          <a:p>
            <a:pPr marL="0" indent="0">
              <a:lnSpc>
                <a:spcPct val="90000"/>
              </a:lnSpc>
              <a:buFontTx/>
              <a:buNone/>
            </a:pPr>
            <a:r>
              <a:rPr lang="en-US" sz="2600" dirty="0"/>
              <a:t>A </a:t>
            </a:r>
            <a:r>
              <a:rPr lang="en-US" sz="2600" b="1" dirty="0"/>
              <a:t>system</a:t>
            </a:r>
            <a:r>
              <a:rPr lang="en-US" sz="2600" dirty="0"/>
              <a:t> is a group of interrelated components that function together to achieve a desired result.</a:t>
            </a:r>
          </a:p>
          <a:p>
            <a:pPr marL="0" indent="0">
              <a:lnSpc>
                <a:spcPct val="90000"/>
              </a:lnSpc>
              <a:buFontTx/>
              <a:buNone/>
            </a:pPr>
            <a:endParaRPr lang="en-US" sz="2600" dirty="0"/>
          </a:p>
          <a:p>
            <a:pPr marL="0" indent="0">
              <a:lnSpc>
                <a:spcPct val="90000"/>
              </a:lnSpc>
              <a:buFontTx/>
              <a:buNone/>
            </a:pPr>
            <a:r>
              <a:rPr lang="en-US" sz="2600" dirty="0" smtClean="0"/>
              <a:t>An </a:t>
            </a:r>
            <a:r>
              <a:rPr lang="en-US" sz="2600" b="1" dirty="0"/>
              <a:t>information system</a:t>
            </a:r>
            <a:r>
              <a:rPr lang="en-US" sz="2600" dirty="0"/>
              <a:t> (IS) is an arrangement of people, data, processes, and information technology that interact to collect, process, store, and provide as output the information needed to support an organization.</a:t>
            </a:r>
            <a:br>
              <a:rPr lang="en-US" sz="2600" dirty="0"/>
            </a:br>
            <a:endParaRPr lang="en-US" sz="2600" dirty="0"/>
          </a:p>
          <a:p>
            <a:pPr marL="0" indent="0">
              <a:lnSpc>
                <a:spcPct val="90000"/>
              </a:lnSpc>
              <a:buFontTx/>
              <a:buNone/>
            </a:pPr>
            <a:r>
              <a:rPr lang="en-US" sz="2600" b="1" dirty="0"/>
              <a:t>Information technology</a:t>
            </a:r>
            <a:r>
              <a:rPr lang="en-US" sz="2600" dirty="0"/>
              <a:t> is a contemporary term that describes the combination of computer technology (hardware and software) with telecommunications technology (data, image, and voice networks).</a:t>
            </a:r>
          </a:p>
        </p:txBody>
      </p:sp>
      <p:sp>
        <p:nvSpPr>
          <p:cNvPr id="4" name="Slide Number Placeholder 3"/>
          <p:cNvSpPr>
            <a:spLocks noGrp="1"/>
          </p:cNvSpPr>
          <p:nvPr>
            <p:ph type="sldNum" sz="quarter" idx="12"/>
          </p:nvPr>
        </p:nvSpPr>
        <p:spPr/>
        <p:txBody>
          <a:bodyPr/>
          <a:lstStyle/>
          <a:p>
            <a:r>
              <a:rPr lang="en-US" dirty="0"/>
              <a:t>1-</a:t>
            </a:r>
            <a:fld id="{8289F760-14D7-402B-8557-C0A561B1798C}" type="slidenum">
              <a:rPr lang="en-US"/>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a:t>Object Technologies</a:t>
            </a:r>
          </a:p>
        </p:txBody>
      </p:sp>
      <p:sp>
        <p:nvSpPr>
          <p:cNvPr id="130051" name="Rectangle 3"/>
          <p:cNvSpPr>
            <a:spLocks noGrp="1" noChangeArrowheads="1"/>
          </p:cNvSpPr>
          <p:nvPr>
            <p:ph idx="1"/>
          </p:nvPr>
        </p:nvSpPr>
        <p:spPr>
          <a:xfrm>
            <a:off x="838200" y="1371600"/>
            <a:ext cx="7620000" cy="5029200"/>
          </a:xfrm>
        </p:spPr>
        <p:txBody>
          <a:bodyPr/>
          <a:lstStyle/>
          <a:p>
            <a:pPr marL="0" indent="0">
              <a:lnSpc>
                <a:spcPct val="80000"/>
              </a:lnSpc>
              <a:buFontTx/>
              <a:buNone/>
            </a:pPr>
            <a:r>
              <a:rPr lang="en-US" sz="2800" b="1" dirty="0"/>
              <a:t>Object technology </a:t>
            </a:r>
            <a:r>
              <a:rPr lang="en-US" sz="2800" dirty="0"/>
              <a:t>– a software technology that defines a system in terms of objects that consolidate data and behavior (into objects).</a:t>
            </a:r>
          </a:p>
          <a:p>
            <a:pPr lvl="1">
              <a:lnSpc>
                <a:spcPct val="80000"/>
              </a:lnSpc>
            </a:pPr>
            <a:r>
              <a:rPr lang="en-US" sz="2400" dirty="0"/>
              <a:t>Objects are reusable</a:t>
            </a:r>
          </a:p>
          <a:p>
            <a:pPr lvl="1">
              <a:lnSpc>
                <a:spcPct val="80000"/>
              </a:lnSpc>
            </a:pPr>
            <a:r>
              <a:rPr lang="en-US" sz="2400" dirty="0"/>
              <a:t>Objects are extensible</a:t>
            </a:r>
          </a:p>
          <a:p>
            <a:pPr lvl="1">
              <a:lnSpc>
                <a:spcPct val="80000"/>
              </a:lnSpc>
            </a:pPr>
            <a:r>
              <a:rPr lang="en-US" sz="2400" dirty="0"/>
              <a:t>Object-oriented programming languages include C++, Java, Smalltalk, and .NET</a:t>
            </a:r>
          </a:p>
          <a:p>
            <a:pPr marL="0" indent="0">
              <a:lnSpc>
                <a:spcPct val="80000"/>
              </a:lnSpc>
              <a:spcBef>
                <a:spcPct val="40000"/>
              </a:spcBef>
              <a:buFontTx/>
              <a:buNone/>
            </a:pPr>
            <a:endParaRPr lang="en-US" sz="2800" b="1" dirty="0" smtClean="0"/>
          </a:p>
          <a:p>
            <a:pPr marL="0" indent="0">
              <a:lnSpc>
                <a:spcPct val="80000"/>
              </a:lnSpc>
              <a:spcBef>
                <a:spcPct val="40000"/>
              </a:spcBef>
              <a:buFontTx/>
              <a:buNone/>
            </a:pPr>
            <a:r>
              <a:rPr lang="en-US" sz="2800" b="1" dirty="0" smtClean="0"/>
              <a:t>Object-oriented </a:t>
            </a:r>
            <a:r>
              <a:rPr lang="en-US" sz="2800" b="1" dirty="0"/>
              <a:t>analysis and design </a:t>
            </a:r>
            <a:r>
              <a:rPr lang="en-US" sz="2800" dirty="0"/>
              <a:t>– a collection of tools and techniques for systems development that will utilize object technologies to construct a system and its software</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r>
              <a:rPr lang="en-US"/>
              <a:t>1-</a:t>
            </a:r>
            <a:fld id="{0F993DA4-31B4-43F0-BA65-BC300DB92B7B}" type="slidenum">
              <a:rPr lang="en-US"/>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a:t>Collaborative Technologies</a:t>
            </a:r>
          </a:p>
        </p:txBody>
      </p:sp>
      <p:sp>
        <p:nvSpPr>
          <p:cNvPr id="132099" name="Rectangle 3"/>
          <p:cNvSpPr>
            <a:spLocks noGrp="1" noChangeArrowheads="1"/>
          </p:cNvSpPr>
          <p:nvPr>
            <p:ph idx="1"/>
          </p:nvPr>
        </p:nvSpPr>
        <p:spPr>
          <a:xfrm>
            <a:off x="990600" y="1524000"/>
            <a:ext cx="7391400" cy="4648200"/>
          </a:xfrm>
        </p:spPr>
        <p:txBody>
          <a:bodyPr>
            <a:normAutofit/>
          </a:bodyPr>
          <a:lstStyle/>
          <a:p>
            <a:pPr marL="0" indent="0">
              <a:lnSpc>
                <a:spcPct val="110000"/>
              </a:lnSpc>
              <a:buFontTx/>
              <a:buNone/>
            </a:pPr>
            <a:r>
              <a:rPr lang="en-US" sz="2800" b="1" dirty="0"/>
              <a:t>Collaborate technologies </a:t>
            </a:r>
            <a:r>
              <a:rPr lang="en-US" sz="2800" dirty="0"/>
              <a:t>are those that enhance interpersonal communications and teamwork.</a:t>
            </a:r>
          </a:p>
          <a:p>
            <a:pPr lvl="1">
              <a:lnSpc>
                <a:spcPct val="110000"/>
              </a:lnSpc>
            </a:pPr>
            <a:r>
              <a:rPr lang="en-US" sz="2800" dirty="0"/>
              <a:t>E-mail</a:t>
            </a:r>
          </a:p>
          <a:p>
            <a:pPr lvl="1">
              <a:lnSpc>
                <a:spcPct val="110000"/>
              </a:lnSpc>
            </a:pPr>
            <a:r>
              <a:rPr lang="en-US" sz="2800" dirty="0"/>
              <a:t>Instant messaging</a:t>
            </a:r>
          </a:p>
          <a:p>
            <a:pPr lvl="1">
              <a:lnSpc>
                <a:spcPct val="110000"/>
              </a:lnSpc>
            </a:pPr>
            <a:r>
              <a:rPr lang="en-US" sz="2800" dirty="0"/>
              <a:t>Groupware</a:t>
            </a:r>
          </a:p>
          <a:p>
            <a:pPr lvl="1">
              <a:lnSpc>
                <a:spcPct val="110000"/>
              </a:lnSpc>
            </a:pPr>
            <a:r>
              <a:rPr lang="en-US" sz="2800" dirty="0"/>
              <a:t>Work flow</a:t>
            </a:r>
          </a:p>
        </p:txBody>
      </p:sp>
      <p:sp>
        <p:nvSpPr>
          <p:cNvPr id="4" name="Slide Number Placeholder 3"/>
          <p:cNvSpPr>
            <a:spLocks noGrp="1"/>
          </p:cNvSpPr>
          <p:nvPr>
            <p:ph type="sldNum" sz="quarter" idx="12"/>
          </p:nvPr>
        </p:nvSpPr>
        <p:spPr/>
        <p:txBody>
          <a:bodyPr/>
          <a:lstStyle/>
          <a:p>
            <a:r>
              <a:rPr lang="en-US"/>
              <a:t>1-</a:t>
            </a:r>
            <a:fld id="{E377A37E-734D-4C8E-8652-9006CCA1D36B}" type="slidenum">
              <a:rPr lang="en-US"/>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a:t>Enterprise Applications</a:t>
            </a:r>
          </a:p>
        </p:txBody>
      </p:sp>
      <p:sp>
        <p:nvSpPr>
          <p:cNvPr id="134147" name="Rectangle 3"/>
          <p:cNvSpPr>
            <a:spLocks noGrp="1" noChangeArrowheads="1"/>
          </p:cNvSpPr>
          <p:nvPr>
            <p:ph idx="1"/>
          </p:nvPr>
        </p:nvSpPr>
        <p:spPr>
          <a:xfrm>
            <a:off x="838200" y="1371600"/>
            <a:ext cx="7620000" cy="4953000"/>
          </a:xfrm>
        </p:spPr>
        <p:txBody>
          <a:bodyPr>
            <a:noAutofit/>
          </a:bodyPr>
          <a:lstStyle/>
          <a:p>
            <a:r>
              <a:rPr lang="en-US" sz="2800" dirty="0"/>
              <a:t>Virtually all organizations require a core set of enterprise applications </a:t>
            </a:r>
          </a:p>
          <a:p>
            <a:pPr lvl="1"/>
            <a:r>
              <a:rPr lang="en-US" sz="2800" dirty="0"/>
              <a:t>Financial </a:t>
            </a:r>
            <a:r>
              <a:rPr lang="en-US" sz="2800" dirty="0" smtClean="0"/>
              <a:t>mgt</a:t>
            </a:r>
            <a:r>
              <a:rPr lang="en-US" sz="2800" dirty="0"/>
              <a:t>, human resources, sales, etc.</a:t>
            </a:r>
          </a:p>
          <a:p>
            <a:pPr lvl="1"/>
            <a:r>
              <a:rPr lang="en-US" sz="2800" dirty="0"/>
              <a:t>Frequently purchased</a:t>
            </a:r>
          </a:p>
          <a:p>
            <a:pPr lvl="1"/>
            <a:r>
              <a:rPr lang="en-US" sz="2800" dirty="0"/>
              <a:t>Frequently need to have custom elements added</a:t>
            </a:r>
          </a:p>
          <a:p>
            <a:pPr lvl="1"/>
            <a:endParaRPr lang="en-US" sz="2800" dirty="0"/>
          </a:p>
          <a:p>
            <a:r>
              <a:rPr lang="en-US" sz="2800" b="1" dirty="0"/>
              <a:t>Systems Integration</a:t>
            </a:r>
            <a:r>
              <a:rPr lang="en-US" sz="2800" dirty="0"/>
              <a:t> - the process of building a unified information system out of diverse components of purchases software, custom-built software, hardware, and networking.</a:t>
            </a:r>
          </a:p>
        </p:txBody>
      </p:sp>
      <p:sp>
        <p:nvSpPr>
          <p:cNvPr id="4" name="Slide Number Placeholder 3"/>
          <p:cNvSpPr>
            <a:spLocks noGrp="1"/>
          </p:cNvSpPr>
          <p:nvPr>
            <p:ph type="sldNum" sz="quarter" idx="12"/>
          </p:nvPr>
        </p:nvSpPr>
        <p:spPr/>
        <p:txBody>
          <a:bodyPr/>
          <a:lstStyle/>
          <a:p>
            <a:r>
              <a:rPr lang="en-US"/>
              <a:t>1-</a:t>
            </a:r>
            <a:fld id="{455812CC-57C2-411B-88F7-EB9022904AAD}" type="slidenum">
              <a:rPr lang="en-US"/>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304800" y="228600"/>
            <a:ext cx="7620000" cy="762000"/>
          </a:xfrm>
        </p:spPr>
        <p:txBody>
          <a:bodyPr/>
          <a:lstStyle/>
          <a:p>
            <a:r>
              <a:rPr lang="en-US" dirty="0"/>
              <a:t>Enterprise Applications</a:t>
            </a:r>
          </a:p>
        </p:txBody>
      </p:sp>
      <p:sp>
        <p:nvSpPr>
          <p:cNvPr id="4" name="Slide Number Placeholder 2"/>
          <p:cNvSpPr>
            <a:spLocks noGrp="1"/>
          </p:cNvSpPr>
          <p:nvPr>
            <p:ph type="sldNum" sz="quarter" idx="12"/>
          </p:nvPr>
        </p:nvSpPr>
        <p:spPr/>
        <p:txBody>
          <a:bodyPr/>
          <a:lstStyle/>
          <a:p>
            <a:r>
              <a:rPr lang="en-US"/>
              <a:t>1-</a:t>
            </a:r>
            <a:fld id="{FB9EF199-A5A8-481A-A0EE-000B3FB2C657}" type="slidenum">
              <a:rPr lang="en-US"/>
              <a:pPr/>
              <a:t>33</a:t>
            </a:fld>
            <a:endParaRPr lang="en-US"/>
          </a:p>
        </p:txBody>
      </p:sp>
      <p:pic>
        <p:nvPicPr>
          <p:cNvPr id="135175" name="Picture 7" descr="Untitled-1"/>
          <p:cNvPicPr>
            <a:picLocks noChangeAspect="1" noChangeArrowheads="1"/>
          </p:cNvPicPr>
          <p:nvPr/>
        </p:nvPicPr>
        <p:blipFill>
          <a:blip r:embed="rId3" cstate="print"/>
          <a:srcRect/>
          <a:stretch>
            <a:fillRect/>
          </a:stretch>
        </p:blipFill>
        <p:spPr bwMode="auto">
          <a:xfrm>
            <a:off x="304800" y="1266825"/>
            <a:ext cx="7924800" cy="5286375"/>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a:t>Enterprise Applications - ERP</a:t>
            </a:r>
          </a:p>
        </p:txBody>
      </p:sp>
      <p:sp>
        <p:nvSpPr>
          <p:cNvPr id="137219" name="Rectangle 3"/>
          <p:cNvSpPr>
            <a:spLocks noGrp="1" noChangeArrowheads="1"/>
          </p:cNvSpPr>
          <p:nvPr>
            <p:ph idx="1"/>
          </p:nvPr>
        </p:nvSpPr>
        <p:spPr>
          <a:xfrm>
            <a:off x="762000" y="1371600"/>
            <a:ext cx="7696200" cy="5257800"/>
          </a:xfrm>
        </p:spPr>
        <p:txBody>
          <a:bodyPr>
            <a:normAutofit lnSpcReduction="10000"/>
          </a:bodyPr>
          <a:lstStyle/>
          <a:p>
            <a:pPr marL="0" indent="0">
              <a:lnSpc>
                <a:spcPct val="110000"/>
              </a:lnSpc>
              <a:spcBef>
                <a:spcPct val="0"/>
              </a:spcBef>
              <a:buFontTx/>
              <a:buNone/>
            </a:pPr>
            <a:r>
              <a:rPr lang="en-US" sz="2800" b="1" dirty="0"/>
              <a:t>Enterprise Resource Planning</a:t>
            </a:r>
            <a:r>
              <a:rPr lang="en-US" sz="2800" dirty="0"/>
              <a:t> (ERP) – a software application that fully integrates information systems that span most or all of the basic, core business functions. </a:t>
            </a:r>
          </a:p>
          <a:p>
            <a:pPr marL="0" indent="0">
              <a:lnSpc>
                <a:spcPct val="110000"/>
              </a:lnSpc>
              <a:spcBef>
                <a:spcPct val="0"/>
              </a:spcBef>
              <a:buFontTx/>
              <a:buNone/>
            </a:pPr>
            <a:endParaRPr lang="en-US" sz="2800" dirty="0"/>
          </a:p>
          <a:p>
            <a:pPr marL="0" indent="0">
              <a:lnSpc>
                <a:spcPct val="110000"/>
              </a:lnSpc>
              <a:spcBef>
                <a:spcPct val="0"/>
              </a:spcBef>
              <a:buFontTx/>
              <a:buNone/>
            </a:pPr>
            <a:r>
              <a:rPr lang="en-US" sz="2800" dirty="0"/>
              <a:t>An ERP solution is built around a common database shared by common business functions. </a:t>
            </a:r>
          </a:p>
          <a:p>
            <a:pPr marL="0" indent="0">
              <a:lnSpc>
                <a:spcPct val="110000"/>
              </a:lnSpc>
              <a:spcBef>
                <a:spcPct val="0"/>
              </a:spcBef>
              <a:buFontTx/>
              <a:buNone/>
            </a:pPr>
            <a:endParaRPr lang="en-US" sz="2800" dirty="0"/>
          </a:p>
          <a:p>
            <a:pPr marL="0" indent="0">
              <a:lnSpc>
                <a:spcPct val="110000"/>
              </a:lnSpc>
              <a:spcBef>
                <a:spcPct val="0"/>
              </a:spcBef>
              <a:buFontTx/>
              <a:buNone/>
            </a:pPr>
            <a:r>
              <a:rPr lang="en-US" sz="2800" dirty="0"/>
              <a:t>Representative ERP vendors:</a:t>
            </a:r>
          </a:p>
          <a:p>
            <a:pPr lvl="1">
              <a:lnSpc>
                <a:spcPct val="110000"/>
              </a:lnSpc>
            </a:pPr>
            <a:r>
              <a:rPr lang="en-US" sz="2000" dirty="0"/>
              <a:t>SSA</a:t>
            </a:r>
          </a:p>
          <a:p>
            <a:pPr lvl="1">
              <a:lnSpc>
                <a:spcPct val="110000"/>
              </a:lnSpc>
            </a:pPr>
            <a:r>
              <a:rPr lang="en-US" sz="2000" dirty="0"/>
              <a:t>Oracle/</a:t>
            </a:r>
            <a:r>
              <a:rPr lang="en-US" sz="2000" dirty="0" err="1"/>
              <a:t>Peoplesoft</a:t>
            </a:r>
            <a:endParaRPr lang="en-US" sz="2000" dirty="0"/>
          </a:p>
          <a:p>
            <a:pPr lvl="1">
              <a:lnSpc>
                <a:spcPct val="110000"/>
              </a:lnSpc>
            </a:pPr>
            <a:r>
              <a:rPr lang="en-US" sz="2000" dirty="0"/>
              <a:t>SAP AG</a:t>
            </a:r>
          </a:p>
        </p:txBody>
      </p:sp>
      <p:sp>
        <p:nvSpPr>
          <p:cNvPr id="4" name="Slide Number Placeholder 3"/>
          <p:cNvSpPr>
            <a:spLocks noGrp="1"/>
          </p:cNvSpPr>
          <p:nvPr>
            <p:ph type="sldNum" sz="quarter" idx="12"/>
          </p:nvPr>
        </p:nvSpPr>
        <p:spPr/>
        <p:txBody>
          <a:bodyPr/>
          <a:lstStyle/>
          <a:p>
            <a:r>
              <a:rPr lang="en-US"/>
              <a:t>1-</a:t>
            </a:r>
            <a:fld id="{72137565-D0E6-43F6-9056-2EFC393EB4D5}" type="slidenum">
              <a:rPr lang="en-US"/>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a:t>Enterprise Applications - SCM</a:t>
            </a:r>
          </a:p>
        </p:txBody>
      </p:sp>
      <p:sp>
        <p:nvSpPr>
          <p:cNvPr id="139267" name="Rectangle 3"/>
          <p:cNvSpPr>
            <a:spLocks noGrp="1" noChangeArrowheads="1"/>
          </p:cNvSpPr>
          <p:nvPr>
            <p:ph idx="1"/>
          </p:nvPr>
        </p:nvSpPr>
        <p:spPr>
          <a:xfrm>
            <a:off x="838200" y="1371600"/>
            <a:ext cx="7620000" cy="5029200"/>
          </a:xfrm>
        </p:spPr>
        <p:txBody>
          <a:bodyPr>
            <a:noAutofit/>
          </a:bodyPr>
          <a:lstStyle/>
          <a:p>
            <a:pPr marL="0" indent="0">
              <a:lnSpc>
                <a:spcPct val="110000"/>
              </a:lnSpc>
              <a:spcBef>
                <a:spcPct val="0"/>
              </a:spcBef>
              <a:buFontTx/>
              <a:buNone/>
            </a:pPr>
            <a:r>
              <a:rPr lang="en-US" sz="2800" b="1" dirty="0"/>
              <a:t>Supply Chain Management </a:t>
            </a:r>
            <a:r>
              <a:rPr lang="en-US" sz="2800" dirty="0"/>
              <a:t>(SCM) – a software application that optimizes business processes for raw material procurement through finished product distribution by directly integrating the logistical information systems of organizations with those of their suppliers and distributors. </a:t>
            </a:r>
          </a:p>
          <a:p>
            <a:pPr marL="0" indent="0">
              <a:lnSpc>
                <a:spcPct val="110000"/>
              </a:lnSpc>
              <a:spcBef>
                <a:spcPct val="0"/>
              </a:spcBef>
              <a:buFontTx/>
              <a:buNone/>
            </a:pPr>
            <a:endParaRPr lang="en-US" sz="2800" dirty="0"/>
          </a:p>
          <a:p>
            <a:pPr marL="0" indent="0">
              <a:lnSpc>
                <a:spcPct val="110000"/>
              </a:lnSpc>
              <a:spcBef>
                <a:spcPct val="0"/>
              </a:spcBef>
              <a:buFontTx/>
              <a:buNone/>
            </a:pPr>
            <a:r>
              <a:rPr lang="en-US" sz="2800" dirty="0" smtClean="0"/>
              <a:t>Representative SCM vendors:</a:t>
            </a:r>
          </a:p>
          <a:p>
            <a:pPr lvl="1">
              <a:lnSpc>
                <a:spcPct val="110000"/>
              </a:lnSpc>
            </a:pPr>
            <a:r>
              <a:rPr lang="en-US" sz="2200" dirty="0" smtClean="0"/>
              <a:t>i2 Technologies</a:t>
            </a:r>
          </a:p>
          <a:p>
            <a:pPr lvl="1">
              <a:lnSpc>
                <a:spcPct val="110000"/>
              </a:lnSpc>
            </a:pPr>
            <a:r>
              <a:rPr lang="en-US" sz="2200" dirty="0" smtClean="0"/>
              <a:t>SAP</a:t>
            </a:r>
          </a:p>
          <a:p>
            <a:pPr lvl="1">
              <a:lnSpc>
                <a:spcPct val="110000"/>
              </a:lnSpc>
            </a:pPr>
            <a:r>
              <a:rPr lang="en-US" sz="2200" dirty="0" smtClean="0"/>
              <a:t>SCT		etc…!</a:t>
            </a:r>
            <a:endParaRPr lang="en-US" sz="2200" dirty="0"/>
          </a:p>
        </p:txBody>
      </p:sp>
      <p:sp>
        <p:nvSpPr>
          <p:cNvPr id="4" name="Slide Number Placeholder 3"/>
          <p:cNvSpPr>
            <a:spLocks noGrp="1"/>
          </p:cNvSpPr>
          <p:nvPr>
            <p:ph type="sldNum" sz="quarter" idx="12"/>
          </p:nvPr>
        </p:nvSpPr>
        <p:spPr/>
        <p:txBody>
          <a:bodyPr/>
          <a:lstStyle/>
          <a:p>
            <a:r>
              <a:rPr lang="en-US"/>
              <a:t>1-</a:t>
            </a:r>
            <a:fld id="{7E2A904D-7697-425D-869E-184986FCAC5C}" type="slidenum">
              <a:rPr lang="en-US"/>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a:t>Enterprise Applications - CRM</a:t>
            </a:r>
          </a:p>
        </p:txBody>
      </p:sp>
      <p:sp>
        <p:nvSpPr>
          <p:cNvPr id="143363" name="Rectangle 3"/>
          <p:cNvSpPr>
            <a:spLocks noGrp="1" noChangeArrowheads="1"/>
          </p:cNvSpPr>
          <p:nvPr>
            <p:ph idx="1"/>
          </p:nvPr>
        </p:nvSpPr>
        <p:spPr>
          <a:xfrm>
            <a:off x="838200" y="1295400"/>
            <a:ext cx="7620000" cy="5257800"/>
          </a:xfrm>
        </p:spPr>
        <p:txBody>
          <a:bodyPr>
            <a:noAutofit/>
          </a:bodyPr>
          <a:lstStyle/>
          <a:p>
            <a:pPr marL="0" indent="0">
              <a:spcBef>
                <a:spcPct val="0"/>
              </a:spcBef>
              <a:buFontTx/>
              <a:buNone/>
            </a:pPr>
            <a:r>
              <a:rPr lang="en-US" sz="2600" b="1" dirty="0"/>
              <a:t>Customer Relationship Management </a:t>
            </a:r>
            <a:r>
              <a:rPr lang="en-US" sz="2600" dirty="0"/>
              <a:t>(CRM) – a software application that provides customers with access to a business’s processes from initial inquiry through </a:t>
            </a:r>
            <a:r>
              <a:rPr lang="en-US" sz="2600" dirty="0" smtClean="0"/>
              <a:t>post sale </a:t>
            </a:r>
            <a:r>
              <a:rPr lang="en-US" sz="2600" dirty="0"/>
              <a:t>service and support. </a:t>
            </a:r>
          </a:p>
          <a:p>
            <a:pPr marL="0" indent="0">
              <a:spcBef>
                <a:spcPct val="0"/>
              </a:spcBef>
              <a:buFontTx/>
              <a:buNone/>
            </a:pPr>
            <a:endParaRPr lang="en-US" sz="2600" dirty="0"/>
          </a:p>
          <a:p>
            <a:pPr marL="0" indent="0">
              <a:spcBef>
                <a:spcPct val="0"/>
              </a:spcBef>
              <a:buFontTx/>
              <a:buNone/>
            </a:pPr>
            <a:r>
              <a:rPr lang="en-US" sz="2600" dirty="0" smtClean="0"/>
              <a:t>Representative CRM vendors:</a:t>
            </a:r>
          </a:p>
          <a:p>
            <a:pPr lvl="1"/>
            <a:r>
              <a:rPr lang="en-US" sz="2600" dirty="0" smtClean="0"/>
              <a:t>SAP</a:t>
            </a:r>
          </a:p>
          <a:p>
            <a:pPr lvl="1"/>
            <a:r>
              <a:rPr lang="en-US" sz="2600" dirty="0" err="1" smtClean="0"/>
              <a:t>BroadVision</a:t>
            </a:r>
            <a:endParaRPr lang="en-US" sz="2600" dirty="0" smtClean="0"/>
          </a:p>
          <a:p>
            <a:pPr lvl="1"/>
            <a:r>
              <a:rPr lang="en-US" sz="2600" dirty="0" smtClean="0"/>
              <a:t>Kana</a:t>
            </a:r>
          </a:p>
          <a:p>
            <a:pPr lvl="1"/>
            <a:r>
              <a:rPr lang="en-US" sz="2600" dirty="0" smtClean="0"/>
              <a:t>Amdocs</a:t>
            </a:r>
          </a:p>
          <a:p>
            <a:pPr lvl="1"/>
            <a:r>
              <a:rPr lang="en-US" sz="2600" dirty="0" smtClean="0"/>
              <a:t>Oracle/</a:t>
            </a:r>
            <a:r>
              <a:rPr lang="en-US" sz="2600" dirty="0" err="1" smtClean="0"/>
              <a:t>Peoplesoft</a:t>
            </a:r>
            <a:endParaRPr lang="en-US" sz="2600" dirty="0" smtClean="0"/>
          </a:p>
          <a:p>
            <a:pPr lvl="1"/>
            <a:r>
              <a:rPr lang="en-US" sz="2600" dirty="0" smtClean="0"/>
              <a:t>Siebel				etc…!</a:t>
            </a:r>
            <a:endParaRPr lang="en-US" sz="2600" dirty="0"/>
          </a:p>
        </p:txBody>
      </p:sp>
      <p:sp>
        <p:nvSpPr>
          <p:cNvPr id="4" name="Slide Number Placeholder 3"/>
          <p:cNvSpPr>
            <a:spLocks noGrp="1"/>
          </p:cNvSpPr>
          <p:nvPr>
            <p:ph type="sldNum" sz="quarter" idx="12"/>
          </p:nvPr>
        </p:nvSpPr>
        <p:spPr/>
        <p:txBody>
          <a:bodyPr/>
          <a:lstStyle/>
          <a:p>
            <a:r>
              <a:rPr lang="en-US"/>
              <a:t>1-</a:t>
            </a:r>
            <a:fld id="{301DBEBD-61C6-44C5-97D1-8A7DE72CAD17}" type="slidenum">
              <a:rPr lang="en-US"/>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a:t>Enterprise Applications - EAI</a:t>
            </a:r>
          </a:p>
        </p:txBody>
      </p:sp>
      <p:sp>
        <p:nvSpPr>
          <p:cNvPr id="145411" name="Rectangle 3"/>
          <p:cNvSpPr>
            <a:spLocks noGrp="1" noChangeArrowheads="1"/>
          </p:cNvSpPr>
          <p:nvPr>
            <p:ph idx="1"/>
          </p:nvPr>
        </p:nvSpPr>
        <p:spPr>
          <a:xfrm>
            <a:off x="838200" y="1371600"/>
            <a:ext cx="7620000" cy="5105400"/>
          </a:xfrm>
        </p:spPr>
        <p:txBody>
          <a:bodyPr>
            <a:normAutofit fontScale="92500"/>
          </a:bodyPr>
          <a:lstStyle/>
          <a:p>
            <a:pPr marL="0" indent="0">
              <a:lnSpc>
                <a:spcPct val="110000"/>
              </a:lnSpc>
              <a:spcBef>
                <a:spcPct val="0"/>
              </a:spcBef>
              <a:buFontTx/>
              <a:buNone/>
            </a:pPr>
            <a:r>
              <a:rPr lang="en-US" sz="2600" b="1" dirty="0"/>
              <a:t>Enterprise Application Integration </a:t>
            </a:r>
            <a:r>
              <a:rPr lang="en-US" sz="2600" dirty="0"/>
              <a:t>(EAI) – the process and technologies used to link applications to support the flow of data and information between those applications.</a:t>
            </a:r>
          </a:p>
          <a:p>
            <a:pPr marL="0" indent="0">
              <a:lnSpc>
                <a:spcPct val="110000"/>
              </a:lnSpc>
              <a:spcBef>
                <a:spcPct val="0"/>
              </a:spcBef>
              <a:buFontTx/>
              <a:buNone/>
            </a:pPr>
            <a:endParaRPr lang="en-US" sz="2600" dirty="0"/>
          </a:p>
          <a:p>
            <a:pPr marL="0" indent="0">
              <a:lnSpc>
                <a:spcPct val="110000"/>
              </a:lnSpc>
              <a:spcBef>
                <a:spcPct val="0"/>
              </a:spcBef>
              <a:buFontTx/>
              <a:buNone/>
            </a:pPr>
            <a:r>
              <a:rPr lang="en-US" sz="2600" b="1" dirty="0"/>
              <a:t>Middleware</a:t>
            </a:r>
            <a:r>
              <a:rPr lang="en-US" sz="2600" dirty="0"/>
              <a:t> – software (usually purchased) used to translate and route data between different applications. </a:t>
            </a:r>
          </a:p>
          <a:p>
            <a:pPr marL="0" indent="0">
              <a:lnSpc>
                <a:spcPct val="110000"/>
              </a:lnSpc>
              <a:spcBef>
                <a:spcPct val="0"/>
              </a:spcBef>
              <a:buFontTx/>
              <a:buNone/>
            </a:pPr>
            <a:endParaRPr lang="en-US" sz="2600" dirty="0"/>
          </a:p>
          <a:p>
            <a:pPr marL="0" indent="0">
              <a:lnSpc>
                <a:spcPct val="110000"/>
              </a:lnSpc>
              <a:spcBef>
                <a:spcPct val="0"/>
              </a:spcBef>
              <a:buFontTx/>
              <a:buNone/>
            </a:pPr>
            <a:r>
              <a:rPr lang="en-US" sz="2600" dirty="0"/>
              <a:t>Representative EAI vendors:</a:t>
            </a:r>
          </a:p>
          <a:p>
            <a:pPr lvl="1">
              <a:lnSpc>
                <a:spcPct val="110000"/>
              </a:lnSpc>
            </a:pPr>
            <a:r>
              <a:rPr lang="en-US" sz="2000" dirty="0"/>
              <a:t>BEA Systems</a:t>
            </a:r>
          </a:p>
          <a:p>
            <a:pPr lvl="1">
              <a:lnSpc>
                <a:spcPct val="110000"/>
              </a:lnSpc>
            </a:pPr>
            <a:r>
              <a:rPr lang="en-US" sz="2000" dirty="0"/>
              <a:t>IBM (</a:t>
            </a:r>
            <a:r>
              <a:rPr lang="en-US" sz="2000" dirty="0" err="1"/>
              <a:t>MQSeries</a:t>
            </a:r>
            <a:r>
              <a:rPr lang="en-US" sz="2000" dirty="0"/>
              <a:t>)</a:t>
            </a:r>
          </a:p>
          <a:p>
            <a:pPr lvl="1">
              <a:lnSpc>
                <a:spcPct val="110000"/>
              </a:lnSpc>
            </a:pPr>
            <a:r>
              <a:rPr lang="en-US" sz="2000" dirty="0"/>
              <a:t>Mercator Software</a:t>
            </a:r>
          </a:p>
          <a:p>
            <a:pPr lvl="1">
              <a:lnSpc>
                <a:spcPct val="110000"/>
              </a:lnSpc>
            </a:pPr>
            <a:r>
              <a:rPr lang="en-US" sz="2000" dirty="0"/>
              <a:t>TIBCO Software</a:t>
            </a:r>
          </a:p>
        </p:txBody>
      </p:sp>
      <p:sp>
        <p:nvSpPr>
          <p:cNvPr id="4" name="Slide Number Placeholder 3"/>
          <p:cNvSpPr>
            <a:spLocks noGrp="1"/>
          </p:cNvSpPr>
          <p:nvPr>
            <p:ph type="sldNum" sz="quarter" idx="12"/>
          </p:nvPr>
        </p:nvSpPr>
        <p:spPr/>
        <p:txBody>
          <a:bodyPr/>
          <a:lstStyle/>
          <a:p>
            <a:r>
              <a:rPr lang="en-US"/>
              <a:t>1-</a:t>
            </a:r>
            <a:fld id="{AB4303FD-ADC2-4E4D-A070-4CB705B07C5B}" type="slidenum">
              <a:rPr lang="en-US"/>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457200" y="274638"/>
            <a:ext cx="7620000" cy="868362"/>
          </a:xfrm>
        </p:spPr>
        <p:txBody>
          <a:bodyPr/>
          <a:lstStyle/>
          <a:p>
            <a:r>
              <a:rPr lang="en-US" sz="4000" dirty="0"/>
              <a:t>Enterprise Application Integration</a:t>
            </a:r>
          </a:p>
        </p:txBody>
      </p:sp>
      <p:sp>
        <p:nvSpPr>
          <p:cNvPr id="4" name="Slide Number Placeholder 2"/>
          <p:cNvSpPr>
            <a:spLocks noGrp="1"/>
          </p:cNvSpPr>
          <p:nvPr>
            <p:ph type="sldNum" sz="quarter" idx="12"/>
          </p:nvPr>
        </p:nvSpPr>
        <p:spPr/>
        <p:txBody>
          <a:bodyPr/>
          <a:lstStyle/>
          <a:p>
            <a:r>
              <a:rPr lang="en-US"/>
              <a:t>1-</a:t>
            </a:r>
            <a:fld id="{2E6A4790-591B-4C6D-BE28-38BA624DFB4B}" type="slidenum">
              <a:rPr lang="en-US"/>
              <a:pPr/>
              <a:t>38</a:t>
            </a:fld>
            <a:endParaRPr lang="en-US"/>
          </a:p>
        </p:txBody>
      </p:sp>
      <p:pic>
        <p:nvPicPr>
          <p:cNvPr id="147460" name="Picture 4" descr="Untitled-1"/>
          <p:cNvPicPr>
            <a:picLocks noChangeAspect="1" noChangeArrowheads="1"/>
          </p:cNvPicPr>
          <p:nvPr/>
        </p:nvPicPr>
        <p:blipFill>
          <a:blip r:embed="rId3" cstate="print"/>
          <a:srcRect/>
          <a:stretch>
            <a:fillRect/>
          </a:stretch>
        </p:blipFill>
        <p:spPr bwMode="auto">
          <a:xfrm>
            <a:off x="990600" y="1257299"/>
            <a:ext cx="7086600" cy="5286375"/>
          </a:xfrm>
          <a:prstGeom prst="rect">
            <a:avLst/>
          </a:prstGeom>
          <a:noFill/>
        </p:spPr>
      </p:pic>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chemeClr val="tx1"/>
                </a:solidFill>
                <a:latin typeface="+mn-lt"/>
              </a:rPr>
              <a:t>Role of IS in business</a:t>
            </a:r>
            <a:endParaRPr lang="en-GB" sz="4800" dirty="0">
              <a:solidFill>
                <a:schemeClr val="tx1"/>
              </a:solidFill>
              <a:latin typeface="+mn-lt"/>
            </a:endParaRPr>
          </a:p>
        </p:txBody>
      </p:sp>
      <p:sp>
        <p:nvSpPr>
          <p:cNvPr id="3" name="Content Placeholder 2"/>
          <p:cNvSpPr>
            <a:spLocks noGrp="1"/>
          </p:cNvSpPr>
          <p:nvPr>
            <p:ph idx="1"/>
          </p:nvPr>
        </p:nvSpPr>
        <p:spPr>
          <a:xfrm>
            <a:off x="609600" y="1717675"/>
            <a:ext cx="7848600" cy="4378325"/>
          </a:xfrm>
        </p:spPr>
        <p:txBody>
          <a:bodyPr>
            <a:normAutofit/>
          </a:bodyPr>
          <a:lstStyle/>
          <a:p>
            <a:pPr marL="457200" indent="-457200">
              <a:buClrTx/>
              <a:buFontTx/>
              <a:buAutoNum type="arabicPeriod"/>
            </a:pPr>
            <a:r>
              <a:rPr lang="en-US" sz="3000" dirty="0" smtClean="0"/>
              <a:t>Enhanced global competitiveness (used to build competitive advantage)</a:t>
            </a:r>
          </a:p>
          <a:p>
            <a:pPr marL="457200" indent="-457200">
              <a:buClrTx/>
              <a:buFontTx/>
              <a:buAutoNum type="arabicPeriod"/>
            </a:pPr>
            <a:r>
              <a:rPr lang="en-US" sz="3000" dirty="0" smtClean="0"/>
              <a:t>Capture market opportunities</a:t>
            </a:r>
          </a:p>
          <a:p>
            <a:pPr marL="457200" indent="-457200">
              <a:buClrTx/>
              <a:buFontTx/>
              <a:buAutoNum type="arabicPeriod"/>
            </a:pPr>
            <a:r>
              <a:rPr lang="en-US" sz="3000" dirty="0" smtClean="0"/>
              <a:t>Support corporate strategy</a:t>
            </a:r>
          </a:p>
          <a:p>
            <a:pPr marL="457200" indent="-457200">
              <a:buClrTx/>
              <a:buFontTx/>
              <a:buAutoNum type="arabicPeriod"/>
            </a:pPr>
            <a:r>
              <a:rPr lang="en-US" sz="3000" dirty="0" smtClean="0"/>
              <a:t>Improve quality of goods and services</a:t>
            </a:r>
          </a:p>
          <a:p>
            <a:pPr marL="457200" indent="-457200">
              <a:buClrTx/>
              <a:buFontTx/>
              <a:buAutoNum type="arabicPeriod"/>
            </a:pPr>
            <a:r>
              <a:rPr lang="en-US" sz="3000" dirty="0" smtClean="0"/>
              <a:t>Support business processes and operations</a:t>
            </a:r>
          </a:p>
          <a:p>
            <a:pPr marL="457200" indent="-457200">
              <a:buClrTx/>
              <a:buFontTx/>
              <a:buAutoNum type="arabicPeriod"/>
            </a:pPr>
            <a:r>
              <a:rPr lang="en-US" sz="3000" dirty="0" smtClean="0"/>
              <a:t>Support decision making by managers</a:t>
            </a:r>
            <a:endParaRPr lang="en-GB" sz="3000" dirty="0"/>
          </a:p>
        </p:txBody>
      </p:sp>
      <p:sp>
        <p:nvSpPr>
          <p:cNvPr id="4" name="Slide Number Placeholder 3"/>
          <p:cNvSpPr>
            <a:spLocks noGrp="1"/>
          </p:cNvSpPr>
          <p:nvPr>
            <p:ph type="sldNum" sz="quarter" idx="12"/>
          </p:nvPr>
        </p:nvSpPr>
        <p:spPr/>
        <p:txBody>
          <a:bodyPr/>
          <a:lstStyle/>
          <a:p>
            <a:fld id="{F23278D2-380F-4E44-985B-1E8325B622CC}" type="slidenum">
              <a:rPr lang="en-US" altLang="en-US" smtClean="0"/>
              <a:pPr/>
              <a:t>39</a:t>
            </a:fld>
            <a:endParaRPr lang="en-US" altLang="en-US"/>
          </a:p>
        </p:txBody>
      </p:sp>
    </p:spTree>
    <p:extLst>
      <p:ext uri="{BB962C8B-B14F-4D97-AF65-F5344CB8AC3E}">
        <p14:creationId xmlns:p14="http://schemas.microsoft.com/office/powerpoint/2010/main" val="1536820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1"/>
                </a:solidFill>
              </a:rPr>
              <a:t>Components of an Information System</a:t>
            </a:r>
            <a:endParaRPr lang="en-US" dirty="0"/>
          </a:p>
        </p:txBody>
      </p:sp>
      <p:sp>
        <p:nvSpPr>
          <p:cNvPr id="4" name="Slide Number Placeholder 3"/>
          <p:cNvSpPr>
            <a:spLocks noGrp="1"/>
          </p:cNvSpPr>
          <p:nvPr>
            <p:ph type="sldNum" sz="quarter" idx="12"/>
          </p:nvPr>
        </p:nvSpPr>
        <p:spPr/>
        <p:txBody>
          <a:bodyPr/>
          <a:lstStyle/>
          <a:p>
            <a:fld id="{F23278D2-380F-4E44-985B-1E8325B622CC}" type="slidenum">
              <a:rPr lang="en-US" altLang="en-US" smtClean="0"/>
              <a:pPr/>
              <a:t>4</a:t>
            </a:fld>
            <a:endParaRPr lang="en-US" altLang="en-US"/>
          </a:p>
        </p:txBody>
      </p:sp>
      <p:grpSp>
        <p:nvGrpSpPr>
          <p:cNvPr id="34" name="Group 33"/>
          <p:cNvGrpSpPr/>
          <p:nvPr/>
        </p:nvGrpSpPr>
        <p:grpSpPr>
          <a:xfrm>
            <a:off x="1141129" y="1905000"/>
            <a:ext cx="6859871" cy="3726279"/>
            <a:chOff x="676275" y="2327275"/>
            <a:chExt cx="6859871" cy="3726279"/>
          </a:xfrm>
        </p:grpSpPr>
        <p:sp>
          <p:nvSpPr>
            <p:cNvPr id="35" name="Rectangle 4"/>
            <p:cNvSpPr>
              <a:spLocks noChangeArrowheads="1"/>
            </p:cNvSpPr>
            <p:nvPr/>
          </p:nvSpPr>
          <p:spPr bwMode="auto">
            <a:xfrm>
              <a:off x="3381375" y="2770188"/>
              <a:ext cx="1189038" cy="460375"/>
            </a:xfrm>
            <a:prstGeom prst="rect">
              <a:avLst/>
            </a:prstGeom>
            <a:noFill/>
            <a:ln w="9525">
              <a:solidFill>
                <a:srgbClr val="C00000"/>
              </a:solidFill>
              <a:miter lim="800000"/>
              <a:headEnd/>
              <a:tailEnd/>
            </a:ln>
          </p:spPr>
          <p:txBody>
            <a:bodyPr/>
            <a:lstStyle/>
            <a:p>
              <a:endParaRPr lang="en-US"/>
            </a:p>
          </p:txBody>
        </p:sp>
        <p:sp>
          <p:nvSpPr>
            <p:cNvPr id="36" name="Rectangle 5"/>
            <p:cNvSpPr>
              <a:spLocks noChangeArrowheads="1"/>
            </p:cNvSpPr>
            <p:nvPr/>
          </p:nvSpPr>
          <p:spPr bwMode="auto">
            <a:xfrm>
              <a:off x="3429000" y="2895600"/>
              <a:ext cx="910506" cy="338554"/>
            </a:xfrm>
            <a:prstGeom prst="rect">
              <a:avLst/>
            </a:prstGeom>
            <a:noFill/>
            <a:ln w="9525">
              <a:noFill/>
              <a:miter lim="800000"/>
              <a:headEnd/>
              <a:tailEnd/>
            </a:ln>
          </p:spPr>
          <p:txBody>
            <a:bodyPr wrap="none" lIns="0" tIns="0" rIns="0" bIns="0">
              <a:spAutoFit/>
            </a:bodyPr>
            <a:lstStyle/>
            <a:p>
              <a:pPr>
                <a:spcBef>
                  <a:spcPct val="20000"/>
                </a:spcBef>
              </a:pPr>
              <a:r>
                <a:rPr lang="en-US" altLang="zh-CN" sz="2200" dirty="0">
                  <a:latin typeface="Arial" charset="0"/>
                </a:rPr>
                <a:t>Control</a:t>
              </a:r>
              <a:endParaRPr lang="en-US" altLang="zh-CN" sz="3200" dirty="0"/>
            </a:p>
          </p:txBody>
        </p:sp>
        <p:sp>
          <p:nvSpPr>
            <p:cNvPr id="37" name="Rectangle 6"/>
            <p:cNvSpPr>
              <a:spLocks noChangeArrowheads="1"/>
            </p:cNvSpPr>
            <p:nvPr/>
          </p:nvSpPr>
          <p:spPr bwMode="auto">
            <a:xfrm>
              <a:off x="1652588" y="3740150"/>
              <a:ext cx="977900" cy="477838"/>
            </a:xfrm>
            <a:prstGeom prst="rect">
              <a:avLst/>
            </a:prstGeom>
            <a:noFill/>
            <a:ln w="9525">
              <a:solidFill>
                <a:srgbClr val="C00000"/>
              </a:solidFill>
              <a:miter lim="800000"/>
              <a:headEnd/>
              <a:tailEnd/>
            </a:ln>
          </p:spPr>
          <p:txBody>
            <a:bodyPr/>
            <a:lstStyle/>
            <a:p>
              <a:endParaRPr lang="en-US"/>
            </a:p>
          </p:txBody>
        </p:sp>
        <p:sp>
          <p:nvSpPr>
            <p:cNvPr id="38" name="Rectangle 7"/>
            <p:cNvSpPr>
              <a:spLocks noChangeArrowheads="1"/>
            </p:cNvSpPr>
            <p:nvPr/>
          </p:nvSpPr>
          <p:spPr bwMode="auto">
            <a:xfrm>
              <a:off x="1831975" y="3852863"/>
              <a:ext cx="628377" cy="338554"/>
            </a:xfrm>
            <a:prstGeom prst="rect">
              <a:avLst/>
            </a:prstGeom>
            <a:noFill/>
            <a:ln w="9525">
              <a:noFill/>
              <a:miter lim="800000"/>
              <a:headEnd/>
              <a:tailEnd/>
            </a:ln>
          </p:spPr>
          <p:txBody>
            <a:bodyPr wrap="none" lIns="0" tIns="0" rIns="0" bIns="0">
              <a:spAutoFit/>
            </a:bodyPr>
            <a:lstStyle/>
            <a:p>
              <a:pPr>
                <a:spcBef>
                  <a:spcPct val="20000"/>
                </a:spcBef>
              </a:pPr>
              <a:r>
                <a:rPr lang="en-US" altLang="zh-CN" sz="2200" dirty="0">
                  <a:latin typeface="Arial" charset="0"/>
                </a:rPr>
                <a:t>Input</a:t>
              </a:r>
              <a:endParaRPr lang="en-US" altLang="zh-CN" sz="3200" dirty="0"/>
            </a:p>
          </p:txBody>
        </p:sp>
        <p:sp>
          <p:nvSpPr>
            <p:cNvPr id="39" name="Rectangle 8"/>
            <p:cNvSpPr>
              <a:spLocks noChangeArrowheads="1"/>
            </p:cNvSpPr>
            <p:nvPr/>
          </p:nvSpPr>
          <p:spPr bwMode="auto">
            <a:xfrm>
              <a:off x="3381375" y="3705225"/>
              <a:ext cx="1189038" cy="460375"/>
            </a:xfrm>
            <a:prstGeom prst="rect">
              <a:avLst/>
            </a:prstGeom>
            <a:noFill/>
            <a:ln w="9525">
              <a:solidFill>
                <a:srgbClr val="C00000"/>
              </a:solidFill>
              <a:miter lim="800000"/>
              <a:headEnd/>
              <a:tailEnd/>
            </a:ln>
          </p:spPr>
          <p:txBody>
            <a:bodyPr/>
            <a:lstStyle/>
            <a:p>
              <a:endParaRPr lang="en-US"/>
            </a:p>
          </p:txBody>
        </p:sp>
        <p:sp>
          <p:nvSpPr>
            <p:cNvPr id="40" name="Rectangle 9"/>
            <p:cNvSpPr>
              <a:spLocks noChangeArrowheads="1"/>
            </p:cNvSpPr>
            <p:nvPr/>
          </p:nvSpPr>
          <p:spPr bwMode="auto">
            <a:xfrm>
              <a:off x="3505200" y="3810000"/>
              <a:ext cx="1019510" cy="338554"/>
            </a:xfrm>
            <a:prstGeom prst="rect">
              <a:avLst/>
            </a:prstGeom>
            <a:noFill/>
            <a:ln w="9525">
              <a:noFill/>
              <a:miter lim="800000"/>
              <a:headEnd/>
              <a:tailEnd/>
            </a:ln>
          </p:spPr>
          <p:txBody>
            <a:bodyPr wrap="none" lIns="0" tIns="0" rIns="0" bIns="0">
              <a:spAutoFit/>
            </a:bodyPr>
            <a:lstStyle/>
            <a:p>
              <a:pPr>
                <a:spcBef>
                  <a:spcPct val="20000"/>
                </a:spcBef>
              </a:pPr>
              <a:r>
                <a:rPr lang="en-US" altLang="zh-CN" sz="2200" dirty="0">
                  <a:latin typeface="Arial" charset="0"/>
                </a:rPr>
                <a:t>Process</a:t>
              </a:r>
              <a:endParaRPr lang="en-US" altLang="zh-CN" sz="3200" dirty="0"/>
            </a:p>
          </p:txBody>
        </p:sp>
        <p:sp>
          <p:nvSpPr>
            <p:cNvPr id="41" name="Rectangle 10"/>
            <p:cNvSpPr>
              <a:spLocks noChangeArrowheads="1"/>
            </p:cNvSpPr>
            <p:nvPr/>
          </p:nvSpPr>
          <p:spPr bwMode="auto">
            <a:xfrm>
              <a:off x="3381375" y="4776788"/>
              <a:ext cx="1189038" cy="458787"/>
            </a:xfrm>
            <a:prstGeom prst="rect">
              <a:avLst/>
            </a:prstGeom>
            <a:noFill/>
            <a:ln w="9525">
              <a:solidFill>
                <a:srgbClr val="C00000"/>
              </a:solidFill>
              <a:miter lim="800000"/>
              <a:headEnd/>
              <a:tailEnd/>
            </a:ln>
          </p:spPr>
          <p:txBody>
            <a:bodyPr/>
            <a:lstStyle/>
            <a:p>
              <a:endParaRPr lang="en-US"/>
            </a:p>
          </p:txBody>
        </p:sp>
        <p:sp>
          <p:nvSpPr>
            <p:cNvPr id="42" name="Rectangle 11"/>
            <p:cNvSpPr>
              <a:spLocks noChangeArrowheads="1"/>
            </p:cNvSpPr>
            <p:nvPr/>
          </p:nvSpPr>
          <p:spPr bwMode="auto">
            <a:xfrm>
              <a:off x="3429000" y="4876800"/>
              <a:ext cx="1021113" cy="338554"/>
            </a:xfrm>
            <a:prstGeom prst="rect">
              <a:avLst/>
            </a:prstGeom>
            <a:noFill/>
            <a:ln w="9525">
              <a:noFill/>
              <a:miter lim="800000"/>
              <a:headEnd/>
              <a:tailEnd/>
            </a:ln>
          </p:spPr>
          <p:txBody>
            <a:bodyPr wrap="none" lIns="0" tIns="0" rIns="0" bIns="0">
              <a:spAutoFit/>
            </a:bodyPr>
            <a:lstStyle/>
            <a:p>
              <a:pPr>
                <a:spcBef>
                  <a:spcPct val="20000"/>
                </a:spcBef>
              </a:pPr>
              <a:r>
                <a:rPr lang="en-US" altLang="zh-CN" sz="2200" dirty="0">
                  <a:latin typeface="Arial" charset="0"/>
                </a:rPr>
                <a:t>Memory</a:t>
              </a:r>
              <a:endParaRPr lang="en-US" altLang="zh-CN" sz="3200" dirty="0"/>
            </a:p>
          </p:txBody>
        </p:sp>
        <p:sp>
          <p:nvSpPr>
            <p:cNvPr id="43" name="Rectangle 12"/>
            <p:cNvSpPr>
              <a:spLocks noChangeArrowheads="1"/>
            </p:cNvSpPr>
            <p:nvPr/>
          </p:nvSpPr>
          <p:spPr bwMode="auto">
            <a:xfrm>
              <a:off x="5348288" y="3722688"/>
              <a:ext cx="1189037" cy="460375"/>
            </a:xfrm>
            <a:prstGeom prst="rect">
              <a:avLst/>
            </a:prstGeom>
            <a:noFill/>
            <a:ln w="9525">
              <a:solidFill>
                <a:srgbClr val="C00000"/>
              </a:solidFill>
              <a:miter lim="800000"/>
              <a:headEnd/>
              <a:tailEnd/>
            </a:ln>
          </p:spPr>
          <p:txBody>
            <a:bodyPr/>
            <a:lstStyle/>
            <a:p>
              <a:endParaRPr lang="en-US"/>
            </a:p>
          </p:txBody>
        </p:sp>
        <p:sp>
          <p:nvSpPr>
            <p:cNvPr id="44" name="Rectangle 13"/>
            <p:cNvSpPr>
              <a:spLocks noChangeArrowheads="1"/>
            </p:cNvSpPr>
            <p:nvPr/>
          </p:nvSpPr>
          <p:spPr bwMode="auto">
            <a:xfrm>
              <a:off x="5562600" y="3733800"/>
              <a:ext cx="847989" cy="338554"/>
            </a:xfrm>
            <a:prstGeom prst="rect">
              <a:avLst/>
            </a:prstGeom>
            <a:noFill/>
            <a:ln w="9525">
              <a:noFill/>
              <a:miter lim="800000"/>
              <a:headEnd/>
              <a:tailEnd/>
            </a:ln>
          </p:spPr>
          <p:txBody>
            <a:bodyPr wrap="none" lIns="0" tIns="0" rIns="0" bIns="0">
              <a:spAutoFit/>
            </a:bodyPr>
            <a:lstStyle/>
            <a:p>
              <a:pPr>
                <a:spcBef>
                  <a:spcPct val="20000"/>
                </a:spcBef>
              </a:pPr>
              <a:r>
                <a:rPr lang="en-US" altLang="zh-CN" sz="2200" dirty="0">
                  <a:latin typeface="Arial" charset="0"/>
                </a:rPr>
                <a:t>Output</a:t>
              </a:r>
              <a:endParaRPr lang="en-US" altLang="zh-CN" sz="3200" dirty="0"/>
            </a:p>
          </p:txBody>
        </p:sp>
        <p:sp>
          <p:nvSpPr>
            <p:cNvPr id="45" name="Line 14"/>
            <p:cNvSpPr>
              <a:spLocks noChangeShapeType="1"/>
            </p:cNvSpPr>
            <p:nvPr/>
          </p:nvSpPr>
          <p:spPr bwMode="auto">
            <a:xfrm>
              <a:off x="4057650" y="3213100"/>
              <a:ext cx="1588" cy="511175"/>
            </a:xfrm>
            <a:prstGeom prst="line">
              <a:avLst/>
            </a:prstGeom>
            <a:noFill/>
            <a:ln w="9525">
              <a:solidFill>
                <a:srgbClr val="C00000"/>
              </a:solidFill>
              <a:round/>
              <a:headEnd/>
              <a:tailEnd/>
            </a:ln>
          </p:spPr>
          <p:txBody>
            <a:bodyPr/>
            <a:lstStyle/>
            <a:p>
              <a:endParaRPr lang="en-US"/>
            </a:p>
          </p:txBody>
        </p:sp>
        <p:sp>
          <p:nvSpPr>
            <p:cNvPr id="46" name="Freeform 15"/>
            <p:cNvSpPr>
              <a:spLocks/>
            </p:cNvSpPr>
            <p:nvPr/>
          </p:nvSpPr>
          <p:spPr bwMode="auto">
            <a:xfrm>
              <a:off x="4011613" y="3533775"/>
              <a:ext cx="93662" cy="211138"/>
            </a:xfrm>
            <a:custGeom>
              <a:avLst/>
              <a:gdLst/>
              <a:ahLst/>
              <a:cxnLst>
                <a:cxn ang="0">
                  <a:pos x="117" y="0"/>
                </a:cxn>
                <a:cxn ang="0">
                  <a:pos x="58" y="266"/>
                </a:cxn>
                <a:cxn ang="0">
                  <a:pos x="0" y="0"/>
                </a:cxn>
                <a:cxn ang="0">
                  <a:pos x="117" y="0"/>
                </a:cxn>
              </a:cxnLst>
              <a:rect l="0" t="0" r="r" b="b"/>
              <a:pathLst>
                <a:path w="117" h="266">
                  <a:moveTo>
                    <a:pt x="117" y="0"/>
                  </a:moveTo>
                  <a:lnTo>
                    <a:pt x="58" y="266"/>
                  </a:lnTo>
                  <a:lnTo>
                    <a:pt x="0" y="0"/>
                  </a:lnTo>
                  <a:lnTo>
                    <a:pt x="117" y="0"/>
                  </a:lnTo>
                  <a:close/>
                </a:path>
              </a:pathLst>
            </a:custGeom>
            <a:solidFill>
              <a:srgbClr val="FFFFFF"/>
            </a:solidFill>
            <a:ln w="9525">
              <a:solidFill>
                <a:srgbClr val="C00000"/>
              </a:solidFill>
              <a:prstDash val="solid"/>
              <a:round/>
              <a:headEnd/>
              <a:tailEnd/>
            </a:ln>
          </p:spPr>
          <p:txBody>
            <a:bodyPr/>
            <a:lstStyle/>
            <a:p>
              <a:endParaRPr lang="en-US"/>
            </a:p>
          </p:txBody>
        </p:sp>
        <p:sp>
          <p:nvSpPr>
            <p:cNvPr id="47" name="Line 16"/>
            <p:cNvSpPr>
              <a:spLocks noChangeShapeType="1"/>
            </p:cNvSpPr>
            <p:nvPr/>
          </p:nvSpPr>
          <p:spPr bwMode="auto">
            <a:xfrm flipV="1">
              <a:off x="3983038" y="4202113"/>
              <a:ext cx="30162" cy="560387"/>
            </a:xfrm>
            <a:prstGeom prst="line">
              <a:avLst/>
            </a:prstGeom>
            <a:noFill/>
            <a:ln w="9525">
              <a:solidFill>
                <a:srgbClr val="C00000"/>
              </a:solidFill>
              <a:round/>
              <a:headEnd/>
              <a:tailEnd/>
            </a:ln>
          </p:spPr>
          <p:txBody>
            <a:bodyPr/>
            <a:lstStyle/>
            <a:p>
              <a:endParaRPr lang="en-US"/>
            </a:p>
          </p:txBody>
        </p:sp>
        <p:sp>
          <p:nvSpPr>
            <p:cNvPr id="48" name="Freeform 17"/>
            <p:cNvSpPr>
              <a:spLocks/>
            </p:cNvSpPr>
            <p:nvPr/>
          </p:nvSpPr>
          <p:spPr bwMode="auto">
            <a:xfrm>
              <a:off x="3956050" y="4181475"/>
              <a:ext cx="92075" cy="214313"/>
            </a:xfrm>
            <a:custGeom>
              <a:avLst/>
              <a:gdLst/>
              <a:ahLst/>
              <a:cxnLst>
                <a:cxn ang="0">
                  <a:pos x="0" y="263"/>
                </a:cxn>
                <a:cxn ang="0">
                  <a:pos x="74" y="0"/>
                </a:cxn>
                <a:cxn ang="0">
                  <a:pos x="118" y="270"/>
                </a:cxn>
                <a:cxn ang="0">
                  <a:pos x="0" y="263"/>
                </a:cxn>
              </a:cxnLst>
              <a:rect l="0" t="0" r="r" b="b"/>
              <a:pathLst>
                <a:path w="118" h="270">
                  <a:moveTo>
                    <a:pt x="0" y="263"/>
                  </a:moveTo>
                  <a:lnTo>
                    <a:pt x="74" y="0"/>
                  </a:lnTo>
                  <a:lnTo>
                    <a:pt x="118" y="270"/>
                  </a:lnTo>
                  <a:lnTo>
                    <a:pt x="0" y="263"/>
                  </a:lnTo>
                  <a:close/>
                </a:path>
              </a:pathLst>
            </a:custGeom>
            <a:solidFill>
              <a:srgbClr val="FFFFFF"/>
            </a:solidFill>
            <a:ln w="9525">
              <a:solidFill>
                <a:srgbClr val="C00000"/>
              </a:solidFill>
              <a:prstDash val="solid"/>
              <a:round/>
              <a:headEnd/>
              <a:tailEnd/>
            </a:ln>
          </p:spPr>
          <p:txBody>
            <a:bodyPr/>
            <a:lstStyle/>
            <a:p>
              <a:endParaRPr lang="en-US"/>
            </a:p>
          </p:txBody>
        </p:sp>
        <p:sp>
          <p:nvSpPr>
            <p:cNvPr id="49" name="Line 18"/>
            <p:cNvSpPr>
              <a:spLocks noChangeShapeType="1"/>
            </p:cNvSpPr>
            <p:nvPr/>
          </p:nvSpPr>
          <p:spPr bwMode="auto">
            <a:xfrm>
              <a:off x="2628900" y="3933825"/>
              <a:ext cx="720725" cy="23813"/>
            </a:xfrm>
            <a:prstGeom prst="line">
              <a:avLst/>
            </a:prstGeom>
            <a:noFill/>
            <a:ln w="9525">
              <a:solidFill>
                <a:srgbClr val="C00000"/>
              </a:solidFill>
              <a:round/>
              <a:headEnd/>
              <a:tailEnd/>
            </a:ln>
          </p:spPr>
          <p:txBody>
            <a:bodyPr/>
            <a:lstStyle/>
            <a:p>
              <a:endParaRPr lang="en-US"/>
            </a:p>
          </p:txBody>
        </p:sp>
        <p:sp>
          <p:nvSpPr>
            <p:cNvPr id="50" name="Freeform 19"/>
            <p:cNvSpPr>
              <a:spLocks/>
            </p:cNvSpPr>
            <p:nvPr/>
          </p:nvSpPr>
          <p:spPr bwMode="auto">
            <a:xfrm>
              <a:off x="3179763" y="3898900"/>
              <a:ext cx="187325" cy="106363"/>
            </a:xfrm>
            <a:custGeom>
              <a:avLst/>
              <a:gdLst/>
              <a:ahLst/>
              <a:cxnLst>
                <a:cxn ang="0">
                  <a:pos x="3" y="0"/>
                </a:cxn>
                <a:cxn ang="0">
                  <a:pos x="237" y="74"/>
                </a:cxn>
                <a:cxn ang="0">
                  <a:pos x="0" y="134"/>
                </a:cxn>
                <a:cxn ang="0">
                  <a:pos x="3" y="0"/>
                </a:cxn>
              </a:cxnLst>
              <a:rect l="0" t="0" r="r" b="b"/>
              <a:pathLst>
                <a:path w="237" h="134">
                  <a:moveTo>
                    <a:pt x="3" y="0"/>
                  </a:moveTo>
                  <a:lnTo>
                    <a:pt x="237" y="74"/>
                  </a:lnTo>
                  <a:lnTo>
                    <a:pt x="0" y="134"/>
                  </a:lnTo>
                  <a:lnTo>
                    <a:pt x="3" y="0"/>
                  </a:lnTo>
                  <a:close/>
                </a:path>
              </a:pathLst>
            </a:custGeom>
            <a:solidFill>
              <a:srgbClr val="FFFFFF"/>
            </a:solidFill>
            <a:ln w="9525">
              <a:solidFill>
                <a:srgbClr val="C00000"/>
              </a:solidFill>
              <a:prstDash val="solid"/>
              <a:round/>
              <a:headEnd/>
              <a:tailEnd/>
            </a:ln>
          </p:spPr>
          <p:txBody>
            <a:bodyPr/>
            <a:lstStyle/>
            <a:p>
              <a:endParaRPr lang="en-US"/>
            </a:p>
          </p:txBody>
        </p:sp>
        <p:sp>
          <p:nvSpPr>
            <p:cNvPr id="51" name="Line 20"/>
            <p:cNvSpPr>
              <a:spLocks noChangeShapeType="1"/>
            </p:cNvSpPr>
            <p:nvPr/>
          </p:nvSpPr>
          <p:spPr bwMode="auto">
            <a:xfrm>
              <a:off x="4540250" y="3929063"/>
              <a:ext cx="811213" cy="1587"/>
            </a:xfrm>
            <a:prstGeom prst="line">
              <a:avLst/>
            </a:prstGeom>
            <a:noFill/>
            <a:ln w="9525">
              <a:solidFill>
                <a:srgbClr val="C00000"/>
              </a:solidFill>
              <a:round/>
              <a:headEnd/>
              <a:tailEnd/>
            </a:ln>
          </p:spPr>
          <p:txBody>
            <a:bodyPr/>
            <a:lstStyle/>
            <a:p>
              <a:endParaRPr lang="en-US"/>
            </a:p>
          </p:txBody>
        </p:sp>
        <p:sp>
          <p:nvSpPr>
            <p:cNvPr id="52" name="Freeform 21"/>
            <p:cNvSpPr>
              <a:spLocks/>
            </p:cNvSpPr>
            <p:nvPr/>
          </p:nvSpPr>
          <p:spPr bwMode="auto">
            <a:xfrm>
              <a:off x="5183188" y="3875088"/>
              <a:ext cx="187325" cy="106362"/>
            </a:xfrm>
            <a:custGeom>
              <a:avLst/>
              <a:gdLst/>
              <a:ahLst/>
              <a:cxnLst>
                <a:cxn ang="0">
                  <a:pos x="0" y="0"/>
                </a:cxn>
                <a:cxn ang="0">
                  <a:pos x="235" y="66"/>
                </a:cxn>
                <a:cxn ang="0">
                  <a:pos x="0" y="133"/>
                </a:cxn>
                <a:cxn ang="0">
                  <a:pos x="0" y="0"/>
                </a:cxn>
              </a:cxnLst>
              <a:rect l="0" t="0" r="r" b="b"/>
              <a:pathLst>
                <a:path w="235" h="133">
                  <a:moveTo>
                    <a:pt x="0" y="0"/>
                  </a:moveTo>
                  <a:lnTo>
                    <a:pt x="235" y="66"/>
                  </a:lnTo>
                  <a:lnTo>
                    <a:pt x="0" y="133"/>
                  </a:lnTo>
                  <a:lnTo>
                    <a:pt x="0" y="0"/>
                  </a:lnTo>
                  <a:close/>
                </a:path>
              </a:pathLst>
            </a:custGeom>
            <a:solidFill>
              <a:srgbClr val="FFFFFF"/>
            </a:solidFill>
            <a:ln w="9525">
              <a:solidFill>
                <a:srgbClr val="C00000"/>
              </a:solidFill>
              <a:prstDash val="solid"/>
              <a:round/>
              <a:headEnd/>
              <a:tailEnd/>
            </a:ln>
          </p:spPr>
          <p:txBody>
            <a:bodyPr/>
            <a:lstStyle/>
            <a:p>
              <a:endParaRPr lang="en-US"/>
            </a:p>
          </p:txBody>
        </p:sp>
        <p:sp>
          <p:nvSpPr>
            <p:cNvPr id="53" name="Line 22"/>
            <p:cNvSpPr>
              <a:spLocks noChangeShapeType="1"/>
            </p:cNvSpPr>
            <p:nvPr/>
          </p:nvSpPr>
          <p:spPr bwMode="auto">
            <a:xfrm flipV="1">
              <a:off x="704850" y="2344738"/>
              <a:ext cx="3143250" cy="1839912"/>
            </a:xfrm>
            <a:prstGeom prst="line">
              <a:avLst/>
            </a:prstGeom>
            <a:noFill/>
            <a:ln w="9525">
              <a:solidFill>
                <a:srgbClr val="C00000"/>
              </a:solidFill>
              <a:round/>
              <a:headEnd/>
              <a:tailEnd/>
            </a:ln>
          </p:spPr>
          <p:txBody>
            <a:bodyPr/>
            <a:lstStyle/>
            <a:p>
              <a:endParaRPr lang="en-US"/>
            </a:p>
          </p:txBody>
        </p:sp>
        <p:sp>
          <p:nvSpPr>
            <p:cNvPr id="54" name="Line 23"/>
            <p:cNvSpPr>
              <a:spLocks noChangeShapeType="1"/>
            </p:cNvSpPr>
            <p:nvPr/>
          </p:nvSpPr>
          <p:spPr bwMode="auto">
            <a:xfrm>
              <a:off x="3908425" y="2327275"/>
              <a:ext cx="3548063" cy="1720850"/>
            </a:xfrm>
            <a:prstGeom prst="line">
              <a:avLst/>
            </a:prstGeom>
            <a:noFill/>
            <a:ln w="9525">
              <a:solidFill>
                <a:srgbClr val="C00000"/>
              </a:solidFill>
              <a:round/>
              <a:headEnd/>
              <a:tailEnd/>
            </a:ln>
          </p:spPr>
          <p:txBody>
            <a:bodyPr/>
            <a:lstStyle/>
            <a:p>
              <a:endParaRPr lang="en-US"/>
            </a:p>
          </p:txBody>
        </p:sp>
        <p:sp>
          <p:nvSpPr>
            <p:cNvPr id="55" name="Line 24"/>
            <p:cNvSpPr>
              <a:spLocks noChangeShapeType="1"/>
            </p:cNvSpPr>
            <p:nvPr/>
          </p:nvSpPr>
          <p:spPr bwMode="auto">
            <a:xfrm>
              <a:off x="676275" y="4149725"/>
              <a:ext cx="1457325" cy="1243013"/>
            </a:xfrm>
            <a:prstGeom prst="line">
              <a:avLst/>
            </a:prstGeom>
            <a:noFill/>
            <a:ln w="9525">
              <a:solidFill>
                <a:srgbClr val="C00000"/>
              </a:solidFill>
              <a:round/>
              <a:headEnd/>
              <a:tailEnd/>
            </a:ln>
          </p:spPr>
          <p:txBody>
            <a:bodyPr/>
            <a:lstStyle/>
            <a:p>
              <a:endParaRPr lang="en-US"/>
            </a:p>
          </p:txBody>
        </p:sp>
        <p:sp>
          <p:nvSpPr>
            <p:cNvPr id="56" name="Line 25"/>
            <p:cNvSpPr>
              <a:spLocks noChangeShapeType="1"/>
            </p:cNvSpPr>
            <p:nvPr/>
          </p:nvSpPr>
          <p:spPr bwMode="auto">
            <a:xfrm flipH="1">
              <a:off x="5757863" y="4014788"/>
              <a:ext cx="1638300" cy="1446212"/>
            </a:xfrm>
            <a:prstGeom prst="line">
              <a:avLst/>
            </a:prstGeom>
            <a:noFill/>
            <a:ln w="9525">
              <a:solidFill>
                <a:srgbClr val="C00000"/>
              </a:solidFill>
              <a:round/>
              <a:headEnd/>
              <a:tailEnd/>
            </a:ln>
          </p:spPr>
          <p:txBody>
            <a:bodyPr/>
            <a:lstStyle/>
            <a:p>
              <a:endParaRPr lang="en-US"/>
            </a:p>
          </p:txBody>
        </p:sp>
        <p:sp>
          <p:nvSpPr>
            <p:cNvPr id="57" name="Line 26"/>
            <p:cNvSpPr>
              <a:spLocks noChangeShapeType="1"/>
            </p:cNvSpPr>
            <p:nvPr/>
          </p:nvSpPr>
          <p:spPr bwMode="auto">
            <a:xfrm>
              <a:off x="2143409" y="5392738"/>
              <a:ext cx="3640137" cy="68262"/>
            </a:xfrm>
            <a:prstGeom prst="line">
              <a:avLst/>
            </a:prstGeom>
            <a:noFill/>
            <a:ln w="9525">
              <a:solidFill>
                <a:srgbClr val="C00000"/>
              </a:solidFill>
              <a:round/>
              <a:headEnd/>
              <a:tailEnd/>
            </a:ln>
          </p:spPr>
          <p:txBody>
            <a:bodyPr/>
            <a:lstStyle/>
            <a:p>
              <a:endParaRPr lang="en-US"/>
            </a:p>
          </p:txBody>
        </p:sp>
        <p:sp>
          <p:nvSpPr>
            <p:cNvPr id="58" name="Rectangle 27"/>
            <p:cNvSpPr>
              <a:spLocks noChangeArrowheads="1"/>
            </p:cNvSpPr>
            <p:nvPr/>
          </p:nvSpPr>
          <p:spPr bwMode="auto">
            <a:xfrm>
              <a:off x="5644429" y="2847975"/>
              <a:ext cx="596317" cy="338554"/>
            </a:xfrm>
            <a:prstGeom prst="rect">
              <a:avLst/>
            </a:prstGeom>
            <a:noFill/>
            <a:ln w="9525">
              <a:noFill/>
              <a:miter lim="800000"/>
              <a:headEnd/>
              <a:tailEnd/>
            </a:ln>
          </p:spPr>
          <p:txBody>
            <a:bodyPr wrap="none" lIns="0" tIns="0" rIns="0" bIns="0">
              <a:spAutoFit/>
            </a:bodyPr>
            <a:lstStyle/>
            <a:p>
              <a:pPr>
                <a:spcBef>
                  <a:spcPct val="20000"/>
                </a:spcBef>
              </a:pPr>
              <a:r>
                <a:rPr lang="en-US" altLang="zh-CN" sz="2200" dirty="0">
                  <a:latin typeface="Arial" charset="0"/>
                </a:rPr>
                <a:t>Data</a:t>
              </a:r>
              <a:endParaRPr lang="en-US" altLang="zh-CN" sz="3200" dirty="0"/>
            </a:p>
          </p:txBody>
        </p:sp>
        <p:sp>
          <p:nvSpPr>
            <p:cNvPr id="59" name="Rectangle 28"/>
            <p:cNvSpPr>
              <a:spLocks noChangeArrowheads="1"/>
            </p:cNvSpPr>
            <p:nvPr/>
          </p:nvSpPr>
          <p:spPr bwMode="auto">
            <a:xfrm>
              <a:off x="1440146" y="2979738"/>
              <a:ext cx="878446" cy="338554"/>
            </a:xfrm>
            <a:prstGeom prst="rect">
              <a:avLst/>
            </a:prstGeom>
            <a:noFill/>
            <a:ln w="9525">
              <a:noFill/>
              <a:miter lim="800000"/>
              <a:headEnd/>
              <a:tailEnd/>
            </a:ln>
          </p:spPr>
          <p:txBody>
            <a:bodyPr wrap="none" lIns="0" tIns="0" rIns="0" bIns="0">
              <a:spAutoFit/>
            </a:bodyPr>
            <a:lstStyle/>
            <a:p>
              <a:pPr>
                <a:spcBef>
                  <a:spcPct val="20000"/>
                </a:spcBef>
              </a:pPr>
              <a:r>
                <a:rPr lang="en-US" altLang="zh-CN" sz="2200" dirty="0">
                  <a:latin typeface="Arial" charset="0"/>
                </a:rPr>
                <a:t>People</a:t>
              </a:r>
              <a:endParaRPr lang="en-US" altLang="zh-CN" sz="3200" dirty="0"/>
            </a:p>
          </p:txBody>
        </p:sp>
        <p:sp>
          <p:nvSpPr>
            <p:cNvPr id="60" name="Rectangle 29"/>
            <p:cNvSpPr>
              <a:spLocks noChangeArrowheads="1"/>
            </p:cNvSpPr>
            <p:nvPr/>
          </p:nvSpPr>
          <p:spPr bwMode="auto">
            <a:xfrm>
              <a:off x="765175" y="4687888"/>
              <a:ext cx="1114088" cy="338554"/>
            </a:xfrm>
            <a:prstGeom prst="rect">
              <a:avLst/>
            </a:prstGeom>
            <a:noFill/>
            <a:ln w="9525">
              <a:noFill/>
              <a:miter lim="800000"/>
              <a:headEnd/>
              <a:tailEnd/>
            </a:ln>
          </p:spPr>
          <p:txBody>
            <a:bodyPr wrap="none" lIns="0" tIns="0" rIns="0" bIns="0">
              <a:spAutoFit/>
            </a:bodyPr>
            <a:lstStyle/>
            <a:p>
              <a:pPr>
                <a:spcBef>
                  <a:spcPct val="20000"/>
                </a:spcBef>
              </a:pPr>
              <a:r>
                <a:rPr lang="en-US" altLang="zh-CN" sz="2200" dirty="0">
                  <a:latin typeface="Arial" charset="0"/>
                </a:rPr>
                <a:t>Software</a:t>
              </a:r>
              <a:endParaRPr lang="en-US" altLang="zh-CN" sz="3200" dirty="0"/>
            </a:p>
          </p:txBody>
        </p:sp>
        <p:sp>
          <p:nvSpPr>
            <p:cNvPr id="61" name="Rectangle 30"/>
            <p:cNvSpPr>
              <a:spLocks noChangeArrowheads="1"/>
            </p:cNvSpPr>
            <p:nvPr/>
          </p:nvSpPr>
          <p:spPr bwMode="auto">
            <a:xfrm>
              <a:off x="3581400" y="5715000"/>
              <a:ext cx="989053" cy="338554"/>
            </a:xfrm>
            <a:prstGeom prst="rect">
              <a:avLst/>
            </a:prstGeom>
            <a:noFill/>
            <a:ln w="9525">
              <a:noFill/>
              <a:miter lim="800000"/>
              <a:headEnd/>
              <a:tailEnd/>
            </a:ln>
          </p:spPr>
          <p:txBody>
            <a:bodyPr wrap="none" lIns="0" tIns="0" rIns="0" bIns="0">
              <a:spAutoFit/>
            </a:bodyPr>
            <a:lstStyle/>
            <a:p>
              <a:pPr>
                <a:spcBef>
                  <a:spcPct val="20000"/>
                </a:spcBef>
              </a:pPr>
              <a:r>
                <a:rPr lang="en-US" altLang="zh-CN" sz="2200" dirty="0">
                  <a:latin typeface="Arial" charset="0"/>
                </a:rPr>
                <a:t>network</a:t>
              </a:r>
              <a:endParaRPr lang="en-US" altLang="zh-CN" sz="3200" dirty="0"/>
            </a:p>
          </p:txBody>
        </p:sp>
        <p:sp>
          <p:nvSpPr>
            <p:cNvPr id="62" name="Rectangle 31"/>
            <p:cNvSpPr>
              <a:spLocks noChangeArrowheads="1"/>
            </p:cNvSpPr>
            <p:nvPr/>
          </p:nvSpPr>
          <p:spPr bwMode="auto">
            <a:xfrm>
              <a:off x="6357938" y="4994275"/>
              <a:ext cx="1178208" cy="338554"/>
            </a:xfrm>
            <a:prstGeom prst="rect">
              <a:avLst/>
            </a:prstGeom>
            <a:noFill/>
            <a:ln w="9525">
              <a:noFill/>
              <a:miter lim="800000"/>
              <a:headEnd/>
              <a:tailEnd/>
            </a:ln>
          </p:spPr>
          <p:txBody>
            <a:bodyPr wrap="none" lIns="0" tIns="0" rIns="0" bIns="0">
              <a:spAutoFit/>
            </a:bodyPr>
            <a:lstStyle/>
            <a:p>
              <a:pPr>
                <a:spcBef>
                  <a:spcPct val="20000"/>
                </a:spcBef>
              </a:pPr>
              <a:r>
                <a:rPr lang="en-US" altLang="zh-CN" sz="2200" dirty="0" smtClean="0">
                  <a:latin typeface="Arial" charset="0"/>
                </a:rPr>
                <a:t>hardware</a:t>
              </a:r>
              <a:endParaRPr lang="en-US" altLang="zh-CN" sz="3200" dirty="0"/>
            </a:p>
          </p:txBody>
        </p:sp>
      </p:grpSp>
    </p:spTree>
    <p:extLst>
      <p:ext uri="{BB962C8B-B14F-4D97-AF65-F5344CB8AC3E}">
        <p14:creationId xmlns:p14="http://schemas.microsoft.com/office/powerpoint/2010/main" val="36909284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99" y="4406900"/>
            <a:ext cx="7351713" cy="1362075"/>
          </a:xfrm>
        </p:spPr>
        <p:txBody>
          <a:bodyPr/>
          <a:lstStyle/>
          <a:p>
            <a:pPr algn="ctr"/>
            <a:r>
              <a:rPr lang="en-US" dirty="0" smtClean="0"/>
              <a:t>Good luck</a:t>
            </a:r>
            <a:endParaRPr lang="en-GB" dirty="0"/>
          </a:p>
        </p:txBody>
      </p:sp>
      <p:sp>
        <p:nvSpPr>
          <p:cNvPr id="3" name="Text Placeholder 2"/>
          <p:cNvSpPr>
            <a:spLocks noGrp="1"/>
          </p:cNvSpPr>
          <p:nvPr>
            <p:ph type="body" idx="1"/>
          </p:nvPr>
        </p:nvSpPr>
        <p:spPr>
          <a:xfrm>
            <a:off x="1219199" y="2906713"/>
            <a:ext cx="7275513" cy="1436687"/>
          </a:xfrm>
        </p:spPr>
        <p:txBody>
          <a:bodyPr/>
          <a:lstStyle/>
          <a:p>
            <a:pPr algn="ctr"/>
            <a:r>
              <a:rPr lang="en-US" sz="8000" dirty="0" smtClean="0"/>
              <a:t>End </a:t>
            </a:r>
            <a:endParaRPr lang="en-GB" sz="8000" dirty="0"/>
          </a:p>
        </p:txBody>
      </p:sp>
      <p:sp>
        <p:nvSpPr>
          <p:cNvPr id="4" name="Slide Number Placeholder 3"/>
          <p:cNvSpPr>
            <a:spLocks noGrp="1"/>
          </p:cNvSpPr>
          <p:nvPr>
            <p:ph type="sldNum" sz="quarter" idx="12"/>
          </p:nvPr>
        </p:nvSpPr>
        <p:spPr/>
        <p:txBody>
          <a:bodyPr/>
          <a:lstStyle/>
          <a:p>
            <a:r>
              <a:rPr lang="en-US" smtClean="0"/>
              <a:t>1-</a:t>
            </a:r>
            <a:fld id="{CF39F936-D047-4E86-AB3A-34FAEA98808D}" type="slidenum">
              <a:rPr lang="en-US" smtClean="0"/>
              <a:pPr/>
              <a:t>40</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017587"/>
          </a:xfrm>
        </p:spPr>
        <p:txBody>
          <a:bodyPr/>
          <a:lstStyle/>
          <a:p>
            <a:r>
              <a:rPr lang="en-US" sz="3800" dirty="0" smtClean="0">
                <a:solidFill>
                  <a:schemeClr val="tx1"/>
                </a:solidFill>
                <a:latin typeface="+mn-lt"/>
              </a:rPr>
              <a:t>Components of an Information System</a:t>
            </a:r>
            <a:endParaRPr lang="en-GB" sz="3800" dirty="0">
              <a:solidFill>
                <a:schemeClr val="tx1"/>
              </a:solidFill>
              <a:latin typeface="+mn-lt"/>
            </a:endParaRPr>
          </a:p>
        </p:txBody>
      </p:sp>
      <p:sp>
        <p:nvSpPr>
          <p:cNvPr id="3" name="Content Placeholder 2"/>
          <p:cNvSpPr>
            <a:spLocks noGrp="1"/>
          </p:cNvSpPr>
          <p:nvPr>
            <p:ph idx="1"/>
          </p:nvPr>
        </p:nvSpPr>
        <p:spPr>
          <a:xfrm>
            <a:off x="533400" y="1371600"/>
            <a:ext cx="8001000" cy="4953000"/>
          </a:xfrm>
        </p:spPr>
        <p:txBody>
          <a:bodyPr>
            <a:normAutofit lnSpcReduction="10000"/>
          </a:bodyPr>
          <a:lstStyle/>
          <a:p>
            <a:r>
              <a:rPr lang="en-US" sz="2800" b="1" dirty="0" smtClean="0"/>
              <a:t>People</a:t>
            </a:r>
          </a:p>
          <a:p>
            <a:pPr>
              <a:lnSpc>
                <a:spcPct val="90000"/>
              </a:lnSpc>
            </a:pPr>
            <a:r>
              <a:rPr lang="en-US" sz="2600" dirty="0" smtClean="0"/>
              <a:t>specialist (system analysts, software </a:t>
            </a:r>
          </a:p>
          <a:p>
            <a:pPr>
              <a:lnSpc>
                <a:spcPct val="90000"/>
              </a:lnSpc>
              <a:buNone/>
            </a:pPr>
            <a:r>
              <a:rPr lang="en-US" sz="2600" dirty="0" smtClean="0"/>
              <a:t>                       developers, system operators)</a:t>
            </a:r>
          </a:p>
          <a:p>
            <a:pPr>
              <a:lnSpc>
                <a:spcPct val="90000"/>
              </a:lnSpc>
            </a:pPr>
            <a:r>
              <a:rPr lang="en-US" sz="2600" dirty="0" smtClean="0"/>
              <a:t>end users (anyone else who uses </a:t>
            </a:r>
          </a:p>
          <a:p>
            <a:pPr>
              <a:lnSpc>
                <a:spcPct val="90000"/>
              </a:lnSpc>
              <a:buNone/>
            </a:pPr>
            <a:r>
              <a:rPr lang="en-US" sz="2600" dirty="0" smtClean="0"/>
              <a:t>                        information systems).</a:t>
            </a:r>
          </a:p>
          <a:p>
            <a:r>
              <a:rPr lang="en-US" sz="2800" b="1" dirty="0" smtClean="0"/>
              <a:t>Hardware</a:t>
            </a:r>
          </a:p>
          <a:p>
            <a:r>
              <a:rPr lang="en-US" sz="2600" dirty="0" smtClean="0"/>
              <a:t>Input, process, output and storage devices</a:t>
            </a:r>
          </a:p>
          <a:p>
            <a:r>
              <a:rPr lang="en-US" sz="2600" dirty="0" smtClean="0"/>
              <a:t>machines (computers, video monitor, magnetic disk </a:t>
            </a:r>
          </a:p>
          <a:p>
            <a:pPr>
              <a:lnSpc>
                <a:spcPct val="90000"/>
              </a:lnSpc>
              <a:buNone/>
            </a:pPr>
            <a:r>
              <a:rPr lang="en-US" sz="2600" dirty="0" smtClean="0"/>
              <a:t>                        drives, printers, optical scanners)</a:t>
            </a:r>
          </a:p>
          <a:p>
            <a:pPr>
              <a:lnSpc>
                <a:spcPct val="90000"/>
              </a:lnSpc>
            </a:pPr>
            <a:r>
              <a:rPr lang="en-US" sz="2600" dirty="0" smtClean="0"/>
              <a:t>media (floppy disks, magnetic tape, optical disks, </a:t>
            </a:r>
          </a:p>
          <a:p>
            <a:pPr>
              <a:lnSpc>
                <a:spcPct val="90000"/>
              </a:lnSpc>
              <a:buNone/>
            </a:pPr>
            <a:r>
              <a:rPr lang="en-US" sz="2600" dirty="0" smtClean="0"/>
              <a:t>                  plastic cards, paper forms).</a:t>
            </a:r>
          </a:p>
          <a:p>
            <a:endParaRPr lang="en-GB" sz="2600" dirty="0"/>
          </a:p>
        </p:txBody>
      </p:sp>
      <p:sp>
        <p:nvSpPr>
          <p:cNvPr id="4" name="Slide Number Placeholder 3"/>
          <p:cNvSpPr>
            <a:spLocks noGrp="1"/>
          </p:cNvSpPr>
          <p:nvPr>
            <p:ph type="sldNum" sz="quarter" idx="12"/>
          </p:nvPr>
        </p:nvSpPr>
        <p:spPr/>
        <p:txBody>
          <a:bodyPr/>
          <a:lstStyle/>
          <a:p>
            <a:fld id="{F23278D2-380F-4E44-985B-1E8325B622CC}" type="slidenum">
              <a:rPr lang="en-US" altLang="en-US" smtClean="0"/>
              <a:pPr/>
              <a:t>5</a:t>
            </a:fld>
            <a:endParaRPr lang="en-US" altLang="en-US"/>
          </a:p>
        </p:txBody>
      </p:sp>
    </p:spTree>
    <p:extLst>
      <p:ext uri="{BB962C8B-B14F-4D97-AF65-F5344CB8AC3E}">
        <p14:creationId xmlns:p14="http://schemas.microsoft.com/office/powerpoint/2010/main" val="3349657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solidFill>
                  <a:schemeClr val="tx1"/>
                </a:solidFill>
                <a:latin typeface="+mn-lt"/>
              </a:rPr>
              <a:t>Components of an Information System</a:t>
            </a:r>
            <a:endParaRPr lang="en-GB" sz="3800" dirty="0">
              <a:latin typeface="+mn-lt"/>
            </a:endParaRPr>
          </a:p>
        </p:txBody>
      </p:sp>
      <p:sp>
        <p:nvSpPr>
          <p:cNvPr id="3" name="Content Placeholder 2"/>
          <p:cNvSpPr>
            <a:spLocks noGrp="1"/>
          </p:cNvSpPr>
          <p:nvPr>
            <p:ph idx="1"/>
          </p:nvPr>
        </p:nvSpPr>
        <p:spPr>
          <a:xfrm>
            <a:off x="457200" y="1219200"/>
            <a:ext cx="8001000" cy="4648200"/>
          </a:xfrm>
        </p:spPr>
        <p:txBody>
          <a:bodyPr>
            <a:noAutofit/>
          </a:bodyPr>
          <a:lstStyle/>
          <a:p>
            <a:r>
              <a:rPr lang="en-US" sz="2800" b="1" dirty="0" smtClean="0"/>
              <a:t>Software</a:t>
            </a:r>
          </a:p>
          <a:p>
            <a:r>
              <a:rPr lang="en-US" sz="2600" dirty="0" smtClean="0"/>
              <a:t>programs (operating systems, spreadsheet </a:t>
            </a:r>
          </a:p>
          <a:p>
            <a:pPr>
              <a:buNone/>
            </a:pPr>
            <a:r>
              <a:rPr lang="en-US" sz="2600" dirty="0" smtClean="0"/>
              <a:t>                        programs, word processing programs).</a:t>
            </a:r>
          </a:p>
          <a:p>
            <a:r>
              <a:rPr lang="en-US" sz="2600" dirty="0" smtClean="0"/>
              <a:t>procedures (data entry procedures, error correction </a:t>
            </a:r>
          </a:p>
          <a:p>
            <a:pPr>
              <a:buNone/>
            </a:pPr>
            <a:r>
              <a:rPr lang="en-US" sz="2600" dirty="0" smtClean="0"/>
              <a:t>                           procedures).</a:t>
            </a:r>
          </a:p>
          <a:p>
            <a:r>
              <a:rPr lang="en-US" sz="2800" b="1" dirty="0" smtClean="0"/>
              <a:t>Communications networks</a:t>
            </a:r>
          </a:p>
          <a:p>
            <a:pPr>
              <a:lnSpc>
                <a:spcPct val="90000"/>
              </a:lnSpc>
            </a:pPr>
            <a:r>
              <a:rPr lang="en-US" sz="2600" dirty="0" smtClean="0"/>
              <a:t>communications media, communication </a:t>
            </a:r>
          </a:p>
          <a:p>
            <a:pPr>
              <a:lnSpc>
                <a:spcPct val="90000"/>
              </a:lnSpc>
              <a:buNone/>
            </a:pPr>
            <a:r>
              <a:rPr lang="en-US" sz="2600" dirty="0" smtClean="0"/>
              <a:t>      processors, network access and control </a:t>
            </a:r>
          </a:p>
          <a:p>
            <a:pPr>
              <a:lnSpc>
                <a:spcPct val="90000"/>
              </a:lnSpc>
              <a:buNone/>
            </a:pPr>
            <a:r>
              <a:rPr lang="en-US" sz="2600" dirty="0" smtClean="0"/>
              <a:t>      software.</a:t>
            </a:r>
          </a:p>
          <a:p>
            <a:pPr>
              <a:lnSpc>
                <a:spcPct val="90000"/>
              </a:lnSpc>
            </a:pPr>
            <a:r>
              <a:rPr lang="en-US" sz="2600" dirty="0" smtClean="0"/>
              <a:t>intranets, extranets, internet etc</a:t>
            </a:r>
          </a:p>
        </p:txBody>
      </p:sp>
      <p:sp>
        <p:nvSpPr>
          <p:cNvPr id="4" name="Slide Number Placeholder 3"/>
          <p:cNvSpPr>
            <a:spLocks noGrp="1"/>
          </p:cNvSpPr>
          <p:nvPr>
            <p:ph type="sldNum" sz="quarter" idx="12"/>
          </p:nvPr>
        </p:nvSpPr>
        <p:spPr/>
        <p:txBody>
          <a:bodyPr/>
          <a:lstStyle/>
          <a:p>
            <a:fld id="{F23278D2-380F-4E44-985B-1E8325B622CC}" type="slidenum">
              <a:rPr lang="en-US" altLang="en-US" smtClean="0"/>
              <a:pPr/>
              <a:t>6</a:t>
            </a:fld>
            <a:endParaRPr lang="en-US" altLang="en-US"/>
          </a:p>
        </p:txBody>
      </p:sp>
    </p:spTree>
    <p:extLst>
      <p:ext uri="{BB962C8B-B14F-4D97-AF65-F5344CB8AC3E}">
        <p14:creationId xmlns:p14="http://schemas.microsoft.com/office/powerpoint/2010/main" val="1528395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solidFill>
                  <a:schemeClr val="tx1"/>
                </a:solidFill>
                <a:latin typeface="+mn-lt"/>
              </a:rPr>
              <a:t>Components of an Information System</a:t>
            </a:r>
            <a:endParaRPr lang="en-GB" sz="3800" dirty="0">
              <a:latin typeface="+mn-lt"/>
            </a:endParaRPr>
          </a:p>
        </p:txBody>
      </p:sp>
      <p:sp>
        <p:nvSpPr>
          <p:cNvPr id="3" name="Content Placeholder 2"/>
          <p:cNvSpPr>
            <a:spLocks noGrp="1"/>
          </p:cNvSpPr>
          <p:nvPr>
            <p:ph idx="1"/>
          </p:nvPr>
        </p:nvSpPr>
        <p:spPr>
          <a:xfrm>
            <a:off x="457200" y="1371600"/>
            <a:ext cx="8077200" cy="4530725"/>
          </a:xfrm>
        </p:spPr>
        <p:txBody>
          <a:bodyPr>
            <a:noAutofit/>
          </a:bodyPr>
          <a:lstStyle/>
          <a:p>
            <a:r>
              <a:rPr lang="en-US" sz="2800" b="1" dirty="0" smtClean="0"/>
              <a:t>Data resources</a:t>
            </a:r>
          </a:p>
          <a:p>
            <a:r>
              <a:rPr lang="en-US" sz="2600" dirty="0" smtClean="0"/>
              <a:t>product description, customer records, employee </a:t>
            </a:r>
          </a:p>
          <a:p>
            <a:pPr>
              <a:buNone/>
            </a:pPr>
            <a:r>
              <a:rPr lang="en-US" sz="2600" dirty="0" smtClean="0"/>
              <a:t>      files, inventory databases</a:t>
            </a:r>
          </a:p>
          <a:p>
            <a:r>
              <a:rPr lang="en-US" sz="2600" dirty="0" smtClean="0"/>
              <a:t>information products; management reports and business documents using text and graphics displays, audio responses, and paper forms</a:t>
            </a:r>
          </a:p>
          <a:p>
            <a:r>
              <a:rPr lang="en-US" sz="2800" b="1" dirty="0" smtClean="0"/>
              <a:t>Policies and procedures</a:t>
            </a:r>
            <a:endParaRPr lang="en-GB" sz="2800" b="1" dirty="0" smtClean="0"/>
          </a:p>
          <a:p>
            <a:r>
              <a:rPr lang="en-US" sz="2600" dirty="0" smtClean="0"/>
              <a:t>a series of documented actions taken to achieve something. </a:t>
            </a:r>
          </a:p>
          <a:p>
            <a:r>
              <a:rPr lang="en-US" sz="2600" dirty="0" smtClean="0"/>
              <a:t>a procedure can be quite complex and involved, such as performing a backup, shutting down a system, patching software. </a:t>
            </a:r>
            <a:endParaRPr lang="en-GB" sz="2600" dirty="0"/>
          </a:p>
        </p:txBody>
      </p:sp>
      <p:sp>
        <p:nvSpPr>
          <p:cNvPr id="4" name="Slide Number Placeholder 3"/>
          <p:cNvSpPr>
            <a:spLocks noGrp="1"/>
          </p:cNvSpPr>
          <p:nvPr>
            <p:ph type="sldNum" sz="quarter" idx="12"/>
          </p:nvPr>
        </p:nvSpPr>
        <p:spPr/>
        <p:txBody>
          <a:bodyPr/>
          <a:lstStyle/>
          <a:p>
            <a:fld id="{F23278D2-380F-4E44-985B-1E8325B622CC}" type="slidenum">
              <a:rPr lang="en-US" altLang="en-US" smtClean="0"/>
              <a:pPr/>
              <a:t>7</a:t>
            </a:fld>
            <a:endParaRPr lang="en-US" altLang="en-US"/>
          </a:p>
        </p:txBody>
      </p:sp>
    </p:spTree>
    <p:extLst>
      <p:ext uri="{BB962C8B-B14F-4D97-AF65-F5344CB8AC3E}">
        <p14:creationId xmlns:p14="http://schemas.microsoft.com/office/powerpoint/2010/main" val="2196294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r>
              <a:rPr lang="en-US" dirty="0" smtClean="0"/>
              <a:t>System Classification</a:t>
            </a:r>
            <a:endParaRPr lang="en-GB" dirty="0"/>
          </a:p>
        </p:txBody>
      </p:sp>
      <p:pic>
        <p:nvPicPr>
          <p:cNvPr id="5" name="Picture 3" descr="Tbl01-03"/>
          <p:cNvPicPr>
            <a:picLocks noGrp="1" noChangeAspect="1" noChangeArrowheads="1"/>
          </p:cNvPicPr>
          <p:nvPr>
            <p:ph idx="1"/>
          </p:nvPr>
        </p:nvPicPr>
        <p:blipFill rotWithShape="1">
          <a:blip r:embed="rId2" cstate="print"/>
          <a:srcRect t="19492"/>
          <a:stretch/>
        </p:blipFill>
        <p:spPr>
          <a:xfrm>
            <a:off x="381000" y="914400"/>
            <a:ext cx="7848600" cy="5638799"/>
          </a:xfrm>
          <a:noFill/>
          <a:ln/>
        </p:spPr>
      </p:pic>
      <p:sp>
        <p:nvSpPr>
          <p:cNvPr id="4" name="Slide Number Placeholder 3"/>
          <p:cNvSpPr>
            <a:spLocks noGrp="1"/>
          </p:cNvSpPr>
          <p:nvPr>
            <p:ph type="sldNum" sz="quarter" idx="12"/>
          </p:nvPr>
        </p:nvSpPr>
        <p:spPr/>
        <p:txBody>
          <a:bodyPr/>
          <a:lstStyle/>
          <a:p>
            <a:r>
              <a:rPr lang="en-US" smtClean="0"/>
              <a:t>1-</a:t>
            </a:r>
            <a:fld id="{328B502F-A7B3-4F19-ADE5-8890D96F0468}"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274638"/>
            <a:ext cx="7620000" cy="944562"/>
          </a:xfrm>
        </p:spPr>
        <p:txBody>
          <a:bodyPr>
            <a:normAutofit/>
          </a:bodyPr>
          <a:lstStyle/>
          <a:p>
            <a:r>
              <a:rPr lang="en-US"/>
              <a:t>Types of Information Systems</a:t>
            </a:r>
          </a:p>
        </p:txBody>
      </p:sp>
      <p:sp>
        <p:nvSpPr>
          <p:cNvPr id="74755" name="Rectangle 3"/>
          <p:cNvSpPr>
            <a:spLocks noGrp="1" noChangeArrowheads="1"/>
          </p:cNvSpPr>
          <p:nvPr>
            <p:ph idx="1"/>
          </p:nvPr>
        </p:nvSpPr>
        <p:spPr>
          <a:xfrm>
            <a:off x="304800" y="1295400"/>
            <a:ext cx="8153400" cy="5257800"/>
          </a:xfrm>
        </p:spPr>
        <p:txBody>
          <a:bodyPr>
            <a:normAutofit fontScale="92500" lnSpcReduction="10000"/>
          </a:bodyPr>
          <a:lstStyle/>
          <a:p>
            <a:pPr marL="177800" indent="-177800">
              <a:lnSpc>
                <a:spcPct val="110000"/>
              </a:lnSpc>
            </a:pPr>
            <a:r>
              <a:rPr lang="en-US" sz="3000" dirty="0"/>
              <a:t>A </a:t>
            </a:r>
            <a:r>
              <a:rPr lang="en-US" sz="3000" b="1" dirty="0"/>
              <a:t>transaction processing system</a:t>
            </a:r>
            <a:r>
              <a:rPr lang="en-US" sz="3000" dirty="0"/>
              <a:t> (TPS) is an information system that captures and processes data about business transactions</a:t>
            </a:r>
            <a:r>
              <a:rPr lang="en-US" sz="3000" dirty="0" smtClean="0"/>
              <a:t>.</a:t>
            </a:r>
          </a:p>
          <a:p>
            <a:pPr marL="177800" indent="-177800">
              <a:lnSpc>
                <a:spcPct val="110000"/>
              </a:lnSpc>
            </a:pPr>
            <a:r>
              <a:rPr lang="en-US" sz="3000" dirty="0" smtClean="0"/>
              <a:t>A </a:t>
            </a:r>
            <a:r>
              <a:rPr lang="en-US" sz="3000" b="1" dirty="0"/>
              <a:t>management information system</a:t>
            </a:r>
            <a:r>
              <a:rPr lang="en-US" sz="3000" dirty="0"/>
              <a:t> (MIS) is an information system that provides for management-oriented reporting based on transaction processing and operations of the organization.</a:t>
            </a:r>
          </a:p>
          <a:p>
            <a:pPr marL="177800" indent="-177800">
              <a:lnSpc>
                <a:spcPct val="110000"/>
              </a:lnSpc>
            </a:pPr>
            <a:r>
              <a:rPr lang="en-US" sz="3000" dirty="0" smtClean="0"/>
              <a:t>A </a:t>
            </a:r>
            <a:r>
              <a:rPr lang="en-US" sz="3000" b="1" dirty="0"/>
              <a:t>decision support system</a:t>
            </a:r>
            <a:r>
              <a:rPr lang="en-US" sz="3000" dirty="0"/>
              <a:t> (DSS) is an information system that either helps to identify decision making opportunities or provides information to help make decisions.</a:t>
            </a:r>
          </a:p>
        </p:txBody>
      </p:sp>
      <p:sp>
        <p:nvSpPr>
          <p:cNvPr id="4" name="Slide Number Placeholder 3"/>
          <p:cNvSpPr>
            <a:spLocks noGrp="1"/>
          </p:cNvSpPr>
          <p:nvPr>
            <p:ph type="sldNum" sz="quarter" idx="12"/>
          </p:nvPr>
        </p:nvSpPr>
        <p:spPr/>
        <p:txBody>
          <a:bodyPr/>
          <a:lstStyle/>
          <a:p>
            <a:r>
              <a:rPr lang="en-US"/>
              <a:t>1-</a:t>
            </a:r>
            <a:fld id="{2C43B1ED-0D78-41B0-A163-CE403F6B1C4C}" type="slidenum">
              <a:rPr lang="en-US"/>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515</TotalTime>
  <Words>2863</Words>
  <Application>Microsoft Office PowerPoint</Application>
  <PresentationFormat>On-screen Show (4:3)</PresentationFormat>
  <Paragraphs>400</Paragraphs>
  <Slides>40</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宋体</vt:lpstr>
      <vt:lpstr>Arial</vt:lpstr>
      <vt:lpstr>Calibri</vt:lpstr>
      <vt:lpstr>Cambria</vt:lpstr>
      <vt:lpstr>Adjacency</vt:lpstr>
      <vt:lpstr>Fundamental aspects of information systems</vt:lpstr>
      <vt:lpstr>Objectives</vt:lpstr>
      <vt:lpstr>Definition of terms</vt:lpstr>
      <vt:lpstr>Components of an Information System</vt:lpstr>
      <vt:lpstr>Components of an Information System</vt:lpstr>
      <vt:lpstr>Components of an Information System</vt:lpstr>
      <vt:lpstr>Components of an Information System</vt:lpstr>
      <vt:lpstr>System Classification</vt:lpstr>
      <vt:lpstr>Types of Information Systems</vt:lpstr>
      <vt:lpstr>Types of Information Systems</vt:lpstr>
      <vt:lpstr>Stakeholders in Information Systems Design, Use and Management</vt:lpstr>
      <vt:lpstr>Stakeholders in Information Systems Design, Use and Management</vt:lpstr>
      <vt:lpstr>Stakeholders in Information Systems Design, Use and Management</vt:lpstr>
      <vt:lpstr>Stakeholders in Information Systems Design, Use and Management</vt:lpstr>
      <vt:lpstr>Stakeholders in Information Systems Design, Use and Management</vt:lpstr>
      <vt:lpstr>Stakeholders in Information Systems Design, Use and Management</vt:lpstr>
      <vt:lpstr>Skills Needed by a Systems Analyst</vt:lpstr>
      <vt:lpstr>Other Stakeholders</vt:lpstr>
      <vt:lpstr>Business Drivers for Today’s Information Systems</vt:lpstr>
      <vt:lpstr>Globalization of the Economy</vt:lpstr>
      <vt:lpstr>Electronic Commerce and Business</vt:lpstr>
      <vt:lpstr>Security and Privacy</vt:lpstr>
      <vt:lpstr>Collaboration and Partnership</vt:lpstr>
      <vt:lpstr>Knowledge Asset Management</vt:lpstr>
      <vt:lpstr>Continuous Improvement and  Total Quality Management</vt:lpstr>
      <vt:lpstr>Business Process Redesign</vt:lpstr>
      <vt:lpstr>Technology Drivers for Today’s Information Systems</vt:lpstr>
      <vt:lpstr>Networks and the Internet</vt:lpstr>
      <vt:lpstr>Mobile and Wireless Technologies</vt:lpstr>
      <vt:lpstr>Object Technologies</vt:lpstr>
      <vt:lpstr>Collaborative Technologies</vt:lpstr>
      <vt:lpstr>Enterprise Applications</vt:lpstr>
      <vt:lpstr>Enterprise Applications</vt:lpstr>
      <vt:lpstr>Enterprise Applications - ERP</vt:lpstr>
      <vt:lpstr>Enterprise Applications - SCM</vt:lpstr>
      <vt:lpstr>Enterprise Applications - CRM</vt:lpstr>
      <vt:lpstr>Enterprise Applications - EAI</vt:lpstr>
      <vt:lpstr>Enterprise Application Integration</vt:lpstr>
      <vt:lpstr>Role of IS in business</vt:lpstr>
      <vt:lpstr>Good luck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Gary Randolph</dc:creator>
  <cp:lastModifiedBy>Zake</cp:lastModifiedBy>
  <cp:revision>55</cp:revision>
  <dcterms:created xsi:type="dcterms:W3CDTF">2005-07-27T16:50:27Z</dcterms:created>
  <dcterms:modified xsi:type="dcterms:W3CDTF">2019-09-28T06:34:26Z</dcterms:modified>
</cp:coreProperties>
</file>