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B0DF4-CAFB-4951-9246-D6EC3F19AA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67D32F-DD03-4DFD-A53C-E556AF062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73CEAD-40C8-496C-A017-82E657D26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8B0D5-AD95-46BE-882E-90B1AA9284CB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AA2D1-234E-43CC-8B38-BE7BC6678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6F08C-E5FE-4864-906B-0619EAB34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ECA5-5859-4DE9-A446-7B263D0DE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42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CC5C0-5808-4191-A5A9-7A259CBD9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CDE5A5-DB25-46FB-8E9F-106C3E6D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E06D8-29B0-439F-A827-E16994835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8B0D5-AD95-46BE-882E-90B1AA9284CB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586BB-0AE1-4A03-983D-0850E49AF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C934D-8994-46BE-A114-7F86EC442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ECA5-5859-4DE9-A446-7B263D0DE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166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B16B47-A573-4776-9DC5-0346088B42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772B53-02BB-4229-A753-93036321FF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4CA4D-ED3F-429B-9387-D52CA5DBE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8B0D5-AD95-46BE-882E-90B1AA9284CB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E9A13-6312-4864-8EAF-3073BA0A0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16F9A-A808-4677-A95D-83D648A0D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ECA5-5859-4DE9-A446-7B263D0DE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293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90EAE-122C-41B0-ADAE-05BEA239E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F2705-BA41-4F10-AE05-D073282AB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14C3B-9811-4BAE-898F-B92383C1B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8B0D5-AD95-46BE-882E-90B1AA9284CB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4DBE0-716A-45A6-8888-F67723BB3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BFCF3-E835-4F61-BDA0-04A85DEE9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ECA5-5859-4DE9-A446-7B263D0DE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81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DECA8-25C5-4533-A8D5-660864EBB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A3E06B-38A8-49D7-9ED0-1E57C5F07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BBFEC-7EA6-4556-9752-867076037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8B0D5-AD95-46BE-882E-90B1AA9284CB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E725E-1CEE-4031-9E3D-62CB4CE61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5C2E9-17F2-4A20-8D8B-1DA03AE8F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ECA5-5859-4DE9-A446-7B263D0DE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17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DF905-1684-4D02-A14C-F82127FE3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0982B-52F6-41A4-8B57-8C6719F8A3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AE564A-9684-4A34-A033-1DFF4444DE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1E0185-2499-464B-84CC-4091ED33D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8B0D5-AD95-46BE-882E-90B1AA9284CB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22061A-F36A-4761-B6F2-7E6A3C9C3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0D4242-D79D-4E9F-909C-92E18FEB8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ECA5-5859-4DE9-A446-7B263D0DE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69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953A8-59A2-487E-B5EA-30FA9CD8B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576994-4435-468C-BF71-735343841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7D79F0-5156-4362-90B7-4865B0032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8931EB-FFFA-4358-8B79-1E76F0A16F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812D51-EB75-4850-AD0E-596F0E26D1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56F502-D2DA-4FE2-A258-B2B0ECB3E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8B0D5-AD95-46BE-882E-90B1AA9284CB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327283-E36C-40B8-A3EB-C68B58489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994362-6C75-4AAD-928B-B5B9A17AE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ECA5-5859-4DE9-A446-7B263D0DE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1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3CC1D-34D6-46AD-9A0D-7657000EA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774C76-C92C-4D6E-AFBA-452022863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8B0D5-AD95-46BE-882E-90B1AA9284CB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AF7C4C-D036-4A56-A214-6C119FFB8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C15959-E115-4D27-8915-C55D3858B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ECA5-5859-4DE9-A446-7B263D0DE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39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1F2D6C-3A92-4F04-BF02-0B0DD504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8B0D5-AD95-46BE-882E-90B1AA9284CB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4B80BE-60F6-4A40-BBFD-847EE62FA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6E0CA4-3F0F-4F6F-B1E4-2BFF60569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ECA5-5859-4DE9-A446-7B263D0DE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86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41254-87FE-4E90-BEE1-B441B45ED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DEE07-80E0-4002-800D-6C4E3AAD6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9519C-DC11-4913-B78B-6D98203A2D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314A16-BD64-4A04-BDFE-692AB4D5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8B0D5-AD95-46BE-882E-90B1AA9284CB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61A00-8C75-495C-93C7-7132DC026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AC5D0F-70C3-416B-A1ED-115520790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ECA5-5859-4DE9-A446-7B263D0DE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70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551D2-9493-452B-A1F9-20AAD2806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D0D743-C270-4636-A644-41F6E0DCD8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C118F5-CBC0-4886-8466-1872CD181F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F07E6A-8460-423E-9924-C623D3D89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8B0D5-AD95-46BE-882E-90B1AA9284CB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B13CA-B271-4F7A-BAB0-BDB8A9086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A5B5ED-BF8A-4A7F-9246-AFF22E749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ECA5-5859-4DE9-A446-7B263D0DE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05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169D7A-B87C-4C0F-B9DF-BC307CE31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1C3A31-A309-4456-B360-F428DAD20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74891-3B5F-4EB3-861A-67BE91F938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8B0D5-AD95-46BE-882E-90B1AA9284CB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C9417-8CA1-4C15-9A7E-47C87C559B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D42A5-F088-411D-BE9E-FD2B45301A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DECA5-5859-4DE9-A446-7B263D0DE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17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DD62E-2940-45CC-A736-F7830F8987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REGRESSION ANALYSIS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AB21AF-575A-4B37-9E0F-F0059403B1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393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1CA34-FBF1-419C-A36D-223DE817D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ECONOMETRIC MODELS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049687E-2D5E-4BFD-94A7-F1440C2D5EF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b="1" dirty="0"/>
                  <a:t>In econometrics, all relations between variables can be classified as either deterministic or stochastic. The variables are </a:t>
                </a:r>
                <a:r>
                  <a:rPr lang="en-US" dirty="0"/>
                  <a:t>deterministic if one of the variables can explain the other with </a:t>
                </a:r>
                <a:r>
                  <a:rPr lang="en-US" dirty="0" err="1"/>
                  <a:t>certainity</a:t>
                </a:r>
                <a:r>
                  <a:rPr lang="en-US" dirty="0"/>
                  <a:t>, that is y=f(x) is a deterministic relationship between x and y if for each value of x there is only one corresponding value of y.</a:t>
                </a:r>
              </a:p>
              <a:p>
                <a:r>
                  <a:rPr lang="en-US" dirty="0"/>
                  <a:t>A relationship is stochastic or non deterministic if for each value of x there is a whole probability distribution of values of y. thus for any value of x, the variable y may assume some specific value or fall within some specific interval with a probability smaller than one and greater than zero.</a:t>
                </a:r>
              </a:p>
              <a:p>
                <a:r>
                  <a:rPr lang="en-US" dirty="0"/>
                  <a:t>A stochastic relationship is random in nature and can be derived from the model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𝑦</m:t>
                        </m:r>
                      </m:e>
                      <m:sub>
                        <m:r>
                          <a:rPr lang="en-US" i="1"/>
                          <m:t>𝑖</m:t>
                        </m:r>
                      </m:sub>
                    </m:sSub>
                    <m:r>
                      <a:rPr lang="en-US" i="1"/>
                      <m:t>=</m:t>
                    </m:r>
                    <m:r>
                      <a:rPr lang="en-US" i="1"/>
                      <m:t>𝛼</m:t>
                    </m:r>
                    <m:r>
                      <a:rPr lang="en-US" i="1"/>
                      <m:t>+</m:t>
                    </m:r>
                    <m:r>
                      <a:rPr lang="en-US" i="1"/>
                      <m:t>𝛽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𝑥</m:t>
                        </m:r>
                      </m:e>
                      <m:sub>
                        <m:r>
                          <a:rPr lang="en-US" i="1"/>
                          <m:t>𝑖</m:t>
                        </m:r>
                      </m:sub>
                    </m:sSub>
                    <m:r>
                      <a:rPr lang="en-US" i="1"/>
                      <m:t>+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𝜀</m:t>
                        </m:r>
                      </m:e>
                      <m:sub>
                        <m:r>
                          <a:rPr lang="en-US" i="1"/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where y is the dependent variable, x is the independent variable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𝜀</m:t>
                        </m:r>
                      </m:e>
                      <m:sub>
                        <m:r>
                          <a:rPr lang="en-US" i="1"/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the error/random/disturbance term, α and β are parameters to be determined.</a:t>
                </a:r>
              </a:p>
              <a:p>
                <a:r>
                  <a:rPr lang="en-US" dirty="0"/>
                  <a:t>The model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𝑦</m:t>
                        </m:r>
                      </m:e>
                      <m:sub>
                        <m:r>
                          <a:rPr lang="en-US" i="1"/>
                          <m:t>𝑖</m:t>
                        </m:r>
                      </m:sub>
                    </m:sSub>
                    <m:r>
                      <a:rPr lang="en-US" i="1"/>
                      <m:t>=</m:t>
                    </m:r>
                    <m:r>
                      <a:rPr lang="en-US" i="1"/>
                      <m:t>𝛼</m:t>
                    </m:r>
                    <m:r>
                      <a:rPr lang="en-US" i="1"/>
                      <m:t>+</m:t>
                    </m:r>
                    <m:r>
                      <a:rPr lang="en-US" i="1"/>
                      <m:t>𝛽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𝑥</m:t>
                        </m:r>
                      </m:e>
                      <m:sub>
                        <m:r>
                          <a:rPr lang="en-US" i="1"/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deterministic while adding the error term produces a stochastic relationship. In econometrics we deal with stochastic relations which can be represented using a simple linear regression model of the form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𝑦</m:t>
                        </m:r>
                      </m:e>
                      <m:sub>
                        <m:r>
                          <a:rPr lang="en-US" i="1"/>
                          <m:t>𝑖</m:t>
                        </m:r>
                      </m:sub>
                    </m:sSub>
                    <m:r>
                      <a:rPr lang="en-US" i="1"/>
                      <m:t>=</m:t>
                    </m:r>
                    <m:r>
                      <a:rPr lang="en-US" i="1"/>
                      <m:t>𝛼</m:t>
                    </m:r>
                    <m:r>
                      <a:rPr lang="en-US" i="1"/>
                      <m:t>+</m:t>
                    </m:r>
                    <m:r>
                      <a:rPr lang="en-US" i="1"/>
                      <m:t>𝛽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𝑥</m:t>
                        </m:r>
                      </m:e>
                      <m:sub>
                        <m:r>
                          <a:rPr lang="en-US" i="1"/>
                          <m:t>𝑖</m:t>
                        </m:r>
                      </m:sub>
                    </m:sSub>
                    <m:r>
                      <a:rPr lang="en-US" i="1"/>
                      <m:t>+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𝜀</m:t>
                        </m:r>
                      </m:e>
                      <m:sub>
                        <m:r>
                          <a:rPr lang="en-US" i="1"/>
                          <m:t>𝑖</m:t>
                        </m:r>
                      </m:sub>
                    </m:sSub>
                    <m:r>
                      <a:rPr lang="en-US" i="1"/>
                      <m:t>.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049687E-2D5E-4BFD-94A7-F1440C2D5EF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96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1485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20146-687A-47E0-96A0-E0759DDAC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BASIC ASSUMPTIONS OF THE MODEL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E9723D5-1B91-4AAF-AD25-AFDCBC3D4A2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These are referred to as the basic /classical assumptions and include;</a:t>
                </a:r>
              </a:p>
              <a:p>
                <a:pPr lvl="0"/>
                <a:r>
                  <a:rPr lang="en-US" dirty="0"/>
                  <a:t>Normality of the error term </a:t>
                </a:r>
              </a:p>
              <a:p>
                <a:pPr lvl="0"/>
                <a:r>
                  <a:rPr lang="en-US" dirty="0"/>
                  <a:t>Error term has zero mean, </a:t>
                </a:r>
                <a:r>
                  <a:rPr lang="en-US" dirty="0" err="1"/>
                  <a:t>i.e</a:t>
                </a:r>
                <a:r>
                  <a:rPr lang="en-US" dirty="0"/>
                  <a:t> E(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𝜀</m:t>
                        </m:r>
                      </m:e>
                      <m:sub>
                        <m:r>
                          <a:rPr lang="en-US" i="1"/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)=0</a:t>
                </a:r>
              </a:p>
              <a:p>
                <a:pPr lvl="0"/>
                <a:r>
                  <a:rPr lang="en-US" dirty="0"/>
                  <a:t>Constant variance (homoscedasticity) </a:t>
                </a:r>
                <a:r>
                  <a:rPr lang="en-US" dirty="0" err="1"/>
                  <a:t>i.e</a:t>
                </a:r>
                <a:r>
                  <a:rPr lang="en-US" dirty="0"/>
                  <a:t> E(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𝜀</m:t>
                        </m:r>
                      </m:e>
                      <m:sup>
                        <m:r>
                          <a:rPr lang="en-US" i="1"/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)=δ</a:t>
                </a:r>
                <a:r>
                  <a:rPr lang="en-US" baseline="30000" dirty="0"/>
                  <a:t>2</a:t>
                </a:r>
                <a:endParaRPr lang="en-US" dirty="0"/>
              </a:p>
              <a:p>
                <a:pPr lvl="0"/>
                <a:r>
                  <a:rPr lang="en-US" dirty="0"/>
                  <a:t>Non-auto-regression </a:t>
                </a:r>
                <a:r>
                  <a:rPr lang="en-US" dirty="0" err="1"/>
                  <a:t>i.e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𝐸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𝜀</m:t>
                            </m:r>
                          </m:e>
                          <m:sub>
                            <m:r>
                              <a:rPr lang="en-US" i="1"/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𝜀</m:t>
                            </m:r>
                          </m:e>
                          <m:sub>
                            <m:r>
                              <a:rPr lang="en-US" i="1"/>
                              <m:t>𝑗</m:t>
                            </m:r>
                          </m:sub>
                        </m:sSub>
                      </m:e>
                    </m:d>
                    <m:r>
                      <a:rPr lang="en-US" i="1"/>
                      <m:t>=0 </m:t>
                    </m:r>
                    <m:r>
                      <a:rPr lang="en-US" i="1"/>
                      <m:t>𝑓𝑜𝑟</m:t>
                    </m:r>
                    <m:r>
                      <a:rPr lang="en-US" i="1"/>
                      <m:t> </m:t>
                    </m:r>
                    <m:r>
                      <a:rPr lang="en-US" i="1"/>
                      <m:t>𝑖</m:t>
                    </m:r>
                    <m:r>
                      <a:rPr lang="en-US" i="1"/>
                      <m:t>≠</m:t>
                    </m:r>
                    <m:r>
                      <a:rPr lang="en-US" i="1"/>
                      <m:t>𝑗</m:t>
                    </m:r>
                    <m:r>
                      <a:rPr lang="en-US" i="1"/>
                      <m:t>.</m:t>
                    </m:r>
                  </m:oMath>
                </a14:m>
                <a:endParaRPr lang="en-US" dirty="0"/>
              </a:p>
              <a:p>
                <a:pPr lvl="0"/>
                <a:r>
                  <a:rPr lang="en-US" dirty="0"/>
                  <a:t>The regression model is linear in parameters </a:t>
                </a:r>
              </a:p>
              <a:p>
                <a:pPr lvl="0"/>
                <a:r>
                  <a:rPr lang="en-US" dirty="0"/>
                  <a:t>Zero covariance between the error term and the explanatory variable </a:t>
                </a:r>
                <a:r>
                  <a:rPr lang="en-US" dirty="0" err="1"/>
                  <a:t>i,e</a:t>
                </a:r>
                <a:r>
                  <a:rPr lang="en-US" dirty="0"/>
                  <a:t>  E(</a:t>
                </a:r>
                <a:r>
                  <a:rPr lang="en-US" dirty="0" err="1"/>
                  <a:t>E</a:t>
                </a:r>
                <a:r>
                  <a:rPr lang="en-US" baseline="-25000" dirty="0" err="1"/>
                  <a:t>i</a:t>
                </a:r>
                <a:r>
                  <a:rPr lang="en-US" dirty="0" err="1"/>
                  <a:t>x</a:t>
                </a:r>
                <a:r>
                  <a:rPr lang="en-US" baseline="-25000" dirty="0" err="1"/>
                  <a:t>i</a:t>
                </a:r>
                <a:r>
                  <a:rPr lang="en-US" dirty="0"/>
                  <a:t>)=0</a:t>
                </a:r>
              </a:p>
              <a:p>
                <a:pPr lvl="0"/>
                <a:r>
                  <a:rPr lang="en-US" dirty="0"/>
                  <a:t>Non-stochastic explanatory variable. The values of x are fixed in repeated samples.</a:t>
                </a:r>
              </a:p>
              <a:p>
                <a:pPr lvl="0"/>
                <a:r>
                  <a:rPr lang="en-US" dirty="0"/>
                  <a:t>The number of observations n must be greater than the number of parameters to be estimated. Alternatively, the number of observations n must be greater than the number of explanatory variables.</a:t>
                </a:r>
              </a:p>
              <a:p>
                <a:pPr lvl="0"/>
                <a:r>
                  <a:rPr lang="en-US" dirty="0"/>
                  <a:t>Variability in x values. The x values in a given sample must not all be the same.</a:t>
                </a:r>
              </a:p>
              <a:p>
                <a:pPr lvl="0"/>
                <a:r>
                  <a:rPr lang="en-US" dirty="0"/>
                  <a:t>The regression model is correctly specified. Alternatively, there is no specification bias or error in the model used in empirical analysis.</a:t>
                </a:r>
              </a:p>
              <a:p>
                <a:pPr lvl="0"/>
                <a:r>
                  <a:rPr lang="en-US" dirty="0"/>
                  <a:t>There is no perfect multicollinearity, that is there is no perfect linear relationship among the explanatory variables.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E9723D5-1B91-4AAF-AD25-AFDCBC3D4A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32" t="-1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2557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83FA6-6503-4A42-9E62-121CE0729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SIGNIFICANCE OF THE STOCHASTIC DISTURBANCE TERM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6A0D8-EBA3-4A9A-9DCB-C44EC642F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The disturbance term is a surrogate for all those variables that are omitted from the model but that collectively affect </a:t>
            </a:r>
            <a:r>
              <a:rPr lang="en-US" i="1" dirty="0"/>
              <a:t>Y</a:t>
            </a:r>
            <a:r>
              <a:rPr lang="en-US" dirty="0"/>
              <a:t>. The reasons are many.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1. </a:t>
            </a:r>
            <a:r>
              <a:rPr lang="en-US" i="1" dirty="0"/>
              <a:t>Vagueness of theory: </a:t>
            </a:r>
            <a:r>
              <a:rPr lang="en-US" dirty="0"/>
              <a:t>The theory, if any, determining the behavior of </a:t>
            </a:r>
            <a:r>
              <a:rPr lang="en-US" i="1" dirty="0"/>
              <a:t>Y </a:t>
            </a:r>
            <a:r>
              <a:rPr lang="en-US" dirty="0"/>
              <a:t>may be, and often is, incomplete. We might know for certain that weekly income </a:t>
            </a:r>
            <a:r>
              <a:rPr lang="en-US" i="1" dirty="0"/>
              <a:t>X </a:t>
            </a:r>
            <a:r>
              <a:rPr lang="en-US" dirty="0"/>
              <a:t>influences weekly consumption expenditure </a:t>
            </a:r>
            <a:r>
              <a:rPr lang="en-US" i="1" dirty="0"/>
              <a:t>Y, </a:t>
            </a:r>
            <a:r>
              <a:rPr lang="en-US" dirty="0"/>
              <a:t>but we might be ignorant or unsure about the other variables affecting </a:t>
            </a:r>
            <a:r>
              <a:rPr lang="en-US" i="1" dirty="0"/>
              <a:t>Y. </a:t>
            </a:r>
            <a:r>
              <a:rPr lang="en-US" dirty="0"/>
              <a:t>Therefore, </a:t>
            </a:r>
            <a:r>
              <a:rPr lang="en-US" i="1" dirty="0"/>
              <a:t>the term </a:t>
            </a:r>
            <a:r>
              <a:rPr lang="en-US" dirty="0"/>
              <a:t>may be used as a substitute for all the excluded or omitted variables from the model.</a:t>
            </a:r>
          </a:p>
          <a:p>
            <a:pPr marL="0" indent="0">
              <a:buNone/>
            </a:pPr>
            <a:r>
              <a:rPr lang="en-US" b="1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i="1" dirty="0"/>
              <a:t>Unavailability of data: </a:t>
            </a:r>
            <a:r>
              <a:rPr lang="en-US" dirty="0"/>
              <a:t>Even if we know what some of the excluded variables are and therefore consider a multiple regression rather than a simple regression, we may not have quantitative information about these. A further difficulty is that variables such as sex, education, and religion are difficult to quantify.</a:t>
            </a:r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3. </a:t>
            </a:r>
            <a:r>
              <a:rPr lang="en-US" i="1" dirty="0"/>
              <a:t>Core variables versus peripheral variables: </a:t>
            </a:r>
            <a:r>
              <a:rPr lang="en-US" dirty="0"/>
              <a:t>Assume in a consumption income example that besides income </a:t>
            </a:r>
            <a:r>
              <a:rPr lang="en-US" i="1" dirty="0"/>
              <a:t>X</a:t>
            </a:r>
            <a:r>
              <a:rPr lang="en-US" dirty="0"/>
              <a:t>1, the number of children per family </a:t>
            </a:r>
            <a:r>
              <a:rPr lang="en-US" i="1" dirty="0"/>
              <a:t>X</a:t>
            </a:r>
            <a:r>
              <a:rPr lang="en-US" dirty="0"/>
              <a:t>2, sex </a:t>
            </a:r>
            <a:r>
              <a:rPr lang="en-US" i="1" dirty="0"/>
              <a:t>X</a:t>
            </a:r>
            <a:r>
              <a:rPr lang="en-US" dirty="0"/>
              <a:t>3, religion </a:t>
            </a:r>
            <a:r>
              <a:rPr lang="en-US" i="1" dirty="0"/>
              <a:t>X</a:t>
            </a:r>
            <a:r>
              <a:rPr lang="en-US" dirty="0"/>
              <a:t>4, education </a:t>
            </a:r>
            <a:r>
              <a:rPr lang="en-US" i="1" dirty="0"/>
              <a:t>X</a:t>
            </a:r>
            <a:r>
              <a:rPr lang="en-US" dirty="0"/>
              <a:t>5, and geographical region </a:t>
            </a:r>
            <a:r>
              <a:rPr lang="en-US" i="1" dirty="0"/>
              <a:t>X</a:t>
            </a:r>
            <a:r>
              <a:rPr lang="en-US" dirty="0"/>
              <a:t>6 also affect consumption expenditure. But it is quite possible that the joint influence of all or some of these variables may be so small and at best nonsystematic </a:t>
            </a:r>
            <a:r>
              <a:rPr lang="en-US" dirty="0" err="1"/>
              <a:t>orrandom</a:t>
            </a:r>
            <a:r>
              <a:rPr lang="en-US" dirty="0"/>
              <a:t> that as a practical matter and for cost considerations it does not pay to introduce them into the model explicitly. One hopes that their combined effect can be treated as a random variable.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722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4D65F-A7D6-4F7A-8031-5C6387191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9BE59-8A20-4E21-B370-093DA36C6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4. </a:t>
            </a:r>
            <a:r>
              <a:rPr lang="en-US" i="1" dirty="0"/>
              <a:t>Intrinsic randomness in human behavior: </a:t>
            </a:r>
            <a:r>
              <a:rPr lang="en-US" dirty="0"/>
              <a:t>Even if we succeed in introducing all the relevant variables into the model, there is bound to be </a:t>
            </a:r>
            <a:r>
              <a:rPr lang="en-US" dirty="0" err="1"/>
              <a:t>some“intrinsic</a:t>
            </a:r>
            <a:r>
              <a:rPr lang="en-US" dirty="0"/>
              <a:t>” randomness in individual </a:t>
            </a:r>
            <a:r>
              <a:rPr lang="en-US" i="1" dirty="0"/>
              <a:t>Y</a:t>
            </a:r>
            <a:r>
              <a:rPr lang="en-US" dirty="0"/>
              <a:t>’s that cannot be explained no matter how hard we try. The disturbances, may very well reflect this intrinsic randomness.</a:t>
            </a:r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5. </a:t>
            </a:r>
            <a:r>
              <a:rPr lang="en-US" i="1" dirty="0"/>
              <a:t>Poor proxy variables: </a:t>
            </a:r>
            <a:r>
              <a:rPr lang="en-US" dirty="0"/>
              <a:t>Although the classical regression model assumes that the variables </a:t>
            </a:r>
            <a:r>
              <a:rPr lang="en-US" i="1" dirty="0"/>
              <a:t>Y </a:t>
            </a:r>
            <a:r>
              <a:rPr lang="en-US" dirty="0"/>
              <a:t>and </a:t>
            </a:r>
            <a:r>
              <a:rPr lang="en-US" i="1" dirty="0"/>
              <a:t>X </a:t>
            </a:r>
            <a:r>
              <a:rPr lang="en-US" dirty="0"/>
              <a:t>are measured accurately, in practice the data may be plagued by errors of measurement.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059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7CD73-17E1-4FF1-A1EC-B14D36D86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6A714-5050-43CE-AC4E-ABB6891DB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6. </a:t>
            </a:r>
            <a:r>
              <a:rPr lang="en-US" i="1" dirty="0"/>
              <a:t>Principle of parsimony:</a:t>
            </a:r>
            <a:r>
              <a:rPr lang="en-US" dirty="0"/>
              <a:t> we would like to keep our regression model as simple as possible. </a:t>
            </a:r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7. </a:t>
            </a:r>
            <a:r>
              <a:rPr lang="en-US" i="1" dirty="0"/>
              <a:t>Wrong functional form: </a:t>
            </a:r>
            <a:r>
              <a:rPr lang="en-US" dirty="0"/>
              <a:t>Even if we have theoretically correct variables explaining a phenomenon and even if we can obtain data on these variables, very often we do not know the form of the functional relationship between the </a:t>
            </a:r>
            <a:r>
              <a:rPr lang="en-US" dirty="0" err="1"/>
              <a:t>regressand</a:t>
            </a:r>
            <a:r>
              <a:rPr lang="en-US" dirty="0"/>
              <a:t> and the regressors. Is consumption expenditure a linear (invariable) function of income or a nonlinear (invariable) function? If it is the former, </a:t>
            </a:r>
            <a:r>
              <a:rPr lang="en-US" i="1" dirty="0"/>
              <a:t>Yi </a:t>
            </a:r>
            <a:r>
              <a:rPr lang="en-US" dirty="0"/>
              <a:t>= </a:t>
            </a:r>
            <a:r>
              <a:rPr lang="en-US" i="1" dirty="0"/>
              <a:t>β</a:t>
            </a:r>
            <a:r>
              <a:rPr lang="en-US" dirty="0"/>
              <a:t>1 + </a:t>
            </a:r>
            <a:r>
              <a:rPr lang="en-US" i="1" dirty="0"/>
              <a:t>B</a:t>
            </a:r>
            <a:r>
              <a:rPr lang="en-US" dirty="0"/>
              <a:t>2</a:t>
            </a:r>
            <a:r>
              <a:rPr lang="en-US" i="1" dirty="0"/>
              <a:t>Xi </a:t>
            </a:r>
            <a:r>
              <a:rPr lang="en-US" dirty="0"/>
              <a:t>+ </a:t>
            </a:r>
            <a:r>
              <a:rPr lang="en-US" i="1" dirty="0" err="1"/>
              <a:t>Ei</a:t>
            </a:r>
            <a:r>
              <a:rPr lang="en-US" i="1" dirty="0"/>
              <a:t> </a:t>
            </a:r>
            <a:r>
              <a:rPr lang="en-US" dirty="0"/>
              <a:t>is the proper functional relationship between </a:t>
            </a:r>
            <a:r>
              <a:rPr lang="en-US" i="1" dirty="0"/>
              <a:t>Y </a:t>
            </a:r>
            <a:r>
              <a:rPr lang="en-US" dirty="0"/>
              <a:t>and </a:t>
            </a:r>
            <a:r>
              <a:rPr lang="en-US" i="1" dirty="0"/>
              <a:t>X, </a:t>
            </a:r>
            <a:r>
              <a:rPr lang="en-US" dirty="0"/>
              <a:t>but if it is the latter, </a:t>
            </a:r>
            <a:r>
              <a:rPr lang="en-US" i="1" dirty="0"/>
              <a:t>Yi </a:t>
            </a:r>
            <a:r>
              <a:rPr lang="en-US" dirty="0"/>
              <a:t>= </a:t>
            </a:r>
            <a:r>
              <a:rPr lang="en-US" i="1" dirty="0"/>
              <a:t>β</a:t>
            </a:r>
            <a:r>
              <a:rPr lang="en-US" dirty="0"/>
              <a:t>1 + </a:t>
            </a:r>
            <a:r>
              <a:rPr lang="en-US" i="1" dirty="0"/>
              <a:t>β</a:t>
            </a:r>
            <a:r>
              <a:rPr lang="en-US" dirty="0"/>
              <a:t>2</a:t>
            </a:r>
            <a:r>
              <a:rPr lang="en-US" i="1" dirty="0"/>
              <a:t>Xi </a:t>
            </a:r>
            <a:r>
              <a:rPr lang="en-US" dirty="0"/>
              <a:t>+ </a:t>
            </a:r>
            <a:r>
              <a:rPr lang="en-US" i="1" dirty="0"/>
              <a:t>β</a:t>
            </a:r>
            <a:r>
              <a:rPr lang="en-US" dirty="0"/>
              <a:t>3</a:t>
            </a:r>
            <a:r>
              <a:rPr lang="en-US" i="1" dirty="0"/>
              <a:t>X</a:t>
            </a:r>
            <a:r>
              <a:rPr lang="en-US" dirty="0"/>
              <a:t>2</a:t>
            </a:r>
            <a:r>
              <a:rPr lang="en-US" i="1" dirty="0"/>
              <a:t>i</a:t>
            </a:r>
            <a:r>
              <a:rPr lang="en-US" dirty="0"/>
              <a:t>+E</a:t>
            </a:r>
            <a:r>
              <a:rPr lang="en-US" i="1" dirty="0"/>
              <a:t>i </a:t>
            </a:r>
            <a:r>
              <a:rPr lang="en-US" dirty="0"/>
              <a:t>may be the correct functional form. In two-variable models the functional form of the relationship can often be judged from the scatter gram. But in</a:t>
            </a:r>
          </a:p>
          <a:p>
            <a:pPr marL="0" indent="0">
              <a:buNone/>
            </a:pPr>
            <a:r>
              <a:rPr lang="en-US" dirty="0"/>
              <a:t>a multiple regression model, it is not easy to determine the appropriate functional form, for graphs we cannot visualize </a:t>
            </a:r>
            <a:r>
              <a:rPr lang="en-US" dirty="0" err="1"/>
              <a:t>scattergrams</a:t>
            </a:r>
            <a:r>
              <a:rPr lang="en-US" dirty="0"/>
              <a:t> in multiple dimensions.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621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6B058-4BC9-4188-92EC-60A989739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DESIRABLE PROPERTIES OF AN ECONOMETRIC MODEL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0F6DC-1293-487A-A1AD-01E8E497D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Theoretical plausibility; the model should be compatible with the postulates of economic theory. It must describe adequately the economic phenomenon which it relates.</a:t>
            </a:r>
          </a:p>
          <a:p>
            <a:pPr lvl="0"/>
            <a:r>
              <a:rPr lang="en-US" dirty="0"/>
              <a:t>Explanatory ability; it should be able to explain the observations of the actual world.</a:t>
            </a:r>
          </a:p>
          <a:p>
            <a:pPr lvl="0"/>
            <a:r>
              <a:rPr lang="en-US" dirty="0"/>
              <a:t>Accuracy of the estimates of the parameters; it should approximate as best as possible the true parameters of the structural model. It should possess the desirable properties of unbiasedness, consistency and efficiency.</a:t>
            </a:r>
          </a:p>
          <a:p>
            <a:pPr lvl="0"/>
            <a:r>
              <a:rPr lang="en-US" dirty="0"/>
              <a:t>Forecasting ability; it should produce satisfactory predictions of future values of the dependent variables.</a:t>
            </a:r>
          </a:p>
          <a:p>
            <a:pPr lvl="0"/>
            <a:r>
              <a:rPr lang="en-US" dirty="0"/>
              <a:t>Simplicity; it should represent economic relationships with maximum simplicity.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513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D6C17-D101-4E84-BF8A-504A071A3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ESTIMATION OF PARAMETERS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41E66F0-E58A-41C3-BAD1-8090D3C973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0" marR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NewAster"/>
                  </a:rPr>
                  <a:t> </a:t>
                </a:r>
                <a:r>
                  <a:rPr lang="en-US" b="1" dirty="0">
                    <a:latin typeface="Calibri" panose="020F0502020204030204" pitchFamily="34" charset="0"/>
                    <a:ea typeface="Calibri" panose="020F0502020204030204" pitchFamily="34" charset="0"/>
                    <a:cs typeface="NewAster"/>
                  </a:rPr>
                  <a:t>LEAST SQUARES ESTIMATION METHOD (LSE)</a:t>
                </a:r>
                <a:endParaRPr lang="en-US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principle of LSE involves minimizing the sum of squared deviations of the observed values from their mean. Given the model</a:t>
                </a:r>
                <a:endParaRPr lang="en-US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𝛽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making the error term the subject leads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𝛽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"/>
                </a:pP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Take sum of squares: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𝛼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𝛽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e>
                    </m:nary>
                  </m:oMath>
                </a14:m>
                <a:endParaRPr lang="en-US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"/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Differentiate with respect to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𝑎𝑛𝑑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𝛽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equate the result to zero</a:t>
                </a:r>
                <a:endParaRPr lang="en-US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𝜀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nary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𝛼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=−2</m:t>
                    </m:r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𝛼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𝛽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=0</m:t>
                        </m:r>
                      </m:e>
                    </m:nary>
                  </m:oMath>
                </a14:m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eqArr>
                          <m:eqArr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Sup>
                                  <m:sSub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nary>
                          </m:e>
                        </m:eqAr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𝛽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=−2</m:t>
                    </m:r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𝛼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𝛽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=0.</m:t>
                        </m:r>
                      </m:e>
                    </m:nary>
                  </m:oMath>
                </a14:m>
                <a:endParaRPr lang="en-US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𝑡𝑎𝑘𝑖𝑛𝑔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𝑡h𝑒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𝑡𝑤𝑜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𝑒𝑞𝑢𝑎𝑡𝑖𝑜𝑛𝑠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𝑎𝑛𝑑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𝑚𝑎𝑘𝑖𝑛𝑔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𝑡h𝑒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𝑠𝑢𝑏𝑗𝑒𝑐𝑡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𝑡𝑜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𝑓𝑜𝑟𝑚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𝑙𝑒𝑎𝑠𝑡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𝑠𝑞𝑢𝑎𝑟𝑒𝑠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𝑛𝑜𝑟𝑚𝑎𝑙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𝑒𝑞𝑢𝑎𝑡𝑖𝑜𝑛𝑠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𝛽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 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𝑎𝑛𝑑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𝛼</m:t>
                                </m:r>
                                <m:nary>
                                  <m:naryPr>
                                    <m:chr m:val="∑"/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nary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𝛽</m:t>
                                </m:r>
                                <m:nary>
                                  <m:naryPr>
                                    <m:chr m:val="∑"/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sSubSup>
                                      <m:sSubSup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𝑖</m:t>
                                        </m:r>
                                      </m:sub>
                                      <m:sup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</m:e>
                                </m:nary>
                              </m:e>
                            </m:nary>
                          </m:e>
                        </m:nary>
                      </m:e>
                    </m:nary>
                  </m:oMath>
                </a14:m>
                <a:endParaRPr lang="en-US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𝑠𝑜𝑙𝑣𝑖𝑛𝑔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𝑡h𝑒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𝑡𝑤𝑜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𝑠𝑖𝑚𝑢𝑙𝑡𝑎𝑛𝑒𝑜𝑢𝑠𝑙𝑦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𝑓𝑜𝑟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𝑎𝑛𝑑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𝛽</m:t>
                    </m:r>
                  </m:oMath>
                </a14:m>
                <a:endParaRPr lang="en-US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nary>
                                  <m:naryPr>
                                    <m:chr m:val="∑"/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nary>
                              </m:e>
                            </m:nary>
                          </m:e>
                        </m:nary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nary>
                                  <m:naryPr>
                                    <m:chr m:val="∑"/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)</m:t>
                                    </m:r>
                                  </m:e>
                                </m:nary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e>
                            </m:acc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den>
                    </m:f>
                  </m:oMath>
                </a14:m>
                <a:endParaRPr lang="en-US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marR="0" lvl="0" indent="-34290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"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nary>
                                  <m:naryPr>
                                    <m:chr m:val="∑"/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  <m:nary>
                                      <m:naryPr>
                                        <m:chr m:val="∑"/>
                                        <m:limLoc m:val="undOvr"/>
                                        <m:subHide m:val="on"/>
                                        <m:supHide m:val="on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naryPr>
                                      <m:sub/>
                                      <m:sup/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𝑥𝑦</m:t>
                                        </m:r>
                                      </m:e>
                                    </m:nary>
                                  </m:e>
                                </m:nary>
                              </m:e>
                            </m:nary>
                          </m:e>
                        </m:nary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nary>
                                  <m:naryPr>
                                    <m:chr m:val="∑"/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)</m:t>
                                    </m:r>
                                  </m:e>
                                </m:nary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𝑜𝑟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</m:acc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endParaRPr lang="en-US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41E66F0-E58A-41C3-BAD1-8090D3C973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22" t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48443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51DFE-40E0-4544-BBEE-A3587AC74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Standard Error of Estimate</a:t>
            </a:r>
            <a:br>
              <a:rPr lang="en-US" dirty="0"/>
            </a:br>
            <a:r>
              <a:rPr lang="en-US" b="1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0C36D-90DC-41A9-B726-3B59495B5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Rarely does the predicted value of Y’ agree exactly with the actual Y value. That is, we expect some prediction error. One measure of this error is called the </a:t>
            </a:r>
            <a:r>
              <a:rPr lang="en-US" b="1" i="1" dirty="0"/>
              <a:t>‘standard error of estimate’.</a:t>
            </a:r>
            <a:r>
              <a:rPr lang="en-US" dirty="0"/>
              <a:t> This is written as </a:t>
            </a:r>
            <a:r>
              <a:rPr lang="en-US" dirty="0" err="1"/>
              <a:t>S</a:t>
            </a:r>
            <a:r>
              <a:rPr lang="en-US" baseline="-25000" dirty="0" err="1"/>
              <a:t>yx</a:t>
            </a:r>
            <a:r>
              <a:rPr lang="en-US" dirty="0"/>
              <a:t>.</a:t>
            </a:r>
          </a:p>
          <a:p>
            <a:r>
              <a:rPr lang="en-US" b="1" dirty="0"/>
              <a:t>The ‘Standard error of estimate’</a:t>
            </a:r>
            <a:r>
              <a:rPr lang="en-US" dirty="0"/>
              <a:t> is a measure of the scatter, or dispersion, of the observed values around the line of regression. A small standard error of estimate indicates that the independent variable is a good predictor of the dependent variable.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88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2FE05-CC6F-4C1D-89A7-5A7732C87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19F76B-6237-4A0B-8A32-412DBDB3B4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For the standard error of estimate, the difference between the predicted value Y’ and the actual value of Y is obtained and that difference squared and summed over all n observations. The formula is: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acc>
                              <m:accPr>
                                <m:chr m:val="̂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acc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dirty="0"/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 more convenient computational form is formula:</a:t>
                </a:r>
                <a:endParaRPr lang="en-US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𝑦𝑥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𝛼</m:t>
                                </m:r>
                                <m:nary>
                                  <m:naryPr>
                                    <m:chr m:val="∑"/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𝛽</m:t>
                                    </m:r>
                                    <m:nary>
                                      <m:naryPr>
                                        <m:chr m:val="∑"/>
                                        <m:limLoc m:val="undOvr"/>
                                        <m:subHide m:val="on"/>
                                        <m:supHide m:val="on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naryPr>
                                      <m:sub/>
                                      <m:sup/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𝑥𝑦</m:t>
                                        </m:r>
                                      </m:e>
                                    </m:nary>
                                  </m:e>
                                </m:nary>
                              </m:e>
                            </m:nary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−2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			</a:t>
                </a:r>
                <a:endParaRPr lang="en-US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Where;</a:t>
                </a:r>
                <a:endParaRPr lang="en-US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𝛼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𝛽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are the regression coefficients</a:t>
                </a:r>
                <a:endParaRPr lang="en-US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Σy</a:t>
                </a:r>
                <a:r>
                  <a:rPr lang="en-US" baseline="30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is the sum of the squares of the dependent variable</a:t>
                </a:r>
                <a:endParaRPr lang="en-US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ΣY	 is the sum of the values of the dependent variables</a:t>
                </a:r>
                <a:endParaRPr lang="en-US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ΣXY 	is the sum of the products of the dependent and independent variable</a:t>
                </a:r>
                <a:endParaRPr lang="en-US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 	is the sample size.</a:t>
                </a:r>
                <a:endParaRPr lang="en-US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19F76B-6237-4A0B-8A32-412DBDB3B4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501" r="-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4631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F5982-D4EB-4049-BC88-E9A8C78A8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BC932-2D88-4F6B-B35B-C12EA43C5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8735"/>
            <a:ext cx="10515600" cy="526511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Using example 1 above, calculate its standard error of estimate.</a:t>
            </a:r>
          </a:p>
          <a:p>
            <a:r>
              <a:rPr lang="en-US" b="1" dirty="0"/>
              <a:t>Solution: 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3152640-6283-4703-894A-854BFF8D1C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699577"/>
              </p:ext>
            </p:extLst>
          </p:nvPr>
        </p:nvGraphicFramePr>
        <p:xfrm>
          <a:off x="2520867" y="2681764"/>
          <a:ext cx="7150265" cy="2639060"/>
        </p:xfrm>
        <a:graphic>
          <a:graphicData uri="http://schemas.openxmlformats.org/drawingml/2006/table">
            <a:tbl>
              <a:tblPr firstRow="1" firstCol="1" bandRow="1"/>
              <a:tblGrid>
                <a:gridCol w="1141000">
                  <a:extLst>
                    <a:ext uri="{9D8B030D-6E8A-4147-A177-3AD203B41FA5}">
                      <a16:colId xmlns:a16="http://schemas.microsoft.com/office/drawing/2014/main" val="215952831"/>
                    </a:ext>
                  </a:extLst>
                </a:gridCol>
                <a:gridCol w="1141000">
                  <a:extLst>
                    <a:ext uri="{9D8B030D-6E8A-4147-A177-3AD203B41FA5}">
                      <a16:colId xmlns:a16="http://schemas.microsoft.com/office/drawing/2014/main" val="1606846266"/>
                    </a:ext>
                  </a:extLst>
                </a:gridCol>
                <a:gridCol w="1217066">
                  <a:extLst>
                    <a:ext uri="{9D8B030D-6E8A-4147-A177-3AD203B41FA5}">
                      <a16:colId xmlns:a16="http://schemas.microsoft.com/office/drawing/2014/main" val="2736708439"/>
                    </a:ext>
                  </a:extLst>
                </a:gridCol>
                <a:gridCol w="1217066">
                  <a:extLst>
                    <a:ext uri="{9D8B030D-6E8A-4147-A177-3AD203B41FA5}">
                      <a16:colId xmlns:a16="http://schemas.microsoft.com/office/drawing/2014/main" val="3451962049"/>
                    </a:ext>
                  </a:extLst>
                </a:gridCol>
                <a:gridCol w="1289752">
                  <a:extLst>
                    <a:ext uri="{9D8B030D-6E8A-4147-A177-3AD203B41FA5}">
                      <a16:colId xmlns:a16="http://schemas.microsoft.com/office/drawing/2014/main" val="766501763"/>
                    </a:ext>
                  </a:extLst>
                </a:gridCol>
                <a:gridCol w="1144381">
                  <a:extLst>
                    <a:ext uri="{9D8B030D-6E8A-4147-A177-3AD203B41FA5}">
                      <a16:colId xmlns:a16="http://schemas.microsoft.com/office/drawing/2014/main" val="216855779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600" b="1" i="1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 = α +βx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1600" b="1" i="1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5503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2.5708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81184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1.354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28976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1.9624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41813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2.2666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60832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2.5708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25074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2.5708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3279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0.7456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18892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1.9624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77944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Σx = 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Σx = 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Σx</a:t>
                      </a:r>
                      <a:r>
                        <a:rPr lang="en-US" sz="1600" b="1" i="1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6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99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Σxy = 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Σy</a:t>
                      </a:r>
                      <a:r>
                        <a:rPr lang="en-US" sz="1600" b="1" i="1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6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68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80" marR="912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7666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8148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2D7BA-7B91-4F69-888B-108326326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09841-4B5A-4297-9785-F869431FB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Regression analysis </a:t>
            </a:r>
            <a:r>
              <a:rPr lang="en-US" dirty="0"/>
              <a:t>this refers to fitting of a mathematical relationship between two variables say </a:t>
            </a:r>
            <a:r>
              <a:rPr lang="en-US" i="1" dirty="0"/>
              <a:t>x</a:t>
            </a:r>
            <a:r>
              <a:rPr lang="en-US" dirty="0"/>
              <a:t> and </a:t>
            </a:r>
            <a:r>
              <a:rPr lang="en-US" i="1" dirty="0"/>
              <a:t>y</a:t>
            </a:r>
            <a:r>
              <a:rPr lang="en-US" dirty="0"/>
              <a:t> where one is known “Independent or explanatory or exogenous variable”. And the unknown variable is referred to as the “Dependent or explained or endogenous variable”.</a:t>
            </a:r>
          </a:p>
          <a:p>
            <a:pPr algn="just"/>
            <a:r>
              <a:rPr lang="en-US" dirty="0"/>
              <a:t>Using the fitted relationship we can make prediction of the dependent variable for any given value of the independent variable. </a:t>
            </a:r>
          </a:p>
        </p:txBody>
      </p:sp>
    </p:spTree>
    <p:extLst>
      <p:ext uri="{BB962C8B-B14F-4D97-AF65-F5344CB8AC3E}">
        <p14:creationId xmlns:p14="http://schemas.microsoft.com/office/powerpoint/2010/main" val="13237216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0E01D-DFF8-4ED6-AABD-D05A3C5A5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964824-C041-478C-A2EE-F7171EA618B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marR="0" algn="just">
                  <a:spcBef>
                    <a:spcPts val="1200"/>
                  </a:spcBef>
                  <a:spcAft>
                    <a:spcPts val="0"/>
                  </a:spcAft>
                </a:pP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From;</a:t>
                </a:r>
                <a:r>
                  <a:rPr lang="en-US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err="1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b="1" baseline="-25000" dirty="0" err="1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yx</a:t>
                </a:r>
                <a:r>
                  <a:rPr lang="en-US" b="1" baseline="-25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:r>
                  <a:rPr lang="en-US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𝛼</m:t>
                                </m:r>
                                <m:nary>
                                  <m:naryPr>
                                    <m:chr m:val="∑"/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𝛽</m:t>
                                    </m:r>
                                    <m:nary>
                                      <m:naryPr>
                                        <m:chr m:val="∑"/>
                                        <m:limLoc m:val="undOvr"/>
                                        <m:subHide m:val="on"/>
                                        <m:supHide m:val="on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naryPr>
                                      <m:sub/>
                                      <m:sup/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𝑥𝑦</m:t>
                                        </m:r>
                                      </m:e>
                                    </m:nary>
                                  </m:e>
                                </m:nary>
                              </m:e>
                            </m:nary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−2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𝟔𝟖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n-US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  <m:r>
                                  <a:rPr lang="en-US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.</m:t>
                                </m:r>
                                <m:r>
                                  <a:rPr lang="en-US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𝟖𝟕𝟓</m:t>
                                </m:r>
                                <m:r>
                                  <a:rPr lang="en-US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∗</m:t>
                                </m:r>
                                <m:r>
                                  <a:rPr lang="en-US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𝟏𝟔</m:t>
                                </m:r>
                              </m:e>
                            </m:d>
                            <m:r>
                              <a:rPr lang="en-US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−(−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.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𝟑𝟎𝟒𝟐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∗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𝟑𝟔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𝟔𝟖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𝟑𝟓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.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𝟎𝟒𝟖𝟖</m:t>
                            </m:r>
                          </m:num>
                          <m:den>
                            <m:r>
                              <a:rPr lang="en-US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𝟑𝟐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.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𝟗𝟓𝟏𝟐</m:t>
                            </m:r>
                          </m:num>
                          <m:den>
                            <m:r>
                              <a:rPr lang="en-US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𝟔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=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𝟓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𝟒𝟗𝟏𝟗</m:t>
                        </m:r>
                      </m:e>
                    </m:rad>
                  </m:oMath>
                </a14:m>
                <a:r>
                  <a:rPr lang="en-US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= 2.34</a:t>
                </a:r>
                <a:endParaRPr lang="en-US" sz="1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dirty="0"/>
                  <a:t>Interpretation: each observation on average deviates from the regression line by 2.34 units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964824-C041-478C-A2EE-F7171EA618B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490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87E0C-EAC7-40E7-A278-512A7269F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Regression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273A1-4927-46AA-A5EA-81F68746B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T</a:t>
            </a:r>
            <a:r>
              <a:rPr lang="en-US" dirty="0"/>
              <a:t>he linear regression is based on these four assumptions;</a:t>
            </a:r>
          </a:p>
          <a:p>
            <a:pPr lvl="0"/>
            <a:r>
              <a:rPr lang="en-US" dirty="0"/>
              <a:t>For each value of </a:t>
            </a:r>
            <a:r>
              <a:rPr lang="en-US" i="1" dirty="0"/>
              <a:t>x</a:t>
            </a:r>
            <a:r>
              <a:rPr lang="en-US" dirty="0"/>
              <a:t>, there is a group of </a:t>
            </a:r>
            <a:r>
              <a:rPr lang="en-US" i="1" dirty="0"/>
              <a:t>y</a:t>
            </a:r>
            <a:r>
              <a:rPr lang="en-US" dirty="0"/>
              <a:t> values, and these </a:t>
            </a:r>
            <a:r>
              <a:rPr lang="en-US" i="1" dirty="0"/>
              <a:t>y</a:t>
            </a:r>
            <a:r>
              <a:rPr lang="en-US" dirty="0"/>
              <a:t> values are normally distributed</a:t>
            </a:r>
          </a:p>
          <a:p>
            <a:pPr lvl="0"/>
            <a:r>
              <a:rPr lang="en-US" dirty="0"/>
              <a:t>The means of these normal distributions of </a:t>
            </a:r>
            <a:r>
              <a:rPr lang="en-US" i="1" dirty="0"/>
              <a:t>y</a:t>
            </a:r>
            <a:r>
              <a:rPr lang="en-US" dirty="0"/>
              <a:t> values all lie on the straight line of regression</a:t>
            </a:r>
          </a:p>
          <a:p>
            <a:pPr lvl="0"/>
            <a:r>
              <a:rPr lang="en-US" dirty="0"/>
              <a:t>The standard deviations of these normal distributions are equal</a:t>
            </a:r>
          </a:p>
          <a:p>
            <a:pPr lvl="0"/>
            <a:r>
              <a:rPr lang="en-US" dirty="0"/>
              <a:t>The </a:t>
            </a:r>
            <a:r>
              <a:rPr lang="en-US" i="1" dirty="0"/>
              <a:t>y</a:t>
            </a:r>
            <a:r>
              <a:rPr lang="en-US" dirty="0"/>
              <a:t> values are statistically independent. This means that in the selection of a sample, the </a:t>
            </a:r>
            <a:r>
              <a:rPr lang="en-US" i="1" dirty="0"/>
              <a:t>y</a:t>
            </a:r>
            <a:r>
              <a:rPr lang="en-US" dirty="0"/>
              <a:t> values chosen for a particular </a:t>
            </a:r>
            <a:r>
              <a:rPr lang="en-US" i="1" dirty="0"/>
              <a:t>x</a:t>
            </a:r>
            <a:r>
              <a:rPr lang="en-US" dirty="0"/>
              <a:t> value do not depend on the </a:t>
            </a:r>
            <a:r>
              <a:rPr lang="en-US" i="1" dirty="0"/>
              <a:t>y</a:t>
            </a:r>
            <a:r>
              <a:rPr lang="en-US" dirty="0"/>
              <a:t> values for any other </a:t>
            </a:r>
            <a:r>
              <a:rPr lang="en-US" i="1" dirty="0"/>
              <a:t>x</a:t>
            </a:r>
            <a:r>
              <a:rPr lang="en-US" dirty="0"/>
              <a:t> value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14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CB450-2FC1-452C-BF17-20C7F6361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DISTRIBUTION OF THE DEPENDENT VARIABLE Y AND THE PARAMETER ESTIMATES OF α AND β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7BD5DF-9272-453A-8126-7120F6AFE4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dependent variable Y is normally distributed with mean (α+βx</a:t>
                </a:r>
                <a:r>
                  <a:rPr lang="en-US" baseline="-25000" dirty="0"/>
                  <a:t>i</a:t>
                </a:r>
                <a:r>
                  <a:rPr lang="en-US" dirty="0"/>
                  <a:t>) and variance δ</a:t>
                </a:r>
                <a:r>
                  <a:rPr lang="en-US" baseline="30000" dirty="0"/>
                  <a:t>2</a:t>
                </a:r>
                <a:r>
                  <a:rPr lang="en-US" dirty="0"/>
                  <a:t> which is estimated by;</a:t>
                </a:r>
              </a:p>
              <a:p>
                <a:r>
                  <a:rPr lang="en-US" dirty="0"/>
                  <a:t> S</a:t>
                </a:r>
                <a:r>
                  <a:rPr lang="en-US" baseline="30000" dirty="0"/>
                  <a:t>2</a:t>
                </a:r>
                <a:r>
                  <a:rPr lang="en-US" baseline="-25000" dirty="0"/>
                  <a:t>yx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/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/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en-US" i="1"/>
                                  <m:t>𝑦</m:t>
                                </m:r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  <m:r>
                              <a:rPr lang="en-US" i="1"/>
                              <m:t>−</m:t>
                            </m:r>
                            <m:r>
                              <a:rPr lang="en-US" i="1"/>
                              <m:t>𝛼</m:t>
                            </m:r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i="1"/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i="1"/>
                                  <m:t>𝑦</m:t>
                                </m:r>
                                <m:r>
                                  <a:rPr lang="en-US" i="1"/>
                                  <m:t>−</m:t>
                                </m:r>
                                <m:r>
                                  <a:rPr lang="en-US" i="1"/>
                                  <m:t>𝛽</m:t>
                                </m:r>
                                <m:nary>
                                  <m:naryPr>
                                    <m:chr m:val="∑"/>
                                    <m:limLoc m:val="undOvr"/>
                                    <m:subHide m:val="on"/>
                                    <m:supHide m:val="on"/>
                                    <m:ctrlPr>
                                      <a:rPr lang="en-US" i="1"/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en-US" i="1"/>
                                      <m:t>𝑥𝑦</m:t>
                                    </m:r>
                                  </m:e>
                                </m:nary>
                              </m:e>
                            </m:nary>
                          </m:e>
                        </m:nary>
                      </m:num>
                      <m:den>
                        <m:r>
                          <a:rPr lang="en-US" i="1"/>
                          <m:t>𝑛</m:t>
                        </m:r>
                        <m:r>
                          <a:rPr lang="en-US" i="1"/>
                          <m:t>−2</m:t>
                        </m:r>
                      </m:den>
                    </m:f>
                    <m:r>
                      <a:rPr lang="en-US" i="1"/>
                      <m:t> </m:t>
                    </m:r>
                    <m:r>
                      <a:rPr lang="en-US" i="1"/>
                      <m:t>𝑜𝑟</m:t>
                    </m:r>
                    <m:r>
                      <a:rPr lang="en-US" i="1"/>
                      <m:t> 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/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en-US" i="1"/>
                                  <m:t>(</m:t>
                                </m:r>
                                <m:r>
                                  <a:rPr lang="en-US" i="1"/>
                                  <m:t>𝑦</m:t>
                                </m:r>
                                <m:r>
                                  <a:rPr lang="en-US" i="1"/>
                                  <m:t>−</m:t>
                                </m:r>
                                <m:acc>
                                  <m:accPr>
                                    <m:chr m:val="̂"/>
                                    <m:ctrlPr>
                                      <a:rPr lang="en-US" i="1"/>
                                    </m:ctrlPr>
                                  </m:accPr>
                                  <m:e>
                                    <m:r>
                                      <a:rPr lang="en-US" i="1"/>
                                      <m:t>𝑦</m:t>
                                    </m:r>
                                  </m:e>
                                </m:acc>
                                <m:r>
                                  <a:rPr lang="en-US" i="1"/>
                                  <m:t>)</m:t>
                                </m:r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en-US" i="1"/>
                          <m:t>𝑛</m:t>
                        </m:r>
                        <m:r>
                          <a:rPr lang="en-US" i="1"/>
                          <m:t>−2</m:t>
                        </m:r>
                      </m:den>
                    </m:f>
                    <m:r>
                      <a:rPr lang="en-US" i="1"/>
                      <m:t> </m:t>
                    </m:r>
                    <m:r>
                      <a:rPr lang="en-US" i="1"/>
                      <m:t>𝑜𝑟</m:t>
                    </m:r>
                    <m:r>
                      <a:rPr lang="en-US" i="1"/>
                      <m:t> 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𝑛</m:t>
                        </m:r>
                        <m:r>
                          <a:rPr lang="en-US" i="1"/>
                          <m:t>−1</m:t>
                        </m:r>
                      </m:num>
                      <m:den>
                        <m:r>
                          <a:rPr lang="en-US" i="1"/>
                          <m:t>𝑛</m:t>
                        </m:r>
                        <m:r>
                          <a:rPr lang="en-US" i="1"/>
                          <m:t>−2</m:t>
                        </m:r>
                      </m:den>
                    </m:f>
                    <m:r>
                      <a:rPr lang="en-US" i="1"/>
                      <m:t>[</m:t>
                    </m:r>
                    <m:sSubSup>
                      <m:sSubSupPr>
                        <m:ctrlPr>
                          <a:rPr lang="en-US" i="1"/>
                        </m:ctrlPr>
                      </m:sSubSupPr>
                      <m:e>
                        <m:r>
                          <a:rPr lang="en-US" i="1"/>
                          <m:t>𝑠</m:t>
                        </m:r>
                      </m:e>
                      <m:sub>
                        <m:r>
                          <a:rPr lang="en-US" i="1"/>
                          <m:t>𝑦</m:t>
                        </m:r>
                      </m:sub>
                      <m:sup>
                        <m:r>
                          <a:rPr lang="en-US" i="1"/>
                          <m:t>2</m:t>
                        </m:r>
                      </m:sup>
                    </m:sSubSup>
                    <m:r>
                      <a:rPr lang="en-US" i="1"/>
                      <m:t>−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i="1"/>
                            </m:ctrlPr>
                          </m:accPr>
                          <m:e>
                            <m:r>
                              <a:rPr lang="en-US" i="1"/>
                              <m:t>𝛽</m:t>
                            </m:r>
                          </m:e>
                        </m:acc>
                      </m:e>
                      <m:sup>
                        <m:r>
                          <a:rPr lang="en-US" i="1"/>
                          <m:t>2</m:t>
                        </m:r>
                      </m:sup>
                    </m:sSup>
                    <m:sSubSup>
                      <m:sSubSupPr>
                        <m:ctrlPr>
                          <a:rPr lang="en-US" i="1"/>
                        </m:ctrlPr>
                      </m:sSubSupPr>
                      <m:e>
                        <m:r>
                          <a:rPr lang="en-US" i="1"/>
                          <m:t>𝑠</m:t>
                        </m:r>
                      </m:e>
                      <m:sub>
                        <m:r>
                          <a:rPr lang="en-US" i="1"/>
                          <m:t>𝑥</m:t>
                        </m:r>
                      </m:sub>
                      <m:sup>
                        <m:r>
                          <a:rPr lang="en-US" i="1"/>
                          <m:t>2</m:t>
                        </m:r>
                      </m:sup>
                    </m:sSubSup>
                    <m:r>
                      <a:rPr lang="en-US" i="1"/>
                      <m:t>]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The estimator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𝛼</m:t>
                        </m:r>
                      </m:e>
                    </m:acc>
                  </m:oMath>
                </a14:m>
                <a:r>
                  <a:rPr lang="en-US" dirty="0"/>
                  <a:t> is normally distributed with mean α and variance </a:t>
                </a:r>
                <a14:m>
                  <m:oMath xmlns:m="http://schemas.openxmlformats.org/officeDocument/2006/math">
                    <m:r>
                      <a:rPr lang="en-US" i="1"/>
                      <m:t>𝑉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i="1"/>
                            </m:ctrlPr>
                          </m:accPr>
                          <m:e>
                            <m:r>
                              <a:rPr lang="en-US" i="1"/>
                              <m:t>𝛼</m:t>
                            </m:r>
                          </m:e>
                        </m:acc>
                      </m:e>
                    </m:d>
                    <m:r>
                      <a:rPr lang="en-US" i="1"/>
                      <m:t>=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a:rPr lang="en-US" i="1"/>
                          <m:t>𝛿</m:t>
                        </m:r>
                      </m:e>
                      <m:sup>
                        <m:r>
                          <a:rPr lang="en-US" i="1"/>
                          <m:t>2</m:t>
                        </m:r>
                      </m:sup>
                    </m:sSup>
                    <m:r>
                      <a:rPr lang="en-US" i="1"/>
                      <m:t>[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1</m:t>
                        </m:r>
                      </m:num>
                      <m:den>
                        <m:r>
                          <a:rPr lang="en-US" i="1"/>
                          <m:t>𝑛</m:t>
                        </m:r>
                      </m:den>
                    </m:f>
                    <m:r>
                      <a:rPr lang="en-US" i="1"/>
                      <m:t>+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acc>
                              <m:accPr>
                                <m:chr m:val="̅"/>
                                <m:ctrlPr>
                                  <a:rPr lang="en-US" i="1"/>
                                </m:ctrlPr>
                              </m:accPr>
                              <m:e>
                                <m:r>
                                  <a:rPr lang="en-US" i="1"/>
                                  <m:t>𝑥</m:t>
                                </m:r>
                              </m:e>
                            </m:acc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</m:num>
                      <m:den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/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/>
                                    </m:ctrlPr>
                                  </m:dPr>
                                  <m:e>
                                    <m:r>
                                      <a:rPr lang="en-US" i="1"/>
                                      <m:t>𝑥</m:t>
                                    </m:r>
                                    <m:r>
                                      <a:rPr lang="en-US" i="1"/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i="1"/>
                                        </m:ctrlPr>
                                      </m:accPr>
                                      <m:e>
                                        <m:r>
                                          <a:rPr lang="en-US" i="1"/>
                                          <m:t>𝑥</m:t>
                                        </m:r>
                                      </m:e>
                                    </m:acc>
                                  </m:e>
                                </m:d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</m:e>
                        </m:nary>
                      </m:den>
                    </m:f>
                    <m:r>
                      <a:rPr lang="en-US" i="1"/>
                      <m:t>]</m:t>
                    </m:r>
                  </m:oMath>
                </a14:m>
                <a:r>
                  <a:rPr lang="en-US" dirty="0"/>
                  <a:t> and the estimator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𝛽</m:t>
                        </m:r>
                      </m:e>
                    </m:acc>
                  </m:oMath>
                </a14:m>
                <a:r>
                  <a:rPr lang="en-US" dirty="0"/>
                  <a:t> is normally distributed with mean β and variance </a:t>
                </a:r>
                <a14:m>
                  <m:oMath xmlns:m="http://schemas.openxmlformats.org/officeDocument/2006/math">
                    <m:r>
                      <a:rPr lang="en-US" i="1"/>
                      <m:t>𝑉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i="1"/>
                            </m:ctrlPr>
                          </m:accPr>
                          <m:e>
                            <m:r>
                              <a:rPr lang="en-US" i="1"/>
                              <m:t>𝛽</m:t>
                            </m:r>
                          </m:e>
                        </m:acc>
                      </m:e>
                    </m:d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𝛿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</m:num>
                      <m:den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/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en-US" i="1"/>
                                  <m:t>(</m:t>
                                </m:r>
                                <m:r>
                                  <a:rPr lang="en-US" i="1"/>
                                  <m:t>𝑥</m:t>
                                </m:r>
                                <m:r>
                                  <a:rPr lang="en-US" i="1"/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i="1"/>
                                    </m:ctrlPr>
                                  </m:accPr>
                                  <m:e>
                                    <m:r>
                                      <a:rPr lang="en-US" i="1"/>
                                      <m:t>𝑥</m:t>
                                    </m:r>
                                  </m:e>
                                </m:acc>
                                <m:r>
                                  <a:rPr lang="en-US" i="1"/>
                                  <m:t>)</m:t>
                                </m:r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</m:e>
                        </m:nary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7BD5DF-9272-453A-8126-7120F6AFE4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09867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3AF01-FC26-46AB-9069-5FDCF77E5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PROPERTIES OF LSE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4A1A6-AD25-4A40-8A8E-A4FC5CB3B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Using finite sample properties, LSE are</a:t>
            </a:r>
          </a:p>
          <a:p>
            <a:pPr lvl="0"/>
            <a:r>
              <a:rPr lang="en-US" dirty="0"/>
              <a:t>Unbiased because they are Best Linear Unbiased estimators. Unbiased estimator is one whose expected value is equal to the unknown population parameter.</a:t>
            </a:r>
          </a:p>
          <a:p>
            <a:pPr lvl="0"/>
            <a:r>
              <a:rPr lang="en-US" dirty="0"/>
              <a:t>They are efficient. That is, have minimum variance among all unbiased estimators.</a:t>
            </a:r>
          </a:p>
          <a:p>
            <a:pPr lvl="0"/>
            <a:r>
              <a:rPr lang="en-US" dirty="0"/>
              <a:t>Have all the desirable asymptotic properties since they are the same as the maximum likelihood estimators (consistent)</a:t>
            </a:r>
          </a:p>
          <a:p>
            <a:pPr marL="0" indent="0">
              <a:buNone/>
            </a:pPr>
            <a:r>
              <a:rPr lang="en-US" b="1" dirty="0"/>
              <a:t>EXAMPLE</a:t>
            </a:r>
            <a:endParaRPr lang="en-US" dirty="0"/>
          </a:p>
          <a:p>
            <a:r>
              <a:rPr lang="en-US" dirty="0"/>
              <a:t>Using the data below, estimate the regression equation, the variance δ</a:t>
            </a:r>
            <a:r>
              <a:rPr lang="en-US" baseline="30000" dirty="0"/>
              <a:t>2</a:t>
            </a:r>
            <a:r>
              <a:rPr lang="en-US" dirty="0"/>
              <a:t> and the variances of the estimators.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0123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9F43E-1039-403F-98DD-9711E98B4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B5B23F7-762B-4429-B842-65B4E438EC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559734"/>
              </p:ext>
            </p:extLst>
          </p:nvPr>
        </p:nvGraphicFramePr>
        <p:xfrm>
          <a:off x="1199437" y="3416469"/>
          <a:ext cx="9793132" cy="1188720"/>
        </p:xfrm>
        <a:graphic>
          <a:graphicData uri="http://schemas.openxmlformats.org/drawingml/2006/table">
            <a:tbl>
              <a:tblPr firstRow="1" firstCol="1" bandRow="1"/>
              <a:tblGrid>
                <a:gridCol w="978700">
                  <a:extLst>
                    <a:ext uri="{9D8B030D-6E8A-4147-A177-3AD203B41FA5}">
                      <a16:colId xmlns:a16="http://schemas.microsoft.com/office/drawing/2014/main" val="1643916175"/>
                    </a:ext>
                  </a:extLst>
                </a:gridCol>
                <a:gridCol w="978700">
                  <a:extLst>
                    <a:ext uri="{9D8B030D-6E8A-4147-A177-3AD203B41FA5}">
                      <a16:colId xmlns:a16="http://schemas.microsoft.com/office/drawing/2014/main" val="2243261019"/>
                    </a:ext>
                  </a:extLst>
                </a:gridCol>
                <a:gridCol w="978700">
                  <a:extLst>
                    <a:ext uri="{9D8B030D-6E8A-4147-A177-3AD203B41FA5}">
                      <a16:colId xmlns:a16="http://schemas.microsoft.com/office/drawing/2014/main" val="1046640671"/>
                    </a:ext>
                  </a:extLst>
                </a:gridCol>
                <a:gridCol w="978700">
                  <a:extLst>
                    <a:ext uri="{9D8B030D-6E8A-4147-A177-3AD203B41FA5}">
                      <a16:colId xmlns:a16="http://schemas.microsoft.com/office/drawing/2014/main" val="2709517496"/>
                    </a:ext>
                  </a:extLst>
                </a:gridCol>
                <a:gridCol w="979722">
                  <a:extLst>
                    <a:ext uri="{9D8B030D-6E8A-4147-A177-3AD203B41FA5}">
                      <a16:colId xmlns:a16="http://schemas.microsoft.com/office/drawing/2014/main" val="2667129314"/>
                    </a:ext>
                  </a:extLst>
                </a:gridCol>
                <a:gridCol w="979722">
                  <a:extLst>
                    <a:ext uri="{9D8B030D-6E8A-4147-A177-3AD203B41FA5}">
                      <a16:colId xmlns:a16="http://schemas.microsoft.com/office/drawing/2014/main" val="3050634833"/>
                    </a:ext>
                  </a:extLst>
                </a:gridCol>
                <a:gridCol w="979722">
                  <a:extLst>
                    <a:ext uri="{9D8B030D-6E8A-4147-A177-3AD203B41FA5}">
                      <a16:colId xmlns:a16="http://schemas.microsoft.com/office/drawing/2014/main" val="85089824"/>
                    </a:ext>
                  </a:extLst>
                </a:gridCol>
                <a:gridCol w="979722">
                  <a:extLst>
                    <a:ext uri="{9D8B030D-6E8A-4147-A177-3AD203B41FA5}">
                      <a16:colId xmlns:a16="http://schemas.microsoft.com/office/drawing/2014/main" val="2881005930"/>
                    </a:ext>
                  </a:extLst>
                </a:gridCol>
                <a:gridCol w="979722">
                  <a:extLst>
                    <a:ext uri="{9D8B030D-6E8A-4147-A177-3AD203B41FA5}">
                      <a16:colId xmlns:a16="http://schemas.microsoft.com/office/drawing/2014/main" val="3117056949"/>
                    </a:ext>
                  </a:extLst>
                </a:gridCol>
                <a:gridCol w="979722">
                  <a:extLst>
                    <a:ext uri="{9D8B030D-6E8A-4147-A177-3AD203B41FA5}">
                      <a16:colId xmlns:a16="http://schemas.microsoft.com/office/drawing/2014/main" val="3145396096"/>
                    </a:ext>
                  </a:extLst>
                </a:gridCol>
              </a:tblGrid>
              <a:tr h="59396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3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3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3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3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3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3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3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3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3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3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2861412"/>
                  </a:ext>
                </a:extLst>
              </a:tr>
              <a:tr h="59396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3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3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3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3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3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3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3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3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3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3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9" marR="110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9546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4766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3D4E6-1939-4349-B9E6-6A8CB8437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covariances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6161E3-4E0C-48CD-8661-9311BF50C94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C</a:t>
                </a:r>
                <a:r>
                  <a:rPr lang="en-US" b="1" dirty="0"/>
                  <a:t>OVARIANCE 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1" i="1"/>
                        </m:ctrlPr>
                      </m:accPr>
                      <m:e>
                        <m:r>
                          <a:rPr lang="en-US" b="1" i="1"/>
                          <m:t>𝜶</m:t>
                        </m:r>
                        <m:r>
                          <a:rPr lang="en-US" b="1" i="1"/>
                          <m:t> </m:t>
                        </m:r>
                      </m:e>
                    </m:acc>
                    <m:r>
                      <a:rPr lang="en-US" b="1" i="1"/>
                      <m:t>,</m:t>
                    </m:r>
                    <m:acc>
                      <m:accPr>
                        <m:chr m:val="̂"/>
                        <m:ctrlPr>
                          <a:rPr lang="en-US" b="1" i="1"/>
                        </m:ctrlPr>
                      </m:accPr>
                      <m:e>
                        <m:r>
                          <a:rPr lang="en-US" b="1" i="1"/>
                          <m:t>𝜷</m:t>
                        </m:r>
                      </m:e>
                    </m:acc>
                  </m:oMath>
                </a14:m>
                <a:r>
                  <a:rPr lang="en-US" b="1" dirty="0"/>
                  <a:t>) </a:t>
                </a:r>
                <a:endParaRPr lang="en-US" dirty="0"/>
              </a:p>
              <a:p>
                <a:r>
                  <a:rPr lang="en-US" dirty="0"/>
                  <a:t>By using the estimators instead of the parameters α and β , sampling errors are committed. The sign of this error </a:t>
                </a:r>
                <a14:m>
                  <m:oMath xmlns:m="http://schemas.openxmlformats.org/officeDocument/2006/math">
                    <m:r>
                      <a:rPr lang="en-US" i="1"/>
                      <m:t>𝐸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i="1"/>
                            </m:ctrlPr>
                          </m:accPr>
                          <m:e>
                            <m:r>
                              <a:rPr lang="en-US" i="1"/>
                              <m:t>𝛼</m:t>
                            </m:r>
                            <m:r>
                              <a:rPr lang="en-US" i="1"/>
                              <m:t> </m:t>
                            </m:r>
                          </m:e>
                        </m:acc>
                        <m:r>
                          <a:rPr lang="en-US" i="1"/>
                          <m:t>–</m:t>
                        </m:r>
                        <m:r>
                          <a:rPr lang="en-US" i="1"/>
                          <m:t>𝛼</m:t>
                        </m:r>
                      </m:e>
                    </m:d>
                    <m:r>
                      <a:rPr lang="en-US" i="1"/>
                      <m:t>(</m:t>
                    </m:r>
                    <m:acc>
                      <m:accPr>
                        <m:chr m:val="̂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𝛽</m:t>
                        </m:r>
                      </m:e>
                    </m:acc>
                    <m:r>
                      <a:rPr lang="en-US" i="1"/>
                      <m:t>−</m:t>
                    </m:r>
                    <m:r>
                      <a:rPr lang="en-US" i="1"/>
                      <m:t>𝛽</m:t>
                    </m:r>
                    <m:r>
                      <a:rPr lang="en-US" i="1"/>
                      <m:t>)</m:t>
                    </m:r>
                  </m:oMath>
                </a14:m>
                <a:r>
                  <a:rPr lang="en-US" dirty="0"/>
                  <a:t> is the covariance of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𝛼</m:t>
                        </m:r>
                      </m:e>
                    </m:acc>
                    <m:r>
                      <a:rPr lang="en-US" i="1"/>
                      <m:t> </m:t>
                    </m:r>
                    <m:r>
                      <a:rPr lang="en-US" i="1"/>
                      <m:t>𝑎𝑛𝑑</m:t>
                    </m:r>
                    <m:r>
                      <a:rPr lang="en-US" i="1"/>
                      <m:t> </m:t>
                    </m:r>
                    <m:acc>
                      <m:accPr>
                        <m:chr m:val="̂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𝛽</m:t>
                        </m:r>
                        <m:r>
                          <a:rPr lang="en-US" i="1"/>
                          <m:t>.</m:t>
                        </m:r>
                      </m:e>
                    </m:acc>
                  </m:oMath>
                </a14:m>
                <a:r>
                  <a:rPr lang="en-US" dirty="0"/>
                  <a:t> This covariance is given as </a:t>
                </a:r>
                <a14:m>
                  <m:oMath xmlns:m="http://schemas.openxmlformats.org/officeDocument/2006/math">
                    <m:r>
                      <a:rPr lang="en-US" i="1"/>
                      <m:t>𝑐𝑜𝑣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i="1"/>
                            </m:ctrlPr>
                          </m:accPr>
                          <m:e>
                            <m:r>
                              <a:rPr lang="en-US" i="1"/>
                              <m:t>𝛼</m:t>
                            </m:r>
                          </m:e>
                        </m:acc>
                        <m:r>
                          <a:rPr lang="en-US" i="1"/>
                          <m:t>,</m:t>
                        </m:r>
                        <m:acc>
                          <m:accPr>
                            <m:chr m:val="̂"/>
                            <m:ctrlPr>
                              <a:rPr lang="en-US" i="1"/>
                            </m:ctrlPr>
                          </m:accPr>
                          <m:e>
                            <m:r>
                              <a:rPr lang="en-US" i="1"/>
                              <m:t>𝛽</m:t>
                            </m:r>
                          </m:e>
                        </m:acc>
                      </m:e>
                    </m:d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−</m:t>
                        </m:r>
                        <m:acc>
                          <m:accPr>
                            <m:chr m:val="̅"/>
                            <m:ctrlPr>
                              <a:rPr lang="en-US" i="1"/>
                            </m:ctrlPr>
                          </m:accPr>
                          <m:e>
                            <m:r>
                              <a:rPr lang="en-US" i="1"/>
                              <m:t>𝑥</m:t>
                            </m:r>
                          </m:e>
                        </m:acc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𝛿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</m:num>
                      <m:den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/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en-US" i="1"/>
                                  <m:t>(</m:t>
                                </m:r>
                                <m:r>
                                  <a:rPr lang="en-US" i="1"/>
                                  <m:t>𝑥</m:t>
                                </m:r>
                                <m:r>
                                  <a:rPr lang="en-US" i="1"/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i="1"/>
                                    </m:ctrlPr>
                                  </m:accPr>
                                  <m:e>
                                    <m:r>
                                      <a:rPr lang="en-US" i="1"/>
                                      <m:t>𝑥</m:t>
                                    </m:r>
                                  </m:e>
                                </m:acc>
                                <m:r>
                                  <a:rPr lang="en-US" i="1"/>
                                  <m:t>)</m:t>
                                </m:r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</m:e>
                        </m:nary>
                      </m:den>
                    </m:f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b="1" dirty="0"/>
                  <a:t>Example: using the above example, compute the covariance of the estimators.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6161E3-4E0C-48CD-8661-9311BF50C9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2064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3D30F-35DA-4F2B-9243-1D6428EAA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DIFFERENCES BETWEEN CORRELATION AND REGRESSION ANALYSIS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0863B-6A69-4936-A024-7FC76AC70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In regression analysis there is an asymmetry in the way the dependent and explanatory variables are treated.</a:t>
            </a:r>
          </a:p>
          <a:p>
            <a:pPr lvl="0"/>
            <a:r>
              <a:rPr lang="en-US" dirty="0"/>
              <a:t>In regression the dependent variable is assumed to be statistical, random or stochastic, that is have a probability distribution.</a:t>
            </a:r>
          </a:p>
          <a:p>
            <a:pPr lvl="0"/>
            <a:r>
              <a:rPr lang="en-US" dirty="0"/>
              <a:t>In regression the explanatory variable is assumed to have fixed values in repeated sampling.</a:t>
            </a:r>
          </a:p>
          <a:p>
            <a:pPr lvl="0"/>
            <a:r>
              <a:rPr lang="en-US" dirty="0"/>
              <a:t>In correlation analysis, the two variables are treated symmetrically.</a:t>
            </a:r>
          </a:p>
          <a:p>
            <a:pPr lvl="0"/>
            <a:r>
              <a:rPr lang="en-US" dirty="0"/>
              <a:t> In correlation there is no difference between the dependent and independent variables.</a:t>
            </a:r>
          </a:p>
          <a:p>
            <a:pPr lvl="0"/>
            <a:r>
              <a:rPr lang="en-US" dirty="0"/>
              <a:t>In correlation both variables are assumed to be random.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94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9AEB7-09A6-4209-A9E6-D6F6F1F5F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OBJECTIVES OF REGRESSION ANALYSIS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64FAA-A192-4743-93F3-40711B7A0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Prediction of future observations. To estimate the mean value of the dependent variable given the value of the independent variable.</a:t>
            </a:r>
          </a:p>
          <a:p>
            <a:pPr lvl="0"/>
            <a:r>
              <a:rPr lang="en-US" dirty="0"/>
              <a:t>Assessment of the effect or relationship between explanatory on the response.</a:t>
            </a:r>
          </a:p>
          <a:p>
            <a:pPr lvl="0"/>
            <a:r>
              <a:rPr lang="en-US" dirty="0"/>
              <a:t>A general description of the data structure.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6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1AE1A-778B-4610-8389-56945F324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LINEAR REGRESSION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6CD4F9-D6FC-4D2E-9BE3-65A2359DB83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Has two variables, independent (x) and dependent variable (y).</a:t>
                </a:r>
              </a:p>
              <a:p>
                <a:r>
                  <a:rPr lang="en-US" b="1" dirty="0"/>
                  <a:t>Linear thus;</a:t>
                </a:r>
                <a:r>
                  <a:rPr lang="en-US" dirty="0"/>
                  <a:t> Y = </a:t>
                </a:r>
                <a:r>
                  <a:rPr lang="en-US" i="1" dirty="0"/>
                  <a:t>a</a:t>
                </a:r>
                <a:r>
                  <a:rPr lang="en-US" dirty="0"/>
                  <a:t> + </a:t>
                </a:r>
                <a:r>
                  <a:rPr lang="en-US" i="1" dirty="0"/>
                  <a:t>bx</a:t>
                </a:r>
                <a:r>
                  <a:rPr lang="en-US" dirty="0"/>
                  <a:t>. Where; </a:t>
                </a:r>
                <a:r>
                  <a:rPr lang="en-US" b="1" i="1" dirty="0"/>
                  <a:t>a</a:t>
                </a:r>
                <a:r>
                  <a:rPr lang="en-US" dirty="0"/>
                  <a:t> is the intercept, </a:t>
                </a:r>
                <a:r>
                  <a:rPr lang="en-US" b="1" i="1" dirty="0"/>
                  <a:t>b</a:t>
                </a:r>
                <a:r>
                  <a:rPr lang="en-US" dirty="0"/>
                  <a:t> is the slope of the curve, </a:t>
                </a:r>
                <a:r>
                  <a:rPr lang="en-US" b="1" dirty="0"/>
                  <a:t>Y</a:t>
                </a:r>
                <a:r>
                  <a:rPr lang="en-US" dirty="0"/>
                  <a:t> is the dependent (explained) variable and </a:t>
                </a:r>
                <a:r>
                  <a:rPr lang="en-US" b="1" i="1" dirty="0"/>
                  <a:t>x</a:t>
                </a:r>
                <a:r>
                  <a:rPr lang="en-US" dirty="0"/>
                  <a:t> is the independent (explanatory) variable.</a:t>
                </a:r>
              </a:p>
              <a:p>
                <a:r>
                  <a:rPr lang="en-US" dirty="0"/>
                  <a:t>For every point on a scattered diagram there is a unique value of (y-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dirty="0"/>
                  <a:t>). This is the error term committed in estimating y by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dirty="0"/>
                  <a:t>. By the least square method, we scam to minimize the sum of squares of observed values of the dependent variable from those estimated by the regression line. Thus;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𝛴</m:t>
                    </m:r>
                  </m:oMath>
                </a14:m>
                <a:r>
                  <a:rPr lang="en-US" dirty="0"/>
                  <a:t>(y-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dirty="0"/>
                  <a:t>)</a:t>
                </a:r>
                <a:r>
                  <a:rPr lang="en-US" baseline="30000" dirty="0"/>
                  <a:t>2</a:t>
                </a:r>
                <a:r>
                  <a:rPr lang="en-US" dirty="0"/>
                  <a:t> should be minimal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6CD4F9-D6FC-4D2E-9BE3-65A2359DB8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2944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60B81-23DC-4B67-AA97-6B6639C39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Interpretation of regression coefficient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ACD1DDF-E393-4D9D-998A-5E939962E5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Given the regression equation or line y = </a:t>
                </a:r>
                <a:r>
                  <a:rPr lang="en-US" i="1" dirty="0"/>
                  <a:t>a</a:t>
                </a:r>
                <a:r>
                  <a:rPr lang="en-US" dirty="0"/>
                  <a:t> + </a:t>
                </a:r>
                <a:r>
                  <a:rPr lang="en-US" i="1" dirty="0"/>
                  <a:t>bx</a:t>
                </a:r>
                <a:r>
                  <a:rPr lang="en-US" dirty="0"/>
                  <a:t>, the regression coefficients of </a:t>
                </a:r>
                <a:r>
                  <a:rPr lang="en-US" i="1" dirty="0"/>
                  <a:t>a </a:t>
                </a:r>
                <a:r>
                  <a:rPr lang="en-US" dirty="0"/>
                  <a:t>and </a:t>
                </a:r>
                <a:r>
                  <a:rPr lang="en-US" i="1" dirty="0"/>
                  <a:t>b</a:t>
                </a:r>
                <a:r>
                  <a:rPr lang="en-US" dirty="0"/>
                  <a:t> can be interpreted as follows; a is the y intercept and it gives an estimate of a dependent variable when the independent variable is zero(</a:t>
                </a:r>
                <a:r>
                  <a:rPr lang="en-US" i="1" dirty="0"/>
                  <a:t>x</a:t>
                </a:r>
                <a:r>
                  <a:rPr lang="en-US" dirty="0"/>
                  <a:t> = 0). </a:t>
                </a:r>
              </a:p>
              <a:p>
                <a:r>
                  <a:rPr lang="en-US" dirty="0"/>
                  <a:t>b is the slope of the regression line. It shows the change in y (the dependent variable) that  results from a unit change in </a:t>
                </a:r>
                <a:r>
                  <a:rPr lang="en-US" i="1" dirty="0"/>
                  <a:t>x</a:t>
                </a:r>
                <a:r>
                  <a:rPr lang="en-US" dirty="0"/>
                  <a:t> (the independent variable). The constant </a:t>
                </a:r>
                <a:r>
                  <a:rPr lang="en-US" i="1" dirty="0"/>
                  <a:t>a</a:t>
                </a:r>
                <a:r>
                  <a:rPr lang="en-US" dirty="0"/>
                  <a:t> and </a:t>
                </a:r>
                <a:r>
                  <a:rPr lang="en-US" i="1" dirty="0"/>
                  <a:t>b</a:t>
                </a:r>
                <a:r>
                  <a:rPr lang="en-US" dirty="0"/>
                  <a:t> are denoted by;</a:t>
                </a:r>
              </a:p>
              <a:p>
                <a:r>
                  <a:rPr lang="en-US" i="1" dirty="0"/>
                  <a:t>a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</m:nary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dirty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nary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dirty="0"/>
                  <a:t>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𝑌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nary>
                          </m:e>
                        </m:nary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i="1" dirty="0"/>
                  <a:t>b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𝑋𝑌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 </m:t>
                            </m:r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nary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</m:nary>
                          </m:e>
                        </m:nary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  <m:r>
                          <a:rPr lang="en-US" i="1">
                            <a:latin typeface="Cambria Math" panose="02040503050406030204" pitchFamily="18" charset="0"/>
                          </a:rPr>
                          <m:t>−(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nary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</m:acc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</m:e>
                                </m:acc>
                              </m:e>
                            </m:d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</m:acc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ACD1DDF-E393-4D9D-998A-5E939962E5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8705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607E3-4867-4184-97AF-ADACD3158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A726D4D-4186-4873-B428-3849A833EED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Given the bivariate data below fit a regression line of </a:t>
                </a:r>
                <a:r>
                  <a:rPr lang="en-US" i="1" dirty="0"/>
                  <a:t>y</a:t>
                </a:r>
                <a:r>
                  <a:rPr lang="en-US" dirty="0"/>
                  <a:t> and </a:t>
                </a:r>
                <a:r>
                  <a:rPr lang="en-US" i="1" dirty="0"/>
                  <a:t>x</a:t>
                </a:r>
                <a:r>
                  <a:rPr lang="en-US" dirty="0"/>
                  <a:t> and hence predict </a:t>
                </a:r>
                <a:r>
                  <a:rPr lang="en-US" i="1" dirty="0"/>
                  <a:t>y</a:t>
                </a:r>
                <a:r>
                  <a:rPr lang="en-US" dirty="0"/>
                  <a:t> if </a:t>
                </a:r>
                <a:r>
                  <a:rPr lang="en-US" i="1" dirty="0"/>
                  <a:t>x</a:t>
                </a:r>
                <a:r>
                  <a:rPr lang="en-US" dirty="0"/>
                  <a:t> = 4</a:t>
                </a:r>
              </a:p>
              <a:p>
                <a:r>
                  <a:rPr lang="en-US" i="1" dirty="0"/>
                  <a:t>x</a:t>
                </a:r>
                <a:r>
                  <a:rPr lang="en-US" dirty="0"/>
                  <a:t>: 1 5 3 2 1 1 7 3 </a:t>
                </a:r>
              </a:p>
              <a:p>
                <a:r>
                  <a:rPr lang="en-US" i="1" dirty="0"/>
                  <a:t>y</a:t>
                </a:r>
                <a:r>
                  <a:rPr lang="en-US" dirty="0"/>
                  <a:t>: 6 1 0 0 1 2 1 5</a:t>
                </a:r>
              </a:p>
              <a:p>
                <a:pPr marL="0" indent="0">
                  <a:buNone/>
                </a:pPr>
                <a:r>
                  <a:rPr lang="en-US" dirty="0"/>
                  <a:t>SOLUTION</a:t>
                </a:r>
              </a:p>
              <a:p>
                <a:pPr marL="0" indent="0">
                  <a:buNone/>
                </a:pPr>
                <a:r>
                  <a:rPr lang="en-US" dirty="0"/>
                  <a:t>From </a:t>
                </a:r>
                <a:r>
                  <a:rPr lang="en-US" b="1" i="1" dirty="0"/>
                  <a:t>b</a:t>
                </a:r>
                <a:r>
                  <a:rPr lang="en-US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𝒏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𝑿𝒀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− </m:t>
                            </m:r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𝑿</m:t>
                                </m:r>
                              </m:e>
                            </m:nary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𝒀</m:t>
                                </m:r>
                              </m:e>
                            </m:nary>
                          </m:e>
                        </m:nary>
                      </m:num>
                      <m:den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𝒏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𝑿</m:t>
                                </m:r>
                              </m:e>
                              <m:sup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nary>
                        <m:r>
                          <a:rPr lang="en-US" b="1" i="1">
                            <a:latin typeface="Cambria Math" panose="02040503050406030204" pitchFamily="18" charset="0"/>
                          </a:rPr>
                          <m:t>−(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</m:nary>
                        <m:sSup>
                          <m:sSup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 AND </a:t>
                </a:r>
                <a:r>
                  <a:rPr lang="en-US" b="1" i="1" dirty="0"/>
                  <a:t>a</a:t>
                </a:r>
                <a:r>
                  <a:rPr lang="en-US" b="1" dirty="0"/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</m:acc>
                  </m:oMath>
                </a14:m>
                <a:r>
                  <a:rPr lang="en-US" b="1" dirty="0"/>
                  <a:t> -b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A726D4D-4186-4873-B428-3849A833EED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r="-1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4986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45A2E-3D22-4874-A1A2-AEFD45562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5E52CFC8-5BA0-4798-9D5C-B2637C60895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320224469"/>
                  </p:ext>
                </p:extLst>
              </p:nvPr>
            </p:nvGraphicFramePr>
            <p:xfrm>
              <a:off x="2707230" y="2209807"/>
              <a:ext cx="6777540" cy="431678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422447">
                      <a:extLst>
                        <a:ext uri="{9D8B030D-6E8A-4147-A177-3AD203B41FA5}">
                          <a16:colId xmlns:a16="http://schemas.microsoft.com/office/drawing/2014/main" val="3280510138"/>
                        </a:ext>
                      </a:extLst>
                    </a:gridCol>
                    <a:gridCol w="1338773">
                      <a:extLst>
                        <a:ext uri="{9D8B030D-6E8A-4147-A177-3AD203B41FA5}">
                          <a16:colId xmlns:a16="http://schemas.microsoft.com/office/drawing/2014/main" val="3292049079"/>
                        </a:ext>
                      </a:extLst>
                    </a:gridCol>
                    <a:gridCol w="1255100">
                      <a:extLst>
                        <a:ext uri="{9D8B030D-6E8A-4147-A177-3AD203B41FA5}">
                          <a16:colId xmlns:a16="http://schemas.microsoft.com/office/drawing/2014/main" val="2196520052"/>
                        </a:ext>
                      </a:extLst>
                    </a:gridCol>
                    <a:gridCol w="1255100">
                      <a:extLst>
                        <a:ext uri="{9D8B030D-6E8A-4147-A177-3AD203B41FA5}">
                          <a16:colId xmlns:a16="http://schemas.microsoft.com/office/drawing/2014/main" val="3081054437"/>
                        </a:ext>
                      </a:extLst>
                    </a:gridCol>
                    <a:gridCol w="1506120">
                      <a:extLst>
                        <a:ext uri="{9D8B030D-6E8A-4147-A177-3AD203B41FA5}">
                          <a16:colId xmlns:a16="http://schemas.microsoft.com/office/drawing/2014/main" val="3979120279"/>
                        </a:ext>
                      </a:extLst>
                    </a:gridCol>
                  </a:tblGrid>
                  <a:tr h="326619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X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Y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x</a:t>
                          </a:r>
                          <a:r>
                            <a:rPr lang="en-US" sz="2000" baseline="30000">
                              <a:effectLst/>
                            </a:rPr>
                            <a:t>2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xy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y = a + bx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/>
                    </a:tc>
                    <a:extLst>
                      <a:ext uri="{0D108BD9-81ED-4DB2-BD59-A6C34878D82A}">
                        <a16:rowId xmlns:a16="http://schemas.microsoft.com/office/drawing/2014/main" val="595043800"/>
                      </a:ext>
                    </a:extLst>
                  </a:tr>
                  <a:tr h="326619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6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6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2.5708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extLst>
                      <a:ext uri="{0D108BD9-81ED-4DB2-BD59-A6C34878D82A}">
                        <a16:rowId xmlns:a16="http://schemas.microsoft.com/office/drawing/2014/main" val="2376994196"/>
                      </a:ext>
                    </a:extLst>
                  </a:tr>
                  <a:tr h="326619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5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25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5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1.354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extLst>
                      <a:ext uri="{0D108BD9-81ED-4DB2-BD59-A6C34878D82A}">
                        <a16:rowId xmlns:a16="http://schemas.microsoft.com/office/drawing/2014/main" val="2427313590"/>
                      </a:ext>
                    </a:extLst>
                  </a:tr>
                  <a:tr h="326619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3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0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9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0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1.9624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extLst>
                      <a:ext uri="{0D108BD9-81ED-4DB2-BD59-A6C34878D82A}">
                        <a16:rowId xmlns:a16="http://schemas.microsoft.com/office/drawing/2014/main" val="3665210459"/>
                      </a:ext>
                    </a:extLst>
                  </a:tr>
                  <a:tr h="326619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0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4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0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2.2666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extLst>
                      <a:ext uri="{0D108BD9-81ED-4DB2-BD59-A6C34878D82A}">
                        <a16:rowId xmlns:a16="http://schemas.microsoft.com/office/drawing/2014/main" val="1455121790"/>
                      </a:ext>
                    </a:extLst>
                  </a:tr>
                  <a:tr h="326619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2.5708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extLst>
                      <a:ext uri="{0D108BD9-81ED-4DB2-BD59-A6C34878D82A}">
                        <a16:rowId xmlns:a16="http://schemas.microsoft.com/office/drawing/2014/main" val="3540849046"/>
                      </a:ext>
                    </a:extLst>
                  </a:tr>
                  <a:tr h="326619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2.5708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extLst>
                      <a:ext uri="{0D108BD9-81ED-4DB2-BD59-A6C34878D82A}">
                        <a16:rowId xmlns:a16="http://schemas.microsoft.com/office/drawing/2014/main" val="1536690276"/>
                      </a:ext>
                    </a:extLst>
                  </a:tr>
                  <a:tr h="326619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7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49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7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0.7456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extLst>
                      <a:ext uri="{0D108BD9-81ED-4DB2-BD59-A6C34878D82A}">
                        <a16:rowId xmlns:a16="http://schemas.microsoft.com/office/drawing/2014/main" val="1561784289"/>
                      </a:ext>
                    </a:extLst>
                  </a:tr>
                  <a:tr h="326619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3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5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9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15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1.9624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extLst>
                      <a:ext uri="{0D108BD9-81ED-4DB2-BD59-A6C34878D82A}">
                        <a16:rowId xmlns:a16="http://schemas.microsoft.com/office/drawing/2014/main" val="389421740"/>
                      </a:ext>
                    </a:extLst>
                  </a:tr>
                  <a:tr h="673633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Σx = 23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Σx = 16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Σx</a:t>
                          </a:r>
                          <a:r>
                            <a:rPr lang="en-US" sz="2000" baseline="30000">
                              <a:effectLst/>
                            </a:rPr>
                            <a:t>2</a:t>
                          </a:r>
                          <a:r>
                            <a:rPr lang="en-US" sz="2000">
                              <a:effectLst/>
                            </a:rPr>
                            <a:t> = 99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Σxy = 36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 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/>
                    </a:tc>
                    <a:extLst>
                      <a:ext uri="{0D108BD9-81ED-4DB2-BD59-A6C34878D82A}">
                        <a16:rowId xmlns:a16="http://schemas.microsoft.com/office/drawing/2014/main" val="1551597118"/>
                      </a:ext>
                    </a:extLst>
                  </a:tr>
                  <a:tr h="673633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2000">
                              <a:effectLst/>
                            </a:rPr>
                            <a:t> = 2.875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2000">
                              <a:effectLst/>
                            </a:rPr>
                            <a:t> = 2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endParaRPr lang="en-US" sz="13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endParaRPr lang="en-US" sz="13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 </a:t>
                          </a:r>
                          <a:endParaRPr lang="en-US" sz="13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/>
                    </a:tc>
                    <a:extLst>
                      <a:ext uri="{0D108BD9-81ED-4DB2-BD59-A6C34878D82A}">
                        <a16:rowId xmlns:a16="http://schemas.microsoft.com/office/drawing/2014/main" val="127856068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5E52CFC8-5BA0-4798-9D5C-B2637C60895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320224469"/>
                  </p:ext>
                </p:extLst>
              </p:nvPr>
            </p:nvGraphicFramePr>
            <p:xfrm>
              <a:off x="2707230" y="2209807"/>
              <a:ext cx="6777540" cy="431678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422447">
                      <a:extLst>
                        <a:ext uri="{9D8B030D-6E8A-4147-A177-3AD203B41FA5}">
                          <a16:colId xmlns:a16="http://schemas.microsoft.com/office/drawing/2014/main" val="3280510138"/>
                        </a:ext>
                      </a:extLst>
                    </a:gridCol>
                    <a:gridCol w="1338773">
                      <a:extLst>
                        <a:ext uri="{9D8B030D-6E8A-4147-A177-3AD203B41FA5}">
                          <a16:colId xmlns:a16="http://schemas.microsoft.com/office/drawing/2014/main" val="3292049079"/>
                        </a:ext>
                      </a:extLst>
                    </a:gridCol>
                    <a:gridCol w="1255100">
                      <a:extLst>
                        <a:ext uri="{9D8B030D-6E8A-4147-A177-3AD203B41FA5}">
                          <a16:colId xmlns:a16="http://schemas.microsoft.com/office/drawing/2014/main" val="2196520052"/>
                        </a:ext>
                      </a:extLst>
                    </a:gridCol>
                    <a:gridCol w="1255100">
                      <a:extLst>
                        <a:ext uri="{9D8B030D-6E8A-4147-A177-3AD203B41FA5}">
                          <a16:colId xmlns:a16="http://schemas.microsoft.com/office/drawing/2014/main" val="3081054437"/>
                        </a:ext>
                      </a:extLst>
                    </a:gridCol>
                    <a:gridCol w="1506120">
                      <a:extLst>
                        <a:ext uri="{9D8B030D-6E8A-4147-A177-3AD203B41FA5}">
                          <a16:colId xmlns:a16="http://schemas.microsoft.com/office/drawing/2014/main" val="3979120279"/>
                        </a:ext>
                      </a:extLst>
                    </a:gridCol>
                  </a:tblGrid>
                  <a:tr h="329946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X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Y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x</a:t>
                          </a:r>
                          <a:r>
                            <a:rPr lang="en-US" sz="2000" baseline="30000">
                              <a:effectLst/>
                            </a:rPr>
                            <a:t>2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xy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y = a + bx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/>
                    </a:tc>
                    <a:extLst>
                      <a:ext uri="{0D108BD9-81ED-4DB2-BD59-A6C34878D82A}">
                        <a16:rowId xmlns:a16="http://schemas.microsoft.com/office/drawing/2014/main" val="595043800"/>
                      </a:ext>
                    </a:extLst>
                  </a:tr>
                  <a:tr h="329946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6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6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2.5708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extLst>
                      <a:ext uri="{0D108BD9-81ED-4DB2-BD59-A6C34878D82A}">
                        <a16:rowId xmlns:a16="http://schemas.microsoft.com/office/drawing/2014/main" val="2376994196"/>
                      </a:ext>
                    </a:extLst>
                  </a:tr>
                  <a:tr h="329946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5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25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5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1.354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extLst>
                      <a:ext uri="{0D108BD9-81ED-4DB2-BD59-A6C34878D82A}">
                        <a16:rowId xmlns:a16="http://schemas.microsoft.com/office/drawing/2014/main" val="2427313590"/>
                      </a:ext>
                    </a:extLst>
                  </a:tr>
                  <a:tr h="329946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3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0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9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0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1.9624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extLst>
                      <a:ext uri="{0D108BD9-81ED-4DB2-BD59-A6C34878D82A}">
                        <a16:rowId xmlns:a16="http://schemas.microsoft.com/office/drawing/2014/main" val="3665210459"/>
                      </a:ext>
                    </a:extLst>
                  </a:tr>
                  <a:tr h="329946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0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4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0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2.2666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extLst>
                      <a:ext uri="{0D108BD9-81ED-4DB2-BD59-A6C34878D82A}">
                        <a16:rowId xmlns:a16="http://schemas.microsoft.com/office/drawing/2014/main" val="1455121790"/>
                      </a:ext>
                    </a:extLst>
                  </a:tr>
                  <a:tr h="329946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2.5708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extLst>
                      <a:ext uri="{0D108BD9-81ED-4DB2-BD59-A6C34878D82A}">
                        <a16:rowId xmlns:a16="http://schemas.microsoft.com/office/drawing/2014/main" val="3540849046"/>
                      </a:ext>
                    </a:extLst>
                  </a:tr>
                  <a:tr h="329946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2.5708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extLst>
                      <a:ext uri="{0D108BD9-81ED-4DB2-BD59-A6C34878D82A}">
                        <a16:rowId xmlns:a16="http://schemas.microsoft.com/office/drawing/2014/main" val="1536690276"/>
                      </a:ext>
                    </a:extLst>
                  </a:tr>
                  <a:tr h="329946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7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49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7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0.7456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extLst>
                      <a:ext uri="{0D108BD9-81ED-4DB2-BD59-A6C34878D82A}">
                        <a16:rowId xmlns:a16="http://schemas.microsoft.com/office/drawing/2014/main" val="1561784289"/>
                      </a:ext>
                    </a:extLst>
                  </a:tr>
                  <a:tr h="329946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3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5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9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15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1.9624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extLst>
                      <a:ext uri="{0D108BD9-81ED-4DB2-BD59-A6C34878D82A}">
                        <a16:rowId xmlns:a16="http://schemas.microsoft.com/office/drawing/2014/main" val="389421740"/>
                      </a:ext>
                    </a:extLst>
                  </a:tr>
                  <a:tr h="673633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Σx = 23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Σx = 16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Σx</a:t>
                          </a:r>
                          <a:r>
                            <a:rPr lang="en-US" sz="2000" baseline="30000">
                              <a:effectLst/>
                            </a:rPr>
                            <a:t>2</a:t>
                          </a:r>
                          <a:r>
                            <a:rPr lang="en-US" sz="2000">
                              <a:effectLst/>
                            </a:rPr>
                            <a:t> = 99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Σxy = 36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 </a:t>
                          </a:r>
                          <a:endParaRPr lang="en-US" sz="13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/>
                    </a:tc>
                    <a:extLst>
                      <a:ext uri="{0D108BD9-81ED-4DB2-BD59-A6C34878D82A}">
                        <a16:rowId xmlns:a16="http://schemas.microsoft.com/office/drawing/2014/main" val="1551597118"/>
                      </a:ext>
                    </a:extLst>
                  </a:tr>
                  <a:tr h="6736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0408" marR="100408" marT="0" marB="0" anchor="b">
                        <a:blipFill>
                          <a:blip r:embed="rId2"/>
                          <a:stretch>
                            <a:fillRect l="-429" t="-545946" r="-379399" b="-225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0408" marR="100408" marT="0" marB="0" anchor="b">
                        <a:blipFill>
                          <a:blip r:embed="rId2"/>
                          <a:stretch>
                            <a:fillRect l="-106364" t="-545946" r="-301818" b="-225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endParaRPr lang="en-US" sz="13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</a:pPr>
                          <a:endParaRPr lang="en-US" sz="13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 anchor="b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 </a:t>
                          </a:r>
                          <a:endParaRPr lang="en-US" sz="13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00408" marR="100408" marT="0" marB="0"/>
                    </a:tc>
                    <a:extLst>
                      <a:ext uri="{0D108BD9-81ED-4DB2-BD59-A6C34878D82A}">
                        <a16:rowId xmlns:a16="http://schemas.microsoft.com/office/drawing/2014/main" val="127856068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06663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E960D-9BD1-4478-A44D-23FBE274F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E5A687-BF98-42CA-9779-D4D5005DBC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/>
                  <a:t>Where, b=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𝟖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𝟑𝟔</m:t>
                            </m:r>
                          </m:e>
                        </m:d>
                        <m:r>
                          <a:rPr lang="en-US" b="1" i="1">
                            <a:latin typeface="Cambria Math" panose="02040503050406030204" pitchFamily="18" charset="0"/>
                          </a:rPr>
                          <m:t>−(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𝟐𝟑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𝟏𝟔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𝟖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𝟗𝟗</m:t>
                            </m:r>
                          </m:e>
                        </m:d>
                        <m:r>
                          <a:rPr lang="en-US" b="1" i="1">
                            <a:latin typeface="Cambria Math" panose="02040503050406030204" pitchFamily="18" charset="0"/>
                          </a:rPr>
                          <m:t>–(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𝟐𝟑</m:t>
                        </m:r>
                        <m:sSup>
                          <m:sSup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1" dirty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𝟖𝟎</m:t>
                        </m:r>
                      </m:num>
                      <m:den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𝟐𝟔𝟑</m:t>
                        </m:r>
                      </m:den>
                    </m:f>
                  </m:oMath>
                </a14:m>
                <a:r>
                  <a:rPr lang="en-US" b="1" dirty="0"/>
                  <a:t>  - 0.3042</a:t>
                </a:r>
              </a:p>
              <a:p>
                <a:r>
                  <a:rPr lang="en-US" dirty="0"/>
                  <a:t> and  a= 2 -(-0.3042*2.875)  = 2 + 0.874575 = 2.8746</a:t>
                </a:r>
              </a:p>
              <a:p>
                <a:r>
                  <a:rPr lang="en-US" dirty="0"/>
                  <a:t>Therefore, </a:t>
                </a:r>
                <a:r>
                  <a:rPr lang="en-US" b="1" dirty="0"/>
                  <a:t>y = </a:t>
                </a:r>
                <a:r>
                  <a:rPr lang="en-US" b="1" i="1" dirty="0"/>
                  <a:t>a</a:t>
                </a:r>
                <a:r>
                  <a:rPr lang="en-US" b="1" dirty="0"/>
                  <a:t> + </a:t>
                </a:r>
                <a:r>
                  <a:rPr lang="en-US" b="1" i="1" dirty="0"/>
                  <a:t>bx</a:t>
                </a:r>
                <a:r>
                  <a:rPr lang="en-US" b="1" dirty="0"/>
                  <a:t> = </a:t>
                </a:r>
                <a:r>
                  <a:rPr lang="en-US" dirty="0"/>
                  <a:t>2.875 + -0.3042x</a:t>
                </a:r>
              </a:p>
              <a:p>
                <a:pPr marL="0" indent="0">
                  <a:buNone/>
                </a:pPr>
                <a:r>
                  <a:rPr lang="en-US" dirty="0"/>
                  <a:t>Interpretation: for a unit change in x, y reduces on average by 0.304 units and when x is constant, y is 2.875 units</a:t>
                </a:r>
              </a:p>
              <a:p>
                <a:pPr marL="0" indent="0">
                  <a:buNone/>
                </a:pPr>
                <a:r>
                  <a:rPr lang="en-US" dirty="0"/>
                  <a:t>b) Estimate y for x=4.  substitute for x=4 in the regression equation above. </a:t>
                </a:r>
                <a:r>
                  <a:rPr lang="en-US" b="1" dirty="0"/>
                  <a:t>y =  </a:t>
                </a:r>
                <a:r>
                  <a:rPr lang="en-US" dirty="0"/>
                  <a:t>2.875 + -0.3042x.</a:t>
                </a:r>
              </a:p>
              <a:p>
                <a:pPr marL="0" indent="0">
                  <a:buNone/>
                </a:pPr>
                <a:r>
                  <a:rPr lang="en-US" dirty="0"/>
                  <a:t>Y=2.875-(0.3042*4)=1.6582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E5A687-BF98-42CA-9779-D4D5005DBC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3336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1988</Words>
  <Application>Microsoft Office PowerPoint</Application>
  <PresentationFormat>Widescreen</PresentationFormat>
  <Paragraphs>264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NewAster</vt:lpstr>
      <vt:lpstr>Times New Roman</vt:lpstr>
      <vt:lpstr>Wingdings</vt:lpstr>
      <vt:lpstr>Office Theme</vt:lpstr>
      <vt:lpstr>Equation.3</vt:lpstr>
      <vt:lpstr>REGRESSION ANALYSIS</vt:lpstr>
      <vt:lpstr>Definition </vt:lpstr>
      <vt:lpstr>DIFFERENCES BETWEEN CORRELATION AND REGRESSION ANALYSIS </vt:lpstr>
      <vt:lpstr>OBJECTIVES OF REGRESSION ANALYSIS </vt:lpstr>
      <vt:lpstr>SIMPLE LINEAR REGRESSION MODEL</vt:lpstr>
      <vt:lpstr>Interpretation of regression coefficient </vt:lpstr>
      <vt:lpstr>Example 1</vt:lpstr>
      <vt:lpstr>SOLUTION</vt:lpstr>
      <vt:lpstr>PowerPoint Presentation</vt:lpstr>
      <vt:lpstr>ECONOMETRIC MODELS</vt:lpstr>
      <vt:lpstr> BASIC ASSUMPTIONS OF THE MODEL</vt:lpstr>
      <vt:lpstr>THE SIGNIFICANCE OF THE STOCHASTIC DISTURBANCE TERM</vt:lpstr>
      <vt:lpstr>CONTINUATION</vt:lpstr>
      <vt:lpstr>CONTINUATION</vt:lpstr>
      <vt:lpstr>DESIRABLE PROPERTIES OF AN ECONOMETRIC MODEL</vt:lpstr>
      <vt:lpstr>ESTIMATION OF PARAMETERS</vt:lpstr>
      <vt:lpstr>The Standard Error of Estimate   </vt:lpstr>
      <vt:lpstr>PowerPoint Presentation</vt:lpstr>
      <vt:lpstr>example</vt:lpstr>
      <vt:lpstr>solution</vt:lpstr>
      <vt:lpstr>Regression assumptions</vt:lpstr>
      <vt:lpstr>DISTRIBUTION OF THE DEPENDENT VARIABLE Y AND THE PARAMETER ESTIMATES OF α AND β</vt:lpstr>
      <vt:lpstr>PROPERTIES OF LSE</vt:lpstr>
      <vt:lpstr>PowerPoint Presentation</vt:lpstr>
      <vt:lpstr>covariances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REGRESSION ANALYSIS</dc:title>
  <dc:creator>USER</dc:creator>
  <cp:lastModifiedBy>USER</cp:lastModifiedBy>
  <cp:revision>8</cp:revision>
  <dcterms:created xsi:type="dcterms:W3CDTF">2021-10-11T12:59:13Z</dcterms:created>
  <dcterms:modified xsi:type="dcterms:W3CDTF">2021-10-13T08:44:36Z</dcterms:modified>
</cp:coreProperties>
</file>