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41" r:id="rId1"/>
  </p:sldMasterIdLst>
  <p:notesMasterIdLst>
    <p:notesMasterId r:id="rId34"/>
  </p:notesMasterIdLst>
  <p:handoutMasterIdLst>
    <p:handoutMasterId r:id="rId35"/>
  </p:handoutMasterIdLst>
  <p:sldIdLst>
    <p:sldId id="256" r:id="rId2"/>
    <p:sldId id="308" r:id="rId3"/>
    <p:sldId id="310" r:id="rId4"/>
    <p:sldId id="317" r:id="rId5"/>
    <p:sldId id="318" r:id="rId6"/>
    <p:sldId id="319" r:id="rId7"/>
    <p:sldId id="311" r:id="rId8"/>
    <p:sldId id="322" r:id="rId9"/>
    <p:sldId id="323" r:id="rId10"/>
    <p:sldId id="324" r:id="rId11"/>
    <p:sldId id="325" r:id="rId12"/>
    <p:sldId id="326" r:id="rId13"/>
    <p:sldId id="327" r:id="rId14"/>
    <p:sldId id="328" r:id="rId15"/>
    <p:sldId id="329" r:id="rId16"/>
    <p:sldId id="330" r:id="rId17"/>
    <p:sldId id="331" r:id="rId18"/>
    <p:sldId id="332" r:id="rId19"/>
    <p:sldId id="333" r:id="rId20"/>
    <p:sldId id="334" r:id="rId21"/>
    <p:sldId id="335" r:id="rId22"/>
    <p:sldId id="336" r:id="rId23"/>
    <p:sldId id="337" r:id="rId24"/>
    <p:sldId id="338" r:id="rId25"/>
    <p:sldId id="339" r:id="rId26"/>
    <p:sldId id="340" r:id="rId27"/>
    <p:sldId id="341" r:id="rId28"/>
    <p:sldId id="342" r:id="rId29"/>
    <p:sldId id="312" r:id="rId30"/>
    <p:sldId id="305" r:id="rId31"/>
    <p:sldId id="320" r:id="rId32"/>
    <p:sldId id="321"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napToGrid="0">
      <p:cViewPr varScale="1">
        <p:scale>
          <a:sx n="86" d="100"/>
          <a:sy n="86" d="100"/>
        </p:scale>
        <p:origin x="-1494" y="-90"/>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4" y="0"/>
            <a:ext cx="2971800" cy="458788"/>
          </a:xfrm>
          <a:prstGeom prst="rect">
            <a:avLst/>
          </a:prstGeom>
        </p:spPr>
        <p:txBody>
          <a:bodyPr vert="horz" lIns="91440" tIns="45720" rIns="91440" bIns="45720" rtlCol="0"/>
          <a:lstStyle>
            <a:lvl1pPr algn="r">
              <a:defRPr sz="1200"/>
            </a:lvl1pPr>
          </a:lstStyle>
          <a:p>
            <a:fld id="{BA8071E7-142F-4363-9253-83D5F6CCE56F}" type="datetimeFigureOut">
              <a:rPr lang="en-US" smtClean="0"/>
              <a:pPr/>
              <a:t>1/21/2021</a:t>
            </a:fld>
            <a:endParaRPr lang="en-US"/>
          </a:p>
        </p:txBody>
      </p:sp>
      <p:sp>
        <p:nvSpPr>
          <p:cNvPr id="4" name="Footer Placeholder 3"/>
          <p:cNvSpPr>
            <a:spLocks noGrp="1"/>
          </p:cNvSpPr>
          <p:nvPr>
            <p:ph type="ftr" sz="quarter" idx="2"/>
          </p:nvPr>
        </p:nvSpPr>
        <p:spPr>
          <a:xfrm>
            <a:off x="1" y="8685214"/>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4" y="8685214"/>
            <a:ext cx="2971800" cy="458787"/>
          </a:xfrm>
          <a:prstGeom prst="rect">
            <a:avLst/>
          </a:prstGeom>
        </p:spPr>
        <p:txBody>
          <a:bodyPr vert="horz" lIns="91440" tIns="45720" rIns="91440" bIns="45720" rtlCol="0" anchor="b"/>
          <a:lstStyle>
            <a:lvl1pPr algn="r">
              <a:defRPr sz="1200"/>
            </a:lvl1pPr>
          </a:lstStyle>
          <a:p>
            <a:fld id="{05A1D234-77C3-4A97-BA68-EFAF1F7933FC}" type="slidenum">
              <a:rPr lang="en-US" smtClean="0"/>
              <a:pPr/>
              <a:t>‹#›</a:t>
            </a:fld>
            <a:endParaRPr lang="en-US"/>
          </a:p>
        </p:txBody>
      </p:sp>
    </p:spTree>
    <p:extLst>
      <p:ext uri="{BB962C8B-B14F-4D97-AF65-F5344CB8AC3E}">
        <p14:creationId xmlns:p14="http://schemas.microsoft.com/office/powerpoint/2010/main" xmlns="" val="26438496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4" y="0"/>
            <a:ext cx="2971800" cy="458788"/>
          </a:xfrm>
          <a:prstGeom prst="rect">
            <a:avLst/>
          </a:prstGeom>
        </p:spPr>
        <p:txBody>
          <a:bodyPr vert="horz" lIns="91440" tIns="45720" rIns="91440" bIns="45720" rtlCol="0"/>
          <a:lstStyle>
            <a:lvl1pPr algn="r">
              <a:defRPr sz="1200"/>
            </a:lvl1pPr>
          </a:lstStyle>
          <a:p>
            <a:fld id="{E87BFFF3-293D-4F48-824C-BA02EFAE4CF0}" type="datetimeFigureOut">
              <a:rPr lang="en-US" smtClean="0"/>
              <a:pPr/>
              <a:t>1/21/2021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1"/>
            <a:ext cx="5486400" cy="3600449"/>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685214"/>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4" y="8685214"/>
            <a:ext cx="2971800" cy="458787"/>
          </a:xfrm>
          <a:prstGeom prst="rect">
            <a:avLst/>
          </a:prstGeom>
        </p:spPr>
        <p:txBody>
          <a:bodyPr vert="horz" lIns="91440" tIns="45720" rIns="91440" bIns="45720" rtlCol="0" anchor="b"/>
          <a:lstStyle>
            <a:lvl1pPr algn="r">
              <a:defRPr sz="1200"/>
            </a:lvl1pPr>
          </a:lstStyle>
          <a:p>
            <a:fld id="{45CB65AB-A26C-4F60-BC3A-6482E767D64A}" type="slidenum">
              <a:rPr lang="en-US" smtClean="0"/>
              <a:pPr/>
              <a:t>‹#›</a:t>
            </a:fld>
            <a:endParaRPr lang="en-US"/>
          </a:p>
        </p:txBody>
      </p:sp>
    </p:spTree>
    <p:extLst>
      <p:ext uri="{BB962C8B-B14F-4D97-AF65-F5344CB8AC3E}">
        <p14:creationId xmlns:p14="http://schemas.microsoft.com/office/powerpoint/2010/main" xmlns="" val="1617965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CB65AB-A26C-4F60-BC3A-6482E767D64A}" type="slidenum">
              <a:rPr lang="en-US" smtClean="0"/>
              <a:pPr/>
              <a:t>1</a:t>
            </a:fld>
            <a:endParaRPr lang="en-US"/>
          </a:p>
        </p:txBody>
      </p:sp>
    </p:spTree>
    <p:extLst>
      <p:ext uri="{BB962C8B-B14F-4D97-AF65-F5344CB8AC3E}">
        <p14:creationId xmlns:p14="http://schemas.microsoft.com/office/powerpoint/2010/main" xmlns="" val="19096708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CB65AB-A26C-4F60-BC3A-6482E767D64A}" type="slidenum">
              <a:rPr lang="en-US" smtClean="0"/>
              <a:pPr/>
              <a:t>29</a:t>
            </a:fld>
            <a:endParaRPr lang="en-US"/>
          </a:p>
        </p:txBody>
      </p:sp>
    </p:spTree>
    <p:extLst>
      <p:ext uri="{BB962C8B-B14F-4D97-AF65-F5344CB8AC3E}">
        <p14:creationId xmlns:p14="http://schemas.microsoft.com/office/powerpoint/2010/main" xmlns="" val="1005969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CB65AB-A26C-4F60-BC3A-6482E767D64A}" type="slidenum">
              <a:rPr lang="en-US" smtClean="0"/>
              <a:pPr/>
              <a:t>2</a:t>
            </a:fld>
            <a:endParaRPr lang="en-US"/>
          </a:p>
        </p:txBody>
      </p:sp>
    </p:spTree>
    <p:extLst>
      <p:ext uri="{BB962C8B-B14F-4D97-AF65-F5344CB8AC3E}">
        <p14:creationId xmlns:p14="http://schemas.microsoft.com/office/powerpoint/2010/main" xmlns="" val="4812351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p:spPr>
        <p:txBody>
          <a:bodyPr/>
          <a:lstStyle/>
          <a:p>
            <a:endParaRPr lang="en-US" smtClean="0"/>
          </a:p>
        </p:txBody>
      </p:sp>
      <p:sp>
        <p:nvSpPr>
          <p:cNvPr id="49156" name="Slide Number Placeholder 3"/>
          <p:cNvSpPr>
            <a:spLocks noGrp="1"/>
          </p:cNvSpPr>
          <p:nvPr>
            <p:ph type="sldNum" sz="quarter" idx="5"/>
          </p:nvPr>
        </p:nvSpPr>
        <p:spPr>
          <a:noFill/>
        </p:spPr>
        <p:txBody>
          <a:bodyPr/>
          <a:lstStyle/>
          <a:p>
            <a:fld id="{D52D9098-7ACC-4008-9D24-E40D731E7776}" type="slidenum">
              <a:rPr lang="en-US" smtClean="0">
                <a:solidFill>
                  <a:srgbClr val="000000"/>
                </a:solidFill>
              </a:rPr>
              <a:pPr/>
              <a:t>8</a:t>
            </a:fld>
            <a:endParaRPr lang="en-US" smtClean="0">
              <a:solidFill>
                <a:srgbClr val="000000"/>
              </a:solidFill>
            </a:endParaRPr>
          </a:p>
        </p:txBody>
      </p:sp>
    </p:spTree>
    <p:extLst>
      <p:ext uri="{BB962C8B-B14F-4D97-AF65-F5344CB8AC3E}">
        <p14:creationId xmlns:p14="http://schemas.microsoft.com/office/powerpoint/2010/main" xmlns="" val="5060781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p:spPr>
        <p:txBody>
          <a:bodyPr/>
          <a:lstStyle/>
          <a:p>
            <a:endParaRPr lang="en-US" smtClean="0"/>
          </a:p>
        </p:txBody>
      </p:sp>
      <p:sp>
        <p:nvSpPr>
          <p:cNvPr id="49156" name="Slide Number Placeholder 3"/>
          <p:cNvSpPr>
            <a:spLocks noGrp="1"/>
          </p:cNvSpPr>
          <p:nvPr>
            <p:ph type="sldNum" sz="quarter" idx="5"/>
          </p:nvPr>
        </p:nvSpPr>
        <p:spPr>
          <a:noFill/>
        </p:spPr>
        <p:txBody>
          <a:bodyPr/>
          <a:lstStyle/>
          <a:p>
            <a:fld id="{D52D9098-7ACC-4008-9D24-E40D731E7776}" type="slidenum">
              <a:rPr lang="en-US" smtClean="0">
                <a:solidFill>
                  <a:srgbClr val="000000"/>
                </a:solidFill>
              </a:rPr>
              <a:pPr/>
              <a:t>9</a:t>
            </a:fld>
            <a:endParaRPr lang="en-US" smtClean="0">
              <a:solidFill>
                <a:srgbClr val="000000"/>
              </a:solidFill>
            </a:endParaRPr>
          </a:p>
        </p:txBody>
      </p:sp>
    </p:spTree>
    <p:extLst>
      <p:ext uri="{BB962C8B-B14F-4D97-AF65-F5344CB8AC3E}">
        <p14:creationId xmlns:p14="http://schemas.microsoft.com/office/powerpoint/2010/main" xmlns="" val="41281325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p:spPr>
        <p:txBody>
          <a:bodyPr/>
          <a:lstStyle/>
          <a:p>
            <a:endParaRPr lang="en-US" smtClean="0"/>
          </a:p>
        </p:txBody>
      </p:sp>
      <p:sp>
        <p:nvSpPr>
          <p:cNvPr id="49156" name="Slide Number Placeholder 3"/>
          <p:cNvSpPr>
            <a:spLocks noGrp="1"/>
          </p:cNvSpPr>
          <p:nvPr>
            <p:ph type="sldNum" sz="quarter" idx="5"/>
          </p:nvPr>
        </p:nvSpPr>
        <p:spPr>
          <a:noFill/>
        </p:spPr>
        <p:txBody>
          <a:bodyPr/>
          <a:lstStyle/>
          <a:p>
            <a:fld id="{D52D9098-7ACC-4008-9D24-E40D731E7776}" type="slidenum">
              <a:rPr lang="en-US" smtClean="0">
                <a:solidFill>
                  <a:srgbClr val="000000"/>
                </a:solidFill>
              </a:rPr>
              <a:pPr/>
              <a:t>10</a:t>
            </a:fld>
            <a:endParaRPr lang="en-US" smtClean="0">
              <a:solidFill>
                <a:srgbClr val="000000"/>
              </a:solidFill>
            </a:endParaRPr>
          </a:p>
        </p:txBody>
      </p:sp>
    </p:spTree>
    <p:extLst>
      <p:ext uri="{BB962C8B-B14F-4D97-AF65-F5344CB8AC3E}">
        <p14:creationId xmlns:p14="http://schemas.microsoft.com/office/powerpoint/2010/main" xmlns="" val="3271156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CB65AB-A26C-4F60-BC3A-6482E767D64A}" type="slidenum">
              <a:rPr lang="en-US" smtClean="0"/>
              <a:pPr/>
              <a:t>14</a:t>
            </a:fld>
            <a:endParaRPr lang="en-US"/>
          </a:p>
        </p:txBody>
      </p:sp>
    </p:spTree>
    <p:extLst>
      <p:ext uri="{BB962C8B-B14F-4D97-AF65-F5344CB8AC3E}">
        <p14:creationId xmlns:p14="http://schemas.microsoft.com/office/powerpoint/2010/main" xmlns="" val="19895908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lstStyle/>
          <a:p>
            <a:r>
              <a:rPr lang="en-US" b="1" smtClean="0"/>
              <a:t>Trial Period </a:t>
            </a:r>
            <a:r>
              <a:rPr lang="en-US" smtClean="0"/>
              <a:t/>
            </a:r>
            <a:br>
              <a:rPr lang="en-US" smtClean="0"/>
            </a:br>
            <a:r>
              <a:rPr lang="en-US" smtClean="0"/>
              <a:t>EarthLink ISP offers a trial of a reduced price per month for the first 6 months but then switches to normal pricing thereafter. This is not one of the best trial period offers out there.</a:t>
            </a:r>
          </a:p>
          <a:p>
            <a:endParaRPr lang="en-US" smtClean="0"/>
          </a:p>
          <a:p>
            <a:r>
              <a:rPr lang="en-US" b="1" smtClean="0"/>
              <a:t>Access Numbers</a:t>
            </a:r>
            <a:r>
              <a:rPr lang="en-US" smtClean="0"/>
              <a:t> </a:t>
            </a:r>
            <a:br>
              <a:rPr lang="en-US" smtClean="0"/>
            </a:br>
            <a:r>
              <a:rPr lang="en-US" smtClean="0"/>
              <a:t>Monster ISP has over 46,000 access numbers in the United States (46200 to be exact). This is very good when compared to other ISPs and is ideal for travelers. Note, however, that the company does not have coverage outside the continental USA.</a:t>
            </a:r>
          </a:p>
        </p:txBody>
      </p:sp>
      <p:sp>
        <p:nvSpPr>
          <p:cNvPr id="50180" name="Slide Number Placeholder 3"/>
          <p:cNvSpPr>
            <a:spLocks noGrp="1"/>
          </p:cNvSpPr>
          <p:nvPr>
            <p:ph type="sldNum" sz="quarter" idx="5"/>
          </p:nvPr>
        </p:nvSpPr>
        <p:spPr>
          <a:noFill/>
        </p:spPr>
        <p:txBody>
          <a:bodyPr/>
          <a:lstStyle/>
          <a:p>
            <a:fld id="{5AF7F9F0-B33F-4575-A0BA-7BB982F7C040}" type="slidenum">
              <a:rPr lang="en-US" smtClean="0">
                <a:solidFill>
                  <a:srgbClr val="000000"/>
                </a:solidFill>
              </a:rPr>
              <a:pPr/>
              <a:t>16</a:t>
            </a:fld>
            <a:endParaRPr lang="en-US" smtClean="0">
              <a:solidFill>
                <a:srgbClr val="000000"/>
              </a:solidFill>
            </a:endParaRPr>
          </a:p>
        </p:txBody>
      </p:sp>
    </p:spTree>
    <p:extLst>
      <p:ext uri="{BB962C8B-B14F-4D97-AF65-F5344CB8AC3E}">
        <p14:creationId xmlns:p14="http://schemas.microsoft.com/office/powerpoint/2010/main" xmlns="" val="2330264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6"/>
          <p:cNvSpPr>
            <a:spLocks noGrp="1" noChangeArrowheads="1"/>
          </p:cNvSpPr>
          <p:nvPr>
            <p:ph type="ftr" sz="quarter" idx="4"/>
          </p:nvPr>
        </p:nvSpPr>
        <p:spPr>
          <a:noFill/>
        </p:spPr>
        <p:txBody>
          <a:bodyPr/>
          <a:lstStyle/>
          <a:p>
            <a:r>
              <a:rPr lang="en-US">
                <a:solidFill>
                  <a:srgbClr val="000000"/>
                </a:solidFill>
              </a:rPr>
              <a:t>1.01 Internet Search Methods</a:t>
            </a:r>
          </a:p>
        </p:txBody>
      </p:sp>
      <p:sp>
        <p:nvSpPr>
          <p:cNvPr id="14339" name="Rectangle 7"/>
          <p:cNvSpPr>
            <a:spLocks noGrp="1" noChangeArrowheads="1"/>
          </p:cNvSpPr>
          <p:nvPr>
            <p:ph type="sldNum" sz="quarter" idx="5"/>
          </p:nvPr>
        </p:nvSpPr>
        <p:spPr>
          <a:noFill/>
        </p:spPr>
        <p:txBody>
          <a:bodyPr/>
          <a:lstStyle/>
          <a:p>
            <a:fld id="{6121B365-571C-4EB3-8125-DF8A122AB258}" type="slidenum">
              <a:rPr lang="en-US">
                <a:solidFill>
                  <a:srgbClr val="000000"/>
                </a:solidFill>
              </a:rPr>
              <a:pPr/>
              <a:t>26</a:t>
            </a:fld>
            <a:endParaRPr lang="en-US">
              <a:solidFill>
                <a:srgbClr val="000000"/>
              </a:solidFill>
            </a:endParaRPr>
          </a:p>
        </p:txBody>
      </p:sp>
      <p:sp>
        <p:nvSpPr>
          <p:cNvPr id="14340" name="Rectangle 2"/>
          <p:cNvSpPr>
            <a:spLocks noGrp="1" noRot="1" noChangeAspect="1" noChangeArrowheads="1" noTextEdit="1"/>
          </p:cNvSpPr>
          <p:nvPr>
            <p:ph type="sldImg"/>
          </p:nvPr>
        </p:nvSpPr>
        <p:spPr>
          <a:ln/>
        </p:spPr>
      </p:sp>
      <p:sp>
        <p:nvSpPr>
          <p:cNvPr id="14341"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xmlns="" val="22394441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CB65AB-A26C-4F60-BC3A-6482E767D64A}" type="slidenum">
              <a:rPr lang="en-US" smtClean="0"/>
              <a:pPr/>
              <a:t>28</a:t>
            </a:fld>
            <a:endParaRPr lang="en-US"/>
          </a:p>
        </p:txBody>
      </p:sp>
    </p:spTree>
    <p:extLst>
      <p:ext uri="{BB962C8B-B14F-4D97-AF65-F5344CB8AC3E}">
        <p14:creationId xmlns:p14="http://schemas.microsoft.com/office/powerpoint/2010/main" xmlns="" val="6260620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55E57D13-660F-44E1-954A-9BD816A18701}" type="datetime1">
              <a:rPr lang="en-US"/>
              <a:pPr>
                <a:defRPr/>
              </a:pPr>
              <a:t>1/21/2021</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r>
              <a:rPr lang="en-US"/>
              <a:t>BIT 1104 - Computer Systems</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5CEC55AA-467A-4D65-A264-C3B02BEA293C}" type="slidenum">
              <a:rPr lang="en-US"/>
              <a:pPr>
                <a:defRPr/>
              </a:pPr>
              <a:t>‹#›</a:t>
            </a:fld>
            <a:endParaRPr lang="en-US"/>
          </a:p>
        </p:txBody>
      </p:sp>
    </p:spTree>
    <p:extLst>
      <p:ext uri="{BB962C8B-B14F-4D97-AF65-F5344CB8AC3E}">
        <p14:creationId xmlns:p14="http://schemas.microsoft.com/office/powerpoint/2010/main" xmlns="" val="6242430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51E71D82-6518-42F2-8F46-796F7BB87B40}" type="datetime1">
              <a:rPr lang="en-US"/>
              <a:pPr>
                <a:defRPr/>
              </a:pPr>
              <a:t>1/21/2021</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r>
              <a:rPr lang="en-US"/>
              <a:t>BIT 1104 - Computer Systems</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BC4C0E0D-8851-431E-9F24-24A3AC17698C}" type="slidenum">
              <a:rPr lang="en-US"/>
              <a:pPr>
                <a:defRPr/>
              </a:pPr>
              <a:t>‹#›</a:t>
            </a:fld>
            <a:endParaRPr lang="en-US"/>
          </a:p>
        </p:txBody>
      </p:sp>
    </p:spTree>
    <p:extLst>
      <p:ext uri="{BB962C8B-B14F-4D97-AF65-F5344CB8AC3E}">
        <p14:creationId xmlns:p14="http://schemas.microsoft.com/office/powerpoint/2010/main" xmlns="" val="1530655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F90EDF4D-4790-4E78-AE34-37D587C67C17}" type="datetime1">
              <a:rPr lang="en-US"/>
              <a:pPr>
                <a:defRPr/>
              </a:pPr>
              <a:t>1/21/2021</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r>
              <a:rPr lang="en-US"/>
              <a:t>BIT 1104 - Computer Systems</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AD651FFE-8C36-4AF8-8419-65BF78810FC1}" type="slidenum">
              <a:rPr lang="en-US"/>
              <a:pPr>
                <a:defRPr/>
              </a:pPr>
              <a:t>‹#›</a:t>
            </a:fld>
            <a:endParaRPr lang="en-US"/>
          </a:p>
        </p:txBody>
      </p:sp>
    </p:spTree>
    <p:extLst>
      <p:ext uri="{BB962C8B-B14F-4D97-AF65-F5344CB8AC3E}">
        <p14:creationId xmlns:p14="http://schemas.microsoft.com/office/powerpoint/2010/main" xmlns="" val="35567542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761760" y="761389"/>
            <a:ext cx="7925760" cy="1143458"/>
          </a:xfrm>
        </p:spPr>
        <p:txBody>
          <a:bodyPr lIns="81272" tIns="40636" rIns="81272" bIns="40636"/>
          <a:lstStyle/>
          <a:p>
            <a:r>
              <a:rPr lang="en-US" smtClean="0"/>
              <a:t>Click to edit Master title style</a:t>
            </a:r>
            <a:endParaRPr lang="en-GB"/>
          </a:p>
        </p:txBody>
      </p:sp>
      <p:sp>
        <p:nvSpPr>
          <p:cNvPr id="3" name="ClipArt Placeholder 2"/>
          <p:cNvSpPr>
            <a:spLocks noGrp="1"/>
          </p:cNvSpPr>
          <p:nvPr>
            <p:ph type="clipArt" sz="half" idx="1"/>
          </p:nvPr>
        </p:nvSpPr>
        <p:spPr>
          <a:xfrm>
            <a:off x="838081" y="2362506"/>
            <a:ext cx="3777120" cy="3724485"/>
          </a:xfrm>
        </p:spPr>
        <p:txBody>
          <a:bodyPr rtlCol="0">
            <a:normAutofit/>
          </a:bodyPr>
          <a:lstStyle/>
          <a:p>
            <a:pPr lvl="0"/>
            <a:r>
              <a:rPr lang="en-US" noProof="0" smtClean="0"/>
              <a:t>Click icon to add online image</a:t>
            </a:r>
            <a:endParaRPr lang="en-GB" noProof="0" smtClean="0"/>
          </a:p>
        </p:txBody>
      </p:sp>
      <p:sp>
        <p:nvSpPr>
          <p:cNvPr id="4" name="Text Placeholder 3"/>
          <p:cNvSpPr>
            <a:spLocks noGrp="1"/>
          </p:cNvSpPr>
          <p:nvPr>
            <p:ph type="body" sz="half" idx="2"/>
          </p:nvPr>
        </p:nvSpPr>
        <p:spPr>
          <a:xfrm>
            <a:off x="4753440" y="2362506"/>
            <a:ext cx="3777120" cy="372448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12"/>
          <p:cNvSpPr>
            <a:spLocks noGrp="1" noChangeArrowheads="1"/>
          </p:cNvSpPr>
          <p:nvPr>
            <p:ph type="ftr" sz="quarter" idx="10"/>
          </p:nvPr>
        </p:nvSpPr>
        <p:spPr/>
        <p:txBody>
          <a:bodyPr lIns="81272" tIns="40636" rIns="81272" bIns="40636"/>
          <a:lstStyle>
            <a:lvl1pPr fontAlgn="base">
              <a:spcBef>
                <a:spcPct val="0"/>
              </a:spcBef>
              <a:spcAft>
                <a:spcPct val="0"/>
              </a:spcAft>
              <a:defRPr>
                <a:latin typeface="Arial" charset="0"/>
              </a:defRPr>
            </a:lvl1pPr>
          </a:lstStyle>
          <a:p>
            <a:pPr>
              <a:defRPr/>
            </a:pPr>
            <a:endParaRPr lang="en-US"/>
          </a:p>
        </p:txBody>
      </p:sp>
      <p:sp>
        <p:nvSpPr>
          <p:cNvPr id="6" name="Rectangle 13"/>
          <p:cNvSpPr>
            <a:spLocks noGrp="1" noChangeArrowheads="1"/>
          </p:cNvSpPr>
          <p:nvPr>
            <p:ph type="sldNum" sz="quarter" idx="11"/>
          </p:nvPr>
        </p:nvSpPr>
        <p:spPr/>
        <p:txBody>
          <a:bodyPr tIns="40636" bIns="40636"/>
          <a:lstStyle>
            <a:lvl1pPr fontAlgn="base">
              <a:spcBef>
                <a:spcPct val="0"/>
              </a:spcBef>
              <a:spcAft>
                <a:spcPct val="0"/>
              </a:spcAft>
              <a:defRPr>
                <a:latin typeface="Arial" charset="0"/>
              </a:defRPr>
            </a:lvl1pPr>
          </a:lstStyle>
          <a:p>
            <a:pPr>
              <a:defRPr/>
            </a:pPr>
            <a:fld id="{9A698138-EDF0-4539-98C8-C2C650C05DFE}" type="slidenum">
              <a:rPr lang="en-US"/>
              <a:pPr>
                <a:defRPr/>
              </a:pPr>
              <a:t>‹#›</a:t>
            </a:fld>
            <a:endParaRPr lang="en-US"/>
          </a:p>
        </p:txBody>
      </p:sp>
    </p:spTree>
    <p:extLst>
      <p:ext uri="{BB962C8B-B14F-4D97-AF65-F5344CB8AC3E}">
        <p14:creationId xmlns:p14="http://schemas.microsoft.com/office/powerpoint/2010/main" xmlns="" val="41729935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66738" y="1752600"/>
            <a:ext cx="39243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1752600"/>
            <a:ext cx="39243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ftr" sz="quarter" idx="10"/>
          </p:nvPr>
        </p:nvSpPr>
        <p:spPr/>
        <p:txBody>
          <a:bodyPr/>
          <a:lstStyle>
            <a:lvl1pPr fontAlgn="base">
              <a:spcBef>
                <a:spcPct val="0"/>
              </a:spcBef>
              <a:spcAft>
                <a:spcPct val="0"/>
              </a:spcAft>
              <a:defRPr smtClean="0">
                <a:solidFill>
                  <a:schemeClr val="tx1">
                    <a:tint val="75000"/>
                  </a:schemeClr>
                </a:solidFill>
                <a:latin typeface="Arial" charset="0"/>
              </a:defRPr>
            </a:lvl1pPr>
          </a:lstStyle>
          <a:p>
            <a:pPr>
              <a:defRPr/>
            </a:pPr>
            <a:r>
              <a:rPr lang="en-US">
                <a:solidFill>
                  <a:prstClr val="black">
                    <a:tint val="75000"/>
                  </a:prstClr>
                </a:solidFill>
              </a:rPr>
              <a:t>CSC 1100                                   </a:t>
            </a:r>
          </a:p>
        </p:txBody>
      </p:sp>
      <p:sp>
        <p:nvSpPr>
          <p:cNvPr id="6" name="Rectangle 8"/>
          <p:cNvSpPr>
            <a:spLocks noGrp="1" noChangeArrowheads="1"/>
          </p:cNvSpPr>
          <p:nvPr>
            <p:ph type="sldNum" sz="quarter" idx="11"/>
          </p:nvPr>
        </p:nvSpPr>
        <p:spPr/>
        <p:txBody>
          <a:bodyPr/>
          <a:lstStyle>
            <a:lvl1pPr fontAlgn="base">
              <a:spcBef>
                <a:spcPct val="0"/>
              </a:spcBef>
              <a:spcAft>
                <a:spcPct val="0"/>
              </a:spcAft>
              <a:defRPr>
                <a:solidFill>
                  <a:schemeClr val="tx1">
                    <a:tint val="75000"/>
                  </a:schemeClr>
                </a:solidFill>
                <a:latin typeface="Arial" charset="0"/>
              </a:defRPr>
            </a:lvl1pPr>
          </a:lstStyle>
          <a:p>
            <a:pPr>
              <a:defRPr/>
            </a:pPr>
            <a:r>
              <a:rPr lang="en-US">
                <a:solidFill>
                  <a:prstClr val="black">
                    <a:tint val="75000"/>
                  </a:prstClr>
                </a:solidFill>
              </a:rPr>
              <a:t> Slide </a:t>
            </a:r>
            <a:fld id="{7F03B179-6406-4700-BACF-F7CF6336045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2913718993"/>
      </p:ext>
    </p:extLst>
  </p:cSld>
  <p:clrMapOvr>
    <a:masterClrMapping/>
  </p:clrMapOvr>
  <p:transition spd="med">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31863" y="96838"/>
            <a:ext cx="7158037" cy="14128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949325" y="1981200"/>
            <a:ext cx="3754438"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856163" y="1981200"/>
            <a:ext cx="3754437"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946150" y="6248400"/>
            <a:ext cx="1905000" cy="457200"/>
          </a:xfrm>
        </p:spPr>
        <p:txBody>
          <a:bodyPr/>
          <a:lstStyle>
            <a:lvl1pPr>
              <a:defRPr/>
            </a:lvl1pPr>
          </a:lstStyle>
          <a:p>
            <a:pPr>
              <a:defRPr/>
            </a:pPr>
            <a:fld id="{84A9C82B-4DB6-44AC-9457-81DF99EA3BE4}" type="datetime2">
              <a:rPr lang="en-US" smtClean="0">
                <a:solidFill>
                  <a:srgbClr val="696464"/>
                </a:solidFill>
              </a:rPr>
              <a:pPr>
                <a:defRPr/>
              </a:pPr>
              <a:t>Thursday, January 21, 2021</a:t>
            </a:fld>
            <a:endParaRPr lang="en-US">
              <a:solidFill>
                <a:srgbClr val="696464"/>
              </a:solidFill>
            </a:endParaRPr>
          </a:p>
        </p:txBody>
      </p:sp>
      <p:sp>
        <p:nvSpPr>
          <p:cNvPr id="6" name="Footer Placeholder 5"/>
          <p:cNvSpPr>
            <a:spLocks noGrp="1"/>
          </p:cNvSpPr>
          <p:nvPr>
            <p:ph type="ftr" sz="quarter" idx="11"/>
          </p:nvPr>
        </p:nvSpPr>
        <p:spPr>
          <a:xfrm>
            <a:off x="3352800" y="6248400"/>
            <a:ext cx="2895600" cy="457200"/>
          </a:xfrm>
        </p:spPr>
        <p:txBody>
          <a:bodyPr/>
          <a:lstStyle>
            <a:lvl1pPr>
              <a:defRPr/>
            </a:lvl1pPr>
          </a:lstStyle>
          <a:p>
            <a:pPr>
              <a:defRPr/>
            </a:pPr>
            <a:r>
              <a:rPr lang="en-US" smtClean="0">
                <a:solidFill>
                  <a:srgbClr val="696464"/>
                </a:solidFill>
              </a:rPr>
              <a:t>Computer Fundamentals</a:t>
            </a:r>
            <a:endParaRPr lang="en-US">
              <a:solidFill>
                <a:srgbClr val="696464"/>
              </a:solidFill>
            </a:endParaRPr>
          </a:p>
        </p:txBody>
      </p:sp>
      <p:sp>
        <p:nvSpPr>
          <p:cNvPr id="7" name="Slide Number Placeholder 6"/>
          <p:cNvSpPr>
            <a:spLocks noGrp="1"/>
          </p:cNvSpPr>
          <p:nvPr>
            <p:ph type="sldNum" sz="quarter" idx="12"/>
          </p:nvPr>
        </p:nvSpPr>
        <p:spPr>
          <a:xfrm>
            <a:off x="6705600" y="6248400"/>
            <a:ext cx="1905000" cy="457200"/>
          </a:xfrm>
        </p:spPr>
        <p:txBody>
          <a:bodyPr/>
          <a:lstStyle>
            <a:lvl1pPr>
              <a:defRPr/>
            </a:lvl1pPr>
          </a:lstStyle>
          <a:p>
            <a:pPr>
              <a:defRPr/>
            </a:pPr>
            <a:fld id="{E074023D-DEB6-4933-A6D1-5A921921B3A2}" type="slidenum">
              <a:rPr lang="en-US"/>
              <a:pPr>
                <a:defRPr/>
              </a:pPr>
              <a:t>‹#›</a:t>
            </a:fld>
            <a:endParaRPr lang="en-US"/>
          </a:p>
        </p:txBody>
      </p:sp>
    </p:spTree>
    <p:extLst>
      <p:ext uri="{BB962C8B-B14F-4D97-AF65-F5344CB8AC3E}">
        <p14:creationId xmlns:p14="http://schemas.microsoft.com/office/powerpoint/2010/main" xmlns="" val="21332191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632CD4A7-1CE7-4D56-8D0B-773432813D60}" type="datetime1">
              <a:rPr lang="en-US"/>
              <a:pPr>
                <a:defRPr/>
              </a:pPr>
              <a:t>1/21/2021</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r>
              <a:rPr lang="en-US"/>
              <a:t>BIT 1104 - Computer Systems</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7167D670-ABBE-4E79-869C-982426A65B65}" type="slidenum">
              <a:rPr lang="en-US"/>
              <a:pPr>
                <a:defRPr/>
              </a:pPr>
              <a:t>‹#›</a:t>
            </a:fld>
            <a:endParaRPr lang="en-US"/>
          </a:p>
        </p:txBody>
      </p:sp>
    </p:spTree>
    <p:extLst>
      <p:ext uri="{BB962C8B-B14F-4D97-AF65-F5344CB8AC3E}">
        <p14:creationId xmlns:p14="http://schemas.microsoft.com/office/powerpoint/2010/main" xmlns="" val="28229908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9FB739E3-147B-459F-A18B-791B887A81D9}" type="datetime1">
              <a:rPr lang="en-US"/>
              <a:pPr>
                <a:defRPr/>
              </a:pPr>
              <a:t>1/21/2021</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r>
              <a:rPr lang="en-US"/>
              <a:t>BIT 1104 - Computer Systems</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91A47754-C629-4C50-8B60-A20080748F16}" type="slidenum">
              <a:rPr lang="en-US"/>
              <a:pPr>
                <a:defRPr/>
              </a:pPr>
              <a:t>‹#›</a:t>
            </a:fld>
            <a:endParaRPr lang="en-US"/>
          </a:p>
        </p:txBody>
      </p:sp>
    </p:spTree>
    <p:extLst>
      <p:ext uri="{BB962C8B-B14F-4D97-AF65-F5344CB8AC3E}">
        <p14:creationId xmlns:p14="http://schemas.microsoft.com/office/powerpoint/2010/main" xmlns="" val="34684846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C2E41646-4C66-4CED-B86F-2AA2BF5A42C9}" type="datetime1">
              <a:rPr lang="en-US"/>
              <a:pPr>
                <a:defRPr/>
              </a:pPr>
              <a:t>1/21/2021</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r>
              <a:rPr lang="en-US"/>
              <a:t>BIT 1104 - Computer Systems</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D7A2A10F-57F9-4F8B-80D0-1FF6ACC4F5ED}" type="slidenum">
              <a:rPr lang="en-US"/>
              <a:pPr>
                <a:defRPr/>
              </a:pPr>
              <a:t>‹#›</a:t>
            </a:fld>
            <a:endParaRPr lang="en-US"/>
          </a:p>
        </p:txBody>
      </p:sp>
    </p:spTree>
    <p:extLst>
      <p:ext uri="{BB962C8B-B14F-4D97-AF65-F5344CB8AC3E}">
        <p14:creationId xmlns:p14="http://schemas.microsoft.com/office/powerpoint/2010/main" xmlns="" val="4252994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19CAC137-CFC2-41B8-AA3A-1BE0D3998822}" type="datetime1">
              <a:rPr lang="en-US"/>
              <a:pPr>
                <a:defRPr/>
              </a:pPr>
              <a:t>1/21/2021</a:t>
            </a:fld>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r>
              <a:rPr lang="en-US"/>
              <a:t>BIT 1104 - Computer Systems</a:t>
            </a:r>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96D0D804-2ABE-4416-A3E0-4C3843DDF6AD}" type="slidenum">
              <a:rPr lang="en-US"/>
              <a:pPr>
                <a:defRPr/>
              </a:pPr>
              <a:t>‹#›</a:t>
            </a:fld>
            <a:endParaRPr lang="en-US"/>
          </a:p>
        </p:txBody>
      </p:sp>
    </p:spTree>
    <p:extLst>
      <p:ext uri="{BB962C8B-B14F-4D97-AF65-F5344CB8AC3E}">
        <p14:creationId xmlns:p14="http://schemas.microsoft.com/office/powerpoint/2010/main" xmlns="" val="1435803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FA1D3D2B-DBCD-4BFF-B1A3-1619426226C7}" type="datetime1">
              <a:rPr lang="en-US"/>
              <a:pPr>
                <a:defRPr/>
              </a:pPr>
              <a:t>1/21/2021</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r>
              <a:rPr lang="en-US"/>
              <a:t>BIT 1104 - Computer Systems</a:t>
            </a:r>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BE94272A-121A-47F0-ABC0-EA47545EC777}" type="slidenum">
              <a:rPr lang="en-US"/>
              <a:pPr>
                <a:defRPr/>
              </a:pPr>
              <a:t>‹#›</a:t>
            </a:fld>
            <a:endParaRPr lang="en-US"/>
          </a:p>
        </p:txBody>
      </p:sp>
    </p:spTree>
    <p:extLst>
      <p:ext uri="{BB962C8B-B14F-4D97-AF65-F5344CB8AC3E}">
        <p14:creationId xmlns:p14="http://schemas.microsoft.com/office/powerpoint/2010/main" xmlns="" val="1366583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2B5E7BF0-F691-4710-9C86-30CAA5FC3440}" type="datetime1">
              <a:rPr lang="en-US"/>
              <a:pPr>
                <a:defRPr/>
              </a:pPr>
              <a:t>1/21/2021</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r>
              <a:rPr lang="en-US"/>
              <a:t>BIT 1104 - Computer Systems</a:t>
            </a:r>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B2F169BC-600B-4D8A-B636-AC054B6CC175}" type="slidenum">
              <a:rPr lang="en-US"/>
              <a:pPr>
                <a:defRPr/>
              </a:pPr>
              <a:t>‹#›</a:t>
            </a:fld>
            <a:endParaRPr lang="en-US"/>
          </a:p>
        </p:txBody>
      </p:sp>
    </p:spTree>
    <p:extLst>
      <p:ext uri="{BB962C8B-B14F-4D97-AF65-F5344CB8AC3E}">
        <p14:creationId xmlns:p14="http://schemas.microsoft.com/office/powerpoint/2010/main" xmlns="" val="3965176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802D8BFD-B79C-47A6-A564-969CFD496542}" type="datetime1">
              <a:rPr lang="en-US"/>
              <a:pPr>
                <a:defRPr/>
              </a:pPr>
              <a:t>1/21/2021</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r>
              <a:rPr lang="en-US"/>
              <a:t>BIT 1104 - Computer Systems</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0712188D-7C70-416F-B8AE-2DD3C816B7E3}" type="slidenum">
              <a:rPr lang="en-US"/>
              <a:pPr>
                <a:defRPr/>
              </a:pPr>
              <a:t>‹#›</a:t>
            </a:fld>
            <a:endParaRPr lang="en-US"/>
          </a:p>
        </p:txBody>
      </p:sp>
    </p:spTree>
    <p:extLst>
      <p:ext uri="{BB962C8B-B14F-4D97-AF65-F5344CB8AC3E}">
        <p14:creationId xmlns:p14="http://schemas.microsoft.com/office/powerpoint/2010/main" xmlns="" val="3108527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039D51DA-1FF1-4177-B72E-DBDA3B15B851}" type="datetime1">
              <a:rPr lang="en-US"/>
              <a:pPr>
                <a:defRPr/>
              </a:pPr>
              <a:t>1/21/2021</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r>
              <a:rPr lang="en-US"/>
              <a:t>BIT 1104 - Computer Systems</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581C970D-2D94-4ABC-8603-CAF3A7AACBBC}" type="slidenum">
              <a:rPr lang="en-US"/>
              <a:pPr>
                <a:defRPr/>
              </a:pPr>
              <a:t>‹#›</a:t>
            </a:fld>
            <a:endParaRPr lang="en-US"/>
          </a:p>
        </p:txBody>
      </p:sp>
    </p:spTree>
    <p:extLst>
      <p:ext uri="{BB962C8B-B14F-4D97-AF65-F5344CB8AC3E}">
        <p14:creationId xmlns:p14="http://schemas.microsoft.com/office/powerpoint/2010/main" xmlns="" val="4647462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83000">
              <a:schemeClr val="accent4">
                <a:lumMod val="0"/>
                <a:lumOff val="100000"/>
              </a:schemeClr>
            </a:gs>
            <a:gs pos="100000">
              <a:srgbClr val="92D050"/>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prstClr val="black">
                    <a:tint val="75000"/>
                  </a:prstClr>
                </a:solidFill>
                <a:latin typeface="Calibri" panose="020F0502020204030204"/>
              </a:defRPr>
            </a:lvl1pPr>
          </a:lstStyle>
          <a:p>
            <a:pPr>
              <a:defRPr/>
            </a:pPr>
            <a:fld id="{95E8AEA9-C708-40CC-9B31-809EEE695FF5}" type="datetime1">
              <a:rPr lang="en-US"/>
              <a:pPr>
                <a:defRPr/>
              </a:pPr>
              <a:t>1/21/2021</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smtClean="0">
                <a:solidFill>
                  <a:prstClr val="black">
                    <a:tint val="75000"/>
                  </a:prstClr>
                </a:solidFill>
                <a:latin typeface="Calibri" panose="020F0502020204030204"/>
              </a:defRPr>
            </a:lvl1pPr>
          </a:lstStyle>
          <a:p>
            <a:pPr>
              <a:defRPr/>
            </a:pPr>
            <a:r>
              <a:rPr lang="en-US"/>
              <a:t>BIT 1104 - Computer Systems</a:t>
            </a: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prstClr val="black">
                    <a:tint val="75000"/>
                  </a:prstClr>
                </a:solidFill>
                <a:latin typeface="Calibri" panose="020F0502020204030204"/>
              </a:defRPr>
            </a:lvl1pPr>
          </a:lstStyle>
          <a:p>
            <a:pPr>
              <a:defRPr/>
            </a:pPr>
            <a:fld id="{C6D2B858-4C54-47E4-AC19-D40AA6C560EC}" type="slidenum">
              <a:rPr lang="en-US"/>
              <a:pPr>
                <a:defRPr/>
              </a:pPr>
              <a:t>‹#›</a:t>
            </a:fld>
            <a:endParaRPr lang="en-US"/>
          </a:p>
        </p:txBody>
      </p:sp>
    </p:spTree>
    <p:extLst>
      <p:ext uri="{BB962C8B-B14F-4D97-AF65-F5344CB8AC3E}">
        <p14:creationId xmlns:p14="http://schemas.microsoft.com/office/powerpoint/2010/main" xmlns="" val="523668015"/>
      </p:ext>
    </p:extLst>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 id="2147483853" r:id="rId12"/>
    <p:sldLayoutId id="2147483854" r:id="rId13"/>
    <p:sldLayoutId id="2147483855" r:id="rId14"/>
  </p:sldLayoutIdLst>
  <p:hf hdr="0"/>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www.google.com/services/index.htm"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www.dog.com/"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facebook.co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0" y="4025878"/>
            <a:ext cx="6858000" cy="1655762"/>
          </a:xfrm>
        </p:spPr>
        <p:txBody>
          <a:bodyPr/>
          <a:lstStyle/>
          <a:p>
            <a:r>
              <a:rPr lang="en-US" sz="3200" dirty="0" smtClean="0"/>
              <a:t>Lecture 8</a:t>
            </a:r>
          </a:p>
          <a:p>
            <a:r>
              <a:rPr lang="en-US" sz="3200" dirty="0" smtClean="0"/>
              <a:t>Internet and Web </a:t>
            </a:r>
            <a:endParaRPr lang="en-US" sz="3200" dirty="0"/>
          </a:p>
          <a:p>
            <a:endParaRPr lang="en-US" dirty="0"/>
          </a:p>
        </p:txBody>
      </p:sp>
      <p:sp>
        <p:nvSpPr>
          <p:cNvPr id="5" name="Title 1"/>
          <p:cNvSpPr>
            <a:spLocks noGrp="1"/>
          </p:cNvSpPr>
          <p:nvPr>
            <p:ph type="ctrTitle"/>
          </p:nvPr>
        </p:nvSpPr>
        <p:spPr>
          <a:xfrm>
            <a:off x="533400" y="1524000"/>
            <a:ext cx="7848600" cy="1447800"/>
          </a:xfrm>
        </p:spPr>
        <p:txBody>
          <a:bodyPr rtlCol="0">
            <a:noAutofit/>
          </a:bodyPr>
          <a:lstStyle/>
          <a:p>
            <a:pPr fontAlgn="auto">
              <a:spcAft>
                <a:spcPts val="0"/>
              </a:spcAft>
              <a:defRPr/>
            </a:pPr>
            <a:r>
              <a:rPr lang="en-US" sz="4400" b="1" dirty="0">
                <a:solidFill>
                  <a:schemeClr val="accent6">
                    <a:lumMod val="50000"/>
                  </a:schemeClr>
                </a:solidFill>
                <a:cs typeface="Times New Roman" panose="02020603050405020304" pitchFamily="18" charset="0"/>
              </a:rPr>
              <a:t>UCC </a:t>
            </a:r>
            <a:r>
              <a:rPr lang="en-US" sz="4400" b="1" dirty="0" smtClean="0">
                <a:solidFill>
                  <a:schemeClr val="accent6">
                    <a:lumMod val="50000"/>
                  </a:schemeClr>
                </a:solidFill>
                <a:cs typeface="Times New Roman" panose="02020603050405020304" pitchFamily="18" charset="0"/>
              </a:rPr>
              <a:t>1100</a:t>
            </a:r>
            <a:r>
              <a:rPr lang="en-US" sz="4400" b="1" dirty="0">
                <a:solidFill>
                  <a:schemeClr val="accent6">
                    <a:lumMod val="50000"/>
                  </a:schemeClr>
                </a:solidFill>
                <a:cs typeface="Times New Roman" panose="02020603050405020304" pitchFamily="18" charset="0"/>
              </a:rPr>
              <a:t/>
            </a:r>
            <a:br>
              <a:rPr lang="en-US" sz="4400" b="1" dirty="0">
                <a:solidFill>
                  <a:schemeClr val="accent6">
                    <a:lumMod val="50000"/>
                  </a:schemeClr>
                </a:solidFill>
                <a:cs typeface="Times New Roman" panose="02020603050405020304" pitchFamily="18" charset="0"/>
              </a:rPr>
            </a:br>
            <a:r>
              <a:rPr lang="en-US" sz="4400" b="1" dirty="0">
                <a:solidFill>
                  <a:schemeClr val="accent6">
                    <a:lumMod val="50000"/>
                  </a:schemeClr>
                </a:solidFill>
                <a:cs typeface="Times New Roman" panose="02020603050405020304" pitchFamily="18" charset="0"/>
              </a:rPr>
              <a:t>Computer Fundamentals</a:t>
            </a:r>
            <a:endParaRPr lang="en-US" sz="4400" b="1" dirty="0">
              <a:latin typeface="Times New Roman" pitchFamily="18" charset="0"/>
              <a:cs typeface="Times New Roman" pitchFamily="18" charset="0"/>
            </a:endParaRPr>
          </a:p>
        </p:txBody>
      </p:sp>
    </p:spTree>
    <p:extLst>
      <p:ext uri="{BB962C8B-B14F-4D97-AF65-F5344CB8AC3E}">
        <p14:creationId xmlns:p14="http://schemas.microsoft.com/office/powerpoint/2010/main" xmlns="" val="18450783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19100" y="531813"/>
            <a:ext cx="8305800" cy="563562"/>
          </a:xfrm>
        </p:spPr>
        <p:txBody>
          <a:bodyPr>
            <a:noAutofit/>
          </a:bodyPr>
          <a:lstStyle/>
          <a:p>
            <a:pPr algn="ctr" eaLnBrk="1" fontAlgn="auto" hangingPunct="1">
              <a:lnSpc>
                <a:spcPct val="100000"/>
              </a:lnSpc>
              <a:spcAft>
                <a:spcPts val="0"/>
              </a:spcAft>
              <a:defRPr/>
            </a:pPr>
            <a:r>
              <a:rPr lang="en-US" sz="3600" b="1" dirty="0">
                <a:solidFill>
                  <a:schemeClr val="tx1"/>
                </a:solidFill>
                <a:latin typeface="Times New Roman" pitchFamily="18" charset="0"/>
                <a:cs typeface="Times New Roman" pitchFamily="18" charset="0"/>
              </a:rPr>
              <a:t>The Web vs. The Internet</a:t>
            </a:r>
          </a:p>
        </p:txBody>
      </p:sp>
      <p:sp>
        <p:nvSpPr>
          <p:cNvPr id="14339" name="Rectangle 3"/>
          <p:cNvSpPr>
            <a:spLocks noGrp="1" noChangeArrowheads="1"/>
          </p:cNvSpPr>
          <p:nvPr>
            <p:ph idx="1"/>
          </p:nvPr>
        </p:nvSpPr>
        <p:spPr>
          <a:xfrm>
            <a:off x="228600" y="1314450"/>
            <a:ext cx="8686800" cy="5314950"/>
          </a:xfrm>
        </p:spPr>
        <p:txBody>
          <a:bodyPr>
            <a:noAutofit/>
          </a:bodyPr>
          <a:lstStyle/>
          <a:p>
            <a:pPr marL="548640" indent="-411480" eaLnBrk="1" fontAlgn="auto" hangingPunct="1">
              <a:lnSpc>
                <a:spcPct val="100000"/>
              </a:lnSpc>
              <a:spcAft>
                <a:spcPts val="0"/>
              </a:spcAft>
              <a:buClr>
                <a:schemeClr val="tx1">
                  <a:shade val="95000"/>
                </a:schemeClr>
              </a:buClr>
              <a:buFont typeface="Wingdings 2"/>
              <a:buChar char=""/>
              <a:defRPr/>
            </a:pPr>
            <a:r>
              <a:rPr lang="en-US" sz="3200" dirty="0" smtClean="0">
                <a:latin typeface="Times New Roman" pitchFamily="18" charset="0"/>
                <a:cs typeface="Times New Roman" pitchFamily="18" charset="0"/>
              </a:rPr>
              <a:t>On the other hand, </a:t>
            </a:r>
          </a:p>
          <a:p>
            <a:pPr marL="548640" indent="-411480" eaLnBrk="1" fontAlgn="auto" hangingPunct="1">
              <a:lnSpc>
                <a:spcPct val="100000"/>
              </a:lnSpc>
              <a:spcAft>
                <a:spcPts val="0"/>
              </a:spcAft>
              <a:buClr>
                <a:schemeClr val="tx1">
                  <a:shade val="95000"/>
                </a:schemeClr>
              </a:buClr>
              <a:buFont typeface="Wingdings 2"/>
              <a:buChar char=""/>
              <a:defRPr/>
            </a:pPr>
            <a:r>
              <a:rPr lang="en-US" sz="3200" dirty="0" smtClean="0">
                <a:latin typeface="Times New Roman" pitchFamily="18" charset="0"/>
                <a:cs typeface="Times New Roman" pitchFamily="18" charset="0"/>
              </a:rPr>
              <a:t>Internet is</a:t>
            </a:r>
          </a:p>
          <a:p>
            <a:pPr marL="868680" lvl="1" indent="-283464" eaLnBrk="1" fontAlgn="auto" hangingPunct="1">
              <a:lnSpc>
                <a:spcPct val="100000"/>
              </a:lnSpc>
              <a:spcAft>
                <a:spcPts val="0"/>
              </a:spcAft>
              <a:buFont typeface="Wingdings 2"/>
              <a:buChar char=""/>
              <a:defRPr/>
            </a:pPr>
            <a:r>
              <a:rPr lang="en-US" sz="3200" dirty="0" smtClean="0">
                <a:latin typeface="Times New Roman" pitchFamily="18" charset="0"/>
                <a:cs typeface="Times New Roman" pitchFamily="18" charset="0"/>
              </a:rPr>
              <a:t>Massive network of networks.</a:t>
            </a:r>
          </a:p>
          <a:p>
            <a:pPr marL="868680" lvl="1" indent="-283464" eaLnBrk="1" fontAlgn="auto" hangingPunct="1">
              <a:lnSpc>
                <a:spcPct val="100000"/>
              </a:lnSpc>
              <a:spcAft>
                <a:spcPts val="0"/>
              </a:spcAft>
              <a:buFont typeface="Wingdings 2"/>
              <a:buChar char=""/>
              <a:defRPr/>
            </a:pPr>
            <a:r>
              <a:rPr lang="en-US" sz="3200" dirty="0" smtClean="0">
                <a:latin typeface="Times New Roman" pitchFamily="18" charset="0"/>
                <a:cs typeface="Times New Roman" pitchFamily="18" charset="0"/>
              </a:rPr>
              <a:t>Use various protocols such as</a:t>
            </a:r>
          </a:p>
          <a:p>
            <a:pPr marL="1143000" lvl="2" indent="-283464">
              <a:lnSpc>
                <a:spcPct val="100000"/>
              </a:lnSpc>
              <a:buFont typeface="Wingdings 2"/>
              <a:buChar char=""/>
              <a:defRPr/>
            </a:pPr>
            <a:r>
              <a:rPr lang="en-US" sz="3200" dirty="0" smtClean="0">
                <a:latin typeface="Times New Roman" pitchFamily="18" charset="0"/>
                <a:cs typeface="Times New Roman" pitchFamily="18" charset="0"/>
              </a:rPr>
              <a:t>SMTP: Simple Mail Transfer Protocol</a:t>
            </a:r>
          </a:p>
          <a:p>
            <a:pPr marL="1143000" lvl="2" indent="-283464">
              <a:lnSpc>
                <a:spcPct val="100000"/>
              </a:lnSpc>
              <a:buFont typeface="Wingdings 2"/>
              <a:buChar char=""/>
              <a:defRPr/>
            </a:pPr>
            <a:r>
              <a:rPr lang="en-US" sz="3200" dirty="0" smtClean="0">
                <a:latin typeface="Times New Roman" pitchFamily="18" charset="0"/>
                <a:cs typeface="Times New Roman" pitchFamily="18" charset="0"/>
              </a:rPr>
              <a:t>FTP:File Transfer Protocol</a:t>
            </a:r>
          </a:p>
          <a:p>
            <a:pPr marL="1143000" lvl="2" indent="-283464">
              <a:lnSpc>
                <a:spcPct val="100000"/>
              </a:lnSpc>
              <a:buFont typeface="Wingdings 2"/>
              <a:buChar char=""/>
              <a:defRPr/>
            </a:pPr>
            <a:r>
              <a:rPr lang="en-US" sz="3200" dirty="0" smtClean="0">
                <a:latin typeface="Times New Roman" pitchFamily="18" charset="0"/>
                <a:cs typeface="Times New Roman" pitchFamily="18" charset="0"/>
              </a:rPr>
              <a:t>TCP/IP (Transmission Control Protocol)</a:t>
            </a:r>
          </a:p>
          <a:p>
            <a:pPr>
              <a:lnSpc>
                <a:spcPct val="100000"/>
              </a:lnSpc>
              <a:spcBef>
                <a:spcPct val="50000"/>
              </a:spcBef>
              <a:buFontTx/>
              <a:buChar char="•"/>
              <a:defRPr/>
            </a:pPr>
            <a:endParaRPr lang="en-US" sz="2800" dirty="0" smtClean="0">
              <a:solidFill>
                <a:schemeClr val="bg1"/>
              </a:solidFill>
            </a:endParaRPr>
          </a:p>
          <a:p>
            <a:pPr marL="868680" lvl="1" indent="-283464" eaLnBrk="1" fontAlgn="auto" hangingPunct="1">
              <a:lnSpc>
                <a:spcPct val="100000"/>
              </a:lnSpc>
              <a:spcAft>
                <a:spcPts val="0"/>
              </a:spcAft>
              <a:buFont typeface="Wingdings 2" pitchFamily="18" charset="2"/>
              <a:buNone/>
              <a:defRPr/>
            </a:pPr>
            <a:endParaRPr lang="en-US" sz="2400" dirty="0" smtClean="0"/>
          </a:p>
        </p:txBody>
      </p:sp>
      <p:sp>
        <p:nvSpPr>
          <p:cNvPr id="4" name="Date Placeholder 3"/>
          <p:cNvSpPr>
            <a:spLocks noGrp="1"/>
          </p:cNvSpPr>
          <p:nvPr>
            <p:ph type="dt" sz="half" idx="10"/>
          </p:nvPr>
        </p:nvSpPr>
        <p:spPr/>
        <p:txBody>
          <a:bodyPr/>
          <a:lstStyle/>
          <a:p>
            <a:fld id="{5913BAC0-0378-41F0-AB0B-6F131315BF39}" type="datetime2">
              <a:rPr lang="en-US" smtClean="0">
                <a:solidFill>
                  <a:srgbClr val="696464"/>
                </a:solidFill>
              </a:rPr>
              <a:pPr/>
              <a:t>Thursday, January 21, 2021</a:t>
            </a:fld>
            <a:endParaRPr lang="en-US">
              <a:solidFill>
                <a:srgbClr val="696464"/>
              </a:solidFill>
            </a:endParaRPr>
          </a:p>
        </p:txBody>
      </p:sp>
      <p:sp>
        <p:nvSpPr>
          <p:cNvPr id="6" name="Footer Placeholder 5"/>
          <p:cNvSpPr>
            <a:spLocks noGrp="1"/>
          </p:cNvSpPr>
          <p:nvPr>
            <p:ph type="ftr" sz="quarter" idx="11"/>
          </p:nvPr>
        </p:nvSpPr>
        <p:spPr>
          <a:xfrm>
            <a:off x="914400" y="6248400"/>
            <a:ext cx="3962400" cy="457200"/>
          </a:xfrm>
        </p:spPr>
        <p:txBody>
          <a:bodyPr/>
          <a:lstStyle/>
          <a:p>
            <a:r>
              <a:rPr lang="en-US" smtClean="0">
                <a:solidFill>
                  <a:srgbClr val="696464"/>
                </a:solidFill>
              </a:rPr>
              <a:t>TL: Computer Fundamentals</a:t>
            </a:r>
            <a:endParaRPr lang="en-US" dirty="0">
              <a:solidFill>
                <a:srgbClr val="696464"/>
              </a:solidFill>
            </a:endParaRPr>
          </a:p>
        </p:txBody>
      </p:sp>
      <p:sp>
        <p:nvSpPr>
          <p:cNvPr id="5" name="Slide Number Placeholder 4"/>
          <p:cNvSpPr>
            <a:spLocks noGrp="1"/>
          </p:cNvSpPr>
          <p:nvPr>
            <p:ph type="sldNum" sz="quarter" idx="12"/>
          </p:nvPr>
        </p:nvSpPr>
        <p:spPr/>
        <p:txBody>
          <a:bodyPr/>
          <a:lstStyle/>
          <a:p>
            <a:fld id="{B2ED799F-190B-4690-9AA4-A530F37BEF97}" type="slidenum">
              <a:rPr lang="en-US" smtClean="0"/>
              <a:pPr/>
              <a:t>10</a:t>
            </a:fld>
            <a:endParaRPr lang="en-US"/>
          </a:p>
        </p:txBody>
      </p:sp>
    </p:spTree>
    <p:extLst>
      <p:ext uri="{BB962C8B-B14F-4D97-AF65-F5344CB8AC3E}">
        <p14:creationId xmlns:p14="http://schemas.microsoft.com/office/powerpoint/2010/main" xmlns="" val="35845162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b="1" dirty="0" smtClean="0">
                <a:solidFill>
                  <a:schemeClr val="tx1"/>
                </a:solidFill>
              </a:rPr>
              <a:t>TCP/IP</a:t>
            </a:r>
            <a:endParaRPr lang="en-US" b="1" dirty="0">
              <a:solidFill>
                <a:schemeClr val="tx1"/>
              </a:solidFill>
            </a:endParaRPr>
          </a:p>
        </p:txBody>
      </p:sp>
      <p:sp>
        <p:nvSpPr>
          <p:cNvPr id="6" name="Content Placeholder 5"/>
          <p:cNvSpPr>
            <a:spLocks noGrp="1"/>
          </p:cNvSpPr>
          <p:nvPr>
            <p:ph idx="1"/>
          </p:nvPr>
        </p:nvSpPr>
        <p:spPr>
          <a:xfrm>
            <a:off x="304800" y="1066800"/>
            <a:ext cx="8534400" cy="5486400"/>
          </a:xfrm>
        </p:spPr>
        <p:txBody>
          <a:bodyPr>
            <a:normAutofit lnSpcReduction="10000"/>
          </a:bodyPr>
          <a:lstStyle/>
          <a:p>
            <a:pPr algn="just"/>
            <a:r>
              <a:rPr lang="en-US" sz="2700" dirty="0" smtClean="0">
                <a:latin typeface="Times New Roman" pitchFamily="18" charset="0"/>
                <a:cs typeface="Times New Roman" pitchFamily="18" charset="0"/>
              </a:rPr>
              <a:t>TCP/IP : is the basic communication protocol of the Internet. It is used as a communication protocol in a private network (either an intranet or an extranet). </a:t>
            </a:r>
          </a:p>
          <a:p>
            <a:pPr algn="just">
              <a:buNone/>
            </a:pPr>
            <a:endParaRPr lang="en-US" sz="2700" dirty="0" smtClean="0">
              <a:latin typeface="Times New Roman" pitchFamily="18" charset="0"/>
              <a:cs typeface="Times New Roman" pitchFamily="18" charset="0"/>
            </a:endParaRPr>
          </a:p>
          <a:p>
            <a:pPr algn="just"/>
            <a:r>
              <a:rPr lang="en-US" sz="2700" dirty="0" smtClean="0">
                <a:latin typeface="Times New Roman" pitchFamily="18" charset="0"/>
                <a:cs typeface="Times New Roman" pitchFamily="18" charset="0"/>
              </a:rPr>
              <a:t>TCP/IP is a two-layer program. </a:t>
            </a:r>
          </a:p>
          <a:p>
            <a:pPr lvl="1" algn="just"/>
            <a:r>
              <a:rPr lang="en-US" sz="2500" dirty="0" smtClean="0">
                <a:latin typeface="Times New Roman" pitchFamily="18" charset="0"/>
                <a:cs typeface="Times New Roman" pitchFamily="18" charset="0"/>
              </a:rPr>
              <a:t>The </a:t>
            </a:r>
            <a:r>
              <a:rPr lang="en-US" sz="2500" b="1" dirty="0" smtClean="0">
                <a:latin typeface="Times New Roman" pitchFamily="18" charset="0"/>
                <a:cs typeface="Times New Roman" pitchFamily="18" charset="0"/>
              </a:rPr>
              <a:t>higher layer (TCP)</a:t>
            </a:r>
            <a:r>
              <a:rPr lang="en-US" sz="2500" dirty="0" smtClean="0">
                <a:latin typeface="Times New Roman" pitchFamily="18" charset="0"/>
                <a:cs typeface="Times New Roman" pitchFamily="18" charset="0"/>
              </a:rPr>
              <a:t>, manages the assembling of a message or file into smaller packets that are transmitted over the Internet and received by a TCP layer that reassembles the packets into the original message.</a:t>
            </a:r>
          </a:p>
          <a:p>
            <a:pPr lvl="1" algn="just"/>
            <a:endParaRPr lang="en-US" sz="2500" dirty="0" smtClean="0">
              <a:latin typeface="Times New Roman" pitchFamily="18" charset="0"/>
              <a:cs typeface="Times New Roman" pitchFamily="18" charset="0"/>
            </a:endParaRPr>
          </a:p>
          <a:p>
            <a:pPr lvl="1" algn="just"/>
            <a:r>
              <a:rPr lang="en-US" sz="2700" dirty="0" smtClean="0">
                <a:latin typeface="Times New Roman" pitchFamily="18" charset="0"/>
                <a:cs typeface="Times New Roman" pitchFamily="18" charset="0"/>
              </a:rPr>
              <a:t>The </a:t>
            </a:r>
            <a:r>
              <a:rPr lang="en-US" sz="2700" b="1" dirty="0" smtClean="0">
                <a:latin typeface="Times New Roman" pitchFamily="18" charset="0"/>
                <a:cs typeface="Times New Roman" pitchFamily="18" charset="0"/>
              </a:rPr>
              <a:t>lower layer (IP)</a:t>
            </a:r>
            <a:r>
              <a:rPr lang="en-US" sz="2700" dirty="0" smtClean="0">
                <a:latin typeface="Times New Roman" pitchFamily="18" charset="0"/>
                <a:cs typeface="Times New Roman" pitchFamily="18" charset="0"/>
              </a:rPr>
              <a:t>, handles the address part of each packet so that it gets to the right destination. Each gateway computer on the network checks this address to see where to forward the message. </a:t>
            </a:r>
          </a:p>
          <a:p>
            <a:pPr>
              <a:buNone/>
            </a:pPr>
            <a:endParaRPr lang="en-US" sz="2700" dirty="0">
              <a:latin typeface="Times New Roman" pitchFamily="18" charset="0"/>
              <a:cs typeface="Times New Roman" pitchFamily="18" charset="0"/>
            </a:endParaRPr>
          </a:p>
        </p:txBody>
      </p:sp>
      <p:sp>
        <p:nvSpPr>
          <p:cNvPr id="3" name="Date Placeholder 2"/>
          <p:cNvSpPr>
            <a:spLocks noGrp="1"/>
          </p:cNvSpPr>
          <p:nvPr>
            <p:ph type="dt" sz="half" idx="10"/>
          </p:nvPr>
        </p:nvSpPr>
        <p:spPr/>
        <p:txBody>
          <a:bodyPr/>
          <a:lstStyle/>
          <a:p>
            <a:fld id="{07A2A4E3-88A6-4A33-A3DA-AAF848C14B3D}" type="datetime2">
              <a:rPr lang="en-US" smtClean="0">
                <a:solidFill>
                  <a:srgbClr val="696464"/>
                </a:solidFill>
              </a:rPr>
              <a:pPr/>
              <a:t>Thursday, January 21, 2021</a:t>
            </a:fld>
            <a:endParaRPr lang="en-US">
              <a:solidFill>
                <a:srgbClr val="696464"/>
              </a:solidFill>
            </a:endParaRPr>
          </a:p>
        </p:txBody>
      </p:sp>
      <p:sp>
        <p:nvSpPr>
          <p:cNvPr id="4" name="Footer Placeholder 3"/>
          <p:cNvSpPr>
            <a:spLocks noGrp="1"/>
          </p:cNvSpPr>
          <p:nvPr>
            <p:ph type="ftr" sz="quarter" idx="11"/>
          </p:nvPr>
        </p:nvSpPr>
        <p:spPr/>
        <p:txBody>
          <a:bodyPr/>
          <a:lstStyle/>
          <a:p>
            <a:r>
              <a:rPr lang="en-US" smtClean="0">
                <a:solidFill>
                  <a:srgbClr val="696464"/>
                </a:solidFill>
              </a:rPr>
              <a:t>TL: Computer Fundamentals</a:t>
            </a:r>
            <a:endParaRPr lang="en-US">
              <a:solidFill>
                <a:srgbClr val="696464"/>
              </a:solidFill>
            </a:endParaRPr>
          </a:p>
        </p:txBody>
      </p:sp>
      <p:sp>
        <p:nvSpPr>
          <p:cNvPr id="5" name="Slide Number Placeholder 4"/>
          <p:cNvSpPr>
            <a:spLocks noGrp="1"/>
          </p:cNvSpPr>
          <p:nvPr>
            <p:ph type="sldNum" sz="quarter" idx="12"/>
          </p:nvPr>
        </p:nvSpPr>
        <p:spPr/>
        <p:txBody>
          <a:bodyPr/>
          <a:lstStyle/>
          <a:p>
            <a:fld id="{B2ED799F-190B-4690-9AA4-A530F37BEF97}" type="slidenum">
              <a:rPr lang="en-US" smtClean="0"/>
              <a:pPr/>
              <a:t>11</a:t>
            </a:fld>
            <a:endParaRPr lang="en-US"/>
          </a:p>
        </p:txBody>
      </p:sp>
    </p:spTree>
    <p:extLst>
      <p:ext uri="{BB962C8B-B14F-4D97-AF65-F5344CB8AC3E}">
        <p14:creationId xmlns:p14="http://schemas.microsoft.com/office/powerpoint/2010/main" xmlns="" val="25110387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792162"/>
          </a:xfrm>
        </p:spPr>
        <p:txBody>
          <a:bodyPr>
            <a:normAutofit/>
          </a:bodyPr>
          <a:lstStyle/>
          <a:p>
            <a:r>
              <a:rPr lang="en-US" sz="3600" b="1" dirty="0" smtClean="0">
                <a:solidFill>
                  <a:schemeClr val="tx1"/>
                </a:solidFill>
              </a:rPr>
              <a:t>FTP and HTTP</a:t>
            </a:r>
            <a:endParaRPr lang="en-US" sz="3600" b="1" dirty="0">
              <a:solidFill>
                <a:schemeClr val="tx1"/>
              </a:solidFill>
            </a:endParaRPr>
          </a:p>
        </p:txBody>
      </p:sp>
      <p:sp>
        <p:nvSpPr>
          <p:cNvPr id="6" name="Content Placeholder 5"/>
          <p:cNvSpPr>
            <a:spLocks noGrp="1"/>
          </p:cNvSpPr>
          <p:nvPr>
            <p:ph idx="1"/>
          </p:nvPr>
        </p:nvSpPr>
        <p:spPr>
          <a:xfrm>
            <a:off x="304800" y="1143000"/>
            <a:ext cx="8534400" cy="5257800"/>
          </a:xfrm>
        </p:spPr>
        <p:txBody>
          <a:bodyPr>
            <a:normAutofit/>
          </a:bodyPr>
          <a:lstStyle/>
          <a:p>
            <a:pPr algn="just"/>
            <a:r>
              <a:rPr lang="en-US" sz="2700" dirty="0" smtClean="0">
                <a:latin typeface="Times New Roman" pitchFamily="18" charset="0"/>
                <a:cs typeface="Times New Roman" pitchFamily="18" charset="0"/>
              </a:rPr>
              <a:t>FTP: is a standard network protocol used to transfer files from one host to another host over TCP-based network, such as the Internet. </a:t>
            </a:r>
          </a:p>
          <a:p>
            <a:pPr algn="just"/>
            <a:endParaRPr lang="en-US" sz="2700" dirty="0" smtClean="0">
              <a:latin typeface="Times New Roman" pitchFamily="18" charset="0"/>
              <a:cs typeface="Times New Roman" pitchFamily="18" charset="0"/>
            </a:endParaRPr>
          </a:p>
          <a:p>
            <a:pPr algn="just"/>
            <a:r>
              <a:rPr lang="en-US" sz="2700" dirty="0" smtClean="0">
                <a:latin typeface="Times New Roman" pitchFamily="18" charset="0"/>
                <a:cs typeface="Times New Roman" pitchFamily="18" charset="0"/>
              </a:rPr>
              <a:t>OR FTP is a protocol through which internet users can upload files from their computers to a website or download files from a website to their PCs.</a:t>
            </a:r>
          </a:p>
          <a:p>
            <a:pPr algn="just"/>
            <a:endParaRPr lang="en-US" sz="2700" dirty="0" smtClean="0">
              <a:latin typeface="Times New Roman" pitchFamily="18" charset="0"/>
              <a:cs typeface="Times New Roman" pitchFamily="18" charset="0"/>
            </a:endParaRPr>
          </a:p>
          <a:p>
            <a:pPr algn="just"/>
            <a:r>
              <a:rPr lang="en-US" sz="2700" dirty="0" smtClean="0">
                <a:latin typeface="Times New Roman" pitchFamily="18" charset="0"/>
                <a:cs typeface="Times New Roman" pitchFamily="18" charset="0"/>
              </a:rPr>
              <a:t>HTTP : is an application protocol for distributed, collaborative, hypermedia information systems. HTTP is the foundation of data communication for WWW.</a:t>
            </a:r>
            <a:endParaRPr lang="en-US" sz="2700" dirty="0">
              <a:latin typeface="Times New Roman" pitchFamily="18" charset="0"/>
              <a:cs typeface="Times New Roman" pitchFamily="18" charset="0"/>
            </a:endParaRPr>
          </a:p>
        </p:txBody>
      </p:sp>
      <p:sp>
        <p:nvSpPr>
          <p:cNvPr id="3" name="Date Placeholder 2"/>
          <p:cNvSpPr>
            <a:spLocks noGrp="1"/>
          </p:cNvSpPr>
          <p:nvPr>
            <p:ph type="dt" sz="half" idx="10"/>
          </p:nvPr>
        </p:nvSpPr>
        <p:spPr/>
        <p:txBody>
          <a:bodyPr/>
          <a:lstStyle/>
          <a:p>
            <a:fld id="{7AAB56E4-E3AE-4716-AE67-815346A7AF13}" type="datetime2">
              <a:rPr lang="en-US" smtClean="0">
                <a:solidFill>
                  <a:srgbClr val="696464"/>
                </a:solidFill>
              </a:rPr>
              <a:pPr/>
              <a:t>Thursday, January 21, 2021</a:t>
            </a:fld>
            <a:endParaRPr lang="en-US">
              <a:solidFill>
                <a:srgbClr val="696464"/>
              </a:solidFill>
            </a:endParaRPr>
          </a:p>
        </p:txBody>
      </p:sp>
      <p:sp>
        <p:nvSpPr>
          <p:cNvPr id="4" name="Footer Placeholder 3"/>
          <p:cNvSpPr>
            <a:spLocks noGrp="1"/>
          </p:cNvSpPr>
          <p:nvPr>
            <p:ph type="ftr" sz="quarter" idx="11"/>
          </p:nvPr>
        </p:nvSpPr>
        <p:spPr/>
        <p:txBody>
          <a:bodyPr/>
          <a:lstStyle/>
          <a:p>
            <a:r>
              <a:rPr lang="en-US" smtClean="0">
                <a:solidFill>
                  <a:srgbClr val="696464"/>
                </a:solidFill>
              </a:rPr>
              <a:t>TL: Computer Fundamentals</a:t>
            </a:r>
            <a:endParaRPr lang="en-US">
              <a:solidFill>
                <a:srgbClr val="696464"/>
              </a:solidFill>
            </a:endParaRPr>
          </a:p>
        </p:txBody>
      </p:sp>
      <p:sp>
        <p:nvSpPr>
          <p:cNvPr id="5" name="Slide Number Placeholder 4"/>
          <p:cNvSpPr>
            <a:spLocks noGrp="1"/>
          </p:cNvSpPr>
          <p:nvPr>
            <p:ph type="sldNum" sz="quarter" idx="12"/>
          </p:nvPr>
        </p:nvSpPr>
        <p:spPr/>
        <p:txBody>
          <a:bodyPr/>
          <a:lstStyle/>
          <a:p>
            <a:fld id="{B2ED799F-190B-4690-9AA4-A530F37BEF97}" type="slidenum">
              <a:rPr lang="en-US" smtClean="0"/>
              <a:pPr/>
              <a:t>12</a:t>
            </a:fld>
            <a:endParaRPr lang="en-US"/>
          </a:p>
        </p:txBody>
      </p:sp>
    </p:spTree>
    <p:extLst>
      <p:ext uri="{BB962C8B-B14F-4D97-AF65-F5344CB8AC3E}">
        <p14:creationId xmlns:p14="http://schemas.microsoft.com/office/powerpoint/2010/main" xmlns="" val="23307170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81000" y="503238"/>
            <a:ext cx="8305800" cy="792162"/>
          </a:xfrm>
        </p:spPr>
        <p:txBody>
          <a:bodyPr>
            <a:normAutofit/>
          </a:bodyPr>
          <a:lstStyle/>
          <a:p>
            <a:pPr algn="ctr" eaLnBrk="1" fontAlgn="auto" hangingPunct="1">
              <a:spcAft>
                <a:spcPts val="0"/>
              </a:spcAft>
              <a:defRPr/>
            </a:pPr>
            <a:r>
              <a:rPr lang="en-US" sz="3600" b="1" dirty="0">
                <a:solidFill>
                  <a:schemeClr val="tx1"/>
                </a:solidFill>
                <a:latin typeface="Times New Roman" pitchFamily="18" charset="0"/>
                <a:cs typeface="Times New Roman" pitchFamily="18" charset="0"/>
              </a:rPr>
              <a:t>Client and Server</a:t>
            </a:r>
          </a:p>
        </p:txBody>
      </p:sp>
      <p:sp>
        <p:nvSpPr>
          <p:cNvPr id="15363" name="Rectangle 3"/>
          <p:cNvSpPr>
            <a:spLocks noGrp="1" noChangeArrowheads="1"/>
          </p:cNvSpPr>
          <p:nvPr>
            <p:ph idx="1"/>
          </p:nvPr>
        </p:nvSpPr>
        <p:spPr>
          <a:xfrm>
            <a:off x="228600" y="1295400"/>
            <a:ext cx="8686800" cy="5334000"/>
          </a:xfrm>
        </p:spPr>
        <p:txBody>
          <a:bodyPr/>
          <a:lstStyle/>
          <a:p>
            <a:pPr eaLnBrk="1" hangingPunct="1"/>
            <a:r>
              <a:rPr lang="en-US" sz="2400" dirty="0" smtClean="0">
                <a:latin typeface="Times New Roman" pitchFamily="18" charset="0"/>
                <a:cs typeface="Times New Roman" pitchFamily="18" charset="0"/>
              </a:rPr>
              <a:t>Client computer:</a:t>
            </a:r>
          </a:p>
          <a:p>
            <a:pPr lvl="1" eaLnBrk="1" hangingPunct="1"/>
            <a:r>
              <a:rPr lang="en-US" sz="2000" dirty="0" smtClean="0">
                <a:latin typeface="Times New Roman" pitchFamily="18" charset="0"/>
                <a:cs typeface="Times New Roman" pitchFamily="18" charset="0"/>
              </a:rPr>
              <a:t>Users connect to the Internet</a:t>
            </a:r>
          </a:p>
          <a:p>
            <a:pPr lvl="1" eaLnBrk="1" hangingPunct="1"/>
            <a:r>
              <a:rPr lang="en-US" sz="2000" dirty="0" smtClean="0">
                <a:latin typeface="Times New Roman" pitchFamily="18" charset="0"/>
                <a:cs typeface="Times New Roman" pitchFamily="18" charset="0"/>
              </a:rPr>
              <a:t>Request data and Web pages</a:t>
            </a:r>
          </a:p>
          <a:p>
            <a:pPr lvl="1" eaLnBrk="1" hangingPunct="1">
              <a:buNone/>
            </a:pPr>
            <a:endParaRPr lang="en-US" sz="2000" dirty="0" smtClean="0">
              <a:latin typeface="Times New Roman" pitchFamily="18" charset="0"/>
              <a:cs typeface="Times New Roman" pitchFamily="18" charset="0"/>
            </a:endParaRPr>
          </a:p>
          <a:p>
            <a:pPr eaLnBrk="1" hangingPunct="1"/>
            <a:r>
              <a:rPr lang="en-US" sz="2400" dirty="0" smtClean="0">
                <a:latin typeface="Times New Roman" pitchFamily="18" charset="0"/>
                <a:cs typeface="Times New Roman" pitchFamily="18" charset="0"/>
              </a:rPr>
              <a:t>Server computers</a:t>
            </a:r>
          </a:p>
          <a:p>
            <a:pPr lvl="1" eaLnBrk="1" hangingPunct="1"/>
            <a:r>
              <a:rPr lang="en-US" sz="2000" dirty="0" smtClean="0">
                <a:latin typeface="Times New Roman" pitchFamily="18" charset="0"/>
                <a:cs typeface="Times New Roman" pitchFamily="18" charset="0"/>
              </a:rPr>
              <a:t>Store Web pages and data</a:t>
            </a:r>
          </a:p>
          <a:p>
            <a:pPr lvl="1" eaLnBrk="1" hangingPunct="1"/>
            <a:r>
              <a:rPr lang="en-US" sz="2000" dirty="0" smtClean="0">
                <a:latin typeface="Times New Roman" pitchFamily="18" charset="0"/>
                <a:cs typeface="Times New Roman" pitchFamily="18" charset="0"/>
              </a:rPr>
              <a:t>Return the requested data to the client</a:t>
            </a:r>
          </a:p>
          <a:p>
            <a:pPr lvl="1" eaLnBrk="1" hangingPunct="1"/>
            <a:endParaRPr lang="en-US" dirty="0" smtClean="0">
              <a:latin typeface="Times New Roman" pitchFamily="18" charset="0"/>
              <a:cs typeface="Times New Roman" pitchFamily="18" charset="0"/>
            </a:endParaRPr>
          </a:p>
        </p:txBody>
      </p:sp>
      <p:sp>
        <p:nvSpPr>
          <p:cNvPr id="7" name="Date Placeholder 6"/>
          <p:cNvSpPr>
            <a:spLocks noGrp="1"/>
          </p:cNvSpPr>
          <p:nvPr>
            <p:ph type="dt" sz="half" idx="10"/>
          </p:nvPr>
        </p:nvSpPr>
        <p:spPr/>
        <p:txBody>
          <a:bodyPr/>
          <a:lstStyle/>
          <a:p>
            <a:fld id="{9648E17C-1C64-4F51-BCC4-3E9C5B023D9E}" type="datetime2">
              <a:rPr lang="en-US" smtClean="0">
                <a:solidFill>
                  <a:srgbClr val="696464"/>
                </a:solidFill>
              </a:rPr>
              <a:pPr/>
              <a:t>Thursday, January 21, 2021</a:t>
            </a:fld>
            <a:endParaRPr lang="en-US">
              <a:solidFill>
                <a:srgbClr val="696464"/>
              </a:solidFill>
            </a:endParaRPr>
          </a:p>
        </p:txBody>
      </p:sp>
      <p:sp>
        <p:nvSpPr>
          <p:cNvPr id="9" name="Footer Placeholder 8"/>
          <p:cNvSpPr>
            <a:spLocks noGrp="1"/>
          </p:cNvSpPr>
          <p:nvPr>
            <p:ph type="ftr" sz="quarter" idx="11"/>
          </p:nvPr>
        </p:nvSpPr>
        <p:spPr/>
        <p:txBody>
          <a:bodyPr/>
          <a:lstStyle/>
          <a:p>
            <a:r>
              <a:rPr lang="en-US" smtClean="0">
                <a:solidFill>
                  <a:srgbClr val="696464"/>
                </a:solidFill>
              </a:rPr>
              <a:t>TL: Computer Fundamentals</a:t>
            </a:r>
            <a:endParaRPr lang="en-US">
              <a:solidFill>
                <a:srgbClr val="696464"/>
              </a:solidFill>
            </a:endParaRPr>
          </a:p>
        </p:txBody>
      </p:sp>
      <p:sp>
        <p:nvSpPr>
          <p:cNvPr id="8" name="Slide Number Placeholder 7"/>
          <p:cNvSpPr>
            <a:spLocks noGrp="1"/>
          </p:cNvSpPr>
          <p:nvPr>
            <p:ph type="sldNum" sz="quarter" idx="12"/>
          </p:nvPr>
        </p:nvSpPr>
        <p:spPr/>
        <p:txBody>
          <a:bodyPr/>
          <a:lstStyle/>
          <a:p>
            <a:fld id="{B2ED799F-190B-4690-9AA4-A530F37BEF97}" type="slidenum">
              <a:rPr lang="en-US" smtClean="0"/>
              <a:pPr/>
              <a:t>13</a:t>
            </a:fld>
            <a:endParaRPr lang="en-US"/>
          </a:p>
        </p:txBody>
      </p:sp>
      <p:sp>
        <p:nvSpPr>
          <p:cNvPr id="15367" name="Text Box 7"/>
          <p:cNvSpPr txBox="1">
            <a:spLocks noChangeArrowheads="1"/>
          </p:cNvSpPr>
          <p:nvPr/>
        </p:nvSpPr>
        <p:spPr bwMode="auto">
          <a:xfrm>
            <a:off x="7239000" y="3886200"/>
            <a:ext cx="990600" cy="396875"/>
          </a:xfrm>
          <a:prstGeom prst="rect">
            <a:avLst/>
          </a:prstGeom>
          <a:noFill/>
          <a:ln w="9525">
            <a:noFill/>
            <a:miter lim="800000"/>
            <a:headEnd/>
            <a:tailEnd/>
          </a:ln>
        </p:spPr>
        <p:txBody>
          <a:bodyPr>
            <a:spAutoFit/>
          </a:bodyPr>
          <a:lstStyle/>
          <a:p>
            <a:pPr fontAlgn="base">
              <a:spcBef>
                <a:spcPct val="50000"/>
              </a:spcBef>
              <a:spcAft>
                <a:spcPct val="0"/>
              </a:spcAft>
            </a:pPr>
            <a:r>
              <a:rPr lang="en-US" sz="2000" b="1">
                <a:solidFill>
                  <a:srgbClr val="FFFBDD"/>
                </a:solidFill>
                <a:latin typeface="Times New Roman" pitchFamily="18" charset="0"/>
              </a:rPr>
              <a:t>Server</a:t>
            </a:r>
          </a:p>
        </p:txBody>
      </p:sp>
      <p:sp>
        <p:nvSpPr>
          <p:cNvPr id="15368" name="Text Box 8"/>
          <p:cNvSpPr txBox="1">
            <a:spLocks noChangeArrowheads="1"/>
          </p:cNvSpPr>
          <p:nvPr/>
        </p:nvSpPr>
        <p:spPr bwMode="auto">
          <a:xfrm>
            <a:off x="457200" y="4572000"/>
            <a:ext cx="990600" cy="396875"/>
          </a:xfrm>
          <a:prstGeom prst="rect">
            <a:avLst/>
          </a:prstGeom>
          <a:noFill/>
          <a:ln w="9525">
            <a:noFill/>
            <a:miter lim="800000"/>
            <a:headEnd/>
            <a:tailEnd/>
          </a:ln>
        </p:spPr>
        <p:txBody>
          <a:bodyPr>
            <a:spAutoFit/>
          </a:bodyPr>
          <a:lstStyle/>
          <a:p>
            <a:pPr fontAlgn="base">
              <a:spcBef>
                <a:spcPct val="50000"/>
              </a:spcBef>
              <a:spcAft>
                <a:spcPct val="0"/>
              </a:spcAft>
            </a:pPr>
            <a:r>
              <a:rPr lang="en-US" sz="2000" b="1">
                <a:solidFill>
                  <a:srgbClr val="FFFBDD"/>
                </a:solidFill>
                <a:latin typeface="Times New Roman" pitchFamily="18" charset="0"/>
              </a:rPr>
              <a:t>Client</a:t>
            </a:r>
          </a:p>
        </p:txBody>
      </p:sp>
      <p:pic>
        <p:nvPicPr>
          <p:cNvPr id="12" name="Picture 2"/>
          <p:cNvPicPr>
            <a:picLocks noChangeAspect="1" noChangeArrowheads="1"/>
          </p:cNvPicPr>
          <p:nvPr/>
        </p:nvPicPr>
        <p:blipFill>
          <a:blip r:embed="rId2" cstate="print"/>
          <a:srcRect/>
          <a:stretch>
            <a:fillRect/>
          </a:stretch>
        </p:blipFill>
        <p:spPr bwMode="auto">
          <a:xfrm>
            <a:off x="533400" y="3902075"/>
            <a:ext cx="8153400" cy="2362200"/>
          </a:xfrm>
          <a:prstGeom prst="rect">
            <a:avLst/>
          </a:prstGeom>
          <a:noFill/>
          <a:ln w="9525">
            <a:noFill/>
            <a:miter lim="800000"/>
            <a:headEnd/>
            <a:tailEnd/>
          </a:ln>
        </p:spPr>
      </p:pic>
    </p:spTree>
    <p:extLst>
      <p:ext uri="{BB962C8B-B14F-4D97-AF65-F5344CB8AC3E}">
        <p14:creationId xmlns:p14="http://schemas.microsoft.com/office/powerpoint/2010/main" xmlns="" val="3851393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368"/>
                                        </p:tgtEl>
                                        <p:attrNameLst>
                                          <p:attrName>style.visibility</p:attrName>
                                        </p:attrNameLst>
                                      </p:cBhvr>
                                      <p:to>
                                        <p:strVal val="visible"/>
                                      </p:to>
                                    </p:set>
                                    <p:animEffect transition="in" filter="fade">
                                      <p:cBhvr>
                                        <p:cTn id="7" dur="2000"/>
                                        <p:tgtEl>
                                          <p:spTgt spid="15368"/>
                                        </p:tgtEl>
                                      </p:cBhvr>
                                    </p:animEffect>
                                  </p:childTnLst>
                                </p:cTn>
                              </p:par>
                            </p:childTnLst>
                          </p:cTn>
                        </p:par>
                        <p:par>
                          <p:cTn id="8" fill="hold">
                            <p:stCondLst>
                              <p:cond delay="2000"/>
                            </p:stCondLst>
                            <p:childTnLst>
                              <p:par>
                                <p:cTn id="9" presetID="53" presetClass="entr" presetSubtype="0" fill="hold" grpId="0" nodeType="afterEffect">
                                  <p:stCondLst>
                                    <p:cond delay="0"/>
                                  </p:stCondLst>
                                  <p:childTnLst>
                                    <p:set>
                                      <p:cBhvr>
                                        <p:cTn id="10" dur="1" fill="hold">
                                          <p:stCondLst>
                                            <p:cond delay="0"/>
                                          </p:stCondLst>
                                        </p:cTn>
                                        <p:tgtEl>
                                          <p:spTgt spid="15367"/>
                                        </p:tgtEl>
                                        <p:attrNameLst>
                                          <p:attrName>style.visibility</p:attrName>
                                        </p:attrNameLst>
                                      </p:cBhvr>
                                      <p:to>
                                        <p:strVal val="visible"/>
                                      </p:to>
                                    </p:set>
                                    <p:anim calcmode="lin" valueType="num">
                                      <p:cBhvr>
                                        <p:cTn id="11" dur="1000" fill="hold"/>
                                        <p:tgtEl>
                                          <p:spTgt spid="15367"/>
                                        </p:tgtEl>
                                        <p:attrNameLst>
                                          <p:attrName>ppt_w</p:attrName>
                                        </p:attrNameLst>
                                      </p:cBhvr>
                                      <p:tavLst>
                                        <p:tav tm="0">
                                          <p:val>
                                            <p:fltVal val="0"/>
                                          </p:val>
                                        </p:tav>
                                        <p:tav tm="100000">
                                          <p:val>
                                            <p:strVal val="#ppt_w"/>
                                          </p:val>
                                        </p:tav>
                                      </p:tavLst>
                                    </p:anim>
                                    <p:anim calcmode="lin" valueType="num">
                                      <p:cBhvr>
                                        <p:cTn id="12" dur="1000" fill="hold"/>
                                        <p:tgtEl>
                                          <p:spTgt spid="15367"/>
                                        </p:tgtEl>
                                        <p:attrNameLst>
                                          <p:attrName>ppt_h</p:attrName>
                                        </p:attrNameLst>
                                      </p:cBhvr>
                                      <p:tavLst>
                                        <p:tav tm="0">
                                          <p:val>
                                            <p:fltVal val="0"/>
                                          </p:val>
                                        </p:tav>
                                        <p:tav tm="100000">
                                          <p:val>
                                            <p:strVal val="#ppt_h"/>
                                          </p:val>
                                        </p:tav>
                                      </p:tavLst>
                                    </p:anim>
                                    <p:animEffect transition="in" filter="fade">
                                      <p:cBhvr>
                                        <p:cTn id="13" dur="1000"/>
                                        <p:tgtEl>
                                          <p:spTgt spid="153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7" grpId="0"/>
      <p:bldP spid="15368" grpId="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228600" y="381000"/>
            <a:ext cx="8458200" cy="838200"/>
          </a:xfrm>
        </p:spPr>
        <p:txBody>
          <a:bodyPr>
            <a:normAutofit/>
          </a:bodyPr>
          <a:lstStyle/>
          <a:p>
            <a:pPr algn="ctr" eaLnBrk="1" fontAlgn="auto" hangingPunct="1">
              <a:spcAft>
                <a:spcPts val="0"/>
              </a:spcAft>
              <a:defRPr/>
            </a:pPr>
            <a:r>
              <a:rPr lang="en-US" sz="3600" b="1" dirty="0">
                <a:solidFill>
                  <a:schemeClr val="tx1"/>
                </a:solidFill>
                <a:latin typeface="Times New Roman" pitchFamily="18" charset="0"/>
                <a:cs typeface="Times New Roman" pitchFamily="18" charset="0"/>
              </a:rPr>
              <a:t>IP address</a:t>
            </a:r>
          </a:p>
        </p:txBody>
      </p:sp>
      <p:sp>
        <p:nvSpPr>
          <p:cNvPr id="76803" name="Rectangle 3"/>
          <p:cNvSpPr>
            <a:spLocks noGrp="1" noChangeArrowheads="1"/>
          </p:cNvSpPr>
          <p:nvPr>
            <p:ph idx="1"/>
          </p:nvPr>
        </p:nvSpPr>
        <p:spPr>
          <a:xfrm>
            <a:off x="228600" y="1447800"/>
            <a:ext cx="8686800" cy="5029200"/>
          </a:xfrm>
        </p:spPr>
        <p:txBody>
          <a:bodyPr>
            <a:normAutofit/>
          </a:bodyPr>
          <a:lstStyle/>
          <a:p>
            <a:pPr eaLnBrk="1" hangingPunct="1"/>
            <a:r>
              <a:rPr lang="en-US" sz="2800" dirty="0" smtClean="0">
                <a:latin typeface="Times New Roman" pitchFamily="18" charset="0"/>
                <a:cs typeface="Times New Roman" pitchFamily="18" charset="0"/>
              </a:rPr>
              <a:t>Internet Protocol (IP) address: uniquely identifies a computer on the network.</a:t>
            </a:r>
          </a:p>
          <a:p>
            <a:pPr eaLnBrk="1" hangingPunct="1">
              <a:buNone/>
            </a:pPr>
            <a:endParaRPr lang="en-US" sz="2800" dirty="0" smtClean="0">
              <a:latin typeface="Times New Roman" pitchFamily="18" charset="0"/>
              <a:cs typeface="Times New Roman" pitchFamily="18" charset="0"/>
            </a:endParaRPr>
          </a:p>
          <a:p>
            <a:pPr eaLnBrk="1" hangingPunct="1"/>
            <a:r>
              <a:rPr lang="en-US" sz="2800" dirty="0" smtClean="0">
                <a:latin typeface="Times New Roman" pitchFamily="18" charset="0"/>
                <a:cs typeface="Times New Roman" pitchFamily="18" charset="0"/>
              </a:rPr>
              <a:t>It is a 32-bit binary number that is divided into 4 groups of 8 bits known as octets.</a:t>
            </a:r>
          </a:p>
          <a:p>
            <a:pPr eaLnBrk="1" hangingPunct="1">
              <a:buNone/>
            </a:pPr>
            <a:endParaRPr lang="en-US" sz="2800" dirty="0" smtClean="0">
              <a:latin typeface="Times New Roman" pitchFamily="18" charset="0"/>
              <a:cs typeface="Times New Roman" pitchFamily="18" charset="0"/>
            </a:endParaRPr>
          </a:p>
          <a:p>
            <a:pPr eaLnBrk="1" hangingPunct="1"/>
            <a:r>
              <a:rPr lang="en-US" sz="2800" dirty="0" smtClean="0">
                <a:latin typeface="Times New Roman" pitchFamily="18" charset="0"/>
                <a:cs typeface="Times New Roman" pitchFamily="18" charset="0"/>
              </a:rPr>
              <a:t>131.123.35.4. IP address  can be either Dynamic/static</a:t>
            </a:r>
          </a:p>
          <a:p>
            <a:pPr eaLnBrk="1" hangingPunct="1">
              <a:buNone/>
            </a:pPr>
            <a:endParaRPr lang="en-US" sz="2800" dirty="0" smtClean="0">
              <a:latin typeface="Times New Roman" pitchFamily="18" charset="0"/>
              <a:cs typeface="Times New Roman" pitchFamily="18" charset="0"/>
            </a:endParaRPr>
          </a:p>
          <a:p>
            <a:pPr eaLnBrk="1" hangingPunct="1">
              <a:buNone/>
            </a:pPr>
            <a:endParaRPr lang="en-US" sz="2800" dirty="0" smtClean="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955A63CE-27E6-4FE5-AA51-EA8FF9197EE5}" type="datetime2">
              <a:rPr lang="en-US" smtClean="0">
                <a:solidFill>
                  <a:srgbClr val="696464"/>
                </a:solidFill>
              </a:rPr>
              <a:pPr/>
              <a:t>Thursday, January 21, 2021</a:t>
            </a:fld>
            <a:endParaRPr lang="en-US">
              <a:solidFill>
                <a:srgbClr val="696464"/>
              </a:solidFill>
            </a:endParaRPr>
          </a:p>
        </p:txBody>
      </p:sp>
      <p:sp>
        <p:nvSpPr>
          <p:cNvPr id="6" name="Footer Placeholder 5"/>
          <p:cNvSpPr>
            <a:spLocks noGrp="1"/>
          </p:cNvSpPr>
          <p:nvPr>
            <p:ph type="ftr" sz="quarter" idx="11"/>
          </p:nvPr>
        </p:nvSpPr>
        <p:spPr/>
        <p:txBody>
          <a:bodyPr/>
          <a:lstStyle/>
          <a:p>
            <a:r>
              <a:rPr lang="en-US" smtClean="0">
                <a:solidFill>
                  <a:srgbClr val="696464"/>
                </a:solidFill>
              </a:rPr>
              <a:t>TL: Computer Fundamentals</a:t>
            </a:r>
            <a:endParaRPr lang="en-US">
              <a:solidFill>
                <a:srgbClr val="696464"/>
              </a:solidFill>
            </a:endParaRPr>
          </a:p>
        </p:txBody>
      </p:sp>
      <p:sp>
        <p:nvSpPr>
          <p:cNvPr id="5" name="Slide Number Placeholder 4"/>
          <p:cNvSpPr>
            <a:spLocks noGrp="1"/>
          </p:cNvSpPr>
          <p:nvPr>
            <p:ph type="sldNum" sz="quarter" idx="12"/>
          </p:nvPr>
        </p:nvSpPr>
        <p:spPr/>
        <p:txBody>
          <a:bodyPr/>
          <a:lstStyle/>
          <a:p>
            <a:fld id="{B2ED799F-190B-4690-9AA4-A530F37BEF97}" type="slidenum">
              <a:rPr lang="en-US" smtClean="0"/>
              <a:pPr/>
              <a:t>14</a:t>
            </a:fld>
            <a:endParaRPr lang="en-US"/>
          </a:p>
        </p:txBody>
      </p:sp>
    </p:spTree>
    <p:extLst>
      <p:ext uri="{BB962C8B-B14F-4D97-AF65-F5344CB8AC3E}">
        <p14:creationId xmlns:p14="http://schemas.microsoft.com/office/powerpoint/2010/main" xmlns="" val="15071810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077200" cy="792162"/>
          </a:xfrm>
        </p:spPr>
        <p:txBody>
          <a:bodyPr>
            <a:normAutofit/>
          </a:bodyPr>
          <a:lstStyle/>
          <a:p>
            <a:pPr algn="ctr"/>
            <a:r>
              <a:rPr lang="en-US" sz="3600" b="1" dirty="0" smtClean="0">
                <a:solidFill>
                  <a:schemeClr val="tx1"/>
                </a:solidFill>
                <a:latin typeface="Times New Roman" pitchFamily="18" charset="0"/>
                <a:cs typeface="Times New Roman" pitchFamily="18" charset="0"/>
              </a:rPr>
              <a:t>Internet Protocol Address</a:t>
            </a:r>
            <a:endParaRPr lang="en-US" sz="3600" b="1"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a:xfrm>
            <a:off x="476250" y="1443037"/>
            <a:ext cx="8210550" cy="5095875"/>
          </a:xfrm>
        </p:spPr>
        <p:txBody>
          <a:bodyPr>
            <a:normAutofit/>
          </a:bodyPr>
          <a:lstStyle/>
          <a:p>
            <a:pPr algn="just"/>
            <a:r>
              <a:rPr lang="en-US" sz="2800" dirty="0">
                <a:latin typeface="Times New Roman" pitchFamily="18" charset="0"/>
                <a:cs typeface="Times New Roman" pitchFamily="18" charset="0"/>
              </a:rPr>
              <a:t>Like every home in the real world has his own address, every computer in the Internet has it's own address - an IP </a:t>
            </a:r>
            <a:r>
              <a:rPr lang="en-US" sz="2800" dirty="0" smtClean="0">
                <a:latin typeface="Times New Roman" pitchFamily="18" charset="0"/>
                <a:cs typeface="Times New Roman" pitchFamily="18" charset="0"/>
              </a:rPr>
              <a:t>address</a:t>
            </a:r>
          </a:p>
          <a:p>
            <a:pPr algn="just"/>
            <a:endParaRPr lang="en-US" sz="2800" dirty="0">
              <a:latin typeface="Times New Roman" pitchFamily="18" charset="0"/>
              <a:cs typeface="Times New Roman" pitchFamily="18" charset="0"/>
            </a:endParaRPr>
          </a:p>
          <a:p>
            <a:pPr algn="just"/>
            <a:r>
              <a:rPr lang="en-US" sz="2800" dirty="0">
                <a:latin typeface="Times New Roman" pitchFamily="18" charset="0"/>
                <a:cs typeface="Times New Roman" pitchFamily="18" charset="0"/>
              </a:rPr>
              <a:t>An IP address is 32 bits </a:t>
            </a:r>
            <a:r>
              <a:rPr lang="en-US" sz="2800" dirty="0" smtClean="0">
                <a:latin typeface="Times New Roman" pitchFamily="18" charset="0"/>
                <a:cs typeface="Times New Roman" pitchFamily="18" charset="0"/>
              </a:rPr>
              <a:t>wide and by </a:t>
            </a:r>
            <a:r>
              <a:rPr lang="en-US" sz="2800" dirty="0">
                <a:latin typeface="Times New Roman" pitchFamily="18" charset="0"/>
                <a:cs typeface="Times New Roman" pitchFamily="18" charset="0"/>
              </a:rPr>
              <a:t>convention, it is expressed as four decimal numbers separated by periods, such as </a:t>
            </a:r>
            <a:r>
              <a:rPr lang="en-US" sz="2800" b="1" dirty="0" smtClean="0">
                <a:latin typeface="Times New Roman" pitchFamily="18" charset="0"/>
                <a:cs typeface="Times New Roman" pitchFamily="18" charset="0"/>
              </a:rPr>
              <a:t>“131.123.35.4”</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representing the decimal value of each of the four </a:t>
            </a:r>
            <a:r>
              <a:rPr lang="en-US" sz="2800" dirty="0" smtClean="0">
                <a:latin typeface="Times New Roman" pitchFamily="18" charset="0"/>
                <a:cs typeface="Times New Roman" pitchFamily="18" charset="0"/>
              </a:rPr>
              <a:t>bytes</a:t>
            </a:r>
          </a:p>
          <a:p>
            <a:pPr algn="just">
              <a:buNone/>
            </a:pPr>
            <a:endParaRPr lang="en-US" sz="2800" dirty="0" smtClean="0">
              <a:latin typeface="Times New Roman" pitchFamily="18" charset="0"/>
              <a:cs typeface="Times New Roman" pitchFamily="18" charset="0"/>
            </a:endParaRPr>
          </a:p>
          <a:p>
            <a:pPr algn="just"/>
            <a:r>
              <a:rPr lang="en-US" sz="2800" dirty="0" smtClean="0">
                <a:latin typeface="Times New Roman" pitchFamily="18" charset="0"/>
                <a:cs typeface="Times New Roman" pitchFamily="18" charset="0"/>
              </a:rPr>
              <a:t>IP address  can be either Dynamic/static</a:t>
            </a:r>
            <a:endParaRPr lang="en-US" sz="2800"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FB538F8E-39D3-4537-A78B-75E223513BC7}" type="datetime2">
              <a:rPr lang="en-US" smtClean="0">
                <a:solidFill>
                  <a:srgbClr val="696464"/>
                </a:solidFill>
              </a:rPr>
              <a:pPr/>
              <a:t>Thursday, January 21, 2021</a:t>
            </a:fld>
            <a:endParaRPr lang="en-US">
              <a:solidFill>
                <a:srgbClr val="696464"/>
              </a:solidFill>
            </a:endParaRPr>
          </a:p>
        </p:txBody>
      </p:sp>
      <p:sp>
        <p:nvSpPr>
          <p:cNvPr id="6" name="Footer Placeholder 5"/>
          <p:cNvSpPr>
            <a:spLocks noGrp="1"/>
          </p:cNvSpPr>
          <p:nvPr>
            <p:ph type="ftr" sz="quarter" idx="11"/>
          </p:nvPr>
        </p:nvSpPr>
        <p:spPr/>
        <p:txBody>
          <a:bodyPr/>
          <a:lstStyle/>
          <a:p>
            <a:r>
              <a:rPr lang="en-US" smtClean="0">
                <a:solidFill>
                  <a:srgbClr val="696464"/>
                </a:solidFill>
              </a:rPr>
              <a:t>TL: Computer Fundamentals</a:t>
            </a:r>
            <a:endParaRPr lang="en-US">
              <a:solidFill>
                <a:srgbClr val="696464"/>
              </a:solidFill>
            </a:endParaRPr>
          </a:p>
        </p:txBody>
      </p:sp>
      <p:sp>
        <p:nvSpPr>
          <p:cNvPr id="5" name="Slide Number Placeholder 4"/>
          <p:cNvSpPr>
            <a:spLocks noGrp="1"/>
          </p:cNvSpPr>
          <p:nvPr>
            <p:ph type="sldNum" sz="quarter" idx="12"/>
          </p:nvPr>
        </p:nvSpPr>
        <p:spPr/>
        <p:txBody>
          <a:bodyPr/>
          <a:lstStyle/>
          <a:p>
            <a:fld id="{B2ED799F-190B-4690-9AA4-A530F37BEF97}" type="slidenum">
              <a:rPr lang="en-US" smtClean="0"/>
              <a:pPr/>
              <a:t>15</a:t>
            </a:fld>
            <a:endParaRPr lang="en-US"/>
          </a:p>
        </p:txBody>
      </p:sp>
    </p:spTree>
    <p:extLst>
      <p:ext uri="{BB962C8B-B14F-4D97-AF65-F5344CB8AC3E}">
        <p14:creationId xmlns:p14="http://schemas.microsoft.com/office/powerpoint/2010/main" xmlns="" val="1464369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81000" y="460375"/>
            <a:ext cx="8305800" cy="715962"/>
          </a:xfrm>
        </p:spPr>
        <p:txBody>
          <a:bodyPr>
            <a:normAutofit/>
          </a:bodyPr>
          <a:lstStyle/>
          <a:p>
            <a:pPr algn="ctr" eaLnBrk="1" fontAlgn="auto" hangingPunct="1">
              <a:spcAft>
                <a:spcPts val="0"/>
              </a:spcAft>
              <a:defRPr/>
            </a:pPr>
            <a:r>
              <a:rPr lang="en-US" sz="3600" b="1" dirty="0" smtClean="0">
                <a:solidFill>
                  <a:schemeClr val="tx1"/>
                </a:solidFill>
                <a:latin typeface="Times New Roman" pitchFamily="18" charset="0"/>
                <a:cs typeface="Times New Roman" pitchFamily="18" charset="0"/>
              </a:rPr>
              <a:t>Internet Service Provider</a:t>
            </a:r>
            <a:endParaRPr lang="en-US" sz="3600" b="1" dirty="0">
              <a:solidFill>
                <a:schemeClr val="tx1"/>
              </a:solidFill>
              <a:latin typeface="Times New Roman" pitchFamily="18" charset="0"/>
              <a:cs typeface="Times New Roman" pitchFamily="18" charset="0"/>
            </a:endParaRPr>
          </a:p>
        </p:txBody>
      </p:sp>
      <p:sp>
        <p:nvSpPr>
          <p:cNvPr id="22531" name="Rectangle 3"/>
          <p:cNvSpPr>
            <a:spLocks noGrp="1" noChangeArrowheads="1"/>
          </p:cNvSpPr>
          <p:nvPr>
            <p:ph idx="1"/>
          </p:nvPr>
        </p:nvSpPr>
        <p:spPr>
          <a:xfrm>
            <a:off x="228600" y="1357312"/>
            <a:ext cx="8686800" cy="4967287"/>
          </a:xfrm>
        </p:spPr>
        <p:txBody>
          <a:bodyPr>
            <a:normAutofit fontScale="92500" lnSpcReduction="10000"/>
          </a:bodyPr>
          <a:lstStyle/>
          <a:p>
            <a:pPr marL="342900" lvl="1">
              <a:spcBef>
                <a:spcPts val="324"/>
              </a:spcBef>
              <a:buFont typeface="Wingdings" pitchFamily="2" charset="2"/>
              <a:buChar char="Ø"/>
              <a:defRPr/>
            </a:pPr>
            <a:r>
              <a:rPr lang="en-US" sz="2500" dirty="0" smtClean="0">
                <a:latin typeface="Times New Roman" pitchFamily="18" charset="0"/>
                <a:cs typeface="Times New Roman" pitchFamily="18" charset="0"/>
              </a:rPr>
              <a:t>ISP (Internet service provider )</a:t>
            </a:r>
          </a:p>
          <a:p>
            <a:pPr marL="621792" lvl="1" indent="-283464">
              <a:spcBef>
                <a:spcPts val="324"/>
              </a:spcBef>
              <a:buFont typeface="Verdana"/>
              <a:buChar char="◦"/>
              <a:defRPr/>
            </a:pPr>
            <a:r>
              <a:rPr lang="en-US" sz="2500" dirty="0" smtClean="0">
                <a:latin typeface="Times New Roman" pitchFamily="18" charset="0"/>
                <a:cs typeface="Times New Roman" pitchFamily="18" charset="0"/>
              </a:rPr>
              <a:t>Internet service provider is a company that provides the connections and support to access the internet.</a:t>
            </a:r>
          </a:p>
          <a:p>
            <a:pPr marL="621792" lvl="1" indent="-283464">
              <a:spcBef>
                <a:spcPts val="324"/>
              </a:spcBef>
              <a:buFont typeface="Verdana"/>
              <a:buChar char="◦"/>
              <a:defRPr/>
            </a:pPr>
            <a:r>
              <a:rPr lang="en-US" sz="2500" dirty="0" smtClean="0">
                <a:latin typeface="Times New Roman" pitchFamily="18" charset="0"/>
                <a:cs typeface="Times New Roman" pitchFamily="18" charset="0"/>
              </a:rPr>
              <a:t>ISP can be National, regional or local companies</a:t>
            </a:r>
          </a:p>
          <a:p>
            <a:pPr eaLnBrk="1" hangingPunct="1"/>
            <a:endParaRPr lang="en-US" sz="2500" dirty="0" smtClean="0">
              <a:latin typeface="Times New Roman" pitchFamily="18" charset="0"/>
              <a:cs typeface="Times New Roman" pitchFamily="18" charset="0"/>
            </a:endParaRPr>
          </a:p>
          <a:p>
            <a:pPr eaLnBrk="1" hangingPunct="1">
              <a:buNone/>
            </a:pPr>
            <a:r>
              <a:rPr lang="en-US" sz="2500" b="1" dirty="0" smtClean="0">
                <a:latin typeface="Times New Roman" pitchFamily="18" charset="0"/>
                <a:cs typeface="Times New Roman" pitchFamily="18" charset="0"/>
              </a:rPr>
              <a:t>Choosing an ISP - Factors to consider:</a:t>
            </a:r>
          </a:p>
          <a:p>
            <a:pPr lvl="1" eaLnBrk="1" hangingPunct="1"/>
            <a:r>
              <a:rPr lang="en-US" sz="2500" dirty="0" smtClean="0">
                <a:latin typeface="Times New Roman" pitchFamily="18" charset="0"/>
                <a:cs typeface="Times New Roman" pitchFamily="18" charset="0"/>
              </a:rPr>
              <a:t>Cost, </a:t>
            </a:r>
            <a:r>
              <a:rPr lang="en-US" sz="2500" b="1" dirty="0" smtClean="0">
                <a:latin typeface="Times New Roman" pitchFamily="18" charset="0"/>
                <a:cs typeface="Times New Roman" pitchFamily="18" charset="0"/>
              </a:rPr>
              <a:t>Internet upgrades, </a:t>
            </a:r>
            <a:endParaRPr lang="en-US" sz="2500" b="1" dirty="0" smtClean="0">
              <a:latin typeface="Times New Roman" pitchFamily="18" charset="0"/>
              <a:cs typeface="Times New Roman" pitchFamily="18" charset="0"/>
            </a:endParaRPr>
          </a:p>
          <a:p>
            <a:pPr lvl="1" eaLnBrk="1" hangingPunct="1"/>
            <a:r>
              <a:rPr lang="en-US" sz="2500" dirty="0" smtClean="0">
                <a:latin typeface="Times New Roman" pitchFamily="18" charset="0"/>
                <a:cs typeface="Times New Roman" pitchFamily="18" charset="0"/>
              </a:rPr>
              <a:t>Bandwidth </a:t>
            </a:r>
            <a:r>
              <a:rPr lang="en-US" sz="2500" dirty="0" smtClean="0">
                <a:latin typeface="Times New Roman" pitchFamily="18" charset="0"/>
                <a:cs typeface="Times New Roman" pitchFamily="18" charset="0"/>
              </a:rPr>
              <a:t>and network capacity of ISP</a:t>
            </a:r>
            <a:r>
              <a:rPr lang="en-US" sz="2500" dirty="0" smtClean="0">
                <a:latin typeface="Times New Roman" pitchFamily="18" charset="0"/>
                <a:cs typeface="Times New Roman" pitchFamily="18" charset="0"/>
              </a:rPr>
              <a:t>,</a:t>
            </a:r>
          </a:p>
          <a:p>
            <a:pPr lvl="1" eaLnBrk="1" hangingPunct="1"/>
            <a:r>
              <a:rPr lang="en-US" sz="2500" dirty="0" smtClean="0">
                <a:latin typeface="Times New Roman" pitchFamily="18" charset="0"/>
                <a:cs typeface="Times New Roman" pitchFamily="18" charset="0"/>
              </a:rPr>
              <a:t> </a:t>
            </a:r>
            <a:r>
              <a:rPr lang="en-US" sz="2500" dirty="0" smtClean="0">
                <a:latin typeface="Times New Roman" pitchFamily="18" charset="0"/>
                <a:cs typeface="Times New Roman" pitchFamily="18" charset="0"/>
              </a:rPr>
              <a:t>Customer service,</a:t>
            </a:r>
            <a:r>
              <a:rPr lang="en-US" sz="2500" b="1" dirty="0" smtClean="0">
                <a:latin typeface="Times New Roman" pitchFamily="18" charset="0"/>
                <a:cs typeface="Times New Roman" pitchFamily="18" charset="0"/>
              </a:rPr>
              <a:t> </a:t>
            </a:r>
            <a:endParaRPr lang="en-US" sz="2500" b="1" dirty="0" smtClean="0">
              <a:latin typeface="Times New Roman" pitchFamily="18" charset="0"/>
              <a:cs typeface="Times New Roman" pitchFamily="18" charset="0"/>
            </a:endParaRPr>
          </a:p>
          <a:p>
            <a:pPr lvl="1" eaLnBrk="1" hangingPunct="1"/>
            <a:r>
              <a:rPr lang="en-US" sz="2500" dirty="0" smtClean="0">
                <a:latin typeface="Times New Roman" pitchFamily="18" charset="0"/>
                <a:cs typeface="Times New Roman" pitchFamily="18" charset="0"/>
              </a:rPr>
              <a:t>Reliability </a:t>
            </a:r>
            <a:r>
              <a:rPr lang="en-US" sz="2500" dirty="0" smtClean="0">
                <a:latin typeface="Times New Roman" pitchFamily="18" charset="0"/>
                <a:cs typeface="Times New Roman" pitchFamily="18" charset="0"/>
              </a:rPr>
              <a:t>(How long has it been in business and how many satisfied clients do they have? </a:t>
            </a:r>
            <a:r>
              <a:rPr lang="en-US" sz="2500" dirty="0" smtClean="0">
                <a:latin typeface="Times New Roman" pitchFamily="18" charset="0"/>
                <a:cs typeface="Times New Roman" pitchFamily="18" charset="0"/>
              </a:rPr>
              <a:t>),</a:t>
            </a:r>
          </a:p>
          <a:p>
            <a:pPr lvl="1" eaLnBrk="1" hangingPunct="1"/>
            <a:r>
              <a:rPr lang="en-US" sz="2500" dirty="0" smtClean="0">
                <a:latin typeface="Times New Roman" pitchFamily="18" charset="0"/>
                <a:cs typeface="Times New Roman" pitchFamily="18" charset="0"/>
              </a:rPr>
              <a:t> </a:t>
            </a:r>
            <a:r>
              <a:rPr lang="en-US" sz="2500" dirty="0" smtClean="0">
                <a:latin typeface="Times New Roman" pitchFamily="18" charset="0"/>
                <a:cs typeface="Times New Roman" pitchFamily="18" charset="0"/>
              </a:rPr>
              <a:t>Local access numbers,</a:t>
            </a:r>
          </a:p>
          <a:p>
            <a:pPr lvl="1" eaLnBrk="1" hangingPunct="1">
              <a:buFont typeface="Wingdings 2" pitchFamily="18" charset="2"/>
              <a:buNone/>
            </a:pPr>
            <a:r>
              <a:rPr lang="en-US" sz="2500" dirty="0" smtClean="0">
                <a:latin typeface="Times New Roman" pitchFamily="18" charset="0"/>
                <a:cs typeface="Times New Roman" pitchFamily="18" charset="0"/>
              </a:rPr>
              <a:t>   E-mail options  (Do you need more than one E-mail account?),Trial period</a:t>
            </a:r>
          </a:p>
        </p:txBody>
      </p:sp>
      <p:sp>
        <p:nvSpPr>
          <p:cNvPr id="4" name="Date Placeholder 3"/>
          <p:cNvSpPr>
            <a:spLocks noGrp="1"/>
          </p:cNvSpPr>
          <p:nvPr>
            <p:ph type="dt" sz="half" idx="10"/>
          </p:nvPr>
        </p:nvSpPr>
        <p:spPr/>
        <p:txBody>
          <a:bodyPr/>
          <a:lstStyle/>
          <a:p>
            <a:fld id="{605DE884-0DC8-457E-A9F4-5B0FB66667D3}" type="datetime2">
              <a:rPr lang="en-US" smtClean="0">
                <a:solidFill>
                  <a:srgbClr val="696464"/>
                </a:solidFill>
              </a:rPr>
              <a:pPr/>
              <a:t>Thursday, January 21, 2021</a:t>
            </a:fld>
            <a:endParaRPr lang="en-US">
              <a:solidFill>
                <a:srgbClr val="696464"/>
              </a:solidFill>
            </a:endParaRPr>
          </a:p>
        </p:txBody>
      </p:sp>
      <p:sp>
        <p:nvSpPr>
          <p:cNvPr id="6" name="Footer Placeholder 5"/>
          <p:cNvSpPr>
            <a:spLocks noGrp="1"/>
          </p:cNvSpPr>
          <p:nvPr>
            <p:ph type="ftr" sz="quarter" idx="11"/>
          </p:nvPr>
        </p:nvSpPr>
        <p:spPr/>
        <p:txBody>
          <a:bodyPr/>
          <a:lstStyle/>
          <a:p>
            <a:r>
              <a:rPr lang="en-US" smtClean="0">
                <a:solidFill>
                  <a:srgbClr val="696464"/>
                </a:solidFill>
              </a:rPr>
              <a:t>TL: Computer Fundamentals</a:t>
            </a:r>
            <a:endParaRPr lang="en-US">
              <a:solidFill>
                <a:srgbClr val="696464"/>
              </a:solidFill>
            </a:endParaRPr>
          </a:p>
        </p:txBody>
      </p:sp>
      <p:sp>
        <p:nvSpPr>
          <p:cNvPr id="5" name="Slide Number Placeholder 4"/>
          <p:cNvSpPr>
            <a:spLocks noGrp="1"/>
          </p:cNvSpPr>
          <p:nvPr>
            <p:ph type="sldNum" sz="quarter" idx="12"/>
          </p:nvPr>
        </p:nvSpPr>
        <p:spPr/>
        <p:txBody>
          <a:bodyPr/>
          <a:lstStyle/>
          <a:p>
            <a:fld id="{B2ED799F-190B-4690-9AA4-A530F37BEF97}" type="slidenum">
              <a:rPr lang="en-US" smtClean="0"/>
              <a:pPr/>
              <a:t>16</a:t>
            </a:fld>
            <a:endParaRPr lang="en-US"/>
          </a:p>
        </p:txBody>
      </p:sp>
    </p:spTree>
    <p:extLst>
      <p:ext uri="{BB962C8B-B14F-4D97-AF65-F5344CB8AC3E}">
        <p14:creationId xmlns:p14="http://schemas.microsoft.com/office/powerpoint/2010/main" xmlns="" val="33131572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304799" y="477838"/>
            <a:ext cx="8410575" cy="715962"/>
          </a:xfrm>
        </p:spPr>
        <p:txBody>
          <a:bodyPr>
            <a:normAutofit/>
          </a:bodyPr>
          <a:lstStyle/>
          <a:p>
            <a:pPr algn="ctr" eaLnBrk="1" fontAlgn="auto" hangingPunct="1">
              <a:spcAft>
                <a:spcPts val="0"/>
              </a:spcAft>
              <a:defRPr/>
            </a:pPr>
            <a:r>
              <a:rPr lang="en-US" sz="3600" b="1" dirty="0" smtClean="0">
                <a:solidFill>
                  <a:schemeClr val="tx1"/>
                </a:solidFill>
                <a:latin typeface="Times New Roman" pitchFamily="18" charset="0"/>
                <a:cs typeface="Times New Roman" pitchFamily="18" charset="0"/>
              </a:rPr>
              <a:t>Navigating the Web: Web Browsers</a:t>
            </a:r>
          </a:p>
        </p:txBody>
      </p:sp>
      <p:sp>
        <p:nvSpPr>
          <p:cNvPr id="27651" name="Rectangle 3"/>
          <p:cNvSpPr>
            <a:spLocks noGrp="1" noChangeArrowheads="1"/>
          </p:cNvSpPr>
          <p:nvPr>
            <p:ph idx="1"/>
          </p:nvPr>
        </p:nvSpPr>
        <p:spPr>
          <a:xfrm>
            <a:off x="457200" y="1423988"/>
            <a:ext cx="3733800" cy="4702175"/>
          </a:xfrm>
        </p:spPr>
        <p:txBody>
          <a:bodyPr/>
          <a:lstStyle/>
          <a:p>
            <a:pPr eaLnBrk="1" hangingPunct="1"/>
            <a:r>
              <a:rPr lang="en-US" dirty="0" smtClean="0">
                <a:latin typeface="Times New Roman" pitchFamily="18" charset="0"/>
                <a:cs typeface="Times New Roman" pitchFamily="18" charset="0"/>
              </a:rPr>
              <a:t>Computer software</a:t>
            </a:r>
          </a:p>
          <a:p>
            <a:pPr eaLnBrk="1" hangingPunct="1"/>
            <a:r>
              <a:rPr lang="en-US" dirty="0" smtClean="0">
                <a:latin typeface="Times New Roman" pitchFamily="18" charset="0"/>
                <a:cs typeface="Times New Roman" pitchFamily="18" charset="0"/>
              </a:rPr>
              <a:t>Graphical </a:t>
            </a:r>
          </a:p>
          <a:p>
            <a:pPr eaLnBrk="1" hangingPunct="1"/>
            <a:r>
              <a:rPr lang="en-US" dirty="0" smtClean="0">
                <a:latin typeface="Times New Roman" pitchFamily="18" charset="0"/>
                <a:cs typeface="Times New Roman" pitchFamily="18" charset="0"/>
              </a:rPr>
              <a:t>Enables Web navigation</a:t>
            </a:r>
          </a:p>
          <a:p>
            <a:pPr eaLnBrk="1" hangingPunct="1"/>
            <a:r>
              <a:rPr lang="en-US" dirty="0" smtClean="0">
                <a:latin typeface="Times New Roman" pitchFamily="18" charset="0"/>
                <a:cs typeface="Times New Roman" pitchFamily="18" charset="0"/>
              </a:rPr>
              <a:t>Popular browsers:</a:t>
            </a:r>
          </a:p>
          <a:p>
            <a:pPr lvl="1" eaLnBrk="1" hangingPunct="1"/>
            <a:r>
              <a:rPr lang="en-US" dirty="0" smtClean="0">
                <a:latin typeface="Times New Roman" pitchFamily="18" charset="0"/>
                <a:cs typeface="Times New Roman" pitchFamily="18" charset="0"/>
              </a:rPr>
              <a:t>Internet Explorer</a:t>
            </a:r>
          </a:p>
          <a:p>
            <a:pPr lvl="1" eaLnBrk="1" hangingPunct="1"/>
            <a:r>
              <a:rPr lang="en-US" dirty="0" smtClean="0">
                <a:latin typeface="Times New Roman" pitchFamily="18" charset="0"/>
                <a:cs typeface="Times New Roman" pitchFamily="18" charset="0"/>
              </a:rPr>
              <a:t>Netscape Navigator</a:t>
            </a:r>
          </a:p>
          <a:p>
            <a:pPr lvl="1" eaLnBrk="1" hangingPunct="1"/>
            <a:r>
              <a:rPr lang="en-US" dirty="0" smtClean="0">
                <a:latin typeface="Times New Roman" pitchFamily="18" charset="0"/>
                <a:cs typeface="Times New Roman" pitchFamily="18" charset="0"/>
              </a:rPr>
              <a:t>Mozilla firefox</a:t>
            </a:r>
          </a:p>
          <a:p>
            <a:pPr eaLnBrk="1" hangingPunct="1"/>
            <a:endParaRPr lang="en-US" dirty="0" smtClean="0"/>
          </a:p>
        </p:txBody>
      </p:sp>
      <p:sp>
        <p:nvSpPr>
          <p:cNvPr id="6" name="Date Placeholder 5"/>
          <p:cNvSpPr>
            <a:spLocks noGrp="1"/>
          </p:cNvSpPr>
          <p:nvPr>
            <p:ph type="dt" sz="half" idx="10"/>
          </p:nvPr>
        </p:nvSpPr>
        <p:spPr/>
        <p:txBody>
          <a:bodyPr/>
          <a:lstStyle/>
          <a:p>
            <a:fld id="{4C358FE8-6ED9-42A6-9141-989FD210B316}" type="datetime2">
              <a:rPr lang="en-US" smtClean="0">
                <a:solidFill>
                  <a:srgbClr val="696464"/>
                </a:solidFill>
              </a:rPr>
              <a:pPr/>
              <a:t>Thursday, January 21, 2021</a:t>
            </a:fld>
            <a:endParaRPr lang="en-US">
              <a:solidFill>
                <a:srgbClr val="696464"/>
              </a:solidFill>
            </a:endParaRPr>
          </a:p>
        </p:txBody>
      </p:sp>
      <p:sp>
        <p:nvSpPr>
          <p:cNvPr id="8" name="Footer Placeholder 7"/>
          <p:cNvSpPr>
            <a:spLocks noGrp="1"/>
          </p:cNvSpPr>
          <p:nvPr>
            <p:ph type="ftr" sz="quarter" idx="11"/>
          </p:nvPr>
        </p:nvSpPr>
        <p:spPr/>
        <p:txBody>
          <a:bodyPr/>
          <a:lstStyle/>
          <a:p>
            <a:r>
              <a:rPr lang="en-US" smtClean="0">
                <a:solidFill>
                  <a:srgbClr val="696464"/>
                </a:solidFill>
              </a:rPr>
              <a:t>TL: Computer Fundamentals</a:t>
            </a:r>
            <a:endParaRPr lang="en-US">
              <a:solidFill>
                <a:srgbClr val="696464"/>
              </a:solidFill>
            </a:endParaRPr>
          </a:p>
        </p:txBody>
      </p:sp>
      <p:sp>
        <p:nvSpPr>
          <p:cNvPr id="7" name="Slide Number Placeholder 6"/>
          <p:cNvSpPr>
            <a:spLocks noGrp="1"/>
          </p:cNvSpPr>
          <p:nvPr>
            <p:ph type="sldNum" sz="quarter" idx="12"/>
          </p:nvPr>
        </p:nvSpPr>
        <p:spPr/>
        <p:txBody>
          <a:bodyPr/>
          <a:lstStyle/>
          <a:p>
            <a:fld id="{B2ED799F-190B-4690-9AA4-A530F37BEF97}" type="slidenum">
              <a:rPr lang="en-US" smtClean="0"/>
              <a:pPr/>
              <a:t>17</a:t>
            </a:fld>
            <a:endParaRPr lang="en-US"/>
          </a:p>
        </p:txBody>
      </p:sp>
      <p:pic>
        <p:nvPicPr>
          <p:cNvPr id="27652" name="Picture 4"/>
          <p:cNvPicPr>
            <a:picLocks noChangeAspect="1" noChangeArrowheads="1"/>
          </p:cNvPicPr>
          <p:nvPr/>
        </p:nvPicPr>
        <p:blipFill>
          <a:blip r:embed="rId2" cstate="print"/>
          <a:srcRect/>
          <a:stretch>
            <a:fillRect/>
          </a:stretch>
        </p:blipFill>
        <p:spPr bwMode="auto">
          <a:xfrm>
            <a:off x="3776663" y="1423988"/>
            <a:ext cx="4419600" cy="3314700"/>
          </a:xfrm>
          <a:prstGeom prst="rect">
            <a:avLst/>
          </a:prstGeom>
          <a:noFill/>
          <a:ln w="9525">
            <a:noFill/>
            <a:miter lim="800000"/>
            <a:headEnd/>
            <a:tailEnd/>
          </a:ln>
        </p:spPr>
      </p:pic>
      <p:pic>
        <p:nvPicPr>
          <p:cNvPr id="27653" name="Picture 5"/>
          <p:cNvPicPr>
            <a:picLocks noChangeAspect="1" noChangeArrowheads="1"/>
          </p:cNvPicPr>
          <p:nvPr/>
        </p:nvPicPr>
        <p:blipFill>
          <a:blip r:embed="rId3" cstate="print"/>
          <a:srcRect/>
          <a:stretch>
            <a:fillRect/>
          </a:stretch>
        </p:blipFill>
        <p:spPr bwMode="auto">
          <a:xfrm>
            <a:off x="4191000" y="2926557"/>
            <a:ext cx="4419600" cy="3314700"/>
          </a:xfrm>
          <a:prstGeom prst="rect">
            <a:avLst/>
          </a:prstGeom>
          <a:noFill/>
          <a:ln w="9525">
            <a:noFill/>
            <a:miter lim="800000"/>
            <a:headEnd/>
            <a:tailEnd/>
          </a:ln>
        </p:spPr>
      </p:pic>
    </p:spTree>
    <p:extLst>
      <p:ext uri="{BB962C8B-B14F-4D97-AF65-F5344CB8AC3E}">
        <p14:creationId xmlns:p14="http://schemas.microsoft.com/office/powerpoint/2010/main" xmlns="" val="3445592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Effect transition="in" filter="wipe(left)">
                                      <p:cBhvr>
                                        <p:cTn id="7" dur="1000"/>
                                        <p:tgtEl>
                                          <p:spTgt spid="27651">
                                            <p:txEl>
                                              <p:pRg st="0" end="0"/>
                                            </p:txEl>
                                          </p:spTgt>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7651">
                                            <p:txEl>
                                              <p:pRg st="1" end="1"/>
                                            </p:txEl>
                                          </p:spTgt>
                                        </p:tgtEl>
                                        <p:attrNameLst>
                                          <p:attrName>style.visibility</p:attrName>
                                        </p:attrNameLst>
                                      </p:cBhvr>
                                      <p:to>
                                        <p:strVal val="visible"/>
                                      </p:to>
                                    </p:set>
                                    <p:animEffect transition="in" filter="wipe(left)">
                                      <p:cBhvr>
                                        <p:cTn id="11" dur="1000"/>
                                        <p:tgtEl>
                                          <p:spTgt spid="27651">
                                            <p:txEl>
                                              <p:pRg st="1" end="1"/>
                                            </p:txEl>
                                          </p:spTgt>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27651">
                                            <p:txEl>
                                              <p:pRg st="2" end="2"/>
                                            </p:txEl>
                                          </p:spTgt>
                                        </p:tgtEl>
                                        <p:attrNameLst>
                                          <p:attrName>style.visibility</p:attrName>
                                        </p:attrNameLst>
                                      </p:cBhvr>
                                      <p:to>
                                        <p:strVal val="visible"/>
                                      </p:to>
                                    </p:set>
                                    <p:animEffect transition="in" filter="wipe(left)">
                                      <p:cBhvr>
                                        <p:cTn id="15" dur="1000"/>
                                        <p:tgtEl>
                                          <p:spTgt spid="27651">
                                            <p:txEl>
                                              <p:pRg st="2" end="2"/>
                                            </p:txEl>
                                          </p:spTgt>
                                        </p:tgtEl>
                                      </p:cBhvr>
                                    </p:animEffect>
                                  </p:childTnLst>
                                </p:cTn>
                              </p:par>
                            </p:childTnLst>
                          </p:cTn>
                        </p:par>
                        <p:par>
                          <p:cTn id="16" fill="hold">
                            <p:stCondLst>
                              <p:cond delay="3000"/>
                            </p:stCondLst>
                            <p:childTnLst>
                              <p:par>
                                <p:cTn id="17" presetID="22" presetClass="entr" presetSubtype="8" fill="hold" nodeType="afterEffect">
                                  <p:stCondLst>
                                    <p:cond delay="0"/>
                                  </p:stCondLst>
                                  <p:childTnLst>
                                    <p:set>
                                      <p:cBhvr>
                                        <p:cTn id="18" dur="1" fill="hold">
                                          <p:stCondLst>
                                            <p:cond delay="0"/>
                                          </p:stCondLst>
                                        </p:cTn>
                                        <p:tgtEl>
                                          <p:spTgt spid="27651">
                                            <p:txEl>
                                              <p:pRg st="3" end="3"/>
                                            </p:txEl>
                                          </p:spTgt>
                                        </p:tgtEl>
                                        <p:attrNameLst>
                                          <p:attrName>style.visibility</p:attrName>
                                        </p:attrNameLst>
                                      </p:cBhvr>
                                      <p:to>
                                        <p:strVal val="visible"/>
                                      </p:to>
                                    </p:set>
                                    <p:animEffect transition="in" filter="wipe(left)">
                                      <p:cBhvr>
                                        <p:cTn id="19" dur="1000"/>
                                        <p:tgtEl>
                                          <p:spTgt spid="27651">
                                            <p:txEl>
                                              <p:pRg st="3" end="3"/>
                                            </p:txEl>
                                          </p:spTgt>
                                        </p:tgtEl>
                                      </p:cBhvr>
                                    </p:animEffect>
                                  </p:childTnLst>
                                </p:cTn>
                              </p:par>
                            </p:childTnLst>
                          </p:cTn>
                        </p:par>
                        <p:par>
                          <p:cTn id="20" fill="hold">
                            <p:stCondLst>
                              <p:cond delay="4000"/>
                            </p:stCondLst>
                            <p:childTnLst>
                              <p:par>
                                <p:cTn id="21" presetID="22" presetClass="entr" presetSubtype="8" fill="hold" nodeType="afterEffect">
                                  <p:stCondLst>
                                    <p:cond delay="0"/>
                                  </p:stCondLst>
                                  <p:childTnLst>
                                    <p:set>
                                      <p:cBhvr>
                                        <p:cTn id="22" dur="1" fill="hold">
                                          <p:stCondLst>
                                            <p:cond delay="0"/>
                                          </p:stCondLst>
                                        </p:cTn>
                                        <p:tgtEl>
                                          <p:spTgt spid="27651">
                                            <p:txEl>
                                              <p:pRg st="4" end="4"/>
                                            </p:txEl>
                                          </p:spTgt>
                                        </p:tgtEl>
                                        <p:attrNameLst>
                                          <p:attrName>style.visibility</p:attrName>
                                        </p:attrNameLst>
                                      </p:cBhvr>
                                      <p:to>
                                        <p:strVal val="visible"/>
                                      </p:to>
                                    </p:set>
                                    <p:animEffect transition="in" filter="wipe(left)">
                                      <p:cBhvr>
                                        <p:cTn id="23" dur="1000"/>
                                        <p:tgtEl>
                                          <p:spTgt spid="27651">
                                            <p:txEl>
                                              <p:pRg st="4" end="4"/>
                                            </p:txEl>
                                          </p:spTgt>
                                        </p:tgtEl>
                                      </p:cBhvr>
                                    </p:animEffect>
                                  </p:childTnLst>
                                </p:cTn>
                              </p:par>
                            </p:childTnLst>
                          </p:cTn>
                        </p:par>
                        <p:par>
                          <p:cTn id="24" fill="hold">
                            <p:stCondLst>
                              <p:cond delay="5000"/>
                            </p:stCondLst>
                            <p:childTnLst>
                              <p:par>
                                <p:cTn id="25" presetID="22" presetClass="entr" presetSubtype="8" fill="hold" nodeType="afterEffect">
                                  <p:stCondLst>
                                    <p:cond delay="0"/>
                                  </p:stCondLst>
                                  <p:childTnLst>
                                    <p:set>
                                      <p:cBhvr>
                                        <p:cTn id="26" dur="1" fill="hold">
                                          <p:stCondLst>
                                            <p:cond delay="0"/>
                                          </p:stCondLst>
                                        </p:cTn>
                                        <p:tgtEl>
                                          <p:spTgt spid="27651">
                                            <p:txEl>
                                              <p:pRg st="5" end="5"/>
                                            </p:txEl>
                                          </p:spTgt>
                                        </p:tgtEl>
                                        <p:attrNameLst>
                                          <p:attrName>style.visibility</p:attrName>
                                        </p:attrNameLst>
                                      </p:cBhvr>
                                      <p:to>
                                        <p:strVal val="visible"/>
                                      </p:to>
                                    </p:set>
                                    <p:animEffect transition="in" filter="wipe(left)">
                                      <p:cBhvr>
                                        <p:cTn id="27" dur="1000"/>
                                        <p:tgtEl>
                                          <p:spTgt spid="27651">
                                            <p:txEl>
                                              <p:pRg st="5" end="5"/>
                                            </p:txEl>
                                          </p:spTgt>
                                        </p:tgtEl>
                                      </p:cBhvr>
                                    </p:animEffect>
                                  </p:childTnLst>
                                </p:cTn>
                              </p:par>
                            </p:childTnLst>
                          </p:cTn>
                        </p:par>
                        <p:par>
                          <p:cTn id="28" fill="hold">
                            <p:stCondLst>
                              <p:cond delay="6000"/>
                            </p:stCondLst>
                            <p:childTnLst>
                              <p:par>
                                <p:cTn id="29" presetID="22" presetClass="entr" presetSubtype="8" fill="hold" nodeType="afterEffect">
                                  <p:stCondLst>
                                    <p:cond delay="0"/>
                                  </p:stCondLst>
                                  <p:childTnLst>
                                    <p:set>
                                      <p:cBhvr>
                                        <p:cTn id="30" dur="1" fill="hold">
                                          <p:stCondLst>
                                            <p:cond delay="0"/>
                                          </p:stCondLst>
                                        </p:cTn>
                                        <p:tgtEl>
                                          <p:spTgt spid="27651">
                                            <p:txEl>
                                              <p:pRg st="6" end="6"/>
                                            </p:txEl>
                                          </p:spTgt>
                                        </p:tgtEl>
                                        <p:attrNameLst>
                                          <p:attrName>style.visibility</p:attrName>
                                        </p:attrNameLst>
                                      </p:cBhvr>
                                      <p:to>
                                        <p:strVal val="visible"/>
                                      </p:to>
                                    </p:set>
                                    <p:animEffect transition="in" filter="wipe(left)">
                                      <p:cBhvr>
                                        <p:cTn id="31" dur="1000"/>
                                        <p:tgtEl>
                                          <p:spTgt spid="27651">
                                            <p:txEl>
                                              <p:pRg st="6" end="6"/>
                                            </p:txEl>
                                          </p:spTgt>
                                        </p:tgtEl>
                                      </p:cBhvr>
                                    </p:animEffect>
                                  </p:childTnLst>
                                </p:cTn>
                              </p:par>
                            </p:childTnLst>
                          </p:cTn>
                        </p:par>
                        <p:par>
                          <p:cTn id="32" fill="hold">
                            <p:stCondLst>
                              <p:cond delay="7000"/>
                            </p:stCondLst>
                            <p:childTnLst>
                              <p:par>
                                <p:cTn id="33" presetID="12" presetClass="entr" presetSubtype="4" fill="hold" nodeType="afterEffect">
                                  <p:stCondLst>
                                    <p:cond delay="0"/>
                                  </p:stCondLst>
                                  <p:childTnLst>
                                    <p:set>
                                      <p:cBhvr>
                                        <p:cTn id="34" dur="1" fill="hold">
                                          <p:stCondLst>
                                            <p:cond delay="0"/>
                                          </p:stCondLst>
                                        </p:cTn>
                                        <p:tgtEl>
                                          <p:spTgt spid="27652"/>
                                        </p:tgtEl>
                                        <p:attrNameLst>
                                          <p:attrName>style.visibility</p:attrName>
                                        </p:attrNameLst>
                                      </p:cBhvr>
                                      <p:to>
                                        <p:strVal val="visible"/>
                                      </p:to>
                                    </p:set>
                                    <p:animEffect transition="in" filter="slide(fromBottom)">
                                      <p:cBhvr>
                                        <p:cTn id="35" dur="500"/>
                                        <p:tgtEl>
                                          <p:spTgt spid="27652"/>
                                        </p:tgtEl>
                                      </p:cBhvr>
                                    </p:animEffect>
                                  </p:childTnLst>
                                </p:cTn>
                              </p:par>
                            </p:childTnLst>
                          </p:cTn>
                        </p:par>
                        <p:par>
                          <p:cTn id="36" fill="hold">
                            <p:stCondLst>
                              <p:cond delay="7500"/>
                            </p:stCondLst>
                            <p:childTnLst>
                              <p:par>
                                <p:cTn id="37" presetID="12" presetClass="entr" presetSubtype="4" fill="hold" nodeType="afterEffect">
                                  <p:stCondLst>
                                    <p:cond delay="2000"/>
                                  </p:stCondLst>
                                  <p:childTnLst>
                                    <p:set>
                                      <p:cBhvr>
                                        <p:cTn id="38" dur="1" fill="hold">
                                          <p:stCondLst>
                                            <p:cond delay="0"/>
                                          </p:stCondLst>
                                        </p:cTn>
                                        <p:tgtEl>
                                          <p:spTgt spid="27653"/>
                                        </p:tgtEl>
                                        <p:attrNameLst>
                                          <p:attrName>style.visibility</p:attrName>
                                        </p:attrNameLst>
                                      </p:cBhvr>
                                      <p:to>
                                        <p:strVal val="visible"/>
                                      </p:to>
                                    </p:set>
                                    <p:animEffect transition="in" filter="slide(fromBottom)">
                                      <p:cBhvr>
                                        <p:cTn id="39" dur="500"/>
                                        <p:tgtEl>
                                          <p:spTgt spid="276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274638"/>
            <a:ext cx="8229600" cy="715962"/>
          </a:xfrm>
        </p:spPr>
        <p:txBody>
          <a:bodyPr>
            <a:normAutofit/>
          </a:bodyPr>
          <a:lstStyle/>
          <a:p>
            <a:pPr eaLnBrk="1" fontAlgn="auto" hangingPunct="1">
              <a:spcAft>
                <a:spcPts val="0"/>
              </a:spcAft>
              <a:defRPr/>
            </a:pPr>
            <a:r>
              <a:rPr lang="en-US" sz="3200" b="1" dirty="0" smtClean="0">
                <a:solidFill>
                  <a:schemeClr val="tx1"/>
                </a:solidFill>
                <a:latin typeface="Times New Roman" pitchFamily="18" charset="0"/>
                <a:cs typeface="Times New Roman" pitchFamily="18" charset="0"/>
              </a:rPr>
              <a:t>Web Sites</a:t>
            </a:r>
          </a:p>
        </p:txBody>
      </p:sp>
      <p:sp>
        <p:nvSpPr>
          <p:cNvPr id="30723" name="Rectangle 3"/>
          <p:cNvSpPr>
            <a:spLocks noGrp="1" noChangeArrowheads="1"/>
          </p:cNvSpPr>
          <p:nvPr>
            <p:ph idx="1"/>
          </p:nvPr>
        </p:nvSpPr>
        <p:spPr>
          <a:xfrm>
            <a:off x="228600" y="1066800"/>
            <a:ext cx="8763000" cy="5562600"/>
          </a:xfrm>
        </p:spPr>
        <p:txBody>
          <a:bodyPr/>
          <a:lstStyle/>
          <a:p>
            <a:pPr eaLnBrk="1" hangingPunct="1"/>
            <a:r>
              <a:rPr lang="en-US" sz="2800" dirty="0" smtClean="0">
                <a:latin typeface="Times New Roman" pitchFamily="18" charset="0"/>
                <a:cs typeface="Times New Roman" pitchFamily="18" charset="0"/>
              </a:rPr>
              <a:t>Web site:</a:t>
            </a:r>
          </a:p>
          <a:p>
            <a:pPr lvl="1" eaLnBrk="1" hangingPunct="1"/>
            <a:r>
              <a:rPr lang="en-US" sz="2800" dirty="0" smtClean="0">
                <a:latin typeface="Times New Roman" pitchFamily="18" charset="0"/>
                <a:cs typeface="Times New Roman" pitchFamily="18" charset="0"/>
              </a:rPr>
              <a:t>Collection of related Web pages</a:t>
            </a:r>
          </a:p>
          <a:p>
            <a:pPr lvl="1" eaLnBrk="1" hangingPunct="1"/>
            <a:r>
              <a:rPr lang="en-US" sz="2800" dirty="0" smtClean="0">
                <a:latin typeface="Times New Roman" pitchFamily="18" charset="0"/>
                <a:cs typeface="Times New Roman" pitchFamily="18" charset="0"/>
              </a:rPr>
              <a:t>First page known as Home or Index page</a:t>
            </a:r>
          </a:p>
          <a:p>
            <a:pPr lvl="1" eaLnBrk="1" hangingPunct="1">
              <a:buNone/>
            </a:pPr>
            <a:endParaRPr lang="en-US" sz="2800" dirty="0" smtClean="0">
              <a:latin typeface="Times New Roman" pitchFamily="18" charset="0"/>
              <a:cs typeface="Times New Roman" pitchFamily="18" charset="0"/>
            </a:endParaRPr>
          </a:p>
          <a:p>
            <a:pPr eaLnBrk="1" hangingPunct="1"/>
            <a:r>
              <a:rPr lang="en-US" sz="2800" dirty="0" smtClean="0">
                <a:latin typeface="Times New Roman" pitchFamily="18" charset="0"/>
                <a:cs typeface="Times New Roman" pitchFamily="18" charset="0"/>
              </a:rPr>
              <a:t>Web page:</a:t>
            </a:r>
          </a:p>
          <a:p>
            <a:pPr lvl="1" eaLnBrk="1" hangingPunct="1"/>
            <a:r>
              <a:rPr lang="en-US" sz="2800" dirty="0" smtClean="0">
                <a:latin typeface="Times New Roman" pitchFamily="18" charset="0"/>
                <a:cs typeface="Times New Roman" pitchFamily="18" charset="0"/>
              </a:rPr>
              <a:t>HTML document</a:t>
            </a:r>
          </a:p>
          <a:p>
            <a:pPr lvl="2" eaLnBrk="1" hangingPunct="1"/>
            <a:r>
              <a:rPr lang="en-US" sz="2400" dirty="0" smtClean="0">
                <a:latin typeface="Times New Roman" pitchFamily="18" charset="0"/>
                <a:cs typeface="Times New Roman" pitchFamily="18" charset="0"/>
              </a:rPr>
              <a:t>Text and graphics</a:t>
            </a:r>
          </a:p>
          <a:p>
            <a:pPr lvl="1" eaLnBrk="1" hangingPunct="1"/>
            <a:r>
              <a:rPr lang="en-US" sz="2800" dirty="0" smtClean="0">
                <a:latin typeface="Times New Roman" pitchFamily="18" charset="0"/>
                <a:cs typeface="Times New Roman" pitchFamily="18" charset="0"/>
              </a:rPr>
              <a:t>Unique address</a:t>
            </a:r>
          </a:p>
          <a:p>
            <a:pPr lvl="1" eaLnBrk="1" hangingPunct="1"/>
            <a:r>
              <a:rPr lang="en-US" sz="2800" dirty="0" smtClean="0">
                <a:latin typeface="Times New Roman" pitchFamily="18" charset="0"/>
                <a:cs typeface="Times New Roman" pitchFamily="18" charset="0"/>
              </a:rPr>
              <a:t>Hyperlinks </a:t>
            </a:r>
            <a:endParaRPr lang="en-US" dirty="0" smtClean="0">
              <a:latin typeface="Times New Roman" pitchFamily="18" charset="0"/>
              <a:cs typeface="Times New Roman" pitchFamily="18" charset="0"/>
            </a:endParaRPr>
          </a:p>
        </p:txBody>
      </p:sp>
      <p:sp>
        <p:nvSpPr>
          <p:cNvPr id="11" name="Date Placeholder 10"/>
          <p:cNvSpPr>
            <a:spLocks noGrp="1"/>
          </p:cNvSpPr>
          <p:nvPr>
            <p:ph type="dt" sz="half" idx="10"/>
          </p:nvPr>
        </p:nvSpPr>
        <p:spPr/>
        <p:txBody>
          <a:bodyPr/>
          <a:lstStyle/>
          <a:p>
            <a:fld id="{C0708F6F-FC89-4176-B7B3-11F8EA56674E}" type="datetime2">
              <a:rPr lang="en-US" smtClean="0">
                <a:solidFill>
                  <a:srgbClr val="696464"/>
                </a:solidFill>
              </a:rPr>
              <a:pPr/>
              <a:t>Thursday, January 21, 2021</a:t>
            </a:fld>
            <a:endParaRPr lang="en-US">
              <a:solidFill>
                <a:srgbClr val="696464"/>
              </a:solidFill>
            </a:endParaRPr>
          </a:p>
        </p:txBody>
      </p:sp>
      <p:sp>
        <p:nvSpPr>
          <p:cNvPr id="13" name="Footer Placeholder 12"/>
          <p:cNvSpPr>
            <a:spLocks noGrp="1"/>
          </p:cNvSpPr>
          <p:nvPr>
            <p:ph type="ftr" sz="quarter" idx="11"/>
          </p:nvPr>
        </p:nvSpPr>
        <p:spPr/>
        <p:txBody>
          <a:bodyPr/>
          <a:lstStyle/>
          <a:p>
            <a:r>
              <a:rPr lang="en-US" smtClean="0">
                <a:solidFill>
                  <a:srgbClr val="696464"/>
                </a:solidFill>
              </a:rPr>
              <a:t>TL: Computer Fundamentals</a:t>
            </a:r>
            <a:endParaRPr lang="en-US">
              <a:solidFill>
                <a:srgbClr val="696464"/>
              </a:solidFill>
            </a:endParaRPr>
          </a:p>
        </p:txBody>
      </p:sp>
      <p:sp>
        <p:nvSpPr>
          <p:cNvPr id="12" name="Slide Number Placeholder 11"/>
          <p:cNvSpPr>
            <a:spLocks noGrp="1"/>
          </p:cNvSpPr>
          <p:nvPr>
            <p:ph type="sldNum" sz="quarter" idx="12"/>
          </p:nvPr>
        </p:nvSpPr>
        <p:spPr/>
        <p:txBody>
          <a:bodyPr/>
          <a:lstStyle/>
          <a:p>
            <a:fld id="{B2ED799F-190B-4690-9AA4-A530F37BEF97}" type="slidenum">
              <a:rPr lang="en-US" smtClean="0"/>
              <a:pPr/>
              <a:t>18</a:t>
            </a:fld>
            <a:endParaRPr lang="en-US"/>
          </a:p>
        </p:txBody>
      </p:sp>
      <p:pic>
        <p:nvPicPr>
          <p:cNvPr id="30724" name="Picture 4"/>
          <p:cNvPicPr>
            <a:picLocks noChangeAspect="1" noChangeArrowheads="1"/>
          </p:cNvPicPr>
          <p:nvPr/>
        </p:nvPicPr>
        <p:blipFill>
          <a:blip r:embed="rId2" cstate="print"/>
          <a:srcRect t="14583" r="26086" b="8333"/>
          <a:stretch>
            <a:fillRect/>
          </a:stretch>
        </p:blipFill>
        <p:spPr bwMode="auto">
          <a:xfrm>
            <a:off x="6248400" y="3124200"/>
            <a:ext cx="2590800" cy="2209800"/>
          </a:xfrm>
          <a:prstGeom prst="rect">
            <a:avLst/>
          </a:prstGeom>
          <a:noFill/>
          <a:ln w="9525">
            <a:noFill/>
            <a:miter lim="800000"/>
            <a:headEnd/>
            <a:tailEnd/>
          </a:ln>
        </p:spPr>
      </p:pic>
      <p:pic>
        <p:nvPicPr>
          <p:cNvPr id="30725" name="Picture 5"/>
          <p:cNvPicPr>
            <a:picLocks noChangeAspect="1" noChangeArrowheads="1"/>
          </p:cNvPicPr>
          <p:nvPr/>
        </p:nvPicPr>
        <p:blipFill>
          <a:blip r:embed="rId3" cstate="print"/>
          <a:srcRect t="14583" r="45313" b="7292"/>
          <a:stretch>
            <a:fillRect/>
          </a:stretch>
        </p:blipFill>
        <p:spPr bwMode="auto">
          <a:xfrm>
            <a:off x="5715000" y="3352800"/>
            <a:ext cx="1990725" cy="2133600"/>
          </a:xfrm>
          <a:prstGeom prst="rect">
            <a:avLst/>
          </a:prstGeom>
          <a:noFill/>
          <a:ln w="9525">
            <a:noFill/>
            <a:miter lim="800000"/>
            <a:headEnd/>
            <a:tailEnd/>
          </a:ln>
        </p:spPr>
      </p:pic>
      <p:pic>
        <p:nvPicPr>
          <p:cNvPr id="30727" name="Picture 7"/>
          <p:cNvPicPr>
            <a:picLocks noChangeAspect="1" noChangeArrowheads="1"/>
          </p:cNvPicPr>
          <p:nvPr/>
        </p:nvPicPr>
        <p:blipFill>
          <a:blip r:embed="rId4" cstate="print"/>
          <a:srcRect t="14583" r="40341" b="7292"/>
          <a:stretch>
            <a:fillRect/>
          </a:stretch>
        </p:blipFill>
        <p:spPr bwMode="auto">
          <a:xfrm>
            <a:off x="4800600" y="3657600"/>
            <a:ext cx="2133600" cy="2095500"/>
          </a:xfrm>
          <a:prstGeom prst="rect">
            <a:avLst/>
          </a:prstGeom>
          <a:noFill/>
          <a:ln w="9525">
            <a:noFill/>
            <a:miter lim="800000"/>
            <a:headEnd/>
            <a:tailEnd/>
          </a:ln>
        </p:spPr>
      </p:pic>
      <p:pic>
        <p:nvPicPr>
          <p:cNvPr id="30728" name="Picture 8"/>
          <p:cNvPicPr>
            <a:picLocks noChangeAspect="1" noChangeArrowheads="1"/>
          </p:cNvPicPr>
          <p:nvPr/>
        </p:nvPicPr>
        <p:blipFill>
          <a:blip r:embed="rId5" cstate="print"/>
          <a:srcRect t="14583" r="21094" b="8333"/>
          <a:stretch>
            <a:fillRect/>
          </a:stretch>
        </p:blipFill>
        <p:spPr bwMode="auto">
          <a:xfrm>
            <a:off x="3733800" y="4419600"/>
            <a:ext cx="2514600" cy="1843088"/>
          </a:xfrm>
          <a:prstGeom prst="rect">
            <a:avLst/>
          </a:prstGeom>
          <a:noFill/>
          <a:ln w="9525">
            <a:noFill/>
            <a:miter lim="800000"/>
            <a:headEnd/>
            <a:tailEnd/>
          </a:ln>
        </p:spPr>
      </p:pic>
      <p:sp>
        <p:nvSpPr>
          <p:cNvPr id="19465" name="Text Box 9"/>
          <p:cNvSpPr txBox="1">
            <a:spLocks noChangeArrowheads="1"/>
          </p:cNvSpPr>
          <p:nvPr/>
        </p:nvSpPr>
        <p:spPr bwMode="auto">
          <a:xfrm>
            <a:off x="7467600" y="2887663"/>
            <a:ext cx="1371600" cy="366712"/>
          </a:xfrm>
          <a:prstGeom prst="rect">
            <a:avLst/>
          </a:prstGeom>
          <a:noFill/>
          <a:ln w="9525">
            <a:noFill/>
            <a:miter lim="800000"/>
            <a:headEnd/>
            <a:tailEnd/>
          </a:ln>
        </p:spPr>
        <p:txBody>
          <a:bodyPr>
            <a:spAutoFit/>
          </a:bodyPr>
          <a:lstStyle/>
          <a:p>
            <a:pPr fontAlgn="base">
              <a:spcBef>
                <a:spcPct val="50000"/>
              </a:spcBef>
              <a:spcAft>
                <a:spcPct val="0"/>
              </a:spcAft>
            </a:pPr>
            <a:endParaRPr lang="en-US" sz="2000">
              <a:solidFill>
                <a:srgbClr val="FFFFFF"/>
              </a:solidFill>
              <a:latin typeface="Times New Roman" pitchFamily="18" charset="0"/>
            </a:endParaRPr>
          </a:p>
        </p:txBody>
      </p:sp>
      <p:sp>
        <p:nvSpPr>
          <p:cNvPr id="30730" name="Text Box 10"/>
          <p:cNvSpPr txBox="1">
            <a:spLocks noChangeArrowheads="1"/>
          </p:cNvSpPr>
          <p:nvPr/>
        </p:nvSpPr>
        <p:spPr bwMode="auto">
          <a:xfrm>
            <a:off x="7391400" y="2667000"/>
            <a:ext cx="1524000" cy="366713"/>
          </a:xfrm>
          <a:prstGeom prst="rect">
            <a:avLst/>
          </a:prstGeom>
          <a:noFill/>
          <a:ln w="9525">
            <a:noFill/>
            <a:miter lim="800000"/>
            <a:headEnd/>
            <a:tailEnd/>
          </a:ln>
        </p:spPr>
        <p:txBody>
          <a:bodyPr>
            <a:spAutoFit/>
          </a:bodyPr>
          <a:lstStyle/>
          <a:p>
            <a:pPr fontAlgn="base">
              <a:spcBef>
                <a:spcPct val="50000"/>
              </a:spcBef>
              <a:spcAft>
                <a:spcPct val="0"/>
              </a:spcAft>
            </a:pPr>
            <a:r>
              <a:rPr lang="en-US" sz="2000" b="1">
                <a:solidFill>
                  <a:srgbClr val="FFFBDD"/>
                </a:solidFill>
                <a:latin typeface="Times New Roman" pitchFamily="18" charset="0"/>
              </a:rPr>
              <a:t>Home page</a:t>
            </a:r>
          </a:p>
        </p:txBody>
      </p:sp>
      <p:sp>
        <p:nvSpPr>
          <p:cNvPr id="30731" name="Text Box 11"/>
          <p:cNvSpPr txBox="1">
            <a:spLocks noChangeArrowheads="1"/>
          </p:cNvSpPr>
          <p:nvPr/>
        </p:nvSpPr>
        <p:spPr bwMode="auto">
          <a:xfrm>
            <a:off x="7086600" y="5562600"/>
            <a:ext cx="1524000" cy="641350"/>
          </a:xfrm>
          <a:prstGeom prst="rect">
            <a:avLst/>
          </a:prstGeom>
          <a:noFill/>
          <a:ln w="9525">
            <a:noFill/>
            <a:miter lim="800000"/>
            <a:headEnd/>
            <a:tailEnd/>
          </a:ln>
        </p:spPr>
        <p:txBody>
          <a:bodyPr>
            <a:spAutoFit/>
          </a:bodyPr>
          <a:lstStyle/>
          <a:p>
            <a:pPr fontAlgn="base">
              <a:spcBef>
                <a:spcPct val="50000"/>
              </a:spcBef>
              <a:spcAft>
                <a:spcPct val="0"/>
              </a:spcAft>
            </a:pPr>
            <a:r>
              <a:rPr lang="en-US" sz="2000" b="1">
                <a:solidFill>
                  <a:srgbClr val="FFFBDD"/>
                </a:solidFill>
                <a:latin typeface="Times New Roman" pitchFamily="18" charset="0"/>
              </a:rPr>
              <a:t>Related  pages</a:t>
            </a:r>
          </a:p>
        </p:txBody>
      </p:sp>
    </p:spTree>
    <p:extLst>
      <p:ext uri="{BB962C8B-B14F-4D97-AF65-F5344CB8AC3E}">
        <p14:creationId xmlns:p14="http://schemas.microsoft.com/office/powerpoint/2010/main" xmlns="" val="8978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0730"/>
                                        </p:tgtEl>
                                        <p:attrNameLst>
                                          <p:attrName>style.visibility</p:attrName>
                                        </p:attrNameLst>
                                      </p:cBhvr>
                                      <p:to>
                                        <p:strVal val="visible"/>
                                      </p:to>
                                    </p:set>
                                    <p:animEffect transition="in" filter="fade">
                                      <p:cBhvr>
                                        <p:cTn id="7" dur="2000"/>
                                        <p:tgtEl>
                                          <p:spTgt spid="30730"/>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30724"/>
                                        </p:tgtEl>
                                        <p:attrNameLst>
                                          <p:attrName>style.visibility</p:attrName>
                                        </p:attrNameLst>
                                      </p:cBhvr>
                                      <p:to>
                                        <p:strVal val="visible"/>
                                      </p:to>
                                    </p:set>
                                    <p:animEffect transition="in" filter="fade">
                                      <p:cBhvr>
                                        <p:cTn id="11" dur="2000"/>
                                        <p:tgtEl>
                                          <p:spTgt spid="30724"/>
                                        </p:tgtEl>
                                      </p:cBhvr>
                                    </p:animEffect>
                                  </p:childTnLst>
                                </p:cTn>
                              </p:par>
                            </p:childTnLst>
                          </p:cTn>
                        </p:par>
                        <p:par>
                          <p:cTn id="12" fill="hold">
                            <p:stCondLst>
                              <p:cond delay="4000"/>
                            </p:stCondLst>
                            <p:childTnLst>
                              <p:par>
                                <p:cTn id="13" presetID="10" presetClass="entr" presetSubtype="0" fill="hold" grpId="0" nodeType="afterEffect">
                                  <p:stCondLst>
                                    <p:cond delay="2500"/>
                                  </p:stCondLst>
                                  <p:childTnLst>
                                    <p:set>
                                      <p:cBhvr>
                                        <p:cTn id="14" dur="1" fill="hold">
                                          <p:stCondLst>
                                            <p:cond delay="0"/>
                                          </p:stCondLst>
                                        </p:cTn>
                                        <p:tgtEl>
                                          <p:spTgt spid="30731"/>
                                        </p:tgtEl>
                                        <p:attrNameLst>
                                          <p:attrName>style.visibility</p:attrName>
                                        </p:attrNameLst>
                                      </p:cBhvr>
                                      <p:to>
                                        <p:strVal val="visible"/>
                                      </p:to>
                                    </p:set>
                                    <p:animEffect transition="in" filter="fade">
                                      <p:cBhvr>
                                        <p:cTn id="15" dur="2000"/>
                                        <p:tgtEl>
                                          <p:spTgt spid="30731"/>
                                        </p:tgtEl>
                                      </p:cBhvr>
                                    </p:animEffect>
                                  </p:childTnLst>
                                </p:cTn>
                              </p:par>
                            </p:childTnLst>
                          </p:cTn>
                        </p:par>
                        <p:par>
                          <p:cTn id="16" fill="hold">
                            <p:stCondLst>
                              <p:cond delay="8500"/>
                            </p:stCondLst>
                            <p:childTnLst>
                              <p:par>
                                <p:cTn id="17" presetID="12" presetClass="entr" presetSubtype="4" fill="hold" nodeType="afterEffect">
                                  <p:stCondLst>
                                    <p:cond delay="0"/>
                                  </p:stCondLst>
                                  <p:childTnLst>
                                    <p:set>
                                      <p:cBhvr>
                                        <p:cTn id="18" dur="1" fill="hold">
                                          <p:stCondLst>
                                            <p:cond delay="0"/>
                                          </p:stCondLst>
                                        </p:cTn>
                                        <p:tgtEl>
                                          <p:spTgt spid="30725"/>
                                        </p:tgtEl>
                                        <p:attrNameLst>
                                          <p:attrName>style.visibility</p:attrName>
                                        </p:attrNameLst>
                                      </p:cBhvr>
                                      <p:to>
                                        <p:strVal val="visible"/>
                                      </p:to>
                                    </p:set>
                                    <p:animEffect transition="in" filter="slide(fromBottom)">
                                      <p:cBhvr>
                                        <p:cTn id="19" dur="500"/>
                                        <p:tgtEl>
                                          <p:spTgt spid="30725"/>
                                        </p:tgtEl>
                                      </p:cBhvr>
                                    </p:animEffect>
                                  </p:childTnLst>
                                </p:cTn>
                              </p:par>
                            </p:childTnLst>
                          </p:cTn>
                        </p:par>
                        <p:par>
                          <p:cTn id="20" fill="hold">
                            <p:stCondLst>
                              <p:cond delay="9000"/>
                            </p:stCondLst>
                            <p:childTnLst>
                              <p:par>
                                <p:cTn id="21" presetID="12" presetClass="entr" presetSubtype="4" fill="hold" nodeType="afterEffect">
                                  <p:stCondLst>
                                    <p:cond delay="1000"/>
                                  </p:stCondLst>
                                  <p:childTnLst>
                                    <p:set>
                                      <p:cBhvr>
                                        <p:cTn id="22" dur="1" fill="hold">
                                          <p:stCondLst>
                                            <p:cond delay="0"/>
                                          </p:stCondLst>
                                        </p:cTn>
                                        <p:tgtEl>
                                          <p:spTgt spid="30727"/>
                                        </p:tgtEl>
                                        <p:attrNameLst>
                                          <p:attrName>style.visibility</p:attrName>
                                        </p:attrNameLst>
                                      </p:cBhvr>
                                      <p:to>
                                        <p:strVal val="visible"/>
                                      </p:to>
                                    </p:set>
                                    <p:animEffect transition="in" filter="slide(fromBottom)">
                                      <p:cBhvr>
                                        <p:cTn id="23" dur="500"/>
                                        <p:tgtEl>
                                          <p:spTgt spid="30727"/>
                                        </p:tgtEl>
                                      </p:cBhvr>
                                    </p:animEffect>
                                  </p:childTnLst>
                                </p:cTn>
                              </p:par>
                            </p:childTnLst>
                          </p:cTn>
                        </p:par>
                        <p:par>
                          <p:cTn id="24" fill="hold">
                            <p:stCondLst>
                              <p:cond delay="10500"/>
                            </p:stCondLst>
                            <p:childTnLst>
                              <p:par>
                                <p:cTn id="25" presetID="12" presetClass="entr" presetSubtype="4" fill="hold" nodeType="afterEffect">
                                  <p:stCondLst>
                                    <p:cond delay="1000"/>
                                  </p:stCondLst>
                                  <p:childTnLst>
                                    <p:set>
                                      <p:cBhvr>
                                        <p:cTn id="26" dur="1" fill="hold">
                                          <p:stCondLst>
                                            <p:cond delay="0"/>
                                          </p:stCondLst>
                                        </p:cTn>
                                        <p:tgtEl>
                                          <p:spTgt spid="30728"/>
                                        </p:tgtEl>
                                        <p:attrNameLst>
                                          <p:attrName>style.visibility</p:attrName>
                                        </p:attrNameLst>
                                      </p:cBhvr>
                                      <p:to>
                                        <p:strVal val="visible"/>
                                      </p:to>
                                    </p:set>
                                    <p:animEffect transition="in" filter="slide(fromBottom)">
                                      <p:cBhvr>
                                        <p:cTn id="27" dur="500"/>
                                        <p:tgtEl>
                                          <p:spTgt spid="307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30" grpId="0"/>
      <p:bldP spid="3073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381000" y="274638"/>
            <a:ext cx="8305800" cy="639762"/>
          </a:xfrm>
        </p:spPr>
        <p:txBody>
          <a:bodyPr>
            <a:normAutofit/>
          </a:bodyPr>
          <a:lstStyle/>
          <a:p>
            <a:pPr algn="ctr" eaLnBrk="1" fontAlgn="auto" hangingPunct="1">
              <a:spcAft>
                <a:spcPts val="0"/>
              </a:spcAft>
              <a:defRPr/>
            </a:pPr>
            <a:r>
              <a:rPr lang="en-US" sz="3600" b="1" dirty="0">
                <a:solidFill>
                  <a:schemeClr val="tx1"/>
                </a:solidFill>
                <a:latin typeface="Times New Roman" pitchFamily="18" charset="0"/>
                <a:cs typeface="Times New Roman" pitchFamily="18" charset="0"/>
              </a:rPr>
              <a:t>URL</a:t>
            </a:r>
          </a:p>
        </p:txBody>
      </p:sp>
      <p:sp>
        <p:nvSpPr>
          <p:cNvPr id="31747" name="Rectangle 3"/>
          <p:cNvSpPr>
            <a:spLocks noGrp="1" noChangeArrowheads="1"/>
          </p:cNvSpPr>
          <p:nvPr>
            <p:ph idx="1"/>
          </p:nvPr>
        </p:nvSpPr>
        <p:spPr>
          <a:xfrm>
            <a:off x="228600" y="990600"/>
            <a:ext cx="8534400" cy="5410200"/>
          </a:xfrm>
        </p:spPr>
        <p:txBody>
          <a:bodyPr>
            <a:normAutofit fontScale="92500" lnSpcReduction="10000"/>
          </a:bodyPr>
          <a:lstStyle/>
          <a:p>
            <a:pPr lvl="1" eaLnBrk="1" hangingPunct="1">
              <a:lnSpc>
                <a:spcPct val="150000"/>
              </a:lnSpc>
            </a:pPr>
            <a:r>
              <a:rPr lang="en-US" sz="2800" b="1" dirty="0" smtClean="0">
                <a:latin typeface="Times New Roman" pitchFamily="18" charset="0"/>
                <a:cs typeface="Times New Roman" pitchFamily="18" charset="0"/>
              </a:rPr>
              <a:t>When you are going to search for any thing on net ,you must type the URL  address in the URL bar.</a:t>
            </a:r>
          </a:p>
          <a:p>
            <a:pPr lvl="1" eaLnBrk="1" hangingPunct="1">
              <a:lnSpc>
                <a:spcPct val="150000"/>
              </a:lnSpc>
            </a:pPr>
            <a:r>
              <a:rPr lang="en-US" sz="2800" dirty="0" smtClean="0">
                <a:latin typeface="Times New Roman" pitchFamily="18" charset="0"/>
                <a:cs typeface="Times New Roman" pitchFamily="18" charset="0"/>
              </a:rPr>
              <a:t>Uniform </a:t>
            </a:r>
            <a:r>
              <a:rPr lang="en-US" sz="2800" dirty="0" smtClean="0">
                <a:latin typeface="Times New Roman" pitchFamily="18" charset="0"/>
                <a:cs typeface="Times New Roman" pitchFamily="18" charset="0"/>
              </a:rPr>
              <a:t>Resource Locator</a:t>
            </a:r>
          </a:p>
          <a:p>
            <a:pPr lvl="1" eaLnBrk="1" hangingPunct="1">
              <a:lnSpc>
                <a:spcPct val="150000"/>
              </a:lnSpc>
            </a:pPr>
            <a:r>
              <a:rPr lang="en-US" sz="2800" dirty="0" smtClean="0">
                <a:latin typeface="Times New Roman" pitchFamily="18" charset="0"/>
                <a:cs typeface="Times New Roman" pitchFamily="18" charset="0"/>
              </a:rPr>
              <a:t>Unique Web page address</a:t>
            </a:r>
          </a:p>
          <a:p>
            <a:pPr lvl="1">
              <a:lnSpc>
                <a:spcPct val="150000"/>
              </a:lnSpc>
            </a:pPr>
            <a:r>
              <a:rPr lang="en-US" sz="2800" dirty="0" smtClean="0">
                <a:latin typeface="Times New Roman" pitchFamily="18" charset="0"/>
                <a:cs typeface="Times New Roman" pitchFamily="18" charset="0"/>
              </a:rPr>
              <a:t>Each webpage location has its own address. </a:t>
            </a:r>
          </a:p>
          <a:p>
            <a:pPr lvl="1">
              <a:lnSpc>
                <a:spcPct val="150000"/>
              </a:lnSpc>
            </a:pPr>
            <a:r>
              <a:rPr lang="en-US" sz="2800" dirty="0" smtClean="0">
                <a:latin typeface="Times New Roman" pitchFamily="18" charset="0"/>
                <a:cs typeface="Times New Roman" pitchFamily="18" charset="0"/>
              </a:rPr>
              <a:t>The Uniform Resource Locator  (URL) is the  documents  Unique address on the WWW</a:t>
            </a:r>
          </a:p>
          <a:p>
            <a:pPr lvl="1">
              <a:lnSpc>
                <a:spcPct val="150000"/>
              </a:lnSpc>
            </a:pPr>
            <a:r>
              <a:rPr lang="en-US" sz="2800" dirty="0" smtClean="0">
                <a:latin typeface="Times New Roman" pitchFamily="18" charset="0"/>
                <a:cs typeface="Times New Roman" pitchFamily="18" charset="0"/>
              </a:rPr>
              <a:t>Each URL has several parts which can be demonstrated using the address:</a:t>
            </a:r>
          </a:p>
          <a:p>
            <a:pPr lvl="1" eaLnBrk="1" hangingPunct="1"/>
            <a:endParaRPr lang="en-US" sz="2800" dirty="0" smtClean="0">
              <a:latin typeface="Times New Roman" pitchFamily="18" charset="0"/>
              <a:cs typeface="Times New Roman" pitchFamily="18" charset="0"/>
            </a:endParaRPr>
          </a:p>
          <a:p>
            <a:pPr lvl="1" eaLnBrk="1" hangingPunct="1">
              <a:buFontTx/>
              <a:buNone/>
            </a:pPr>
            <a:endParaRPr lang="en-US" sz="2000" dirty="0" smtClean="0">
              <a:latin typeface="Verdana" pitchFamily="34" charset="0"/>
            </a:endParaRPr>
          </a:p>
        </p:txBody>
      </p:sp>
      <p:sp>
        <p:nvSpPr>
          <p:cNvPr id="12" name="Date Placeholder 11"/>
          <p:cNvSpPr>
            <a:spLocks noGrp="1"/>
          </p:cNvSpPr>
          <p:nvPr>
            <p:ph type="dt" sz="half" idx="10"/>
          </p:nvPr>
        </p:nvSpPr>
        <p:spPr/>
        <p:txBody>
          <a:bodyPr/>
          <a:lstStyle/>
          <a:p>
            <a:fld id="{3EF8FAA9-2B01-4DCE-9C90-7C29B9E84DA2}" type="datetime2">
              <a:rPr lang="en-US" smtClean="0">
                <a:solidFill>
                  <a:srgbClr val="696464"/>
                </a:solidFill>
              </a:rPr>
              <a:pPr/>
              <a:t>Thursday, January 21, 2021</a:t>
            </a:fld>
            <a:endParaRPr lang="en-US">
              <a:solidFill>
                <a:srgbClr val="696464"/>
              </a:solidFill>
            </a:endParaRPr>
          </a:p>
        </p:txBody>
      </p:sp>
      <p:sp>
        <p:nvSpPr>
          <p:cNvPr id="14" name="Footer Placeholder 13"/>
          <p:cNvSpPr>
            <a:spLocks noGrp="1"/>
          </p:cNvSpPr>
          <p:nvPr>
            <p:ph type="ftr" sz="quarter" idx="11"/>
          </p:nvPr>
        </p:nvSpPr>
        <p:spPr/>
        <p:txBody>
          <a:bodyPr/>
          <a:lstStyle/>
          <a:p>
            <a:r>
              <a:rPr lang="en-US" smtClean="0">
                <a:solidFill>
                  <a:srgbClr val="696464"/>
                </a:solidFill>
              </a:rPr>
              <a:t>TL: Computer Fundamentals</a:t>
            </a:r>
            <a:endParaRPr lang="en-US">
              <a:solidFill>
                <a:srgbClr val="696464"/>
              </a:solidFill>
            </a:endParaRPr>
          </a:p>
        </p:txBody>
      </p:sp>
      <p:sp>
        <p:nvSpPr>
          <p:cNvPr id="13" name="Slide Number Placeholder 12"/>
          <p:cNvSpPr>
            <a:spLocks noGrp="1"/>
          </p:cNvSpPr>
          <p:nvPr>
            <p:ph type="sldNum" sz="quarter" idx="12"/>
          </p:nvPr>
        </p:nvSpPr>
        <p:spPr/>
        <p:txBody>
          <a:bodyPr/>
          <a:lstStyle/>
          <a:p>
            <a:fld id="{B2ED799F-190B-4690-9AA4-A530F37BEF97}" type="slidenum">
              <a:rPr lang="en-US" smtClean="0"/>
              <a:pPr/>
              <a:t>19</a:t>
            </a:fld>
            <a:endParaRPr lang="en-US"/>
          </a:p>
        </p:txBody>
      </p:sp>
    </p:spTree>
    <p:extLst>
      <p:ext uri="{BB962C8B-B14F-4D97-AF65-F5344CB8AC3E}">
        <p14:creationId xmlns:p14="http://schemas.microsoft.com/office/powerpoint/2010/main" xmlns="" val="3738773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747">
                                            <p:txEl>
                                              <p:pRg st="1" end="1"/>
                                            </p:txEl>
                                          </p:spTgt>
                                        </p:tgtEl>
                                        <p:attrNameLst>
                                          <p:attrName>style.visibility</p:attrName>
                                        </p:attrNameLst>
                                      </p:cBhvr>
                                      <p:to>
                                        <p:strVal val="visible"/>
                                      </p:to>
                                    </p:set>
                                    <p:animEffect transition="in" filter="wipe(left)">
                                      <p:cBhvr>
                                        <p:cTn id="7" dur="1000"/>
                                        <p:tgtEl>
                                          <p:spTgt spid="31747">
                                            <p:txEl>
                                              <p:pRg st="1" end="1"/>
                                            </p:txEl>
                                          </p:spTgt>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1747">
                                            <p:txEl>
                                              <p:pRg st="0" end="0"/>
                                            </p:txEl>
                                          </p:spTgt>
                                        </p:tgtEl>
                                        <p:attrNameLst>
                                          <p:attrName>style.visibility</p:attrName>
                                        </p:attrNameLst>
                                      </p:cBhvr>
                                      <p:to>
                                        <p:strVal val="visible"/>
                                      </p:to>
                                    </p:set>
                                    <p:animEffect transition="in" filter="wipe(left)">
                                      <p:cBhvr>
                                        <p:cTn id="11" dur="1000"/>
                                        <p:tgtEl>
                                          <p:spTgt spid="31747">
                                            <p:txEl>
                                              <p:pRg st="0" end="0"/>
                                            </p:txEl>
                                          </p:spTgt>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31747">
                                            <p:txEl>
                                              <p:pRg st="2" end="2"/>
                                            </p:txEl>
                                          </p:spTgt>
                                        </p:tgtEl>
                                        <p:attrNameLst>
                                          <p:attrName>style.visibility</p:attrName>
                                        </p:attrNameLst>
                                      </p:cBhvr>
                                      <p:to>
                                        <p:strVal val="visible"/>
                                      </p:to>
                                    </p:set>
                                    <p:animEffect transition="in" filter="wipe(left)">
                                      <p:cBhvr>
                                        <p:cTn id="15" dur="1000"/>
                                        <p:tgtEl>
                                          <p:spTgt spid="31747">
                                            <p:txEl>
                                              <p:pRg st="2" end="2"/>
                                            </p:txEl>
                                          </p:spTgt>
                                        </p:tgtEl>
                                      </p:cBhvr>
                                    </p:animEffect>
                                  </p:childTnLst>
                                </p:cTn>
                              </p:par>
                            </p:childTnLst>
                          </p:cTn>
                        </p:par>
                        <p:par>
                          <p:cTn id="16" fill="hold">
                            <p:stCondLst>
                              <p:cond delay="3000"/>
                            </p:stCondLst>
                            <p:childTnLst>
                              <p:par>
                                <p:cTn id="17" presetID="22" presetClass="entr" presetSubtype="8" fill="hold" nodeType="afterEffect">
                                  <p:stCondLst>
                                    <p:cond delay="0"/>
                                  </p:stCondLst>
                                  <p:childTnLst>
                                    <p:set>
                                      <p:cBhvr>
                                        <p:cTn id="18" dur="1" fill="hold">
                                          <p:stCondLst>
                                            <p:cond delay="0"/>
                                          </p:stCondLst>
                                        </p:cTn>
                                        <p:tgtEl>
                                          <p:spTgt spid="31747">
                                            <p:txEl>
                                              <p:pRg st="3" end="3"/>
                                            </p:txEl>
                                          </p:spTgt>
                                        </p:tgtEl>
                                        <p:attrNameLst>
                                          <p:attrName>style.visibility</p:attrName>
                                        </p:attrNameLst>
                                      </p:cBhvr>
                                      <p:to>
                                        <p:strVal val="visible"/>
                                      </p:to>
                                    </p:set>
                                    <p:animEffect transition="in" filter="wipe(left)">
                                      <p:cBhvr>
                                        <p:cTn id="19" dur="1000"/>
                                        <p:tgtEl>
                                          <p:spTgt spid="31747">
                                            <p:txEl>
                                              <p:pRg st="3" end="3"/>
                                            </p:txEl>
                                          </p:spTgt>
                                        </p:tgtEl>
                                      </p:cBhvr>
                                    </p:animEffect>
                                  </p:childTnLst>
                                </p:cTn>
                              </p:par>
                            </p:childTnLst>
                          </p:cTn>
                        </p:par>
                        <p:par>
                          <p:cTn id="20" fill="hold">
                            <p:stCondLst>
                              <p:cond delay="4000"/>
                            </p:stCondLst>
                            <p:childTnLst>
                              <p:par>
                                <p:cTn id="21" presetID="22" presetClass="entr" presetSubtype="8" fill="hold" nodeType="afterEffect">
                                  <p:stCondLst>
                                    <p:cond delay="0"/>
                                  </p:stCondLst>
                                  <p:childTnLst>
                                    <p:set>
                                      <p:cBhvr>
                                        <p:cTn id="22" dur="1" fill="hold">
                                          <p:stCondLst>
                                            <p:cond delay="0"/>
                                          </p:stCondLst>
                                        </p:cTn>
                                        <p:tgtEl>
                                          <p:spTgt spid="31747">
                                            <p:txEl>
                                              <p:pRg st="4" end="4"/>
                                            </p:txEl>
                                          </p:spTgt>
                                        </p:tgtEl>
                                        <p:attrNameLst>
                                          <p:attrName>style.visibility</p:attrName>
                                        </p:attrNameLst>
                                      </p:cBhvr>
                                      <p:to>
                                        <p:strVal val="visible"/>
                                      </p:to>
                                    </p:set>
                                    <p:animEffect transition="in" filter="wipe(left)">
                                      <p:cBhvr>
                                        <p:cTn id="23" dur="1000"/>
                                        <p:tgtEl>
                                          <p:spTgt spid="31747">
                                            <p:txEl>
                                              <p:pRg st="4" end="4"/>
                                            </p:txEl>
                                          </p:spTgt>
                                        </p:tgtEl>
                                      </p:cBhvr>
                                    </p:animEffect>
                                  </p:childTnLst>
                                </p:cTn>
                              </p:par>
                            </p:childTnLst>
                          </p:cTn>
                        </p:par>
                        <p:par>
                          <p:cTn id="24" fill="hold">
                            <p:stCondLst>
                              <p:cond delay="5000"/>
                            </p:stCondLst>
                            <p:childTnLst>
                              <p:par>
                                <p:cTn id="25" presetID="22" presetClass="entr" presetSubtype="8" fill="hold" nodeType="afterEffect">
                                  <p:stCondLst>
                                    <p:cond delay="0"/>
                                  </p:stCondLst>
                                  <p:childTnLst>
                                    <p:set>
                                      <p:cBhvr>
                                        <p:cTn id="26" dur="1" fill="hold">
                                          <p:stCondLst>
                                            <p:cond delay="0"/>
                                          </p:stCondLst>
                                        </p:cTn>
                                        <p:tgtEl>
                                          <p:spTgt spid="31747">
                                            <p:txEl>
                                              <p:pRg st="5" end="5"/>
                                            </p:txEl>
                                          </p:spTgt>
                                        </p:tgtEl>
                                        <p:attrNameLst>
                                          <p:attrName>style.visibility</p:attrName>
                                        </p:attrNameLst>
                                      </p:cBhvr>
                                      <p:to>
                                        <p:strVal val="visible"/>
                                      </p:to>
                                    </p:set>
                                    <p:animEffect transition="in" filter="wipe(left)">
                                      <p:cBhvr>
                                        <p:cTn id="27" dur="1000"/>
                                        <p:tgtEl>
                                          <p:spTgt spid="3174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smtClean="0">
                <a:latin typeface="Times New Roman" panose="02020603050405020304" pitchFamily="18" charset="0"/>
                <a:cs typeface="Times New Roman" panose="02020603050405020304" pitchFamily="18" charset="0"/>
              </a:rPr>
              <a:t>Internet </a:t>
            </a:r>
            <a:endParaRPr lang="en-US" sz="36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28650" y="1514901"/>
            <a:ext cx="7886700" cy="4662062"/>
          </a:xfrm>
        </p:spPr>
        <p:txBody>
          <a:bodyPr>
            <a:normAutofit fontScale="92500" lnSpcReduction="20000"/>
          </a:bodyPr>
          <a:lstStyle/>
          <a:p>
            <a:pPr marL="0" indent="0">
              <a:lnSpc>
                <a:spcPct val="110000"/>
              </a:lnSpc>
              <a:buNone/>
            </a:pPr>
            <a:r>
              <a:rPr lang="en-US" sz="2800" b="1" dirty="0" smtClean="0">
                <a:latin typeface="+mj-lt"/>
                <a:cs typeface="Times New Roman" pitchFamily="18" charset="0"/>
              </a:rPr>
              <a:t>Internet </a:t>
            </a:r>
            <a:r>
              <a:rPr lang="en-US" sz="2800" dirty="0" smtClean="0">
                <a:latin typeface="+mj-lt"/>
                <a:cs typeface="Times New Roman" pitchFamily="18" charset="0"/>
              </a:rPr>
              <a:t>is a global system of interconnected computer networks that use the standard internet protocol suite (TCP/IP) to serve billions of users worldwide.</a:t>
            </a:r>
          </a:p>
          <a:p>
            <a:pPr marL="0" indent="0">
              <a:lnSpc>
                <a:spcPct val="110000"/>
              </a:lnSpc>
              <a:buNone/>
            </a:pPr>
            <a:endParaRPr lang="en-US" sz="2800" dirty="0">
              <a:latin typeface="+mj-lt"/>
              <a:cs typeface="Times New Roman" pitchFamily="18" charset="0"/>
            </a:endParaRPr>
          </a:p>
          <a:p>
            <a:pPr marL="0" indent="0">
              <a:lnSpc>
                <a:spcPct val="110000"/>
              </a:lnSpc>
              <a:buNone/>
            </a:pPr>
            <a:r>
              <a:rPr lang="en-US" sz="2800" b="1" dirty="0" smtClean="0">
                <a:latin typeface="+mj-lt"/>
                <a:cs typeface="Times New Roman" pitchFamily="18" charset="0"/>
              </a:rPr>
              <a:t>Internet: </a:t>
            </a:r>
            <a:r>
              <a:rPr lang="en-US" sz="2800" dirty="0" smtClean="0">
                <a:latin typeface="+mj-lt"/>
                <a:cs typeface="Times New Roman" pitchFamily="18" charset="0"/>
              </a:rPr>
              <a:t>is a network of networks consisting of millions of other (private, public, academic, business, and government) </a:t>
            </a:r>
            <a:r>
              <a:rPr lang="en-US" sz="2800" dirty="0">
                <a:latin typeface="+mj-lt"/>
                <a:cs typeface="Times New Roman" pitchFamily="18" charset="0"/>
              </a:rPr>
              <a:t>networks.  </a:t>
            </a:r>
            <a:endParaRPr lang="en-US" sz="2800" dirty="0" smtClean="0">
              <a:latin typeface="+mj-lt"/>
              <a:cs typeface="Times New Roman" pitchFamily="18" charset="0"/>
            </a:endParaRPr>
          </a:p>
          <a:p>
            <a:pPr marL="0" indent="0">
              <a:lnSpc>
                <a:spcPct val="110000"/>
              </a:lnSpc>
              <a:buNone/>
            </a:pPr>
            <a:endParaRPr lang="en-US" sz="2800" dirty="0">
              <a:latin typeface="+mj-lt"/>
              <a:cs typeface="Times New Roman" pitchFamily="18" charset="0"/>
            </a:endParaRPr>
          </a:p>
          <a:p>
            <a:pPr marL="0" lvl="1" indent="0" algn="just">
              <a:lnSpc>
                <a:spcPct val="110000"/>
              </a:lnSpc>
              <a:buNone/>
            </a:pPr>
            <a:r>
              <a:rPr lang="en-US" sz="2800" b="1" dirty="0" smtClean="0">
                <a:latin typeface="+mj-lt"/>
                <a:cs typeface="Times New Roman" pitchFamily="18" charset="0"/>
              </a:rPr>
              <a:t>TCP: </a:t>
            </a:r>
            <a:r>
              <a:rPr lang="en-US" sz="2800" dirty="0" smtClean="0">
                <a:latin typeface="+mj-lt"/>
                <a:cs typeface="Times New Roman" pitchFamily="18" charset="0"/>
              </a:rPr>
              <a:t>Transmission Control Protocol (define to establish and maintain  a network conversation to exchange data)</a:t>
            </a:r>
          </a:p>
          <a:p>
            <a:pPr marL="0" lvl="1" indent="0" algn="just">
              <a:lnSpc>
                <a:spcPct val="110000"/>
              </a:lnSpc>
              <a:buNone/>
            </a:pPr>
            <a:r>
              <a:rPr lang="en-US" sz="2800" b="1" dirty="0" smtClean="0">
                <a:latin typeface="+mj-lt"/>
                <a:cs typeface="Times New Roman" pitchFamily="18" charset="0"/>
              </a:rPr>
              <a:t>IP:	</a:t>
            </a:r>
            <a:r>
              <a:rPr lang="en-US" sz="2800" dirty="0" smtClean="0">
                <a:latin typeface="+mj-lt"/>
                <a:cs typeface="Times New Roman" pitchFamily="18" charset="0"/>
              </a:rPr>
              <a:t>Internet Protocol</a:t>
            </a:r>
            <a:endParaRPr lang="en-US" sz="2800" dirty="0">
              <a:latin typeface="+mj-lt"/>
              <a:cs typeface="Times New Roman" pitchFamily="18" charset="0"/>
            </a:endParaRPr>
          </a:p>
        </p:txBody>
      </p:sp>
      <p:sp>
        <p:nvSpPr>
          <p:cNvPr id="4" name="Date Placeholder 3"/>
          <p:cNvSpPr>
            <a:spLocks noGrp="1"/>
          </p:cNvSpPr>
          <p:nvPr>
            <p:ph type="dt" sz="half" idx="10"/>
          </p:nvPr>
        </p:nvSpPr>
        <p:spPr/>
        <p:txBody>
          <a:bodyPr/>
          <a:lstStyle/>
          <a:p>
            <a:fld id="{B9E6F6E2-3A32-4B8D-98CB-0C19D132D196}" type="datetime2">
              <a:rPr lang="en-US" smtClean="0">
                <a:solidFill>
                  <a:prstClr val="black">
                    <a:tint val="75000"/>
                  </a:prstClr>
                </a:solidFill>
              </a:rPr>
              <a:pPr/>
              <a:t>Thursday, January 21, 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TL: Computer Fundamentals</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D4FE7F4-D3B3-43BB-A85D-8E86E9A9CA1A}" type="slidenum">
              <a:rPr lang="en-US" smtClean="0">
                <a:solidFill>
                  <a:prstClr val="black">
                    <a:tint val="75000"/>
                  </a:prstClr>
                </a:solidFill>
              </a:rPr>
              <a:pPr/>
              <a:t>2</a:t>
            </a:fld>
            <a:endParaRPr lang="en-US">
              <a:solidFill>
                <a:prstClr val="black">
                  <a:tint val="75000"/>
                </a:prstClr>
              </a:solidFill>
            </a:endParaRPr>
          </a:p>
        </p:txBody>
      </p:sp>
    </p:spTree>
    <p:extLst>
      <p:ext uri="{BB962C8B-B14F-4D97-AF65-F5344CB8AC3E}">
        <p14:creationId xmlns:p14="http://schemas.microsoft.com/office/powerpoint/2010/main" xmlns="" val="17018192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077200" cy="868362"/>
          </a:xfrm>
        </p:spPr>
        <p:txBody>
          <a:bodyPr>
            <a:normAutofit/>
          </a:bodyPr>
          <a:lstStyle/>
          <a:p>
            <a:pPr algn="ctr"/>
            <a:r>
              <a:rPr lang="en-US" sz="3600" b="1" dirty="0" smtClean="0">
                <a:solidFill>
                  <a:schemeClr val="tx1"/>
                </a:solidFill>
              </a:rPr>
              <a:t>Example 2: Web address cont’d…</a:t>
            </a:r>
            <a:endParaRPr lang="en-US" sz="3600" b="1" dirty="0">
              <a:solidFill>
                <a:schemeClr val="tx1"/>
              </a:solidFill>
            </a:endParaRPr>
          </a:p>
        </p:txBody>
      </p:sp>
      <p:sp>
        <p:nvSpPr>
          <p:cNvPr id="3" name="Content Placeholder 2"/>
          <p:cNvSpPr>
            <a:spLocks noGrp="1"/>
          </p:cNvSpPr>
          <p:nvPr>
            <p:ph idx="1"/>
          </p:nvPr>
        </p:nvSpPr>
        <p:spPr>
          <a:xfrm>
            <a:off x="304800" y="1219200"/>
            <a:ext cx="8610600" cy="5257800"/>
          </a:xfrm>
        </p:spPr>
        <p:txBody>
          <a:bodyPr>
            <a:normAutofit fontScale="92500" lnSpcReduction="20000"/>
          </a:bodyPr>
          <a:lstStyle/>
          <a:p>
            <a:pPr>
              <a:lnSpc>
                <a:spcPct val="150000"/>
              </a:lnSpc>
            </a:pPr>
            <a:r>
              <a:rPr lang="en-US" sz="2700" b="1" dirty="0" smtClean="0">
                <a:solidFill>
                  <a:srgbClr val="00B0F0"/>
                </a:solidFill>
                <a:latin typeface="Times New Roman" pitchFamily="18" charset="0"/>
                <a:cs typeface="Times New Roman" pitchFamily="18" charset="0"/>
                <a:hlinkClick r:id="rId2"/>
              </a:rPr>
              <a:t>http://www.google.com/services/index.htm</a:t>
            </a:r>
            <a:endParaRPr lang="en-US" sz="2700" b="1" dirty="0" smtClean="0">
              <a:solidFill>
                <a:srgbClr val="00B0F0"/>
              </a:solidFill>
              <a:latin typeface="Times New Roman" pitchFamily="18" charset="0"/>
              <a:cs typeface="Times New Roman" pitchFamily="18" charset="0"/>
            </a:endParaRPr>
          </a:p>
          <a:p>
            <a:pPr>
              <a:lnSpc>
                <a:spcPct val="150000"/>
              </a:lnSpc>
            </a:pPr>
            <a:endParaRPr lang="en-US" sz="2700" b="1" dirty="0" smtClean="0">
              <a:latin typeface="Times New Roman" pitchFamily="18" charset="0"/>
              <a:cs typeface="Times New Roman" pitchFamily="18" charset="0"/>
            </a:endParaRPr>
          </a:p>
          <a:p>
            <a:pPr>
              <a:lnSpc>
                <a:spcPct val="150000"/>
              </a:lnSpc>
            </a:pPr>
            <a:r>
              <a:rPr lang="en-US" sz="2700" b="1" dirty="0" smtClean="0">
                <a:latin typeface="Times New Roman" pitchFamily="18" charset="0"/>
                <a:cs typeface="Times New Roman" pitchFamily="18" charset="0"/>
              </a:rPr>
              <a:t>http:  </a:t>
            </a:r>
            <a:r>
              <a:rPr lang="en-US" sz="2700" dirty="0" smtClean="0">
                <a:latin typeface="Times New Roman" pitchFamily="18" charset="0"/>
                <a:cs typeface="Times New Roman" pitchFamily="18" charset="0"/>
              </a:rPr>
              <a:t>This part of the address lets you know what protocol to use.  In the above address for example, we are using </a:t>
            </a:r>
            <a:r>
              <a:rPr lang="en-US" sz="2700" i="1" dirty="0" smtClean="0">
                <a:latin typeface="Times New Roman" pitchFamily="18" charset="0"/>
                <a:cs typeface="Times New Roman" pitchFamily="18" charset="0"/>
              </a:rPr>
              <a:t>http</a:t>
            </a:r>
            <a:r>
              <a:rPr lang="en-US" sz="2700" dirty="0" smtClean="0">
                <a:latin typeface="Times New Roman" pitchFamily="18" charset="0"/>
                <a:cs typeface="Times New Roman" pitchFamily="18" charset="0"/>
              </a:rPr>
              <a:t> which is hypertext transfer protocol.</a:t>
            </a:r>
          </a:p>
          <a:p>
            <a:pPr>
              <a:lnSpc>
                <a:spcPct val="150000"/>
              </a:lnSpc>
            </a:pPr>
            <a:endParaRPr lang="en-US" sz="2700" dirty="0" smtClean="0">
              <a:latin typeface="Times New Roman" pitchFamily="18" charset="0"/>
              <a:cs typeface="Times New Roman" pitchFamily="18" charset="0"/>
            </a:endParaRPr>
          </a:p>
          <a:p>
            <a:pPr>
              <a:lnSpc>
                <a:spcPct val="150000"/>
              </a:lnSpc>
            </a:pPr>
            <a:r>
              <a:rPr lang="en-US" sz="2700" b="1" dirty="0" smtClean="0">
                <a:latin typeface="Times New Roman" pitchFamily="18" charset="0"/>
                <a:cs typeface="Times New Roman" pitchFamily="18" charset="0"/>
              </a:rPr>
              <a:t>www: </a:t>
            </a:r>
            <a:r>
              <a:rPr lang="en-US" sz="2700" dirty="0" smtClean="0">
                <a:latin typeface="Times New Roman" pitchFamily="18" charset="0"/>
                <a:cs typeface="Times New Roman" pitchFamily="18" charset="0"/>
              </a:rPr>
              <a:t>This indicates that the Web page you are looking at is part of the World Wide Web.  Many Web sites do not use www but are still part of the Web.  </a:t>
            </a:r>
          </a:p>
          <a:p>
            <a:endParaRPr lang="en-US" sz="2800" b="1" dirty="0" smtClean="0"/>
          </a:p>
          <a:p>
            <a:pPr>
              <a:buNone/>
            </a:pPr>
            <a:endParaRPr lang="en-US" sz="2800" dirty="0">
              <a:solidFill>
                <a:schemeClr val="accent2">
                  <a:lumMod val="75000"/>
                </a:schemeClr>
              </a:solidFill>
            </a:endParaRPr>
          </a:p>
        </p:txBody>
      </p:sp>
      <p:sp>
        <p:nvSpPr>
          <p:cNvPr id="7" name="Date Placeholder 6"/>
          <p:cNvSpPr>
            <a:spLocks noGrp="1"/>
          </p:cNvSpPr>
          <p:nvPr>
            <p:ph type="dt" sz="half" idx="10"/>
          </p:nvPr>
        </p:nvSpPr>
        <p:spPr/>
        <p:txBody>
          <a:bodyPr/>
          <a:lstStyle/>
          <a:p>
            <a:fld id="{8D054EE5-D637-466E-A56F-0D924B675506}" type="datetime2">
              <a:rPr lang="en-US" smtClean="0">
                <a:solidFill>
                  <a:srgbClr val="696464"/>
                </a:solidFill>
              </a:rPr>
              <a:pPr/>
              <a:t>Thursday, January 21, 2021</a:t>
            </a:fld>
            <a:endParaRPr lang="en-US">
              <a:solidFill>
                <a:srgbClr val="696464"/>
              </a:solidFill>
            </a:endParaRPr>
          </a:p>
        </p:txBody>
      </p:sp>
      <p:sp>
        <p:nvSpPr>
          <p:cNvPr id="8" name="Footer Placeholder 7"/>
          <p:cNvSpPr>
            <a:spLocks noGrp="1"/>
          </p:cNvSpPr>
          <p:nvPr>
            <p:ph type="ftr" sz="quarter" idx="11"/>
          </p:nvPr>
        </p:nvSpPr>
        <p:spPr/>
        <p:txBody>
          <a:bodyPr/>
          <a:lstStyle/>
          <a:p>
            <a:r>
              <a:rPr lang="en-US" smtClean="0">
                <a:solidFill>
                  <a:srgbClr val="696464"/>
                </a:solidFill>
              </a:rPr>
              <a:t>TL: Computer Fundamentals</a:t>
            </a:r>
            <a:endParaRPr lang="en-US">
              <a:solidFill>
                <a:srgbClr val="696464"/>
              </a:solidFill>
            </a:endParaRPr>
          </a:p>
        </p:txBody>
      </p:sp>
      <p:sp>
        <p:nvSpPr>
          <p:cNvPr id="6" name="Slide Number Placeholder 5"/>
          <p:cNvSpPr>
            <a:spLocks noGrp="1"/>
          </p:cNvSpPr>
          <p:nvPr>
            <p:ph type="sldNum" sz="quarter" idx="12"/>
          </p:nvPr>
        </p:nvSpPr>
        <p:spPr/>
        <p:txBody>
          <a:bodyPr/>
          <a:lstStyle/>
          <a:p>
            <a:fld id="{5390D843-E0C1-45F4-86C6-5D65374F4BC3}" type="slidenum">
              <a:rPr lang="en-US" smtClean="0"/>
              <a:pPr/>
              <a:t>20</a:t>
            </a:fld>
            <a:endParaRPr lang="en-US"/>
          </a:p>
        </p:txBody>
      </p:sp>
    </p:spTree>
    <p:extLst>
      <p:ext uri="{BB962C8B-B14F-4D97-AF65-F5344CB8AC3E}">
        <p14:creationId xmlns:p14="http://schemas.microsoft.com/office/powerpoint/2010/main" xmlns="" val="16682802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229600" cy="868362"/>
          </a:xfrm>
        </p:spPr>
        <p:txBody>
          <a:bodyPr>
            <a:normAutofit/>
          </a:bodyPr>
          <a:lstStyle/>
          <a:p>
            <a:r>
              <a:rPr lang="en-US" sz="3600" b="1" dirty="0" smtClean="0">
                <a:solidFill>
                  <a:schemeClr val="tx1"/>
                </a:solidFill>
              </a:rPr>
              <a:t>Web address cont’d…</a:t>
            </a:r>
            <a:endParaRPr lang="en-US" sz="3600" b="1" dirty="0">
              <a:solidFill>
                <a:schemeClr val="tx1"/>
              </a:solidFill>
            </a:endParaRPr>
          </a:p>
        </p:txBody>
      </p:sp>
      <p:sp>
        <p:nvSpPr>
          <p:cNvPr id="3" name="Content Placeholder 2"/>
          <p:cNvSpPr>
            <a:spLocks noGrp="1"/>
          </p:cNvSpPr>
          <p:nvPr>
            <p:ph idx="1"/>
          </p:nvPr>
        </p:nvSpPr>
        <p:spPr>
          <a:xfrm>
            <a:off x="304800" y="1143000"/>
            <a:ext cx="8534400" cy="5334000"/>
          </a:xfrm>
        </p:spPr>
        <p:txBody>
          <a:bodyPr>
            <a:normAutofit/>
          </a:bodyPr>
          <a:lstStyle/>
          <a:p>
            <a:r>
              <a:rPr lang="en-US" sz="2700" b="1" dirty="0" smtClean="0">
                <a:latin typeface="Times New Roman" pitchFamily="18" charset="0"/>
                <a:cs typeface="Times New Roman" pitchFamily="18" charset="0"/>
              </a:rPr>
              <a:t>Google.com:  </a:t>
            </a:r>
            <a:r>
              <a:rPr lang="en-US" sz="2700" dirty="0" smtClean="0">
                <a:latin typeface="Times New Roman" pitchFamily="18" charset="0"/>
                <a:cs typeface="Times New Roman" pitchFamily="18" charset="0"/>
              </a:rPr>
              <a:t>this part of the address specifies the domain name or the IP address or </a:t>
            </a:r>
            <a:r>
              <a:rPr lang="en-US" sz="2700" b="1" i="1" dirty="0" smtClean="0">
                <a:latin typeface="Times New Roman" pitchFamily="18" charset="0"/>
                <a:cs typeface="Times New Roman" pitchFamily="18" charset="0"/>
              </a:rPr>
              <a:t>where the resource is located.</a:t>
            </a:r>
          </a:p>
          <a:p>
            <a:pPr>
              <a:buNone/>
            </a:pPr>
            <a:endParaRPr lang="en-US" sz="2700" b="1" i="1" dirty="0" smtClean="0">
              <a:latin typeface="Times New Roman" pitchFamily="18" charset="0"/>
              <a:cs typeface="Times New Roman" pitchFamily="18" charset="0"/>
            </a:endParaRPr>
          </a:p>
          <a:p>
            <a:r>
              <a:rPr lang="en-US" sz="2700" dirty="0" smtClean="0">
                <a:latin typeface="Times New Roman" pitchFamily="18" charset="0"/>
                <a:cs typeface="Times New Roman" pitchFamily="18" charset="0"/>
              </a:rPr>
              <a:t>The domain name also often indicates what the site is about, for example </a:t>
            </a:r>
            <a:r>
              <a:rPr lang="en-US" sz="2700" dirty="0" smtClean="0">
                <a:latin typeface="Times New Roman" pitchFamily="18" charset="0"/>
                <a:cs typeface="Times New Roman" pitchFamily="18" charset="0"/>
                <a:hlinkClick r:id="rId2"/>
              </a:rPr>
              <a:t>www.dog.com</a:t>
            </a:r>
            <a:r>
              <a:rPr lang="en-US" sz="2700" dirty="0" smtClean="0">
                <a:latin typeface="Times New Roman" pitchFamily="18" charset="0"/>
                <a:cs typeface="Times New Roman" pitchFamily="18" charset="0"/>
              </a:rPr>
              <a:t> is a Web site about dogs. </a:t>
            </a:r>
          </a:p>
          <a:p>
            <a:endParaRPr lang="en-US" sz="2700" dirty="0" smtClean="0">
              <a:latin typeface="Times New Roman" pitchFamily="18" charset="0"/>
              <a:cs typeface="Times New Roman" pitchFamily="18" charset="0"/>
            </a:endParaRPr>
          </a:p>
          <a:p>
            <a:r>
              <a:rPr lang="en-US" sz="2700" b="1" dirty="0" smtClean="0">
                <a:latin typeface="Times New Roman" pitchFamily="18" charset="0"/>
                <a:cs typeface="Times New Roman" pitchFamily="18" charset="0"/>
              </a:rPr>
              <a:t>/services/:  </a:t>
            </a:r>
            <a:r>
              <a:rPr lang="en-US" sz="2700" dirty="0" smtClean="0">
                <a:latin typeface="Times New Roman" pitchFamily="18" charset="0"/>
                <a:cs typeface="Times New Roman" pitchFamily="18" charset="0"/>
              </a:rPr>
              <a:t>The "/" symbol indicates you have moved into a specific directory in the Web sites.  Directories are like the </a:t>
            </a:r>
            <a:r>
              <a:rPr lang="en-US" sz="2700" b="1" dirty="0" smtClean="0">
                <a:latin typeface="Times New Roman" pitchFamily="18" charset="0"/>
                <a:cs typeface="Times New Roman" pitchFamily="18" charset="0"/>
              </a:rPr>
              <a:t>folders</a:t>
            </a:r>
            <a:r>
              <a:rPr lang="en-US" sz="2700" dirty="0" smtClean="0">
                <a:latin typeface="Times New Roman" pitchFamily="18" charset="0"/>
                <a:cs typeface="Times New Roman" pitchFamily="18" charset="0"/>
              </a:rPr>
              <a:t> on your computer and help to organize Web pages in a Web sites. </a:t>
            </a:r>
            <a:endParaRPr lang="en-US" sz="2700" b="1" dirty="0" smtClean="0">
              <a:latin typeface="Times New Roman" pitchFamily="18" charset="0"/>
              <a:cs typeface="Times New Roman" pitchFamily="18" charset="0"/>
            </a:endParaRPr>
          </a:p>
          <a:p>
            <a:endParaRPr lang="en-US" sz="2800" b="1" dirty="0">
              <a:solidFill>
                <a:schemeClr val="accent2">
                  <a:lumMod val="75000"/>
                </a:schemeClr>
              </a:solidFill>
            </a:endParaRPr>
          </a:p>
        </p:txBody>
      </p:sp>
      <p:sp>
        <p:nvSpPr>
          <p:cNvPr id="4" name="Date Placeholder 3"/>
          <p:cNvSpPr>
            <a:spLocks noGrp="1"/>
          </p:cNvSpPr>
          <p:nvPr>
            <p:ph type="dt" sz="half" idx="10"/>
          </p:nvPr>
        </p:nvSpPr>
        <p:spPr/>
        <p:txBody>
          <a:bodyPr/>
          <a:lstStyle/>
          <a:p>
            <a:fld id="{7FDE112D-CCA7-45AC-8B2F-F4729BF28139}" type="datetime2">
              <a:rPr lang="en-US" smtClean="0">
                <a:solidFill>
                  <a:srgbClr val="696464"/>
                </a:solidFill>
              </a:rPr>
              <a:pPr/>
              <a:t>Thursday, January 21, 2021</a:t>
            </a:fld>
            <a:endParaRPr lang="en-US" dirty="0">
              <a:solidFill>
                <a:srgbClr val="696464"/>
              </a:solidFill>
            </a:endParaRPr>
          </a:p>
        </p:txBody>
      </p:sp>
      <p:sp>
        <p:nvSpPr>
          <p:cNvPr id="7" name="Footer Placeholder 6"/>
          <p:cNvSpPr>
            <a:spLocks noGrp="1"/>
          </p:cNvSpPr>
          <p:nvPr>
            <p:ph type="ftr" sz="quarter" idx="11"/>
          </p:nvPr>
        </p:nvSpPr>
        <p:spPr/>
        <p:txBody>
          <a:bodyPr/>
          <a:lstStyle/>
          <a:p>
            <a:r>
              <a:rPr lang="en-US" smtClean="0">
                <a:solidFill>
                  <a:srgbClr val="696464"/>
                </a:solidFill>
              </a:rPr>
              <a:t>TL: Computer Fundamentals</a:t>
            </a:r>
            <a:endParaRPr lang="en-US">
              <a:solidFill>
                <a:srgbClr val="696464"/>
              </a:solidFill>
            </a:endParaRPr>
          </a:p>
        </p:txBody>
      </p:sp>
      <p:sp>
        <p:nvSpPr>
          <p:cNvPr id="6" name="Slide Number Placeholder 5"/>
          <p:cNvSpPr>
            <a:spLocks noGrp="1"/>
          </p:cNvSpPr>
          <p:nvPr>
            <p:ph type="sldNum" sz="quarter" idx="12"/>
          </p:nvPr>
        </p:nvSpPr>
        <p:spPr/>
        <p:txBody>
          <a:bodyPr/>
          <a:lstStyle/>
          <a:p>
            <a:fld id="{5390D843-E0C1-45F4-86C6-5D65374F4BC3}" type="slidenum">
              <a:rPr lang="en-US" smtClean="0"/>
              <a:pPr/>
              <a:t>21</a:t>
            </a:fld>
            <a:endParaRPr lang="en-US"/>
          </a:p>
        </p:txBody>
      </p:sp>
    </p:spTree>
    <p:extLst>
      <p:ext uri="{BB962C8B-B14F-4D97-AF65-F5344CB8AC3E}">
        <p14:creationId xmlns:p14="http://schemas.microsoft.com/office/powerpoint/2010/main" xmlns="" val="27007566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74638"/>
            <a:ext cx="8077200" cy="868362"/>
          </a:xfrm>
        </p:spPr>
        <p:txBody>
          <a:bodyPr>
            <a:normAutofit/>
          </a:bodyPr>
          <a:lstStyle/>
          <a:p>
            <a:r>
              <a:rPr lang="en-US" sz="3600" b="1" dirty="0" smtClean="0"/>
              <a:t>Web address cont’d…</a:t>
            </a:r>
            <a:endParaRPr lang="en-US" sz="3600" b="1" dirty="0"/>
          </a:p>
        </p:txBody>
      </p:sp>
      <p:sp>
        <p:nvSpPr>
          <p:cNvPr id="3" name="Content Placeholder 2"/>
          <p:cNvSpPr>
            <a:spLocks noGrp="1"/>
          </p:cNvSpPr>
          <p:nvPr>
            <p:ph idx="1"/>
          </p:nvPr>
        </p:nvSpPr>
        <p:spPr>
          <a:xfrm>
            <a:off x="228600" y="1143000"/>
            <a:ext cx="8534400" cy="5410200"/>
          </a:xfrm>
        </p:spPr>
        <p:txBody>
          <a:bodyPr>
            <a:normAutofit/>
          </a:bodyPr>
          <a:lstStyle/>
          <a:p>
            <a:r>
              <a:rPr lang="en-US" sz="2700" b="1" dirty="0" smtClean="0">
                <a:latin typeface="Times New Roman" pitchFamily="18" charset="0"/>
                <a:cs typeface="Times New Roman" pitchFamily="18" charset="0"/>
              </a:rPr>
              <a:t>index.htm:  </a:t>
            </a:r>
            <a:r>
              <a:rPr lang="en-US" sz="2700" dirty="0" smtClean="0">
                <a:latin typeface="Times New Roman" pitchFamily="18" charset="0"/>
                <a:cs typeface="Times New Roman" pitchFamily="18" charset="0"/>
              </a:rPr>
              <a:t>A word with ".htm" or "html" following it indicates the name of the specific page in the Web site you are looking at. </a:t>
            </a:r>
          </a:p>
          <a:p>
            <a:endParaRPr lang="en-US" sz="2800" b="1" dirty="0" smtClean="0">
              <a:solidFill>
                <a:schemeClr val="accent2">
                  <a:lumMod val="75000"/>
                </a:schemeClr>
              </a:solidFill>
            </a:endParaRPr>
          </a:p>
          <a:p>
            <a:endParaRPr lang="en-US" sz="2800" b="1" dirty="0">
              <a:solidFill>
                <a:schemeClr val="accent2">
                  <a:lumMod val="75000"/>
                </a:schemeClr>
              </a:solidFill>
            </a:endParaRPr>
          </a:p>
        </p:txBody>
      </p:sp>
      <p:sp>
        <p:nvSpPr>
          <p:cNvPr id="4" name="Date Placeholder 3"/>
          <p:cNvSpPr>
            <a:spLocks noGrp="1"/>
          </p:cNvSpPr>
          <p:nvPr>
            <p:ph type="dt" sz="half" idx="10"/>
          </p:nvPr>
        </p:nvSpPr>
        <p:spPr/>
        <p:txBody>
          <a:bodyPr/>
          <a:lstStyle/>
          <a:p>
            <a:fld id="{8C5D8CD7-3B87-4028-A31E-890E579362DB}" type="datetime2">
              <a:rPr lang="en-US" smtClean="0">
                <a:solidFill>
                  <a:srgbClr val="696464"/>
                </a:solidFill>
              </a:rPr>
              <a:pPr/>
              <a:t>Thursday, January 21, 2021</a:t>
            </a:fld>
            <a:endParaRPr lang="en-US" dirty="0">
              <a:solidFill>
                <a:srgbClr val="696464"/>
              </a:solidFill>
            </a:endParaRPr>
          </a:p>
        </p:txBody>
      </p:sp>
      <p:sp>
        <p:nvSpPr>
          <p:cNvPr id="5" name="Footer Placeholder 4"/>
          <p:cNvSpPr>
            <a:spLocks noGrp="1"/>
          </p:cNvSpPr>
          <p:nvPr>
            <p:ph type="ftr" sz="quarter" idx="11"/>
          </p:nvPr>
        </p:nvSpPr>
        <p:spPr/>
        <p:txBody>
          <a:bodyPr/>
          <a:lstStyle/>
          <a:p>
            <a:r>
              <a:rPr lang="en-US" smtClean="0">
                <a:solidFill>
                  <a:srgbClr val="696464"/>
                </a:solidFill>
              </a:rPr>
              <a:t>TL: Computer Fundamentals</a:t>
            </a:r>
            <a:endParaRPr lang="en-US">
              <a:solidFill>
                <a:srgbClr val="696464"/>
              </a:solidFill>
            </a:endParaRPr>
          </a:p>
        </p:txBody>
      </p:sp>
      <p:sp>
        <p:nvSpPr>
          <p:cNvPr id="6" name="Slide Number Placeholder 5"/>
          <p:cNvSpPr>
            <a:spLocks noGrp="1"/>
          </p:cNvSpPr>
          <p:nvPr>
            <p:ph type="sldNum" sz="quarter" idx="12"/>
          </p:nvPr>
        </p:nvSpPr>
        <p:spPr/>
        <p:txBody>
          <a:bodyPr/>
          <a:lstStyle/>
          <a:p>
            <a:fld id="{5390D843-E0C1-45F4-86C6-5D65374F4BC3}" type="slidenum">
              <a:rPr lang="en-US" smtClean="0"/>
              <a:pPr/>
              <a:t>22</a:t>
            </a:fld>
            <a:endParaRPr lang="en-US"/>
          </a:p>
        </p:txBody>
      </p:sp>
    </p:spTree>
    <p:extLst>
      <p:ext uri="{BB962C8B-B14F-4D97-AF65-F5344CB8AC3E}">
        <p14:creationId xmlns:p14="http://schemas.microsoft.com/office/powerpoint/2010/main" xmlns="" val="21508828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715962"/>
          </a:xfrm>
        </p:spPr>
        <p:txBody>
          <a:bodyPr>
            <a:normAutofit/>
          </a:bodyPr>
          <a:lstStyle/>
          <a:p>
            <a:pPr eaLnBrk="1" fontAlgn="auto" hangingPunct="1">
              <a:spcAft>
                <a:spcPts val="0"/>
              </a:spcAft>
              <a:defRPr/>
            </a:pPr>
            <a:r>
              <a:rPr lang="en-US" sz="3200" b="1" dirty="0" smtClean="0">
                <a:solidFill>
                  <a:schemeClr val="tx1"/>
                </a:solidFill>
                <a:latin typeface="Times New Roman" pitchFamily="18" charset="0"/>
                <a:cs typeface="Times New Roman" pitchFamily="18" charset="0"/>
              </a:rPr>
              <a:t>URL Continued</a:t>
            </a:r>
            <a:endParaRPr lang="en-US" sz="3200" b="1" dirty="0">
              <a:solidFill>
                <a:schemeClr val="tx1"/>
              </a:solidFill>
              <a:latin typeface="Times New Roman" pitchFamily="18" charset="0"/>
              <a:cs typeface="Times New Roman" pitchFamily="18" charset="0"/>
            </a:endParaRPr>
          </a:p>
        </p:txBody>
      </p:sp>
      <p:sp>
        <p:nvSpPr>
          <p:cNvPr id="21507" name="Content Placeholder 2"/>
          <p:cNvSpPr>
            <a:spLocks noGrp="1"/>
          </p:cNvSpPr>
          <p:nvPr>
            <p:ph idx="1"/>
          </p:nvPr>
        </p:nvSpPr>
        <p:spPr>
          <a:xfrm>
            <a:off x="228600" y="990600"/>
            <a:ext cx="8686800" cy="5486400"/>
          </a:xfrm>
        </p:spPr>
        <p:txBody>
          <a:bodyPr>
            <a:normAutofit fontScale="77500" lnSpcReduction="20000"/>
          </a:bodyPr>
          <a:lstStyle/>
          <a:p>
            <a:pPr marL="365760" indent="-256032" algn="just">
              <a:lnSpc>
                <a:spcPct val="90000"/>
              </a:lnSpc>
              <a:buClr>
                <a:schemeClr val="tx1">
                  <a:shade val="95000"/>
                </a:schemeClr>
              </a:buClr>
              <a:defRPr/>
            </a:pPr>
            <a:r>
              <a:rPr lang="en-US" dirty="0" smtClean="0">
                <a:latin typeface="Times New Roman" pitchFamily="18" charset="0"/>
                <a:cs typeface="Times New Roman" pitchFamily="18" charset="0"/>
              </a:rPr>
              <a:t>Domains are groups of Computers on the same network and are a method to isolate communications between the members in the domain and the other data traffic.</a:t>
            </a:r>
          </a:p>
          <a:p>
            <a:pPr marL="365760" indent="-256032">
              <a:lnSpc>
                <a:spcPct val="90000"/>
              </a:lnSpc>
              <a:buClr>
                <a:schemeClr val="tx1">
                  <a:shade val="95000"/>
                </a:schemeClr>
              </a:buClr>
              <a:defRPr/>
            </a:pPr>
            <a:endParaRPr lang="en-US" sz="2500" dirty="0" smtClean="0">
              <a:latin typeface="Times New Roman" pitchFamily="18" charset="0"/>
              <a:cs typeface="Times New Roman" pitchFamily="18" charset="0"/>
            </a:endParaRPr>
          </a:p>
          <a:p>
            <a:pPr marL="365760" lvl="0" indent="-256032">
              <a:lnSpc>
                <a:spcPct val="90000"/>
              </a:lnSpc>
              <a:buClr>
                <a:schemeClr val="tx1">
                  <a:shade val="95000"/>
                </a:schemeClr>
              </a:buClr>
              <a:buNone/>
              <a:defRPr/>
            </a:pPr>
            <a:r>
              <a:rPr lang="en-US" sz="2500" dirty="0" smtClean="0">
                <a:latin typeface="Times New Roman" pitchFamily="18" charset="0"/>
                <a:cs typeface="Times New Roman" pitchFamily="18" charset="0"/>
              </a:rPr>
              <a:t>.aero 		Members of the air transport industry</a:t>
            </a:r>
          </a:p>
          <a:p>
            <a:pPr marL="365760" lvl="0" indent="-256032">
              <a:lnSpc>
                <a:spcPct val="90000"/>
              </a:lnSpc>
              <a:buClr>
                <a:schemeClr val="tx1">
                  <a:shade val="95000"/>
                </a:schemeClr>
              </a:buClr>
              <a:buNone/>
              <a:defRPr/>
            </a:pPr>
            <a:r>
              <a:rPr lang="en-US" sz="2500" dirty="0" smtClean="0">
                <a:latin typeface="Times New Roman" pitchFamily="18" charset="0"/>
                <a:cs typeface="Times New Roman" pitchFamily="18" charset="0"/>
              </a:rPr>
              <a:t>.biz 		Businesses</a:t>
            </a:r>
          </a:p>
          <a:p>
            <a:pPr marL="365760" lvl="0" indent="-256032">
              <a:lnSpc>
                <a:spcPct val="90000"/>
              </a:lnSpc>
              <a:buClr>
                <a:schemeClr val="tx1">
                  <a:shade val="95000"/>
                </a:schemeClr>
              </a:buClr>
              <a:buNone/>
              <a:defRPr/>
            </a:pPr>
            <a:r>
              <a:rPr lang="en-US" sz="2500" dirty="0" smtClean="0">
                <a:latin typeface="Times New Roman" pitchFamily="18" charset="0"/>
                <a:cs typeface="Times New Roman" pitchFamily="18" charset="0"/>
              </a:rPr>
              <a:t>.com 		Can be used by anyone</a:t>
            </a:r>
          </a:p>
          <a:p>
            <a:pPr marL="365760" lvl="0" indent="-256032">
              <a:lnSpc>
                <a:spcPct val="90000"/>
              </a:lnSpc>
              <a:buClr>
                <a:schemeClr val="tx1">
                  <a:shade val="95000"/>
                </a:schemeClr>
              </a:buClr>
              <a:buNone/>
              <a:defRPr/>
            </a:pPr>
            <a:r>
              <a:rPr lang="en-US" sz="2500" dirty="0" smtClean="0">
                <a:latin typeface="Times New Roman" pitchFamily="18" charset="0"/>
                <a:cs typeface="Times New Roman" pitchFamily="18" charset="0"/>
              </a:rPr>
              <a:t>.coop 		Cooperative associations</a:t>
            </a:r>
          </a:p>
          <a:p>
            <a:pPr marL="365760" lvl="0" indent="-256032">
              <a:lnSpc>
                <a:spcPct val="90000"/>
              </a:lnSpc>
              <a:buClr>
                <a:schemeClr val="tx1">
                  <a:shade val="95000"/>
                </a:schemeClr>
              </a:buClr>
              <a:buNone/>
              <a:defRPr/>
            </a:pPr>
            <a:r>
              <a:rPr lang="en-US" sz="2500" dirty="0" smtClean="0">
                <a:latin typeface="Times New Roman" pitchFamily="18" charset="0"/>
                <a:cs typeface="Times New Roman" pitchFamily="18" charset="0"/>
              </a:rPr>
              <a:t>.</a:t>
            </a:r>
            <a:r>
              <a:rPr lang="en-US" sz="2500" dirty="0" err="1" smtClean="0">
                <a:latin typeface="Times New Roman" pitchFamily="18" charset="0"/>
                <a:cs typeface="Times New Roman" pitchFamily="18" charset="0"/>
              </a:rPr>
              <a:t>edu</a:t>
            </a:r>
            <a:r>
              <a:rPr lang="en-US" sz="2500" dirty="0" smtClean="0">
                <a:latin typeface="Times New Roman" pitchFamily="18" charset="0"/>
                <a:cs typeface="Times New Roman" pitchFamily="18" charset="0"/>
              </a:rPr>
              <a:t> 		Degree granting institutions</a:t>
            </a:r>
          </a:p>
          <a:p>
            <a:pPr marL="365760" lvl="0" indent="-256032">
              <a:lnSpc>
                <a:spcPct val="90000"/>
              </a:lnSpc>
              <a:buClr>
                <a:schemeClr val="tx1">
                  <a:shade val="95000"/>
                </a:schemeClr>
              </a:buClr>
              <a:buNone/>
              <a:defRPr/>
            </a:pPr>
            <a:r>
              <a:rPr lang="en-US" sz="2500" dirty="0" smtClean="0">
                <a:latin typeface="Times New Roman" pitchFamily="18" charset="0"/>
                <a:cs typeface="Times New Roman" pitchFamily="18" charset="0"/>
              </a:rPr>
              <a:t>.gov		United States government</a:t>
            </a:r>
          </a:p>
          <a:p>
            <a:pPr marL="365760" lvl="0" indent="-256032">
              <a:lnSpc>
                <a:spcPct val="90000"/>
              </a:lnSpc>
              <a:buClr>
                <a:schemeClr val="tx1">
                  <a:shade val="95000"/>
                </a:schemeClr>
              </a:buClr>
              <a:buNone/>
              <a:defRPr/>
            </a:pPr>
            <a:r>
              <a:rPr lang="en-US" sz="2500" dirty="0" smtClean="0">
                <a:latin typeface="Times New Roman" pitchFamily="18" charset="0"/>
                <a:cs typeface="Times New Roman" pitchFamily="18" charset="0"/>
              </a:rPr>
              <a:t>.info 		Information service providers</a:t>
            </a:r>
          </a:p>
          <a:p>
            <a:pPr marL="365760" lvl="0" indent="-256032">
              <a:lnSpc>
                <a:spcPct val="90000"/>
              </a:lnSpc>
              <a:buClr>
                <a:schemeClr val="tx1">
                  <a:shade val="95000"/>
                </a:schemeClr>
              </a:buClr>
              <a:buNone/>
              <a:defRPr/>
            </a:pPr>
            <a:r>
              <a:rPr lang="en-US" sz="2500" dirty="0" smtClean="0">
                <a:latin typeface="Times New Roman" pitchFamily="18" charset="0"/>
                <a:cs typeface="Times New Roman" pitchFamily="18" charset="0"/>
              </a:rPr>
              <a:t>.mil 		United States military</a:t>
            </a:r>
          </a:p>
          <a:p>
            <a:pPr marL="365760" lvl="0" indent="-256032">
              <a:lnSpc>
                <a:spcPct val="90000"/>
              </a:lnSpc>
              <a:buClr>
                <a:schemeClr val="tx1">
                  <a:shade val="95000"/>
                </a:schemeClr>
              </a:buClr>
              <a:buNone/>
              <a:defRPr/>
            </a:pPr>
            <a:r>
              <a:rPr lang="en-US" sz="2500" dirty="0" smtClean="0">
                <a:latin typeface="Times New Roman" pitchFamily="18" charset="0"/>
                <a:cs typeface="Times New Roman" pitchFamily="18" charset="0"/>
              </a:rPr>
              <a:t>.museum 	Museums</a:t>
            </a:r>
          </a:p>
          <a:p>
            <a:pPr marL="365760" lvl="0" indent="-256032">
              <a:lnSpc>
                <a:spcPct val="90000"/>
              </a:lnSpc>
              <a:buClr>
                <a:schemeClr val="tx1">
                  <a:shade val="95000"/>
                </a:schemeClr>
              </a:buClr>
              <a:buNone/>
              <a:defRPr/>
            </a:pPr>
            <a:r>
              <a:rPr lang="en-US" sz="2500" dirty="0" smtClean="0">
                <a:latin typeface="Times New Roman" pitchFamily="18" charset="0"/>
                <a:cs typeface="Times New Roman" pitchFamily="18" charset="0"/>
              </a:rPr>
              <a:t>.name 		Individuals</a:t>
            </a:r>
          </a:p>
          <a:p>
            <a:pPr marL="365760" lvl="0" indent="-256032">
              <a:lnSpc>
                <a:spcPct val="90000"/>
              </a:lnSpc>
              <a:buClr>
                <a:schemeClr val="tx1">
                  <a:shade val="95000"/>
                </a:schemeClr>
              </a:buClr>
              <a:buNone/>
              <a:defRPr/>
            </a:pPr>
            <a:r>
              <a:rPr lang="en-US" sz="2500" dirty="0" err="1" smtClean="0">
                <a:latin typeface="Times New Roman" pitchFamily="18" charset="0"/>
                <a:cs typeface="Times New Roman" pitchFamily="18" charset="0"/>
              </a:rPr>
              <a:t>.net</a:t>
            </a:r>
            <a:r>
              <a:rPr lang="en-US" sz="2500" dirty="0" smtClean="0">
                <a:latin typeface="Times New Roman" pitchFamily="18" charset="0"/>
                <a:cs typeface="Times New Roman" pitchFamily="18" charset="0"/>
              </a:rPr>
              <a:t> 		Networking organizations</a:t>
            </a:r>
          </a:p>
          <a:p>
            <a:pPr marL="365760" lvl="0" indent="-256032">
              <a:lnSpc>
                <a:spcPct val="90000"/>
              </a:lnSpc>
              <a:buClr>
                <a:schemeClr val="tx1">
                  <a:shade val="95000"/>
                </a:schemeClr>
              </a:buClr>
              <a:buNone/>
              <a:defRPr/>
            </a:pPr>
            <a:r>
              <a:rPr lang="en-US" sz="2500" dirty="0" smtClean="0">
                <a:latin typeface="Times New Roman" pitchFamily="18" charset="0"/>
                <a:cs typeface="Times New Roman" pitchFamily="18" charset="0"/>
              </a:rPr>
              <a:t>.org 		Organizations (often nonprofits)</a:t>
            </a:r>
          </a:p>
          <a:p>
            <a:pPr marL="365760" lvl="0" indent="-256032">
              <a:lnSpc>
                <a:spcPct val="90000"/>
              </a:lnSpc>
              <a:buClr>
                <a:schemeClr val="tx1">
                  <a:shade val="95000"/>
                </a:schemeClr>
              </a:buClr>
              <a:buNone/>
              <a:defRPr/>
            </a:pPr>
            <a:r>
              <a:rPr lang="en-US" sz="2500" dirty="0" smtClean="0">
                <a:latin typeface="Times New Roman" pitchFamily="18" charset="0"/>
                <a:cs typeface="Times New Roman" pitchFamily="18" charset="0"/>
              </a:rPr>
              <a:t>.pro 		Credentialed professionals</a:t>
            </a:r>
          </a:p>
          <a:p>
            <a:endParaRPr lang="en-US" sz="2800" dirty="0" smtClean="0"/>
          </a:p>
          <a:p>
            <a:pPr lvl="0"/>
            <a:endParaRPr lang="en-US" sz="2800" dirty="0" smtClean="0">
              <a:effectLst>
                <a:outerShdw blurRad="38100" dist="38100" dir="2700000" algn="tl">
                  <a:srgbClr val="000000"/>
                </a:outerShdw>
              </a:effectLst>
              <a:latin typeface="Times New Roman" pitchFamily="18" charset="0"/>
              <a:cs typeface="Times New Roman" pitchFamily="18" charset="0"/>
            </a:endParaRPr>
          </a:p>
          <a:p>
            <a:pPr eaLnBrk="1" hangingPunct="1"/>
            <a:endParaRPr lang="en-US" dirty="0" smtClean="0"/>
          </a:p>
        </p:txBody>
      </p:sp>
      <p:sp>
        <p:nvSpPr>
          <p:cNvPr id="5" name="Date Placeholder 4"/>
          <p:cNvSpPr>
            <a:spLocks noGrp="1"/>
          </p:cNvSpPr>
          <p:nvPr>
            <p:ph type="dt" sz="half" idx="10"/>
          </p:nvPr>
        </p:nvSpPr>
        <p:spPr/>
        <p:txBody>
          <a:bodyPr/>
          <a:lstStyle/>
          <a:p>
            <a:fld id="{796C6ADD-919B-470F-A0A9-477DF3DFBF08}" type="datetime2">
              <a:rPr lang="en-US" smtClean="0">
                <a:solidFill>
                  <a:srgbClr val="696464"/>
                </a:solidFill>
              </a:rPr>
              <a:pPr/>
              <a:t>Thursday, January 21, 2021</a:t>
            </a:fld>
            <a:endParaRPr lang="en-US">
              <a:solidFill>
                <a:srgbClr val="696464"/>
              </a:solidFill>
            </a:endParaRPr>
          </a:p>
        </p:txBody>
      </p:sp>
      <p:sp>
        <p:nvSpPr>
          <p:cNvPr id="8" name="Footer Placeholder 7"/>
          <p:cNvSpPr>
            <a:spLocks noGrp="1"/>
          </p:cNvSpPr>
          <p:nvPr>
            <p:ph type="ftr" sz="quarter" idx="11"/>
          </p:nvPr>
        </p:nvSpPr>
        <p:spPr/>
        <p:txBody>
          <a:bodyPr/>
          <a:lstStyle/>
          <a:p>
            <a:r>
              <a:rPr lang="en-US" smtClean="0">
                <a:solidFill>
                  <a:srgbClr val="696464"/>
                </a:solidFill>
              </a:rPr>
              <a:t>TL: Computer Fundamentals</a:t>
            </a:r>
            <a:endParaRPr lang="en-US">
              <a:solidFill>
                <a:srgbClr val="696464"/>
              </a:solidFill>
            </a:endParaRPr>
          </a:p>
        </p:txBody>
      </p:sp>
      <p:sp>
        <p:nvSpPr>
          <p:cNvPr id="7" name="Slide Number Placeholder 6"/>
          <p:cNvSpPr>
            <a:spLocks noGrp="1"/>
          </p:cNvSpPr>
          <p:nvPr>
            <p:ph type="sldNum" sz="quarter" idx="12"/>
          </p:nvPr>
        </p:nvSpPr>
        <p:spPr/>
        <p:txBody>
          <a:bodyPr/>
          <a:lstStyle/>
          <a:p>
            <a:fld id="{B2ED799F-190B-4690-9AA4-A530F37BEF97}" type="slidenum">
              <a:rPr lang="en-US" smtClean="0"/>
              <a:pPr/>
              <a:t>23</a:t>
            </a:fld>
            <a:endParaRPr lang="en-US"/>
          </a:p>
        </p:txBody>
      </p:sp>
    </p:spTree>
    <p:extLst>
      <p:ext uri="{BB962C8B-B14F-4D97-AF65-F5344CB8AC3E}">
        <p14:creationId xmlns:p14="http://schemas.microsoft.com/office/powerpoint/2010/main" xmlns="" val="22129531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228600" y="274638"/>
            <a:ext cx="8458200" cy="563562"/>
          </a:xfrm>
        </p:spPr>
        <p:txBody>
          <a:bodyPr>
            <a:noAutofit/>
          </a:bodyPr>
          <a:lstStyle/>
          <a:p>
            <a:pPr>
              <a:defRPr/>
            </a:pPr>
            <a:r>
              <a:rPr lang="en-US" sz="3200" b="1" dirty="0">
                <a:solidFill>
                  <a:schemeClr val="tx1"/>
                </a:solidFill>
                <a:latin typeface="Times New Roman" pitchFamily="18" charset="0"/>
                <a:cs typeface="Times New Roman" pitchFamily="18" charset="0"/>
              </a:rPr>
              <a:t>Hyperlinks </a:t>
            </a:r>
          </a:p>
        </p:txBody>
      </p:sp>
      <p:sp>
        <p:nvSpPr>
          <p:cNvPr id="33795" name="Rectangle 3"/>
          <p:cNvSpPr>
            <a:spLocks noGrp="1" noChangeArrowheads="1"/>
          </p:cNvSpPr>
          <p:nvPr>
            <p:ph idx="1"/>
          </p:nvPr>
        </p:nvSpPr>
        <p:spPr>
          <a:xfrm>
            <a:off x="228600" y="1066800"/>
            <a:ext cx="8686800" cy="5334000"/>
          </a:xfrm>
        </p:spPr>
        <p:txBody>
          <a:bodyPr>
            <a:normAutofit/>
          </a:bodyPr>
          <a:lstStyle/>
          <a:p>
            <a:pPr eaLnBrk="1" hangingPunct="1"/>
            <a:r>
              <a:rPr lang="en-US" sz="2800" dirty="0" smtClean="0">
                <a:latin typeface="Times New Roman" pitchFamily="18" charset="0"/>
                <a:cs typeface="Times New Roman" pitchFamily="18" charset="0"/>
              </a:rPr>
              <a:t>Provide access to other Web pages</a:t>
            </a:r>
          </a:p>
          <a:p>
            <a:pPr eaLnBrk="1" hangingPunct="1"/>
            <a:r>
              <a:rPr lang="en-US" sz="2800" dirty="0" smtClean="0">
                <a:latin typeface="Times New Roman" pitchFamily="18" charset="0"/>
                <a:cs typeface="Times New Roman" pitchFamily="18" charset="0"/>
              </a:rPr>
              <a:t>Specially coded text or graphics</a:t>
            </a:r>
          </a:p>
          <a:p>
            <a:pPr eaLnBrk="1" hangingPunct="1"/>
            <a:r>
              <a:rPr lang="en-US" sz="2800" dirty="0" smtClean="0">
                <a:latin typeface="Times New Roman" pitchFamily="18" charset="0"/>
                <a:cs typeface="Times New Roman" pitchFamily="18" charset="0"/>
              </a:rPr>
              <a:t>Cursor becomes a hand with finger pointing upward</a:t>
            </a:r>
          </a:p>
        </p:txBody>
      </p:sp>
      <p:sp>
        <p:nvSpPr>
          <p:cNvPr id="7" name="Date Placeholder 6"/>
          <p:cNvSpPr>
            <a:spLocks noGrp="1"/>
          </p:cNvSpPr>
          <p:nvPr>
            <p:ph type="dt" sz="half" idx="10"/>
          </p:nvPr>
        </p:nvSpPr>
        <p:spPr/>
        <p:txBody>
          <a:bodyPr/>
          <a:lstStyle/>
          <a:p>
            <a:fld id="{A16537F4-7EBC-4388-BA92-4293666C3A9E}" type="datetime2">
              <a:rPr lang="en-US" smtClean="0">
                <a:solidFill>
                  <a:srgbClr val="696464"/>
                </a:solidFill>
              </a:rPr>
              <a:pPr/>
              <a:t>Thursday, January 21, 2021</a:t>
            </a:fld>
            <a:endParaRPr lang="en-US">
              <a:solidFill>
                <a:srgbClr val="696464"/>
              </a:solidFill>
            </a:endParaRPr>
          </a:p>
        </p:txBody>
      </p:sp>
      <p:sp>
        <p:nvSpPr>
          <p:cNvPr id="9" name="Footer Placeholder 8"/>
          <p:cNvSpPr>
            <a:spLocks noGrp="1"/>
          </p:cNvSpPr>
          <p:nvPr>
            <p:ph type="ftr" sz="quarter" idx="11"/>
          </p:nvPr>
        </p:nvSpPr>
        <p:spPr/>
        <p:txBody>
          <a:bodyPr/>
          <a:lstStyle/>
          <a:p>
            <a:r>
              <a:rPr lang="en-US" smtClean="0">
                <a:solidFill>
                  <a:srgbClr val="696464"/>
                </a:solidFill>
              </a:rPr>
              <a:t>TL: Computer Fundamentals</a:t>
            </a:r>
            <a:endParaRPr lang="en-US">
              <a:solidFill>
                <a:srgbClr val="696464"/>
              </a:solidFill>
            </a:endParaRPr>
          </a:p>
        </p:txBody>
      </p:sp>
      <p:sp>
        <p:nvSpPr>
          <p:cNvPr id="8" name="Slide Number Placeholder 7"/>
          <p:cNvSpPr>
            <a:spLocks noGrp="1"/>
          </p:cNvSpPr>
          <p:nvPr>
            <p:ph type="sldNum" sz="quarter" idx="12"/>
          </p:nvPr>
        </p:nvSpPr>
        <p:spPr/>
        <p:txBody>
          <a:bodyPr/>
          <a:lstStyle/>
          <a:p>
            <a:fld id="{B2ED799F-190B-4690-9AA4-A530F37BEF97}" type="slidenum">
              <a:rPr lang="en-US" smtClean="0"/>
              <a:pPr/>
              <a:t>24</a:t>
            </a:fld>
            <a:endParaRPr lang="en-US"/>
          </a:p>
        </p:txBody>
      </p:sp>
      <p:sp>
        <p:nvSpPr>
          <p:cNvPr id="33803" name="Line 11"/>
          <p:cNvSpPr>
            <a:spLocks noChangeShapeType="1"/>
          </p:cNvSpPr>
          <p:nvPr/>
        </p:nvSpPr>
        <p:spPr bwMode="auto">
          <a:xfrm flipH="1" flipV="1">
            <a:off x="1066800" y="4648200"/>
            <a:ext cx="152400" cy="381000"/>
          </a:xfrm>
          <a:prstGeom prst="line">
            <a:avLst/>
          </a:prstGeom>
          <a:noFill/>
          <a:ln w="57150">
            <a:solidFill>
              <a:schemeClr val="bg1"/>
            </a:solidFill>
            <a:round/>
            <a:headEnd/>
            <a:tailEnd type="stealth" w="lg" len="lg"/>
          </a:ln>
        </p:spPr>
        <p:txBody>
          <a:bodyPr/>
          <a:lstStyle/>
          <a:p>
            <a:pPr fontAlgn="base">
              <a:spcBef>
                <a:spcPct val="0"/>
              </a:spcBef>
              <a:spcAft>
                <a:spcPct val="0"/>
              </a:spcAft>
            </a:pPr>
            <a:endParaRPr lang="en-US" sz="2000">
              <a:solidFill>
                <a:srgbClr val="FFFFFF"/>
              </a:solidFill>
              <a:latin typeface="Times New Roman" pitchFamily="18" charset="0"/>
            </a:endParaRPr>
          </a:p>
        </p:txBody>
      </p:sp>
      <p:pic>
        <p:nvPicPr>
          <p:cNvPr id="33801" name="Picture 9"/>
          <p:cNvPicPr>
            <a:picLocks noChangeAspect="1" noChangeArrowheads="1"/>
          </p:cNvPicPr>
          <p:nvPr/>
        </p:nvPicPr>
        <p:blipFill>
          <a:blip r:embed="rId2" cstate="print"/>
          <a:srcRect l="13281" t="26042" r="54688" b="45833"/>
          <a:stretch>
            <a:fillRect/>
          </a:stretch>
        </p:blipFill>
        <p:spPr bwMode="auto">
          <a:xfrm>
            <a:off x="2209800" y="2743200"/>
            <a:ext cx="3124200" cy="2057400"/>
          </a:xfrm>
          <a:prstGeom prst="rect">
            <a:avLst/>
          </a:prstGeom>
          <a:noFill/>
          <a:ln w="9525">
            <a:noFill/>
            <a:miter lim="800000"/>
            <a:headEnd/>
            <a:tailEnd/>
          </a:ln>
        </p:spPr>
      </p:pic>
      <p:pic>
        <p:nvPicPr>
          <p:cNvPr id="33800" name="Picture 8" descr="hand"/>
          <p:cNvPicPr>
            <a:picLocks noChangeAspect="1" noChangeArrowheads="1"/>
          </p:cNvPicPr>
          <p:nvPr/>
        </p:nvPicPr>
        <p:blipFill>
          <a:blip r:embed="rId3" cstate="print"/>
          <a:srcRect/>
          <a:stretch>
            <a:fillRect/>
          </a:stretch>
        </p:blipFill>
        <p:spPr bwMode="auto">
          <a:xfrm>
            <a:off x="2362200" y="2971800"/>
            <a:ext cx="485775" cy="723900"/>
          </a:xfrm>
          <a:prstGeom prst="rect">
            <a:avLst/>
          </a:prstGeom>
          <a:noFill/>
          <a:ln w="9525">
            <a:noFill/>
            <a:miter lim="800000"/>
            <a:headEnd/>
            <a:tailEnd/>
          </a:ln>
        </p:spPr>
      </p:pic>
    </p:spTree>
    <p:extLst>
      <p:ext uri="{BB962C8B-B14F-4D97-AF65-F5344CB8AC3E}">
        <p14:creationId xmlns:p14="http://schemas.microsoft.com/office/powerpoint/2010/main" xmlns="" val="257094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Effect transition="in" filter="wipe(left)">
                                      <p:cBhvr>
                                        <p:cTn id="7" dur="1000"/>
                                        <p:tgtEl>
                                          <p:spTgt spid="33795">
                                            <p:txEl>
                                              <p:pRg st="0" end="0"/>
                                            </p:txEl>
                                          </p:spTgt>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3795">
                                            <p:txEl>
                                              <p:pRg st="1" end="1"/>
                                            </p:txEl>
                                          </p:spTgt>
                                        </p:tgtEl>
                                        <p:attrNameLst>
                                          <p:attrName>style.visibility</p:attrName>
                                        </p:attrNameLst>
                                      </p:cBhvr>
                                      <p:to>
                                        <p:strVal val="visible"/>
                                      </p:to>
                                    </p:set>
                                    <p:animEffect transition="in" filter="wipe(left)">
                                      <p:cBhvr>
                                        <p:cTn id="11" dur="1000"/>
                                        <p:tgtEl>
                                          <p:spTgt spid="33795">
                                            <p:txEl>
                                              <p:pRg st="1" end="1"/>
                                            </p:txEl>
                                          </p:spTgt>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33795">
                                            <p:txEl>
                                              <p:pRg st="2" end="2"/>
                                            </p:txEl>
                                          </p:spTgt>
                                        </p:tgtEl>
                                        <p:attrNameLst>
                                          <p:attrName>style.visibility</p:attrName>
                                        </p:attrNameLst>
                                      </p:cBhvr>
                                      <p:to>
                                        <p:strVal val="visible"/>
                                      </p:to>
                                    </p:set>
                                    <p:animEffect transition="in" filter="wipe(left)">
                                      <p:cBhvr>
                                        <p:cTn id="15" dur="1000"/>
                                        <p:tgtEl>
                                          <p:spTgt spid="33795">
                                            <p:txEl>
                                              <p:pRg st="2" end="2"/>
                                            </p:txEl>
                                          </p:spTgt>
                                        </p:tgtEl>
                                      </p:cBhvr>
                                    </p:animEffect>
                                  </p:childTnLst>
                                </p:cTn>
                              </p:par>
                            </p:childTnLst>
                          </p:cTn>
                        </p:par>
                        <p:par>
                          <p:cTn id="16" fill="hold">
                            <p:stCondLst>
                              <p:cond delay="3000"/>
                            </p:stCondLst>
                            <p:childTnLst>
                              <p:par>
                                <p:cTn id="17" presetID="53" presetClass="entr" presetSubtype="0" fill="hold" nodeType="afterEffect">
                                  <p:stCondLst>
                                    <p:cond delay="0"/>
                                  </p:stCondLst>
                                  <p:childTnLst>
                                    <p:set>
                                      <p:cBhvr>
                                        <p:cTn id="18" dur="1" fill="hold">
                                          <p:stCondLst>
                                            <p:cond delay="0"/>
                                          </p:stCondLst>
                                        </p:cTn>
                                        <p:tgtEl>
                                          <p:spTgt spid="33801"/>
                                        </p:tgtEl>
                                        <p:attrNameLst>
                                          <p:attrName>style.visibility</p:attrName>
                                        </p:attrNameLst>
                                      </p:cBhvr>
                                      <p:to>
                                        <p:strVal val="visible"/>
                                      </p:to>
                                    </p:set>
                                    <p:anim calcmode="lin" valueType="num">
                                      <p:cBhvr>
                                        <p:cTn id="19" dur="1000" fill="hold"/>
                                        <p:tgtEl>
                                          <p:spTgt spid="33801"/>
                                        </p:tgtEl>
                                        <p:attrNameLst>
                                          <p:attrName>ppt_w</p:attrName>
                                        </p:attrNameLst>
                                      </p:cBhvr>
                                      <p:tavLst>
                                        <p:tav tm="0">
                                          <p:val>
                                            <p:fltVal val="0"/>
                                          </p:val>
                                        </p:tav>
                                        <p:tav tm="100000">
                                          <p:val>
                                            <p:strVal val="#ppt_w"/>
                                          </p:val>
                                        </p:tav>
                                      </p:tavLst>
                                    </p:anim>
                                    <p:anim calcmode="lin" valueType="num">
                                      <p:cBhvr>
                                        <p:cTn id="20" dur="1000" fill="hold"/>
                                        <p:tgtEl>
                                          <p:spTgt spid="33801"/>
                                        </p:tgtEl>
                                        <p:attrNameLst>
                                          <p:attrName>ppt_h</p:attrName>
                                        </p:attrNameLst>
                                      </p:cBhvr>
                                      <p:tavLst>
                                        <p:tav tm="0">
                                          <p:val>
                                            <p:fltVal val="0"/>
                                          </p:val>
                                        </p:tav>
                                        <p:tav tm="100000">
                                          <p:val>
                                            <p:strVal val="#ppt_h"/>
                                          </p:val>
                                        </p:tav>
                                      </p:tavLst>
                                    </p:anim>
                                    <p:animEffect transition="in" filter="fade">
                                      <p:cBhvr>
                                        <p:cTn id="21" dur="1000"/>
                                        <p:tgtEl>
                                          <p:spTgt spid="33801"/>
                                        </p:tgtEl>
                                      </p:cBhvr>
                                    </p:animEffect>
                                  </p:childTnLst>
                                </p:cTn>
                              </p:par>
                            </p:childTnLst>
                          </p:cTn>
                        </p:par>
                        <p:par>
                          <p:cTn id="22" fill="hold">
                            <p:stCondLst>
                              <p:cond delay="4000"/>
                            </p:stCondLst>
                            <p:childTnLst>
                              <p:par>
                                <p:cTn id="23" presetID="1" presetClass="entr" presetSubtype="0" fill="hold" grpId="0" nodeType="afterEffect">
                                  <p:stCondLst>
                                    <p:cond delay="0"/>
                                  </p:stCondLst>
                                  <p:childTnLst>
                                    <p:set>
                                      <p:cBhvr>
                                        <p:cTn id="24" dur="1" fill="hold">
                                          <p:stCondLst>
                                            <p:cond delay="0"/>
                                          </p:stCondLst>
                                        </p:cTn>
                                        <p:tgtEl>
                                          <p:spTgt spid="33803"/>
                                        </p:tgtEl>
                                        <p:attrNameLst>
                                          <p:attrName>style.visibility</p:attrName>
                                        </p:attrNameLst>
                                      </p:cBhvr>
                                      <p:to>
                                        <p:strVal val="visible"/>
                                      </p:to>
                                    </p:set>
                                  </p:childTnLst>
                                </p:cTn>
                              </p:par>
                            </p:childTnLst>
                          </p:cTn>
                        </p:par>
                        <p:par>
                          <p:cTn id="25" fill="hold">
                            <p:stCondLst>
                              <p:cond delay="4000"/>
                            </p:stCondLst>
                            <p:childTnLst>
                              <p:par>
                                <p:cTn id="26" presetID="59" presetClass="path" presetSubtype="0" accel="50000" decel="50000" fill="hold" grpId="1" nodeType="afterEffect">
                                  <p:stCondLst>
                                    <p:cond delay="1500"/>
                                  </p:stCondLst>
                                  <p:childTnLst>
                                    <p:animMotion origin="layout" path="M 3.33333E-6 -0.04509 C 3.33333E-6 -0.09179 0.04826 -0.12763 0.10729 -0.12763 C 0.16805 -0.12763 0.21666 -0.09179 0.21666 -0.04509 C 0.21666 0.00162 0.26493 0.03746 0.32569 0.03746 C 0.38472 0.03746 0.43333 0.00162 0.43333 -0.04509 " pathEditMode="relative" rAng="0" ptsTypes="fffff">
                                      <p:cBhvr>
                                        <p:cTn id="27" dur="3000" fill="hold"/>
                                        <p:tgtEl>
                                          <p:spTgt spid="33803"/>
                                        </p:tgtEl>
                                        <p:attrNameLst>
                                          <p:attrName>ppt_x</p:attrName>
                                          <p:attrName>ppt_y</p:attrName>
                                        </p:attrNameLst>
                                      </p:cBhvr>
                                      <p:rCtr x="217" y="0"/>
                                    </p:animMotion>
                                  </p:childTnLst>
                                </p:cTn>
                              </p:par>
                              <p:par>
                                <p:cTn id="28" presetID="1" presetClass="entr" presetSubtype="0" fill="hold" nodeType="withEffect">
                                  <p:stCondLst>
                                    <p:cond delay="3900"/>
                                  </p:stCondLst>
                                  <p:childTnLst>
                                    <p:set>
                                      <p:cBhvr>
                                        <p:cTn id="29" dur="1" fill="hold">
                                          <p:stCondLst>
                                            <p:cond delay="0"/>
                                          </p:stCondLst>
                                        </p:cTn>
                                        <p:tgtEl>
                                          <p:spTgt spid="33800"/>
                                        </p:tgtEl>
                                        <p:attrNameLst>
                                          <p:attrName>style.visibility</p:attrName>
                                        </p:attrNameLst>
                                      </p:cBhvr>
                                      <p:to>
                                        <p:strVal val="visible"/>
                                      </p:to>
                                    </p:set>
                                  </p:childTnLst>
                                </p:cTn>
                              </p:par>
                            </p:childTnLst>
                          </p:cTn>
                        </p:par>
                        <p:par>
                          <p:cTn id="30" fill="hold">
                            <p:stCondLst>
                              <p:cond delay="8500"/>
                            </p:stCondLst>
                            <p:childTnLst>
                              <p:par>
                                <p:cTn id="31" presetID="61" presetClass="path" presetSubtype="0" accel="50000" decel="50000" fill="hold" nodeType="afterEffect">
                                  <p:stCondLst>
                                    <p:cond delay="0"/>
                                  </p:stCondLst>
                                  <p:childTnLst>
                                    <p:animMotion origin="layout" path="M 2.77778E-7 -4.62428E-6 C -0.00799 0.00833 -0.01701 0.01735 -0.02101 0.02868 C -0.025 0.04139 -0.02708 0.05573 -0.02899 0.07052 C -0.03108 0.08509 -0.02899 0.09711 -0.02708 0.11076 C -0.025 0.12324 -0.02205 0.13711 -0.01493 0.14798 C -0.00903 0.15954 0.00104 0.1681 0.01198 0.1755 C 0.02205 0.18174 0.03403 0.18636 0.04601 0.18868 C 0.05799 0.19145 0.06997 0.19145 0.08108 0.18868 C 0.09306 0.18636 0.10399 0.18081 0.11302 0.17157 C 0.12205 0.16394 0.13003 0.15376 0.13403 0.14128 C 0.13906 0.12972 0.14097 0.11422 0.14097 0.10197 C 0.14201 0.08948 0.14097 0.07469 0.13594 0.06289 C 0.13108 0.0511 0.12205 0.04209 0.11007 0.03792 C 0.09792 0.03446 0.08594 0.03908 0.07795 0.04694 C 0.07101 0.05457 0.06597 0.06706 0.06493 0.08162 C 0.06493 0.09596 0.06597 0.11006 0.07101 0.12116 C 0.07604 0.13249 0.075 0.1348 0.09497 0.14914 C 0.11302 0.16509 0.13108 0.16047 0.14201 0.16162 C 0.15295 0.16162 0.16198 0.15723 0.17292 0.15261 C 0.18507 0.14683 0.19497 0.13711 0.20208 0.12787 C 0.20903 0.11885 0.21198 0.10729 0.21597 0.08948 C 0.21892 0.07168 0.21892 0.06289 0.21892 0.04879 C 0.21892 0.03515 0.21892 0.02197 0.21892 0.00833 " pathEditMode="relative" rAng="0" ptsTypes="fffffffffffffffffffffff">
                                      <p:cBhvr>
                                        <p:cTn id="32" dur="3000" fill="hold"/>
                                        <p:tgtEl>
                                          <p:spTgt spid="33800"/>
                                        </p:tgtEl>
                                        <p:attrNameLst>
                                          <p:attrName>ppt_x</p:attrName>
                                          <p:attrName>ppt_y</p:attrName>
                                        </p:attrNameLst>
                                      </p:cBhvr>
                                      <p:rCtr x="94" y="9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03" grpId="0" animBg="1"/>
      <p:bldP spid="33803"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381000" y="274638"/>
            <a:ext cx="8305800" cy="792162"/>
          </a:xfrm>
        </p:spPr>
        <p:txBody>
          <a:bodyPr>
            <a:normAutofit/>
          </a:bodyPr>
          <a:lstStyle/>
          <a:p>
            <a:pPr eaLnBrk="1" fontAlgn="auto" hangingPunct="1">
              <a:spcAft>
                <a:spcPts val="0"/>
              </a:spcAft>
              <a:defRPr/>
            </a:pPr>
            <a:r>
              <a:rPr lang="en-US" sz="3200" b="1" dirty="0">
                <a:solidFill>
                  <a:schemeClr val="tx1"/>
                </a:solidFill>
                <a:latin typeface="Times New Roman" pitchFamily="18" charset="0"/>
                <a:cs typeface="Times New Roman" pitchFamily="18" charset="0"/>
              </a:rPr>
              <a:t>Search </a:t>
            </a:r>
            <a:r>
              <a:rPr lang="en-US" sz="3200" b="1" dirty="0" smtClean="0">
                <a:solidFill>
                  <a:schemeClr val="tx1"/>
                </a:solidFill>
                <a:latin typeface="Times New Roman" pitchFamily="18" charset="0"/>
                <a:cs typeface="Times New Roman" pitchFamily="18" charset="0"/>
              </a:rPr>
              <a:t>Engines</a:t>
            </a:r>
            <a:endParaRPr lang="en-US" sz="3200" b="1" dirty="0">
              <a:solidFill>
                <a:schemeClr val="tx1"/>
              </a:solidFill>
              <a:latin typeface="Times New Roman" pitchFamily="18" charset="0"/>
              <a:cs typeface="Times New Roman" pitchFamily="18" charset="0"/>
            </a:endParaRPr>
          </a:p>
        </p:txBody>
      </p:sp>
      <p:sp>
        <p:nvSpPr>
          <p:cNvPr id="9" name="Content Placeholder 8"/>
          <p:cNvSpPr>
            <a:spLocks noGrp="1"/>
          </p:cNvSpPr>
          <p:nvPr>
            <p:ph idx="1"/>
          </p:nvPr>
        </p:nvSpPr>
        <p:spPr>
          <a:xfrm>
            <a:off x="304800" y="1219200"/>
            <a:ext cx="8458200" cy="5257800"/>
          </a:xfrm>
        </p:spPr>
        <p:txBody>
          <a:bodyPr>
            <a:normAutofit/>
          </a:bodyPr>
          <a:lstStyle/>
          <a:p>
            <a:pPr marL="548640" indent="-411480">
              <a:buClr>
                <a:schemeClr val="tx1">
                  <a:shade val="95000"/>
                </a:schemeClr>
              </a:buClr>
              <a:buFont typeface="Wingdings 2"/>
              <a:buChar char=""/>
              <a:defRPr/>
            </a:pPr>
            <a:r>
              <a:rPr lang="en-US" sz="2500" dirty="0" smtClean="0">
                <a:latin typeface="Times New Roman" pitchFamily="18" charset="0"/>
                <a:cs typeface="Times New Roman" pitchFamily="18" charset="0"/>
              </a:rPr>
              <a:t>Searches for keywords</a:t>
            </a:r>
          </a:p>
          <a:p>
            <a:pPr marL="548640" indent="-411480">
              <a:buClr>
                <a:schemeClr val="tx1">
                  <a:shade val="95000"/>
                </a:schemeClr>
              </a:buClr>
              <a:buFont typeface="Wingdings 2"/>
              <a:buChar char=""/>
              <a:defRPr/>
            </a:pPr>
            <a:r>
              <a:rPr lang="en-US" sz="2500" dirty="0" smtClean="0">
                <a:latin typeface="Times New Roman" pitchFamily="18" charset="0"/>
                <a:cs typeface="Times New Roman" pitchFamily="18" charset="0"/>
              </a:rPr>
              <a:t>Returns a list of Web pages</a:t>
            </a:r>
          </a:p>
          <a:p>
            <a:pPr marL="548640" indent="-411480">
              <a:buClr>
                <a:schemeClr val="tx1">
                  <a:shade val="95000"/>
                </a:schemeClr>
              </a:buClr>
              <a:buFont typeface="Wingdings 2"/>
              <a:buChar char=""/>
              <a:defRPr/>
            </a:pPr>
            <a:r>
              <a:rPr lang="en-US" sz="2500" dirty="0" smtClean="0">
                <a:latin typeface="Times New Roman" pitchFamily="18" charset="0"/>
                <a:cs typeface="Times New Roman" pitchFamily="18" charset="0"/>
              </a:rPr>
              <a:t>Popular search engines:</a:t>
            </a:r>
          </a:p>
          <a:p>
            <a:pPr marL="868680" lvl="1" indent="-283464">
              <a:buFont typeface="Wingdings 2"/>
              <a:buChar char=""/>
              <a:defRPr/>
            </a:pPr>
            <a:r>
              <a:rPr lang="en-US" sz="2500" dirty="0" smtClean="0">
                <a:latin typeface="Times New Roman" pitchFamily="18" charset="0"/>
                <a:cs typeface="Times New Roman" pitchFamily="18" charset="0"/>
              </a:rPr>
              <a:t>Google</a:t>
            </a:r>
          </a:p>
          <a:p>
            <a:pPr marL="868680" lvl="1" indent="-283464">
              <a:buFont typeface="Wingdings 2"/>
              <a:buChar char=""/>
              <a:defRPr/>
            </a:pPr>
            <a:r>
              <a:rPr lang="en-US" sz="2500" dirty="0" smtClean="0">
                <a:latin typeface="Times New Roman" pitchFamily="18" charset="0"/>
                <a:cs typeface="Times New Roman" pitchFamily="18" charset="0"/>
              </a:rPr>
              <a:t>Alltheweb</a:t>
            </a:r>
          </a:p>
          <a:p>
            <a:pPr marL="868680" lvl="1" indent="-283464">
              <a:buFont typeface="Wingdings 2"/>
              <a:buChar char=""/>
              <a:defRPr/>
            </a:pPr>
            <a:r>
              <a:rPr lang="en-US" sz="2500" dirty="0" smtClean="0">
                <a:latin typeface="Times New Roman" pitchFamily="18" charset="0"/>
                <a:cs typeface="Times New Roman" pitchFamily="18" charset="0"/>
              </a:rPr>
              <a:t>Dogpile </a:t>
            </a:r>
          </a:p>
          <a:p>
            <a:pPr marL="868680" lvl="1" indent="-283464">
              <a:buFont typeface="Wingdings 2"/>
              <a:buChar char=""/>
              <a:defRPr/>
            </a:pPr>
            <a:r>
              <a:rPr lang="en-US" sz="2500" dirty="0" smtClean="0">
                <a:latin typeface="Times New Roman" pitchFamily="18" charset="0"/>
                <a:cs typeface="Times New Roman" pitchFamily="18" charset="0"/>
              </a:rPr>
              <a:t>Indexer</a:t>
            </a:r>
          </a:p>
          <a:p>
            <a:pPr marL="868680" lvl="1" indent="-283464">
              <a:buFont typeface="Wingdings 2"/>
              <a:buChar char=""/>
              <a:defRPr/>
            </a:pPr>
            <a:r>
              <a:rPr lang="en-US" sz="2500" dirty="0" smtClean="0">
                <a:latin typeface="Times New Roman" pitchFamily="18" charset="0"/>
                <a:cs typeface="Times New Roman" pitchFamily="18" charset="0"/>
              </a:rPr>
              <a:t>Spider</a:t>
            </a:r>
          </a:p>
          <a:p>
            <a:pPr marL="868680" lvl="1" indent="-283464">
              <a:buFont typeface="Wingdings 2"/>
              <a:buChar char=""/>
              <a:defRPr/>
            </a:pPr>
            <a:r>
              <a:rPr lang="en-US" sz="2500" dirty="0" smtClean="0">
                <a:latin typeface="Times New Roman" pitchFamily="18" charset="0"/>
                <a:cs typeface="Times New Roman" pitchFamily="18" charset="0"/>
              </a:rPr>
              <a:t>Search engine Software</a:t>
            </a:r>
          </a:p>
          <a:p>
            <a:pPr marL="868680" lvl="1" indent="-283464">
              <a:buFont typeface="Wingdings 2"/>
              <a:buChar char=""/>
              <a:defRPr/>
            </a:pPr>
            <a:r>
              <a:rPr lang="en-US" sz="2500" dirty="0" smtClean="0">
                <a:latin typeface="Times New Roman" pitchFamily="18" charset="0"/>
                <a:cs typeface="Times New Roman" pitchFamily="18" charset="0"/>
              </a:rPr>
              <a:t>www.metasearch.com</a:t>
            </a:r>
          </a:p>
          <a:p>
            <a:pPr>
              <a:defRPr/>
            </a:pPr>
            <a:endParaRPr lang="en-US" sz="2500" dirty="0" smtClean="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AACE35D5-897D-442E-A666-0721C1ECB002}" type="datetime2">
              <a:rPr lang="en-US" smtClean="0">
                <a:solidFill>
                  <a:srgbClr val="696464"/>
                </a:solidFill>
              </a:rPr>
              <a:pPr/>
              <a:t>Thursday, January 21, 2021</a:t>
            </a:fld>
            <a:endParaRPr lang="en-US">
              <a:solidFill>
                <a:srgbClr val="696464"/>
              </a:solidFill>
            </a:endParaRPr>
          </a:p>
        </p:txBody>
      </p:sp>
      <p:sp>
        <p:nvSpPr>
          <p:cNvPr id="7" name="Footer Placeholder 6"/>
          <p:cNvSpPr>
            <a:spLocks noGrp="1"/>
          </p:cNvSpPr>
          <p:nvPr>
            <p:ph type="ftr" sz="quarter" idx="11"/>
          </p:nvPr>
        </p:nvSpPr>
        <p:spPr/>
        <p:txBody>
          <a:bodyPr/>
          <a:lstStyle/>
          <a:p>
            <a:r>
              <a:rPr lang="en-US" smtClean="0">
                <a:solidFill>
                  <a:srgbClr val="696464"/>
                </a:solidFill>
              </a:rPr>
              <a:t>TL: Computer Fundamentals</a:t>
            </a:r>
            <a:endParaRPr lang="en-US">
              <a:solidFill>
                <a:srgbClr val="696464"/>
              </a:solidFill>
            </a:endParaRPr>
          </a:p>
        </p:txBody>
      </p:sp>
      <p:sp>
        <p:nvSpPr>
          <p:cNvPr id="5" name="Slide Number Placeholder 4"/>
          <p:cNvSpPr>
            <a:spLocks noGrp="1"/>
          </p:cNvSpPr>
          <p:nvPr>
            <p:ph type="sldNum" sz="quarter" idx="12"/>
          </p:nvPr>
        </p:nvSpPr>
        <p:spPr/>
        <p:txBody>
          <a:bodyPr/>
          <a:lstStyle/>
          <a:p>
            <a:fld id="{B2ED799F-190B-4690-9AA4-A530F37BEF97}" type="slidenum">
              <a:rPr lang="en-US" smtClean="0"/>
              <a:pPr/>
              <a:t>25</a:t>
            </a:fld>
            <a:endParaRPr lang="en-US"/>
          </a:p>
        </p:txBody>
      </p:sp>
    </p:spTree>
    <p:extLst>
      <p:ext uri="{BB962C8B-B14F-4D97-AF65-F5344CB8AC3E}">
        <p14:creationId xmlns:p14="http://schemas.microsoft.com/office/powerpoint/2010/main" xmlns="" val="2402785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228600" y="274638"/>
            <a:ext cx="8458200" cy="868362"/>
          </a:xfrm>
        </p:spPr>
        <p:txBody>
          <a:bodyPr>
            <a:normAutofit/>
          </a:bodyPr>
          <a:lstStyle/>
          <a:p>
            <a:pPr eaLnBrk="1" hangingPunct="1"/>
            <a:r>
              <a:rPr lang="en-US" sz="3200" b="1" dirty="0" smtClean="0">
                <a:solidFill>
                  <a:schemeClr val="tx1"/>
                </a:solidFill>
                <a:latin typeface="Times New Roman" pitchFamily="18" charset="0"/>
                <a:cs typeface="Times New Roman" pitchFamily="18" charset="0"/>
              </a:rPr>
              <a:t>Internet search methods</a:t>
            </a:r>
          </a:p>
        </p:txBody>
      </p:sp>
      <p:sp>
        <p:nvSpPr>
          <p:cNvPr id="25603" name="Rectangle 3"/>
          <p:cNvSpPr>
            <a:spLocks noGrp="1" noChangeArrowheads="1"/>
          </p:cNvSpPr>
          <p:nvPr>
            <p:ph idx="1"/>
          </p:nvPr>
        </p:nvSpPr>
        <p:spPr>
          <a:xfrm>
            <a:off x="304800" y="1447800"/>
            <a:ext cx="8534400" cy="5029200"/>
          </a:xfrm>
        </p:spPr>
        <p:txBody>
          <a:bodyPr>
            <a:normAutofit/>
          </a:bodyPr>
          <a:lstStyle/>
          <a:p>
            <a:r>
              <a:rPr lang="en-US" sz="2800" b="1" dirty="0" smtClean="0">
                <a:latin typeface="Times New Roman" pitchFamily="18" charset="0"/>
                <a:cs typeface="Times New Roman" pitchFamily="18" charset="0"/>
              </a:rPr>
              <a:t>Search methods</a:t>
            </a:r>
            <a:r>
              <a:rPr lang="en-US" sz="2800" dirty="0" smtClean="0">
                <a:latin typeface="Times New Roman" pitchFamily="18" charset="0"/>
                <a:cs typeface="Times New Roman" pitchFamily="18" charset="0"/>
              </a:rPr>
              <a:t> are used by </a:t>
            </a:r>
            <a:r>
              <a:rPr lang="en-US" sz="2800" b="1" dirty="0" smtClean="0">
                <a:latin typeface="Times New Roman" pitchFamily="18" charset="0"/>
                <a:cs typeface="Times New Roman" pitchFamily="18" charset="0"/>
              </a:rPr>
              <a:t>search tools</a:t>
            </a:r>
            <a:r>
              <a:rPr lang="en-US" sz="2800" dirty="0" smtClean="0">
                <a:latin typeface="Times New Roman" pitchFamily="18" charset="0"/>
                <a:cs typeface="Times New Roman" pitchFamily="18" charset="0"/>
              </a:rPr>
              <a:t> to increase the effectiveness and efficiency of Internet searches.</a:t>
            </a:r>
          </a:p>
          <a:p>
            <a:pPr>
              <a:buNone/>
            </a:pPr>
            <a:endParaRPr lang="en-US" sz="2800" dirty="0" smtClean="0">
              <a:latin typeface="Times New Roman" pitchFamily="18" charset="0"/>
              <a:cs typeface="Times New Roman" pitchFamily="18" charset="0"/>
            </a:endParaRPr>
          </a:p>
          <a:p>
            <a:pPr eaLnBrk="1" hangingPunct="1">
              <a:buFont typeface="Wingdings" pitchFamily="2" charset="2"/>
              <a:buNone/>
            </a:pPr>
            <a:r>
              <a:rPr lang="en-US" sz="2800" dirty="0" smtClean="0">
                <a:latin typeface="Times New Roman" pitchFamily="18" charset="0"/>
                <a:cs typeface="Times New Roman" pitchFamily="18" charset="0"/>
              </a:rPr>
              <a:t>Search methods:</a:t>
            </a:r>
          </a:p>
          <a:p>
            <a:pPr lvl="1" eaLnBrk="1" hangingPunct="1"/>
            <a:r>
              <a:rPr lang="en-US" sz="2800" dirty="0" smtClean="0">
                <a:latin typeface="Times New Roman" pitchFamily="18" charset="0"/>
                <a:cs typeface="Times New Roman" pitchFamily="18" charset="0"/>
              </a:rPr>
              <a:t>Keyword</a:t>
            </a:r>
          </a:p>
          <a:p>
            <a:pPr lvl="1" eaLnBrk="1" hangingPunct="1"/>
            <a:r>
              <a:rPr lang="en-US" sz="2800" dirty="0" smtClean="0">
                <a:latin typeface="Times New Roman" pitchFamily="18" charset="0"/>
                <a:cs typeface="Times New Roman" pitchFamily="18" charset="0"/>
              </a:rPr>
              <a:t>Field</a:t>
            </a:r>
          </a:p>
          <a:p>
            <a:pPr lvl="1" eaLnBrk="1" hangingPunct="1"/>
            <a:r>
              <a:rPr lang="en-US" sz="2800" dirty="0" smtClean="0">
                <a:latin typeface="Times New Roman" pitchFamily="18" charset="0"/>
                <a:cs typeface="Times New Roman" pitchFamily="18" charset="0"/>
              </a:rPr>
              <a:t>Boolean </a:t>
            </a:r>
          </a:p>
          <a:p>
            <a:pPr lvl="1" eaLnBrk="1" hangingPunct="1"/>
            <a:r>
              <a:rPr lang="en-US" sz="2800" dirty="0" smtClean="0">
                <a:latin typeface="Times New Roman" pitchFamily="18" charset="0"/>
                <a:cs typeface="Times New Roman" pitchFamily="18" charset="0"/>
              </a:rPr>
              <a:t>Miscellaneous</a:t>
            </a:r>
            <a:endParaRPr lang="en-US" sz="2500" dirty="0" smtClean="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3D5C2F08-AEFB-4FFB-AFA9-1E9A9723C9F2}" type="datetime2">
              <a:rPr lang="en-US" smtClean="0">
                <a:solidFill>
                  <a:srgbClr val="696464"/>
                </a:solidFill>
              </a:rPr>
              <a:pPr/>
              <a:t>Thursday, January 21, 2021</a:t>
            </a:fld>
            <a:endParaRPr lang="en-US">
              <a:solidFill>
                <a:srgbClr val="696464"/>
              </a:solidFill>
            </a:endParaRPr>
          </a:p>
        </p:txBody>
      </p:sp>
      <p:sp>
        <p:nvSpPr>
          <p:cNvPr id="6" name="Footer Placeholder 5"/>
          <p:cNvSpPr>
            <a:spLocks noGrp="1"/>
          </p:cNvSpPr>
          <p:nvPr>
            <p:ph type="ftr" sz="quarter" idx="11"/>
          </p:nvPr>
        </p:nvSpPr>
        <p:spPr/>
        <p:txBody>
          <a:bodyPr/>
          <a:lstStyle/>
          <a:p>
            <a:r>
              <a:rPr lang="en-US" smtClean="0">
                <a:solidFill>
                  <a:srgbClr val="696464"/>
                </a:solidFill>
              </a:rPr>
              <a:t>TL: Computer Fundamentals</a:t>
            </a:r>
            <a:endParaRPr lang="en-US">
              <a:solidFill>
                <a:srgbClr val="696464"/>
              </a:solidFill>
            </a:endParaRPr>
          </a:p>
        </p:txBody>
      </p:sp>
      <p:sp>
        <p:nvSpPr>
          <p:cNvPr id="5" name="Slide Number Placeholder 4"/>
          <p:cNvSpPr>
            <a:spLocks noGrp="1"/>
          </p:cNvSpPr>
          <p:nvPr>
            <p:ph type="sldNum" sz="quarter" idx="12"/>
          </p:nvPr>
        </p:nvSpPr>
        <p:spPr/>
        <p:txBody>
          <a:bodyPr/>
          <a:lstStyle/>
          <a:p>
            <a:fld id="{B2ED799F-190B-4690-9AA4-A530F37BEF97}" type="slidenum">
              <a:rPr lang="en-US" smtClean="0"/>
              <a:pPr/>
              <a:t>26</a:t>
            </a:fld>
            <a:endParaRPr lang="en-US"/>
          </a:p>
        </p:txBody>
      </p:sp>
    </p:spTree>
    <p:extLst>
      <p:ext uri="{BB962C8B-B14F-4D97-AF65-F5344CB8AC3E}">
        <p14:creationId xmlns:p14="http://schemas.microsoft.com/office/powerpoint/2010/main" xmlns="" val="1722664856"/>
      </p:ext>
    </p:extLst>
  </p:cSld>
  <p:clrMapOvr>
    <a:masterClrMapping/>
  </p:clrMapOvr>
  <p:transition advClick="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715962"/>
          </a:xfrm>
        </p:spPr>
        <p:txBody>
          <a:bodyPr>
            <a:normAutofit/>
          </a:bodyPr>
          <a:lstStyle/>
          <a:p>
            <a:pPr eaLnBrk="1" fontAlgn="auto" hangingPunct="1">
              <a:spcAft>
                <a:spcPts val="0"/>
              </a:spcAft>
              <a:defRPr/>
            </a:pPr>
            <a:r>
              <a:rPr lang="en-US" sz="3200" b="1" dirty="0" smtClean="0">
                <a:solidFill>
                  <a:schemeClr val="tx1"/>
                </a:solidFill>
                <a:latin typeface="Times New Roman" pitchFamily="18" charset="0"/>
                <a:cs typeface="Times New Roman" pitchFamily="18" charset="0"/>
              </a:rPr>
              <a:t>Evaluating Web Sites</a:t>
            </a:r>
          </a:p>
        </p:txBody>
      </p:sp>
      <p:sp>
        <p:nvSpPr>
          <p:cNvPr id="30723" name="Content Placeholder 1"/>
          <p:cNvSpPr>
            <a:spLocks noGrp="1"/>
          </p:cNvSpPr>
          <p:nvPr>
            <p:ph idx="1"/>
          </p:nvPr>
        </p:nvSpPr>
        <p:spPr>
          <a:xfrm>
            <a:off x="304800" y="1371600"/>
            <a:ext cx="8610600" cy="5181600"/>
          </a:xfrm>
        </p:spPr>
        <p:txBody>
          <a:bodyPr>
            <a:normAutofit/>
          </a:bodyPr>
          <a:lstStyle/>
          <a:p>
            <a:pPr eaLnBrk="1" hangingPunct="1">
              <a:lnSpc>
                <a:spcPct val="150000"/>
              </a:lnSpc>
            </a:pPr>
            <a:r>
              <a:rPr lang="en-US" sz="2700" dirty="0" smtClean="0">
                <a:latin typeface="Times New Roman" pitchFamily="18" charset="0"/>
                <a:cs typeface="Times New Roman" pitchFamily="18" charset="0"/>
              </a:rPr>
              <a:t>Who is the author of the article or Web site sponsor?</a:t>
            </a:r>
          </a:p>
          <a:p>
            <a:pPr eaLnBrk="1" hangingPunct="1">
              <a:lnSpc>
                <a:spcPct val="150000"/>
              </a:lnSpc>
            </a:pPr>
            <a:r>
              <a:rPr lang="en-US" sz="2700" dirty="0" smtClean="0">
                <a:latin typeface="Times New Roman" pitchFamily="18" charset="0"/>
                <a:cs typeface="Times New Roman" pitchFamily="18" charset="0"/>
              </a:rPr>
              <a:t>What audience is the site geared toward?</a:t>
            </a:r>
          </a:p>
          <a:p>
            <a:pPr eaLnBrk="1" hangingPunct="1">
              <a:lnSpc>
                <a:spcPct val="150000"/>
              </a:lnSpc>
            </a:pPr>
            <a:r>
              <a:rPr lang="en-US" sz="2700" dirty="0" smtClean="0">
                <a:latin typeface="Times New Roman" pitchFamily="18" charset="0"/>
                <a:cs typeface="Times New Roman" pitchFamily="18" charset="0"/>
              </a:rPr>
              <a:t>Is the site biased?</a:t>
            </a:r>
          </a:p>
          <a:p>
            <a:pPr eaLnBrk="1" hangingPunct="1">
              <a:lnSpc>
                <a:spcPct val="150000"/>
              </a:lnSpc>
            </a:pPr>
            <a:r>
              <a:rPr lang="en-US" sz="2700" dirty="0" smtClean="0">
                <a:latin typeface="Times New Roman" pitchFamily="18" charset="0"/>
                <a:cs typeface="Times New Roman" pitchFamily="18" charset="0"/>
              </a:rPr>
              <a:t>Is the information current?</a:t>
            </a:r>
          </a:p>
          <a:p>
            <a:pPr eaLnBrk="1" hangingPunct="1">
              <a:lnSpc>
                <a:spcPct val="150000"/>
              </a:lnSpc>
            </a:pPr>
            <a:r>
              <a:rPr lang="en-US" sz="2700" dirty="0" smtClean="0">
                <a:latin typeface="Times New Roman" pitchFamily="18" charset="0"/>
                <a:cs typeface="Times New Roman" pitchFamily="18" charset="0"/>
              </a:rPr>
              <a:t>Are links available</a:t>
            </a:r>
          </a:p>
        </p:txBody>
      </p:sp>
      <p:sp>
        <p:nvSpPr>
          <p:cNvPr id="4" name="Date Placeholder 3"/>
          <p:cNvSpPr>
            <a:spLocks noGrp="1"/>
          </p:cNvSpPr>
          <p:nvPr>
            <p:ph type="dt" sz="half" idx="10"/>
          </p:nvPr>
        </p:nvSpPr>
        <p:spPr/>
        <p:txBody>
          <a:bodyPr/>
          <a:lstStyle/>
          <a:p>
            <a:fld id="{5A5A0195-4C9F-4E89-BC71-D245D31E514E}" type="datetime2">
              <a:rPr lang="en-US" smtClean="0">
                <a:solidFill>
                  <a:srgbClr val="696464"/>
                </a:solidFill>
              </a:rPr>
              <a:pPr/>
              <a:t>Thursday, January 21, 2021</a:t>
            </a:fld>
            <a:endParaRPr lang="en-US">
              <a:solidFill>
                <a:srgbClr val="696464"/>
              </a:solidFill>
            </a:endParaRPr>
          </a:p>
        </p:txBody>
      </p:sp>
      <p:sp>
        <p:nvSpPr>
          <p:cNvPr id="6" name="Footer Placeholder 5"/>
          <p:cNvSpPr>
            <a:spLocks noGrp="1"/>
          </p:cNvSpPr>
          <p:nvPr>
            <p:ph type="ftr" sz="quarter" idx="11"/>
          </p:nvPr>
        </p:nvSpPr>
        <p:spPr/>
        <p:txBody>
          <a:bodyPr/>
          <a:lstStyle/>
          <a:p>
            <a:r>
              <a:rPr lang="en-US" smtClean="0">
                <a:solidFill>
                  <a:srgbClr val="696464"/>
                </a:solidFill>
              </a:rPr>
              <a:t>TL: Computer Fundamentals</a:t>
            </a:r>
            <a:endParaRPr lang="en-US">
              <a:solidFill>
                <a:srgbClr val="696464"/>
              </a:solidFill>
            </a:endParaRPr>
          </a:p>
        </p:txBody>
      </p:sp>
      <p:sp>
        <p:nvSpPr>
          <p:cNvPr id="5" name="Slide Number Placeholder 4"/>
          <p:cNvSpPr>
            <a:spLocks noGrp="1"/>
          </p:cNvSpPr>
          <p:nvPr>
            <p:ph type="sldNum" sz="quarter" idx="12"/>
          </p:nvPr>
        </p:nvSpPr>
        <p:spPr/>
        <p:txBody>
          <a:bodyPr/>
          <a:lstStyle/>
          <a:p>
            <a:fld id="{B2ED799F-190B-4690-9AA4-A530F37BEF97}" type="slidenum">
              <a:rPr lang="en-US" smtClean="0"/>
              <a:pPr/>
              <a:t>27</a:t>
            </a:fld>
            <a:endParaRPr lang="en-US"/>
          </a:p>
        </p:txBody>
      </p:sp>
    </p:spTree>
    <p:extLst>
      <p:ext uri="{BB962C8B-B14F-4D97-AF65-F5344CB8AC3E}">
        <p14:creationId xmlns:p14="http://schemas.microsoft.com/office/powerpoint/2010/main" xmlns="" val="7762759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a:xfrm>
            <a:off x="304800" y="0"/>
            <a:ext cx="8382000" cy="1066800"/>
          </a:xfrm>
        </p:spPr>
        <p:txBody>
          <a:bodyPr>
            <a:normAutofit/>
          </a:bodyPr>
          <a:lstStyle/>
          <a:p>
            <a:r>
              <a:rPr lang="en-US" sz="3700" b="1" dirty="0" smtClean="0">
                <a:solidFill>
                  <a:schemeClr val="tx1"/>
                </a:solidFill>
                <a:latin typeface="Times New Roman" pitchFamily="18" charset="0"/>
                <a:cs typeface="Times New Roman" pitchFamily="18" charset="0"/>
              </a:rPr>
              <a:t>Capabilities of the Internet</a:t>
            </a:r>
            <a:r>
              <a:rPr lang="en-US" sz="3900" b="1" dirty="0">
                <a:solidFill>
                  <a:schemeClr val="tx1"/>
                </a:solidFill>
                <a:latin typeface="Times New Roman" pitchFamily="18" charset="0"/>
                <a:cs typeface="Times New Roman" pitchFamily="18" charset="0"/>
              </a:rPr>
              <a:t/>
            </a:r>
            <a:br>
              <a:rPr lang="en-US" sz="3900" b="1" dirty="0">
                <a:solidFill>
                  <a:schemeClr val="tx1"/>
                </a:solidFill>
                <a:latin typeface="Times New Roman" pitchFamily="18" charset="0"/>
                <a:cs typeface="Times New Roman" pitchFamily="18" charset="0"/>
              </a:rPr>
            </a:br>
            <a:r>
              <a:rPr lang="en-US" sz="2800" b="1" i="1" dirty="0">
                <a:solidFill>
                  <a:schemeClr val="tx1"/>
                </a:solidFill>
                <a:latin typeface="Times New Roman" pitchFamily="18" charset="0"/>
                <a:cs typeface="Times New Roman" pitchFamily="18" charset="0"/>
              </a:rPr>
              <a:t>Three Main Functions</a:t>
            </a:r>
          </a:p>
        </p:txBody>
      </p:sp>
      <p:sp>
        <p:nvSpPr>
          <p:cNvPr id="137219" name="Rectangle 3"/>
          <p:cNvSpPr>
            <a:spLocks noGrp="1" noChangeArrowheads="1"/>
          </p:cNvSpPr>
          <p:nvPr>
            <p:ph idx="1"/>
          </p:nvPr>
        </p:nvSpPr>
        <p:spPr>
          <a:xfrm>
            <a:off x="304800" y="1143000"/>
            <a:ext cx="8610600" cy="5334000"/>
          </a:xfrm>
        </p:spPr>
        <p:txBody>
          <a:bodyPr>
            <a:normAutofit/>
          </a:bodyPr>
          <a:lstStyle/>
          <a:p>
            <a:r>
              <a:rPr lang="en-US" sz="2800" dirty="0">
                <a:latin typeface="Times New Roman" pitchFamily="18" charset="0"/>
                <a:cs typeface="Times New Roman" pitchFamily="18" charset="0"/>
              </a:rPr>
              <a:t>Communicate</a:t>
            </a:r>
          </a:p>
          <a:p>
            <a:pPr>
              <a:buNone/>
            </a:pPr>
            <a:endParaRPr lang="en-US" sz="2800" dirty="0">
              <a:latin typeface="Times New Roman" pitchFamily="18" charset="0"/>
              <a:cs typeface="Times New Roman" pitchFamily="18" charset="0"/>
            </a:endParaRPr>
          </a:p>
          <a:p>
            <a:r>
              <a:rPr lang="en-US" sz="2800" dirty="0">
                <a:latin typeface="Times New Roman" pitchFamily="18" charset="0"/>
                <a:cs typeface="Times New Roman" pitchFamily="18" charset="0"/>
              </a:rPr>
              <a:t>Retrieve</a:t>
            </a:r>
          </a:p>
          <a:p>
            <a:pPr>
              <a:buNone/>
            </a:pPr>
            <a:endParaRPr lang="en-US" sz="2800" dirty="0">
              <a:latin typeface="Times New Roman" pitchFamily="18" charset="0"/>
              <a:cs typeface="Times New Roman" pitchFamily="18" charset="0"/>
            </a:endParaRPr>
          </a:p>
          <a:p>
            <a:r>
              <a:rPr lang="en-US" sz="2800" dirty="0">
                <a:latin typeface="Times New Roman" pitchFamily="18" charset="0"/>
                <a:cs typeface="Times New Roman" pitchFamily="18" charset="0"/>
              </a:rPr>
              <a:t>Shop, Buy, and Sell</a:t>
            </a:r>
          </a:p>
        </p:txBody>
      </p:sp>
      <p:sp>
        <p:nvSpPr>
          <p:cNvPr id="4" name="Date Placeholder 3"/>
          <p:cNvSpPr>
            <a:spLocks noGrp="1"/>
          </p:cNvSpPr>
          <p:nvPr>
            <p:ph type="dt" sz="half" idx="10"/>
          </p:nvPr>
        </p:nvSpPr>
        <p:spPr/>
        <p:txBody>
          <a:bodyPr/>
          <a:lstStyle/>
          <a:p>
            <a:fld id="{A2E1280B-BD71-4CD5-A673-AD248F41321A}" type="datetime2">
              <a:rPr lang="en-US" smtClean="0">
                <a:solidFill>
                  <a:srgbClr val="696464"/>
                </a:solidFill>
              </a:rPr>
              <a:pPr/>
              <a:t>Thursday, January 21, 2021</a:t>
            </a:fld>
            <a:endParaRPr lang="en-US">
              <a:solidFill>
                <a:srgbClr val="696464"/>
              </a:solidFill>
            </a:endParaRPr>
          </a:p>
        </p:txBody>
      </p:sp>
      <p:sp>
        <p:nvSpPr>
          <p:cNvPr id="6" name="Footer Placeholder 5"/>
          <p:cNvSpPr>
            <a:spLocks noGrp="1"/>
          </p:cNvSpPr>
          <p:nvPr>
            <p:ph type="ftr" sz="quarter" idx="11"/>
          </p:nvPr>
        </p:nvSpPr>
        <p:spPr/>
        <p:txBody>
          <a:bodyPr/>
          <a:lstStyle/>
          <a:p>
            <a:r>
              <a:rPr lang="en-US" smtClean="0">
                <a:solidFill>
                  <a:srgbClr val="696464"/>
                </a:solidFill>
              </a:rPr>
              <a:t>TL: Computer Fundamentals</a:t>
            </a:r>
            <a:endParaRPr lang="en-US">
              <a:solidFill>
                <a:srgbClr val="696464"/>
              </a:solidFill>
            </a:endParaRPr>
          </a:p>
        </p:txBody>
      </p:sp>
      <p:sp>
        <p:nvSpPr>
          <p:cNvPr id="5" name="Slide Number Placeholder 4"/>
          <p:cNvSpPr>
            <a:spLocks noGrp="1"/>
          </p:cNvSpPr>
          <p:nvPr>
            <p:ph type="sldNum" sz="quarter" idx="12"/>
          </p:nvPr>
        </p:nvSpPr>
        <p:spPr/>
        <p:txBody>
          <a:bodyPr/>
          <a:lstStyle/>
          <a:p>
            <a:fld id="{B2ED799F-190B-4690-9AA4-A530F37BEF97}" type="slidenum">
              <a:rPr lang="en-US" smtClean="0"/>
              <a:pPr/>
              <a:t>28</a:t>
            </a:fld>
            <a:endParaRPr lang="en-US"/>
          </a:p>
        </p:txBody>
      </p:sp>
    </p:spTree>
    <p:extLst>
      <p:ext uri="{BB962C8B-B14F-4D97-AF65-F5344CB8AC3E}">
        <p14:creationId xmlns:p14="http://schemas.microsoft.com/office/powerpoint/2010/main" xmlns="" val="18233049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smtClean="0">
                <a:latin typeface="Times New Roman" panose="02020603050405020304" pitchFamily="18" charset="0"/>
                <a:cs typeface="Times New Roman" panose="02020603050405020304" pitchFamily="18" charset="0"/>
              </a:rPr>
              <a:t>Electronic Mail (E-mail)</a:t>
            </a:r>
            <a:r>
              <a:rPr lang="en-US" b="1" dirty="0" smtClean="0"/>
              <a:t> </a:t>
            </a:r>
            <a:endParaRPr lang="en-US" b="1" dirty="0"/>
          </a:p>
        </p:txBody>
      </p:sp>
      <p:sp>
        <p:nvSpPr>
          <p:cNvPr id="3" name="Content Placeholder 2"/>
          <p:cNvSpPr>
            <a:spLocks noGrp="1"/>
          </p:cNvSpPr>
          <p:nvPr>
            <p:ph idx="1"/>
          </p:nvPr>
        </p:nvSpPr>
        <p:spPr>
          <a:xfrm>
            <a:off x="628650" y="1514901"/>
            <a:ext cx="7886700" cy="4662062"/>
          </a:xfrm>
        </p:spPr>
        <p:txBody>
          <a:bodyPr>
            <a:normAutofit/>
          </a:bodyPr>
          <a:lstStyle/>
          <a:p>
            <a:pPr>
              <a:defRPr/>
            </a:pPr>
            <a:r>
              <a:rPr lang="en-US" sz="2300" b="1" dirty="0" smtClean="0">
                <a:latin typeface="Times New Roman" pitchFamily="18" charset="0"/>
                <a:cs typeface="Times New Roman" pitchFamily="18" charset="0"/>
              </a:rPr>
              <a:t>E-mail: </a:t>
            </a:r>
            <a:r>
              <a:rPr lang="en-US" sz="2300" dirty="0" smtClean="0">
                <a:latin typeface="Times New Roman" pitchFamily="18" charset="0"/>
                <a:cs typeface="Times New Roman" pitchFamily="18" charset="0"/>
              </a:rPr>
              <a:t>System of creating, sending and storing textual data in digital form over a network. Or method of exchanging digital messages.</a:t>
            </a:r>
            <a:endParaRPr lang="en-US" sz="2300" dirty="0">
              <a:latin typeface="Times New Roman" pitchFamily="18" charset="0"/>
              <a:cs typeface="Times New Roman" pitchFamily="18" charset="0"/>
            </a:endParaRPr>
          </a:p>
          <a:p>
            <a:pPr>
              <a:defRPr/>
            </a:pPr>
            <a:r>
              <a:rPr lang="en-US" sz="2300" b="1" dirty="0" smtClean="0">
                <a:latin typeface="Times New Roman" pitchFamily="18" charset="0"/>
                <a:cs typeface="Times New Roman" pitchFamily="18" charset="0"/>
              </a:rPr>
              <a:t>2 major section: </a:t>
            </a:r>
          </a:p>
          <a:p>
            <a:pPr lvl="1">
              <a:defRPr/>
            </a:pPr>
            <a:r>
              <a:rPr lang="en-US" sz="2000" b="1" dirty="0" smtClean="0">
                <a:latin typeface="Times New Roman" pitchFamily="18" charset="0"/>
                <a:cs typeface="Times New Roman" pitchFamily="18" charset="0"/>
              </a:rPr>
              <a:t>Header: </a:t>
            </a:r>
            <a:r>
              <a:rPr lang="en-US" sz="2000" dirty="0" smtClean="0">
                <a:latin typeface="Times New Roman" pitchFamily="18" charset="0"/>
                <a:cs typeface="Times New Roman" pitchFamily="18" charset="0"/>
              </a:rPr>
              <a:t>contain info about the mail (sender, receiver, etc.)</a:t>
            </a:r>
            <a:endParaRPr lang="en-US" sz="2000" dirty="0">
              <a:latin typeface="Times New Roman" pitchFamily="18" charset="0"/>
              <a:cs typeface="Times New Roman" pitchFamily="18" charset="0"/>
            </a:endParaRPr>
          </a:p>
          <a:p>
            <a:pPr lvl="1">
              <a:defRPr/>
            </a:pPr>
            <a:r>
              <a:rPr lang="en-US" sz="2000" b="1" dirty="0" smtClean="0">
                <a:latin typeface="Times New Roman" pitchFamily="18" charset="0"/>
                <a:cs typeface="Times New Roman" pitchFamily="18" charset="0"/>
              </a:rPr>
              <a:t>Body</a:t>
            </a:r>
            <a:r>
              <a:rPr lang="en-US" sz="2000" dirty="0" smtClean="0">
                <a:latin typeface="Times New Roman" pitchFamily="18" charset="0"/>
                <a:cs typeface="Times New Roman" pitchFamily="18" charset="0"/>
              </a:rPr>
              <a:t>: message itself</a:t>
            </a:r>
            <a:endParaRPr lang="en-US" sz="2000" dirty="0">
              <a:latin typeface="Times New Roman" pitchFamily="18" charset="0"/>
              <a:cs typeface="Times New Roman" pitchFamily="18" charset="0"/>
            </a:endParaRPr>
          </a:p>
          <a:p>
            <a:pPr>
              <a:buNone/>
              <a:defRPr/>
            </a:pPr>
            <a:endParaRPr lang="en-US" sz="2300" dirty="0">
              <a:latin typeface="Times New Roman" pitchFamily="18" charset="0"/>
              <a:cs typeface="Times New Roman" pitchFamily="18" charset="0"/>
            </a:endParaRPr>
          </a:p>
          <a:p>
            <a:pPr>
              <a:defRPr/>
            </a:pPr>
            <a:r>
              <a:rPr lang="en-US" sz="2300" b="1" dirty="0">
                <a:latin typeface="Times New Roman" pitchFamily="18" charset="0"/>
                <a:cs typeface="Times New Roman" pitchFamily="18" charset="0"/>
              </a:rPr>
              <a:t>Examples of </a:t>
            </a:r>
            <a:r>
              <a:rPr lang="en-US" sz="2300" b="1" dirty="0" smtClean="0">
                <a:latin typeface="Times New Roman" pitchFamily="18" charset="0"/>
                <a:cs typeface="Times New Roman" pitchFamily="18" charset="0"/>
              </a:rPr>
              <a:t>email programs</a:t>
            </a:r>
            <a:endParaRPr lang="en-US" sz="2300" b="1" dirty="0">
              <a:latin typeface="Times New Roman" pitchFamily="18" charset="0"/>
              <a:cs typeface="Times New Roman" pitchFamily="18" charset="0"/>
            </a:endParaRPr>
          </a:p>
          <a:p>
            <a:pPr marL="640080" lvl="1" indent="-274320">
              <a:lnSpc>
                <a:spcPct val="80000"/>
              </a:lnSpc>
              <a:buClr>
                <a:schemeClr val="accent2">
                  <a:shade val="75000"/>
                </a:schemeClr>
              </a:buClr>
              <a:buFont typeface="Wingdings 2"/>
              <a:buChar char=""/>
              <a:defRPr/>
            </a:pPr>
            <a:r>
              <a:rPr lang="en-US" sz="2300" dirty="0" smtClean="0">
                <a:latin typeface="Times New Roman" pitchFamily="18" charset="0"/>
                <a:cs typeface="Times New Roman" pitchFamily="18" charset="0"/>
              </a:rPr>
              <a:t>Microsoft outlook express</a:t>
            </a:r>
          </a:p>
          <a:p>
            <a:pPr marL="640080" lvl="1" indent="-274320">
              <a:lnSpc>
                <a:spcPct val="80000"/>
              </a:lnSpc>
              <a:buClr>
                <a:schemeClr val="accent2">
                  <a:shade val="75000"/>
                </a:schemeClr>
              </a:buClr>
              <a:buFont typeface="Wingdings 2"/>
              <a:buChar char=""/>
              <a:defRPr/>
            </a:pPr>
            <a:r>
              <a:rPr lang="en-US" sz="2300" dirty="0" smtClean="0">
                <a:latin typeface="Times New Roman" pitchFamily="18" charset="0"/>
                <a:cs typeface="Times New Roman" pitchFamily="18" charset="0"/>
              </a:rPr>
              <a:t>Yahoo mail</a:t>
            </a:r>
          </a:p>
          <a:p>
            <a:pPr marL="640080" lvl="1" indent="-274320">
              <a:lnSpc>
                <a:spcPct val="80000"/>
              </a:lnSpc>
              <a:buClr>
                <a:schemeClr val="accent2">
                  <a:shade val="75000"/>
                </a:schemeClr>
              </a:buClr>
              <a:buFont typeface="Wingdings 2"/>
              <a:buChar char=""/>
              <a:defRPr/>
            </a:pPr>
            <a:r>
              <a:rPr lang="en-US" sz="2300" dirty="0" smtClean="0">
                <a:latin typeface="Times New Roman" pitchFamily="18" charset="0"/>
                <a:cs typeface="Times New Roman" pitchFamily="18" charset="0"/>
              </a:rPr>
              <a:t>Gmail </a:t>
            </a:r>
          </a:p>
          <a:p>
            <a:pPr marL="640080" lvl="1" indent="-274320">
              <a:lnSpc>
                <a:spcPct val="80000"/>
              </a:lnSpc>
              <a:buClr>
                <a:schemeClr val="accent2">
                  <a:shade val="75000"/>
                </a:schemeClr>
              </a:buClr>
              <a:buFont typeface="Wingdings 2"/>
              <a:buChar char=""/>
              <a:defRPr/>
            </a:pPr>
            <a:r>
              <a:rPr lang="en-US" sz="2300" dirty="0" smtClean="0">
                <a:latin typeface="Times New Roman" pitchFamily="18" charset="0"/>
                <a:cs typeface="Times New Roman" pitchFamily="18" charset="0"/>
              </a:rPr>
              <a:t>Eudora </a:t>
            </a:r>
            <a:endParaRPr lang="en-US" sz="2300"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C7C3B6B9-2ACD-4A02-BA36-D7700A091AE2}" type="datetime2">
              <a:rPr lang="en-US" smtClean="0">
                <a:solidFill>
                  <a:prstClr val="black">
                    <a:tint val="75000"/>
                  </a:prstClr>
                </a:solidFill>
              </a:rPr>
              <a:pPr/>
              <a:t>Thursday, January 21, 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TL: Computer Fundamentals</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D4FE7F4-D3B3-43BB-A85D-8E86E9A9CA1A}" type="slidenum">
              <a:rPr lang="en-US" smtClean="0">
                <a:solidFill>
                  <a:prstClr val="black">
                    <a:tint val="75000"/>
                  </a:prstClr>
                </a:solidFill>
              </a:rPr>
              <a:pPr/>
              <a:t>29</a:t>
            </a:fld>
            <a:endParaRPr lang="en-US">
              <a:solidFill>
                <a:prstClr val="black">
                  <a:tint val="75000"/>
                </a:prstClr>
              </a:solidFill>
            </a:endParaRPr>
          </a:p>
        </p:txBody>
      </p:sp>
    </p:spTree>
    <p:extLst>
      <p:ext uri="{BB962C8B-B14F-4D97-AF65-F5344CB8AC3E}">
        <p14:creationId xmlns:p14="http://schemas.microsoft.com/office/powerpoint/2010/main" xmlns="" val="7524418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smtClean="0">
                <a:latin typeface="Times New Roman" panose="02020603050405020304" pitchFamily="18" charset="0"/>
                <a:cs typeface="Times New Roman" panose="02020603050405020304" pitchFamily="18" charset="0"/>
              </a:rPr>
              <a:t>Advantages of Internet</a:t>
            </a:r>
            <a:r>
              <a:rPr lang="en-US" b="1" dirty="0" smtClean="0"/>
              <a:t> </a:t>
            </a:r>
            <a:endParaRPr lang="en-US" b="1" dirty="0"/>
          </a:p>
        </p:txBody>
      </p:sp>
      <p:sp>
        <p:nvSpPr>
          <p:cNvPr id="3" name="Content Placeholder 2"/>
          <p:cNvSpPr>
            <a:spLocks noGrp="1"/>
          </p:cNvSpPr>
          <p:nvPr>
            <p:ph idx="1"/>
          </p:nvPr>
        </p:nvSpPr>
        <p:spPr>
          <a:xfrm>
            <a:off x="628650" y="1400175"/>
            <a:ext cx="7886700" cy="4776788"/>
          </a:xfrm>
        </p:spPr>
        <p:txBody>
          <a:bodyPr>
            <a:noAutofit/>
          </a:bodyPr>
          <a:lstStyle/>
          <a:p>
            <a:pPr marL="640080" lvl="1" indent="-274320">
              <a:lnSpc>
                <a:spcPct val="120000"/>
              </a:lnSpc>
              <a:buClr>
                <a:schemeClr val="accent2">
                  <a:shade val="75000"/>
                </a:schemeClr>
              </a:buClr>
              <a:buFont typeface="Wingdings 2"/>
              <a:buChar char=""/>
              <a:defRPr/>
            </a:pPr>
            <a:r>
              <a:rPr lang="en-US" sz="2600" dirty="0" smtClean="0">
                <a:latin typeface="Times New Roman" pitchFamily="18" charset="0"/>
                <a:cs typeface="Times New Roman" pitchFamily="18" charset="0"/>
              </a:rPr>
              <a:t>Sharing Information</a:t>
            </a:r>
          </a:p>
          <a:p>
            <a:pPr marL="640080" lvl="1" indent="-274320">
              <a:lnSpc>
                <a:spcPct val="120000"/>
              </a:lnSpc>
              <a:buClr>
                <a:schemeClr val="accent2">
                  <a:shade val="75000"/>
                </a:schemeClr>
              </a:buClr>
              <a:buFont typeface="Wingdings 2"/>
              <a:buChar char=""/>
              <a:defRPr/>
            </a:pPr>
            <a:r>
              <a:rPr lang="en-US" sz="2600" dirty="0" smtClean="0">
                <a:latin typeface="Times New Roman" pitchFamily="18" charset="0"/>
                <a:cs typeface="Times New Roman" pitchFamily="18" charset="0"/>
              </a:rPr>
              <a:t>Collection of Information</a:t>
            </a:r>
          </a:p>
          <a:p>
            <a:pPr marL="640080" lvl="1" indent="-274320">
              <a:lnSpc>
                <a:spcPct val="120000"/>
              </a:lnSpc>
              <a:buClr>
                <a:schemeClr val="accent2">
                  <a:shade val="75000"/>
                </a:schemeClr>
              </a:buClr>
              <a:buFont typeface="Wingdings 2"/>
              <a:buChar char=""/>
              <a:defRPr/>
            </a:pPr>
            <a:r>
              <a:rPr lang="en-US" sz="2600" dirty="0" smtClean="0">
                <a:latin typeface="Times New Roman" pitchFamily="18" charset="0"/>
                <a:cs typeface="Times New Roman" pitchFamily="18" charset="0"/>
              </a:rPr>
              <a:t>News</a:t>
            </a:r>
          </a:p>
          <a:p>
            <a:pPr marL="640080" lvl="1" indent="-274320">
              <a:lnSpc>
                <a:spcPct val="120000"/>
              </a:lnSpc>
              <a:buClr>
                <a:schemeClr val="accent2">
                  <a:shade val="75000"/>
                </a:schemeClr>
              </a:buClr>
              <a:buFont typeface="Wingdings 2"/>
              <a:buChar char=""/>
              <a:defRPr/>
            </a:pPr>
            <a:r>
              <a:rPr lang="en-US" sz="2600" dirty="0" smtClean="0">
                <a:latin typeface="Times New Roman" pitchFamily="18" charset="0"/>
                <a:cs typeface="Times New Roman" pitchFamily="18" charset="0"/>
              </a:rPr>
              <a:t>Searching Jobs</a:t>
            </a:r>
          </a:p>
          <a:p>
            <a:pPr marL="640080" lvl="1" indent="-274320">
              <a:lnSpc>
                <a:spcPct val="120000"/>
              </a:lnSpc>
              <a:buClr>
                <a:schemeClr val="accent2">
                  <a:shade val="75000"/>
                </a:schemeClr>
              </a:buClr>
              <a:buFont typeface="Wingdings 2"/>
              <a:buChar char=""/>
              <a:defRPr/>
            </a:pPr>
            <a:r>
              <a:rPr lang="en-US" sz="2600" dirty="0" smtClean="0">
                <a:latin typeface="Times New Roman" pitchFamily="18" charset="0"/>
                <a:cs typeface="Times New Roman" pitchFamily="18" charset="0"/>
              </a:rPr>
              <a:t> Advertisement</a:t>
            </a:r>
          </a:p>
          <a:p>
            <a:pPr marL="640080" lvl="1" indent="-274320">
              <a:lnSpc>
                <a:spcPct val="120000"/>
              </a:lnSpc>
              <a:buClr>
                <a:schemeClr val="accent2">
                  <a:shade val="75000"/>
                </a:schemeClr>
              </a:buClr>
              <a:buFont typeface="Wingdings 2"/>
              <a:buChar char=""/>
              <a:defRPr/>
            </a:pPr>
            <a:r>
              <a:rPr lang="en-US" sz="2600" dirty="0" smtClean="0">
                <a:latin typeface="Times New Roman" pitchFamily="18" charset="0"/>
                <a:cs typeface="Times New Roman" pitchFamily="18" charset="0"/>
              </a:rPr>
              <a:t>Communication</a:t>
            </a:r>
          </a:p>
          <a:p>
            <a:pPr marL="640080" lvl="1" indent="-274320">
              <a:lnSpc>
                <a:spcPct val="120000"/>
              </a:lnSpc>
              <a:buClr>
                <a:schemeClr val="accent2">
                  <a:shade val="75000"/>
                </a:schemeClr>
              </a:buClr>
              <a:buFont typeface="Wingdings 2"/>
              <a:buChar char=""/>
              <a:defRPr/>
            </a:pPr>
            <a:r>
              <a:rPr lang="en-US" sz="2600" dirty="0" smtClean="0">
                <a:latin typeface="Times New Roman" pitchFamily="18" charset="0"/>
                <a:cs typeface="Times New Roman" pitchFamily="18" charset="0"/>
              </a:rPr>
              <a:t>Online  Education</a:t>
            </a:r>
          </a:p>
          <a:p>
            <a:pPr marL="640080" lvl="1" indent="-274320">
              <a:lnSpc>
                <a:spcPct val="120000"/>
              </a:lnSpc>
              <a:buClr>
                <a:schemeClr val="accent2">
                  <a:shade val="75000"/>
                </a:schemeClr>
              </a:buClr>
              <a:buFont typeface="Wingdings 2"/>
              <a:buChar char=""/>
              <a:defRPr/>
            </a:pPr>
            <a:r>
              <a:rPr lang="en-US" sz="2600" dirty="0" smtClean="0">
                <a:latin typeface="Times New Roman" pitchFamily="18" charset="0"/>
                <a:cs typeface="Times New Roman" pitchFamily="18" charset="0"/>
              </a:rPr>
              <a:t>Medical Advice</a:t>
            </a:r>
          </a:p>
          <a:p>
            <a:pPr marL="640080" lvl="1" indent="-274320">
              <a:lnSpc>
                <a:spcPct val="120000"/>
              </a:lnSpc>
              <a:buClr>
                <a:schemeClr val="accent2">
                  <a:shade val="75000"/>
                </a:schemeClr>
              </a:buClr>
              <a:buFont typeface="Wingdings 2"/>
              <a:buChar char=""/>
              <a:defRPr/>
            </a:pPr>
            <a:r>
              <a:rPr lang="en-US" sz="2600" dirty="0" smtClean="0">
                <a:latin typeface="Times New Roman" pitchFamily="18" charset="0"/>
                <a:cs typeface="Times New Roman" pitchFamily="18" charset="0"/>
              </a:rPr>
              <a:t>Obtain Results</a:t>
            </a:r>
            <a:endParaRPr lang="en-US" sz="2600" dirty="0">
              <a:latin typeface="Times New Roman" pitchFamily="18" charset="0"/>
              <a:cs typeface="Times New Roman" pitchFamily="18" charset="0"/>
            </a:endParaRPr>
          </a:p>
          <a:p>
            <a:pPr marL="0" indent="0">
              <a:lnSpc>
                <a:spcPct val="120000"/>
              </a:lnSpc>
              <a:buNone/>
            </a:pPr>
            <a:endParaRPr lang="en-US" sz="2600" dirty="0"/>
          </a:p>
        </p:txBody>
      </p:sp>
      <p:sp>
        <p:nvSpPr>
          <p:cNvPr id="4" name="Date Placeholder 3"/>
          <p:cNvSpPr>
            <a:spLocks noGrp="1"/>
          </p:cNvSpPr>
          <p:nvPr>
            <p:ph type="dt" sz="half" idx="10"/>
          </p:nvPr>
        </p:nvSpPr>
        <p:spPr/>
        <p:txBody>
          <a:bodyPr/>
          <a:lstStyle/>
          <a:p>
            <a:fld id="{A0AD191B-FC8F-42E1-ADC4-FBDB50C600A3}" type="datetime2">
              <a:rPr lang="en-US" smtClean="0">
                <a:solidFill>
                  <a:prstClr val="black">
                    <a:tint val="75000"/>
                  </a:prstClr>
                </a:solidFill>
              </a:rPr>
              <a:pPr/>
              <a:t>Thursday, January 21, 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TL: Computer Fundamentals</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D4FE7F4-D3B3-43BB-A85D-8E86E9A9CA1A}" type="slidenum">
              <a:rPr lang="en-US" smtClean="0">
                <a:solidFill>
                  <a:prstClr val="black">
                    <a:tint val="75000"/>
                  </a:prstClr>
                </a:solidFill>
              </a:rPr>
              <a:pPr/>
              <a:t>3</a:t>
            </a:fld>
            <a:endParaRPr lang="en-US">
              <a:solidFill>
                <a:prstClr val="black">
                  <a:tint val="75000"/>
                </a:prstClr>
              </a:solidFill>
            </a:endParaRPr>
          </a:p>
        </p:txBody>
      </p:sp>
    </p:spTree>
    <p:extLst>
      <p:ext uri="{BB962C8B-B14F-4D97-AF65-F5344CB8AC3E}">
        <p14:creationId xmlns:p14="http://schemas.microsoft.com/office/powerpoint/2010/main" xmlns="" val="3791125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lgn="ctr" defTabSz="685800" rtl="0">
              <a:lnSpc>
                <a:spcPct val="90000"/>
              </a:lnSpc>
              <a:spcBef>
                <a:spcPct val="0"/>
              </a:spcBef>
            </a:pPr>
            <a:r>
              <a:rPr lang="en-US" sz="3600" b="1" dirty="0" smtClean="0">
                <a:latin typeface="Times New Roman" panose="02020603050405020304" pitchFamily="18" charset="0"/>
                <a:cs typeface="Times New Roman" panose="02020603050405020304" pitchFamily="18" charset="0"/>
              </a:rPr>
              <a:t>Email </a:t>
            </a:r>
            <a:r>
              <a:rPr lang="en-US" sz="3600" b="1" dirty="0">
                <a:latin typeface="Times New Roman" panose="02020603050405020304" pitchFamily="18" charset="0"/>
                <a:cs typeface="Times New Roman" panose="02020603050405020304" pitchFamily="18" charset="0"/>
              </a:rPr>
              <a:t>H</a:t>
            </a:r>
            <a:r>
              <a:rPr lang="en-US" sz="3600" b="1" dirty="0" smtClean="0">
                <a:latin typeface="Times New Roman" panose="02020603050405020304" pitchFamily="18" charset="0"/>
                <a:cs typeface="Times New Roman" panose="02020603050405020304" pitchFamily="18" charset="0"/>
              </a:rPr>
              <a:t>eader Fields</a:t>
            </a:r>
            <a:endParaRPr lang="en-US" sz="36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28650" y="1485900"/>
            <a:ext cx="7886700" cy="4556127"/>
          </a:xfrm>
        </p:spPr>
        <p:txBody>
          <a:bodyPr>
            <a:noAutofit/>
          </a:bodyPr>
          <a:lstStyle/>
          <a:p>
            <a:r>
              <a:rPr lang="en-US" sz="3200" b="1" dirty="0" smtClean="0">
                <a:latin typeface="Times New Roman" panose="02020603050405020304" pitchFamily="18" charset="0"/>
                <a:cs typeface="Times New Roman" panose="02020603050405020304" pitchFamily="18" charset="0"/>
              </a:rPr>
              <a:t>From:</a:t>
            </a:r>
            <a:r>
              <a:rPr lang="en-US" sz="3200" dirty="0" smtClean="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email address or optionally the name of the author (sender)</a:t>
            </a:r>
          </a:p>
          <a:p>
            <a:endParaRPr lang="en-US" sz="2800" dirty="0" smtClean="0">
              <a:latin typeface="Times New Roman" panose="02020603050405020304" pitchFamily="18" charset="0"/>
              <a:cs typeface="Times New Roman" panose="02020603050405020304" pitchFamily="18" charset="0"/>
            </a:endParaRPr>
          </a:p>
          <a:p>
            <a:r>
              <a:rPr lang="en-US" sz="3200" b="1" dirty="0" smtClean="0">
                <a:latin typeface="Times New Roman" panose="02020603050405020304" pitchFamily="18" charset="0"/>
                <a:cs typeface="Times New Roman" panose="02020603050405020304" pitchFamily="18" charset="0"/>
              </a:rPr>
              <a:t>To:</a:t>
            </a:r>
            <a:r>
              <a:rPr lang="en-US" sz="3200" dirty="0" smtClean="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email address(</a:t>
            </a:r>
            <a:r>
              <a:rPr lang="en-US" sz="2800" dirty="0" err="1" smtClean="0">
                <a:latin typeface="Times New Roman" panose="02020603050405020304" pitchFamily="18" charset="0"/>
                <a:cs typeface="Times New Roman" panose="02020603050405020304" pitchFamily="18" charset="0"/>
              </a:rPr>
              <a:t>es</a:t>
            </a:r>
            <a:r>
              <a:rPr lang="en-US" sz="2800" dirty="0" smtClean="0">
                <a:latin typeface="Times New Roman" panose="02020603050405020304" pitchFamily="18" charset="0"/>
                <a:cs typeface="Times New Roman" panose="02020603050405020304" pitchFamily="18" charset="0"/>
              </a:rPr>
              <a:t>), and optionally name(s) of the message’s recipient(s).  Primary receiver (Cc)</a:t>
            </a: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and Secondary receivers (Bcc)</a:t>
            </a:r>
          </a:p>
          <a:p>
            <a:pPr lvl="1"/>
            <a:r>
              <a:rPr lang="en-US" sz="2000" dirty="0" smtClean="0">
                <a:latin typeface="Times New Roman" panose="02020603050405020304" pitchFamily="18" charset="0"/>
                <a:cs typeface="Times New Roman" panose="02020603050405020304" pitchFamily="18" charset="0"/>
              </a:rPr>
              <a:t>Cc: Carbon copy</a:t>
            </a:r>
          </a:p>
          <a:p>
            <a:pPr lvl="1"/>
            <a:r>
              <a:rPr lang="en-US" sz="2000" dirty="0" smtClean="0">
                <a:latin typeface="Times New Roman" panose="02020603050405020304" pitchFamily="18" charset="0"/>
                <a:cs typeface="Times New Roman" panose="02020603050405020304" pitchFamily="18" charset="0"/>
              </a:rPr>
              <a:t>Bcc: Blind Carbon copy</a:t>
            </a:r>
          </a:p>
          <a:p>
            <a:pPr lvl="1"/>
            <a:endParaRPr lang="en-US" sz="2000" dirty="0">
              <a:latin typeface="Times New Roman" panose="02020603050405020304" pitchFamily="18" charset="0"/>
              <a:cs typeface="Times New Roman" panose="02020603050405020304" pitchFamily="18" charset="0"/>
            </a:endParaRPr>
          </a:p>
          <a:p>
            <a:r>
              <a:rPr lang="en-US" sz="3200" b="1" dirty="0" smtClean="0">
                <a:latin typeface="Times New Roman" panose="02020603050405020304" pitchFamily="18" charset="0"/>
                <a:cs typeface="Times New Roman" panose="02020603050405020304" pitchFamily="18" charset="0"/>
              </a:rPr>
              <a:t>Subject:</a:t>
            </a:r>
            <a:r>
              <a:rPr lang="en-US" sz="3200" dirty="0" smtClean="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Brief summary of the topic of the message.</a:t>
            </a:r>
            <a:r>
              <a:rPr lang="en-US" sz="3200" dirty="0">
                <a:latin typeface="Times New Roman" panose="02020603050405020304" pitchFamily="18" charset="0"/>
                <a:cs typeface="Times New Roman" panose="02020603050405020304" pitchFamily="18" charset="0"/>
              </a:rPr>
              <a:t/>
            </a:r>
            <a:br>
              <a:rPr lang="en-US" sz="3200" dirty="0">
                <a:latin typeface="Times New Roman" panose="02020603050405020304" pitchFamily="18"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fld id="{7A10D50D-5258-48B9-B53D-90EA0CAE5CAD}" type="datetime2">
              <a:rPr lang="en-US" smtClean="0">
                <a:solidFill>
                  <a:srgbClr val="696464"/>
                </a:solidFill>
              </a:rPr>
              <a:pPr/>
              <a:t>Thursday, January 21, 2021</a:t>
            </a:fld>
            <a:endParaRPr lang="en-US">
              <a:solidFill>
                <a:srgbClr val="696464"/>
              </a:solidFill>
            </a:endParaRPr>
          </a:p>
        </p:txBody>
      </p:sp>
      <p:sp>
        <p:nvSpPr>
          <p:cNvPr id="5" name="Footer Placeholder 4"/>
          <p:cNvSpPr>
            <a:spLocks noGrp="1"/>
          </p:cNvSpPr>
          <p:nvPr>
            <p:ph type="ftr" sz="quarter" idx="11"/>
          </p:nvPr>
        </p:nvSpPr>
        <p:spPr/>
        <p:txBody>
          <a:bodyPr/>
          <a:lstStyle/>
          <a:p>
            <a:r>
              <a:rPr lang="en-US" smtClean="0">
                <a:solidFill>
                  <a:srgbClr val="696464"/>
                </a:solidFill>
              </a:rPr>
              <a:t>TL: Computer Fundamentals</a:t>
            </a:r>
            <a:endParaRPr lang="en-US">
              <a:solidFill>
                <a:srgbClr val="696464"/>
              </a:solidFill>
            </a:endParaRPr>
          </a:p>
        </p:txBody>
      </p:sp>
      <p:sp>
        <p:nvSpPr>
          <p:cNvPr id="6" name="Slide Number Placeholder 5"/>
          <p:cNvSpPr>
            <a:spLocks noGrp="1"/>
          </p:cNvSpPr>
          <p:nvPr>
            <p:ph type="sldNum" sz="quarter" idx="12"/>
          </p:nvPr>
        </p:nvSpPr>
        <p:spPr/>
        <p:txBody>
          <a:bodyPr/>
          <a:lstStyle/>
          <a:p>
            <a:fld id="{B2ED799F-190B-4690-9AA4-A530F37BEF97}" type="slidenum">
              <a:rPr lang="en-US" smtClean="0"/>
              <a:pPr/>
              <a:t>30</a:t>
            </a:fld>
            <a:endParaRPr lang="en-US"/>
          </a:p>
        </p:txBody>
      </p:sp>
    </p:spTree>
    <p:extLst>
      <p:ext uri="{BB962C8B-B14F-4D97-AF65-F5344CB8AC3E}">
        <p14:creationId xmlns:p14="http://schemas.microsoft.com/office/powerpoint/2010/main" xmlns="" val="41888017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smtClean="0">
                <a:latin typeface="Times New Roman" panose="02020603050405020304" pitchFamily="18" charset="0"/>
                <a:cs typeface="Times New Roman" panose="02020603050405020304" pitchFamily="18" charset="0"/>
              </a:rPr>
              <a:t>Advantages of Using Email</a:t>
            </a:r>
            <a:endParaRPr lang="en-US" b="1" dirty="0"/>
          </a:p>
        </p:txBody>
      </p:sp>
      <p:sp>
        <p:nvSpPr>
          <p:cNvPr id="3" name="Content Placeholder 2"/>
          <p:cNvSpPr>
            <a:spLocks noGrp="1"/>
          </p:cNvSpPr>
          <p:nvPr>
            <p:ph idx="1"/>
          </p:nvPr>
        </p:nvSpPr>
        <p:spPr>
          <a:xfrm>
            <a:off x="628650" y="1543051"/>
            <a:ext cx="7886700" cy="4633912"/>
          </a:xfrm>
        </p:spPr>
        <p:txBody>
          <a:bodyPr>
            <a:noAutofit/>
          </a:bodyPr>
          <a:lstStyle/>
          <a:p>
            <a:pPr marL="640080" lvl="1" indent="-274320">
              <a:lnSpc>
                <a:spcPct val="120000"/>
              </a:lnSpc>
              <a:buClr>
                <a:schemeClr val="accent2">
                  <a:shade val="75000"/>
                </a:schemeClr>
              </a:buClr>
              <a:buFont typeface="Wingdings 2"/>
              <a:buChar char=""/>
              <a:defRPr/>
            </a:pPr>
            <a:r>
              <a:rPr lang="en-US" sz="2400" dirty="0" smtClean="0">
                <a:latin typeface="Times New Roman" pitchFamily="18" charset="0"/>
                <a:cs typeface="Times New Roman" pitchFamily="18" charset="0"/>
              </a:rPr>
              <a:t>Easy to use</a:t>
            </a:r>
          </a:p>
          <a:p>
            <a:pPr marL="640080" lvl="1" indent="-274320">
              <a:lnSpc>
                <a:spcPct val="120000"/>
              </a:lnSpc>
              <a:buClr>
                <a:schemeClr val="accent2">
                  <a:shade val="75000"/>
                </a:schemeClr>
              </a:buClr>
              <a:buFont typeface="Wingdings 2"/>
              <a:buChar char=""/>
              <a:defRPr/>
            </a:pPr>
            <a:r>
              <a:rPr lang="en-US" sz="2400" dirty="0" smtClean="0">
                <a:latin typeface="Times New Roman" pitchFamily="18" charset="0"/>
                <a:cs typeface="Times New Roman" pitchFamily="18" charset="0"/>
              </a:rPr>
              <a:t>Speed, as emails are delivered instantly</a:t>
            </a:r>
          </a:p>
          <a:p>
            <a:pPr marL="640080" lvl="1" indent="-274320">
              <a:lnSpc>
                <a:spcPct val="120000"/>
              </a:lnSpc>
              <a:buClr>
                <a:schemeClr val="accent2">
                  <a:shade val="75000"/>
                </a:schemeClr>
              </a:buClr>
              <a:buFont typeface="Wingdings 2"/>
              <a:buChar char=""/>
              <a:defRPr/>
            </a:pPr>
            <a:r>
              <a:rPr lang="en-US" sz="2400" dirty="0" smtClean="0">
                <a:latin typeface="Times New Roman" pitchFamily="18" charset="0"/>
                <a:cs typeface="Times New Roman" pitchFamily="18" charset="0"/>
              </a:rPr>
              <a:t>Cheap </a:t>
            </a:r>
          </a:p>
          <a:p>
            <a:pPr marL="640080" lvl="1" indent="-274320">
              <a:lnSpc>
                <a:spcPct val="120000"/>
              </a:lnSpc>
              <a:buClr>
                <a:schemeClr val="accent2">
                  <a:shade val="75000"/>
                </a:schemeClr>
              </a:buClr>
              <a:buFont typeface="Wingdings 2"/>
              <a:buChar char=""/>
              <a:defRPr/>
            </a:pPr>
            <a:r>
              <a:rPr lang="en-US" sz="2400" dirty="0" smtClean="0">
                <a:latin typeface="Times New Roman" pitchFamily="18" charset="0"/>
                <a:cs typeface="Times New Roman" pitchFamily="18" charset="0"/>
              </a:rPr>
              <a:t>Efficient, sending to a group can be done in one step</a:t>
            </a:r>
          </a:p>
          <a:p>
            <a:pPr marL="640080" lvl="1" indent="-274320">
              <a:lnSpc>
                <a:spcPct val="120000"/>
              </a:lnSpc>
              <a:buClr>
                <a:schemeClr val="accent2">
                  <a:shade val="75000"/>
                </a:schemeClr>
              </a:buClr>
              <a:buFont typeface="Wingdings 2"/>
              <a:buChar char=""/>
              <a:defRPr/>
            </a:pPr>
            <a:r>
              <a:rPr lang="en-US" sz="2400" dirty="0" smtClean="0">
                <a:latin typeface="Times New Roman" pitchFamily="18" charset="0"/>
                <a:cs typeface="Times New Roman" pitchFamily="18" charset="0"/>
              </a:rPr>
              <a:t>Simple</a:t>
            </a:r>
          </a:p>
          <a:p>
            <a:pPr marL="640080" lvl="1" indent="-274320">
              <a:lnSpc>
                <a:spcPct val="120000"/>
              </a:lnSpc>
              <a:buClr>
                <a:schemeClr val="accent2">
                  <a:shade val="75000"/>
                </a:schemeClr>
              </a:buClr>
              <a:buFont typeface="Wingdings 2"/>
              <a:buChar char=""/>
              <a:defRPr/>
            </a:pPr>
            <a:r>
              <a:rPr lang="en-US" sz="2400" dirty="0" smtClean="0">
                <a:latin typeface="Times New Roman" pitchFamily="18" charset="0"/>
                <a:cs typeface="Times New Roman" pitchFamily="18" charset="0"/>
              </a:rPr>
              <a:t>Environment friendly</a:t>
            </a:r>
          </a:p>
          <a:p>
            <a:pPr marL="640080" lvl="1" indent="-274320">
              <a:lnSpc>
                <a:spcPct val="120000"/>
              </a:lnSpc>
              <a:buClr>
                <a:schemeClr val="accent2">
                  <a:shade val="75000"/>
                </a:schemeClr>
              </a:buClr>
              <a:buFont typeface="Wingdings 2"/>
              <a:buChar char=""/>
              <a:defRPr/>
            </a:pPr>
            <a:r>
              <a:rPr lang="en-US" sz="2400" dirty="0" smtClean="0">
                <a:latin typeface="Times New Roman" pitchFamily="18" charset="0"/>
                <a:cs typeface="Times New Roman" pitchFamily="18" charset="0"/>
              </a:rPr>
              <a:t>Easier for references</a:t>
            </a:r>
          </a:p>
          <a:p>
            <a:pPr marL="640080" lvl="1" indent="-274320">
              <a:lnSpc>
                <a:spcPct val="120000"/>
              </a:lnSpc>
              <a:buClr>
                <a:schemeClr val="accent2">
                  <a:shade val="75000"/>
                </a:schemeClr>
              </a:buClr>
              <a:buFont typeface="Wingdings 2"/>
              <a:buChar char=""/>
              <a:defRPr/>
            </a:pPr>
            <a:r>
              <a:rPr lang="en-US" sz="2400" dirty="0" smtClean="0">
                <a:latin typeface="Times New Roman" pitchFamily="18" charset="0"/>
                <a:cs typeface="Times New Roman" pitchFamily="18" charset="0"/>
              </a:rPr>
              <a:t>Reliable and secure</a:t>
            </a:r>
          </a:p>
        </p:txBody>
      </p:sp>
      <p:sp>
        <p:nvSpPr>
          <p:cNvPr id="4" name="Date Placeholder 3"/>
          <p:cNvSpPr>
            <a:spLocks noGrp="1"/>
          </p:cNvSpPr>
          <p:nvPr>
            <p:ph type="dt" sz="half" idx="10"/>
          </p:nvPr>
        </p:nvSpPr>
        <p:spPr/>
        <p:txBody>
          <a:bodyPr/>
          <a:lstStyle/>
          <a:p>
            <a:fld id="{C49EA892-3226-4C9D-A7E6-1D17595F4BA3}" type="datetime2">
              <a:rPr lang="en-US" smtClean="0">
                <a:solidFill>
                  <a:prstClr val="black">
                    <a:tint val="75000"/>
                  </a:prstClr>
                </a:solidFill>
              </a:rPr>
              <a:pPr/>
              <a:t>Thursday, January 21, 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TL: Computer Fundamentals</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D4FE7F4-D3B3-43BB-A85D-8E86E9A9CA1A}" type="slidenum">
              <a:rPr lang="en-US" smtClean="0">
                <a:solidFill>
                  <a:prstClr val="black">
                    <a:tint val="75000"/>
                  </a:prstClr>
                </a:solidFill>
              </a:rPr>
              <a:pPr/>
              <a:t>31</a:t>
            </a:fld>
            <a:endParaRPr lang="en-US">
              <a:solidFill>
                <a:prstClr val="black">
                  <a:tint val="75000"/>
                </a:prstClr>
              </a:solidFill>
            </a:endParaRPr>
          </a:p>
        </p:txBody>
      </p:sp>
    </p:spTree>
    <p:extLst>
      <p:ext uri="{BB962C8B-B14F-4D97-AF65-F5344CB8AC3E}">
        <p14:creationId xmlns:p14="http://schemas.microsoft.com/office/powerpoint/2010/main" xmlns="" val="296568063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smtClean="0">
                <a:latin typeface="Times New Roman" panose="02020603050405020304" pitchFamily="18" charset="0"/>
                <a:cs typeface="Times New Roman" panose="02020603050405020304" pitchFamily="18" charset="0"/>
              </a:rPr>
              <a:t>Disadvantages of Using Email</a:t>
            </a:r>
            <a:endParaRPr lang="en-US" b="1" dirty="0"/>
          </a:p>
        </p:txBody>
      </p:sp>
      <p:sp>
        <p:nvSpPr>
          <p:cNvPr id="3" name="Content Placeholder 2"/>
          <p:cNvSpPr>
            <a:spLocks noGrp="1"/>
          </p:cNvSpPr>
          <p:nvPr>
            <p:ph idx="1"/>
          </p:nvPr>
        </p:nvSpPr>
        <p:spPr>
          <a:xfrm>
            <a:off x="628650" y="1543051"/>
            <a:ext cx="7886700" cy="4633912"/>
          </a:xfrm>
        </p:spPr>
        <p:txBody>
          <a:bodyPr>
            <a:noAutofit/>
          </a:bodyPr>
          <a:lstStyle/>
          <a:p>
            <a:pPr marL="640080" lvl="1" indent="-274320">
              <a:lnSpc>
                <a:spcPct val="120000"/>
              </a:lnSpc>
              <a:buClr>
                <a:schemeClr val="accent2">
                  <a:shade val="75000"/>
                </a:schemeClr>
              </a:buClr>
              <a:buFont typeface="Wingdings 2"/>
              <a:buChar char=""/>
              <a:defRPr/>
            </a:pPr>
            <a:r>
              <a:rPr lang="en-US" sz="2400" dirty="0" smtClean="0">
                <a:latin typeface="Times New Roman" pitchFamily="18" charset="0"/>
                <a:cs typeface="Times New Roman" pitchFamily="18" charset="0"/>
              </a:rPr>
              <a:t>Viruses</a:t>
            </a:r>
          </a:p>
          <a:p>
            <a:pPr marL="640080" lvl="1" indent="-274320">
              <a:lnSpc>
                <a:spcPct val="120000"/>
              </a:lnSpc>
              <a:buClr>
                <a:schemeClr val="accent2">
                  <a:shade val="75000"/>
                </a:schemeClr>
              </a:buClr>
              <a:buFont typeface="Wingdings 2"/>
              <a:buChar char=""/>
              <a:defRPr/>
            </a:pPr>
            <a:r>
              <a:rPr lang="en-US" sz="2400" dirty="0" smtClean="0">
                <a:latin typeface="Times New Roman" pitchFamily="18" charset="0"/>
                <a:cs typeface="Times New Roman" pitchFamily="18" charset="0"/>
              </a:rPr>
              <a:t>Spam</a:t>
            </a:r>
          </a:p>
          <a:p>
            <a:pPr marL="640080" lvl="1" indent="-274320">
              <a:lnSpc>
                <a:spcPct val="120000"/>
              </a:lnSpc>
              <a:buClr>
                <a:schemeClr val="accent2">
                  <a:shade val="75000"/>
                </a:schemeClr>
              </a:buClr>
              <a:buFont typeface="Wingdings 2"/>
              <a:buChar char=""/>
              <a:defRPr/>
            </a:pPr>
            <a:r>
              <a:rPr lang="en-US" sz="2400" dirty="0" smtClean="0">
                <a:latin typeface="Times New Roman" pitchFamily="18" charset="0"/>
                <a:cs typeface="Times New Roman" pitchFamily="18" charset="0"/>
              </a:rPr>
              <a:t>Hacking</a:t>
            </a:r>
          </a:p>
          <a:p>
            <a:pPr marL="640080" lvl="1" indent="-274320">
              <a:lnSpc>
                <a:spcPct val="120000"/>
              </a:lnSpc>
              <a:buClr>
                <a:schemeClr val="accent2">
                  <a:shade val="75000"/>
                </a:schemeClr>
              </a:buClr>
              <a:buFont typeface="Wingdings 2"/>
              <a:buChar char=""/>
              <a:defRPr/>
            </a:pPr>
            <a:r>
              <a:rPr lang="en-US" sz="2400" dirty="0" smtClean="0">
                <a:latin typeface="Times New Roman" pitchFamily="18" charset="0"/>
                <a:cs typeface="Times New Roman" pitchFamily="18" charset="0"/>
              </a:rPr>
              <a:t>Misinterpretation of content if typed in hurry</a:t>
            </a:r>
          </a:p>
          <a:p>
            <a:pPr marL="640080" lvl="1" indent="-274320">
              <a:lnSpc>
                <a:spcPct val="120000"/>
              </a:lnSpc>
              <a:buClr>
                <a:schemeClr val="accent2">
                  <a:shade val="75000"/>
                </a:schemeClr>
              </a:buClr>
              <a:buFont typeface="Wingdings 2"/>
              <a:buChar char=""/>
              <a:defRPr/>
            </a:pPr>
            <a:r>
              <a:rPr lang="en-US" sz="2400" dirty="0" smtClean="0">
                <a:latin typeface="Times New Roman" pitchFamily="18" charset="0"/>
                <a:cs typeface="Times New Roman" pitchFamily="18" charset="0"/>
              </a:rPr>
              <a:t>Crowded inbox</a:t>
            </a:r>
          </a:p>
          <a:p>
            <a:pPr marL="640080" lvl="1" indent="-274320">
              <a:lnSpc>
                <a:spcPct val="120000"/>
              </a:lnSpc>
              <a:buClr>
                <a:schemeClr val="accent2">
                  <a:shade val="75000"/>
                </a:schemeClr>
              </a:buClr>
              <a:buFont typeface="Wingdings 2"/>
              <a:buChar char=""/>
              <a:defRPr/>
            </a:pPr>
            <a:r>
              <a:rPr lang="en-US" sz="2400" dirty="0" smtClean="0">
                <a:latin typeface="Times New Roman" pitchFamily="18" charset="0"/>
                <a:cs typeface="Times New Roman" pitchFamily="18" charset="0"/>
              </a:rPr>
              <a:t>Need to check the inbox regularly</a:t>
            </a:r>
          </a:p>
          <a:p>
            <a:pPr marL="640080" lvl="1" indent="-274320">
              <a:lnSpc>
                <a:spcPct val="120000"/>
              </a:lnSpc>
              <a:buClr>
                <a:schemeClr val="accent2">
                  <a:shade val="75000"/>
                </a:schemeClr>
              </a:buClr>
              <a:buFont typeface="Wingdings 2"/>
              <a:buChar char=""/>
              <a:defRPr/>
            </a:pPr>
            <a:r>
              <a:rPr lang="en-US" sz="2400" dirty="0" smtClean="0">
                <a:latin typeface="Times New Roman" pitchFamily="18" charset="0"/>
                <a:cs typeface="Times New Roman" pitchFamily="18" charset="0"/>
              </a:rPr>
              <a:t>Sensitive info can be easily distributed</a:t>
            </a:r>
          </a:p>
          <a:p>
            <a:pPr marL="640080" lvl="1" indent="-274320">
              <a:lnSpc>
                <a:spcPct val="120000"/>
              </a:lnSpc>
              <a:buClr>
                <a:schemeClr val="accent2">
                  <a:shade val="75000"/>
                </a:schemeClr>
              </a:buClr>
              <a:buFont typeface="Wingdings 2"/>
              <a:buChar char=""/>
              <a:defRPr/>
            </a:pPr>
            <a:r>
              <a:rPr lang="en-US" sz="2400" dirty="0" smtClean="0">
                <a:latin typeface="Times New Roman" pitchFamily="18" charset="0"/>
                <a:cs typeface="Times New Roman" pitchFamily="18" charset="0"/>
              </a:rPr>
              <a:t>Lose of interest in reading if the email content is too long</a:t>
            </a:r>
          </a:p>
        </p:txBody>
      </p:sp>
      <p:sp>
        <p:nvSpPr>
          <p:cNvPr id="4" name="Date Placeholder 3"/>
          <p:cNvSpPr>
            <a:spLocks noGrp="1"/>
          </p:cNvSpPr>
          <p:nvPr>
            <p:ph type="dt" sz="half" idx="10"/>
          </p:nvPr>
        </p:nvSpPr>
        <p:spPr/>
        <p:txBody>
          <a:bodyPr/>
          <a:lstStyle/>
          <a:p>
            <a:fld id="{5135E271-3C11-4165-861C-6C6582A31577}" type="datetime2">
              <a:rPr lang="en-US" smtClean="0">
                <a:solidFill>
                  <a:prstClr val="black">
                    <a:tint val="75000"/>
                  </a:prstClr>
                </a:solidFill>
              </a:rPr>
              <a:pPr/>
              <a:t>Thursday, January 21, 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TL: Computer Fundamentals</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D4FE7F4-D3B3-43BB-A85D-8E86E9A9CA1A}" type="slidenum">
              <a:rPr lang="en-US" smtClean="0">
                <a:solidFill>
                  <a:prstClr val="black">
                    <a:tint val="75000"/>
                  </a:prstClr>
                </a:solidFill>
              </a:rPr>
              <a:pPr/>
              <a:t>32</a:t>
            </a:fld>
            <a:endParaRPr lang="en-US">
              <a:solidFill>
                <a:prstClr val="black">
                  <a:tint val="75000"/>
                </a:prstClr>
              </a:solidFill>
            </a:endParaRPr>
          </a:p>
        </p:txBody>
      </p:sp>
    </p:spTree>
    <p:extLst>
      <p:ext uri="{BB962C8B-B14F-4D97-AF65-F5344CB8AC3E}">
        <p14:creationId xmlns:p14="http://schemas.microsoft.com/office/powerpoint/2010/main" xmlns="" val="29863675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smtClean="0">
                <a:latin typeface="Times New Roman" panose="02020603050405020304" pitchFamily="18" charset="0"/>
                <a:cs typeface="Times New Roman" panose="02020603050405020304" pitchFamily="18" charset="0"/>
              </a:rPr>
              <a:t>Disadvantages of Internet</a:t>
            </a:r>
            <a:r>
              <a:rPr lang="en-US" b="1" dirty="0" smtClean="0"/>
              <a:t> </a:t>
            </a:r>
            <a:endParaRPr lang="en-US" b="1" dirty="0"/>
          </a:p>
        </p:txBody>
      </p:sp>
      <p:sp>
        <p:nvSpPr>
          <p:cNvPr id="3" name="Content Placeholder 2"/>
          <p:cNvSpPr>
            <a:spLocks noGrp="1"/>
          </p:cNvSpPr>
          <p:nvPr>
            <p:ph idx="1"/>
          </p:nvPr>
        </p:nvSpPr>
        <p:spPr>
          <a:xfrm>
            <a:off x="628650" y="1400175"/>
            <a:ext cx="7886700" cy="4776788"/>
          </a:xfrm>
        </p:spPr>
        <p:txBody>
          <a:bodyPr>
            <a:noAutofit/>
          </a:bodyPr>
          <a:lstStyle/>
          <a:p>
            <a:pPr marL="640080" lvl="1" indent="-274320">
              <a:lnSpc>
                <a:spcPct val="120000"/>
              </a:lnSpc>
              <a:buClr>
                <a:schemeClr val="accent2">
                  <a:shade val="75000"/>
                </a:schemeClr>
              </a:buClr>
              <a:buFont typeface="Wingdings 2"/>
              <a:buChar char=""/>
              <a:defRPr/>
            </a:pPr>
            <a:r>
              <a:rPr lang="en-US" sz="2500" dirty="0" smtClean="0">
                <a:latin typeface="Times New Roman" pitchFamily="18" charset="0"/>
                <a:cs typeface="Times New Roman" pitchFamily="18" charset="0"/>
              </a:rPr>
              <a:t>Spreads viruses through email &amp; downloads</a:t>
            </a:r>
          </a:p>
          <a:p>
            <a:pPr marL="640080" lvl="1" indent="-274320">
              <a:lnSpc>
                <a:spcPct val="120000"/>
              </a:lnSpc>
              <a:buClr>
                <a:schemeClr val="accent2">
                  <a:shade val="75000"/>
                </a:schemeClr>
              </a:buClr>
              <a:buFont typeface="Wingdings 2"/>
              <a:buChar char=""/>
              <a:defRPr/>
            </a:pPr>
            <a:r>
              <a:rPr lang="en-US" sz="2500" dirty="0" smtClean="0">
                <a:latin typeface="Times New Roman" pitchFamily="18" charset="0"/>
                <a:cs typeface="Times New Roman" pitchFamily="18" charset="0"/>
              </a:rPr>
              <a:t>Security problems valuable data may be deleted</a:t>
            </a:r>
          </a:p>
          <a:p>
            <a:pPr marL="640080" lvl="1" indent="-274320">
              <a:lnSpc>
                <a:spcPct val="120000"/>
              </a:lnSpc>
              <a:buClr>
                <a:schemeClr val="accent2">
                  <a:shade val="75000"/>
                </a:schemeClr>
              </a:buClr>
              <a:buFont typeface="Wingdings 2"/>
              <a:buChar char=""/>
              <a:defRPr/>
            </a:pPr>
            <a:r>
              <a:rPr lang="en-US" sz="2500" dirty="0" smtClean="0">
                <a:latin typeface="Times New Roman" pitchFamily="18" charset="0"/>
                <a:cs typeface="Times New Roman" pitchFamily="18" charset="0"/>
              </a:rPr>
              <a:t>Promotes immorality through text, pics, or movies</a:t>
            </a:r>
          </a:p>
          <a:p>
            <a:pPr marL="640080" lvl="1" indent="-274320">
              <a:lnSpc>
                <a:spcPct val="120000"/>
              </a:lnSpc>
              <a:buClr>
                <a:schemeClr val="accent2">
                  <a:shade val="75000"/>
                </a:schemeClr>
              </a:buClr>
              <a:buFont typeface="Wingdings 2"/>
              <a:buChar char=""/>
              <a:defRPr/>
            </a:pPr>
            <a:r>
              <a:rPr lang="en-US" sz="2500" dirty="0" smtClean="0">
                <a:latin typeface="Times New Roman" pitchFamily="18" charset="0"/>
                <a:cs typeface="Times New Roman" pitchFamily="18" charset="0"/>
              </a:rPr>
              <a:t>Provides inaccuracy information</a:t>
            </a:r>
          </a:p>
          <a:p>
            <a:pPr marL="640080" lvl="1" indent="-274320">
              <a:lnSpc>
                <a:spcPct val="120000"/>
              </a:lnSpc>
              <a:buClr>
                <a:schemeClr val="accent2">
                  <a:shade val="75000"/>
                </a:schemeClr>
              </a:buClr>
              <a:buFont typeface="Wingdings 2"/>
              <a:buChar char=""/>
              <a:defRPr/>
            </a:pPr>
            <a:r>
              <a:rPr lang="en-US" sz="2500" dirty="0" smtClean="0">
                <a:latin typeface="Times New Roman" pitchFamily="18" charset="0"/>
                <a:cs typeface="Times New Roman" pitchFamily="18" charset="0"/>
              </a:rPr>
              <a:t>Wastage of time</a:t>
            </a:r>
          </a:p>
          <a:p>
            <a:pPr marL="640080" lvl="1" indent="-274320">
              <a:lnSpc>
                <a:spcPct val="120000"/>
              </a:lnSpc>
              <a:buClr>
                <a:schemeClr val="accent2">
                  <a:shade val="75000"/>
                </a:schemeClr>
              </a:buClr>
              <a:buFont typeface="Wingdings 2"/>
              <a:buChar char=""/>
              <a:defRPr/>
            </a:pPr>
            <a:r>
              <a:rPr lang="en-US" sz="2500" dirty="0" smtClean="0">
                <a:latin typeface="Times New Roman" pitchFamily="18" charset="0"/>
                <a:cs typeface="Times New Roman" pitchFamily="18" charset="0"/>
              </a:rPr>
              <a:t>English language problems, some people cannot avail the facility of internet</a:t>
            </a:r>
          </a:p>
          <a:p>
            <a:pPr marL="640080" lvl="1" indent="-274320">
              <a:lnSpc>
                <a:spcPct val="120000"/>
              </a:lnSpc>
              <a:buClr>
                <a:schemeClr val="accent2">
                  <a:shade val="75000"/>
                </a:schemeClr>
              </a:buClr>
              <a:buFont typeface="Wingdings 2"/>
              <a:buChar char=""/>
              <a:defRPr/>
            </a:pPr>
            <a:r>
              <a:rPr lang="en-US" sz="2500" dirty="0" smtClean="0">
                <a:latin typeface="Times New Roman" pitchFamily="18" charset="0"/>
                <a:cs typeface="Times New Roman" pitchFamily="18" charset="0"/>
              </a:rPr>
              <a:t>Promotes pornography due to many pornographic site</a:t>
            </a:r>
          </a:p>
          <a:p>
            <a:pPr marL="640080" lvl="1" indent="-274320">
              <a:lnSpc>
                <a:spcPct val="120000"/>
              </a:lnSpc>
              <a:buClr>
                <a:schemeClr val="accent2">
                  <a:shade val="75000"/>
                </a:schemeClr>
              </a:buClr>
              <a:buFont typeface="Wingdings 2"/>
              <a:buChar char=""/>
              <a:defRPr/>
            </a:pPr>
            <a:r>
              <a:rPr lang="en-US" sz="2500" dirty="0" smtClean="0">
                <a:latin typeface="Times New Roman" pitchFamily="18" charset="0"/>
                <a:cs typeface="Times New Roman" pitchFamily="18" charset="0"/>
              </a:rPr>
              <a:t>Spamming, sending un-wanted emails </a:t>
            </a:r>
          </a:p>
        </p:txBody>
      </p:sp>
      <p:sp>
        <p:nvSpPr>
          <p:cNvPr id="4" name="Date Placeholder 3"/>
          <p:cNvSpPr>
            <a:spLocks noGrp="1"/>
          </p:cNvSpPr>
          <p:nvPr>
            <p:ph type="dt" sz="half" idx="10"/>
          </p:nvPr>
        </p:nvSpPr>
        <p:spPr/>
        <p:txBody>
          <a:bodyPr/>
          <a:lstStyle/>
          <a:p>
            <a:fld id="{F1A524EC-A4CD-422E-84EB-F68D825A71BC}" type="datetime2">
              <a:rPr lang="en-US" smtClean="0">
                <a:solidFill>
                  <a:prstClr val="black">
                    <a:tint val="75000"/>
                  </a:prstClr>
                </a:solidFill>
              </a:rPr>
              <a:pPr/>
              <a:t>Thursday, January 21, 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TL: Computer Fundamentals</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D4FE7F4-D3B3-43BB-A85D-8E86E9A9CA1A}" type="slidenum">
              <a:rPr lang="en-US" smtClean="0">
                <a:solidFill>
                  <a:prstClr val="black">
                    <a:tint val="75000"/>
                  </a:prstClr>
                </a:solidFill>
              </a:rPr>
              <a:pPr/>
              <a:t>4</a:t>
            </a:fld>
            <a:endParaRPr lang="en-US">
              <a:solidFill>
                <a:prstClr val="black">
                  <a:tint val="75000"/>
                </a:prstClr>
              </a:solidFill>
            </a:endParaRPr>
          </a:p>
        </p:txBody>
      </p:sp>
    </p:spTree>
    <p:extLst>
      <p:ext uri="{BB962C8B-B14F-4D97-AF65-F5344CB8AC3E}">
        <p14:creationId xmlns:p14="http://schemas.microsoft.com/office/powerpoint/2010/main" xmlns="" val="31086582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a:latin typeface="Times New Roman" panose="02020603050405020304" pitchFamily="18" charset="0"/>
                <a:cs typeface="Times New Roman" panose="02020603050405020304" pitchFamily="18" charset="0"/>
              </a:rPr>
              <a:t>A</a:t>
            </a:r>
            <a:r>
              <a:rPr lang="en-US" sz="3600" b="1" dirty="0" smtClean="0">
                <a:latin typeface="Times New Roman" panose="02020603050405020304" pitchFamily="18" charset="0"/>
                <a:cs typeface="Times New Roman" panose="02020603050405020304" pitchFamily="18" charset="0"/>
              </a:rPr>
              <a:t>dvantages of Networking</a:t>
            </a:r>
            <a:r>
              <a:rPr lang="en-US" b="1" dirty="0" smtClean="0"/>
              <a:t> </a:t>
            </a:r>
            <a:endParaRPr lang="en-US" b="1" dirty="0"/>
          </a:p>
        </p:txBody>
      </p:sp>
      <p:sp>
        <p:nvSpPr>
          <p:cNvPr id="3" name="Content Placeholder 2"/>
          <p:cNvSpPr>
            <a:spLocks noGrp="1"/>
          </p:cNvSpPr>
          <p:nvPr>
            <p:ph idx="1"/>
          </p:nvPr>
        </p:nvSpPr>
        <p:spPr>
          <a:xfrm>
            <a:off x="628650" y="2043113"/>
            <a:ext cx="7886700" cy="4133850"/>
          </a:xfrm>
        </p:spPr>
        <p:txBody>
          <a:bodyPr>
            <a:noAutofit/>
          </a:bodyPr>
          <a:lstStyle/>
          <a:p>
            <a:pPr marL="640080" lvl="1" indent="-274320">
              <a:lnSpc>
                <a:spcPct val="120000"/>
              </a:lnSpc>
              <a:buClr>
                <a:schemeClr val="accent2">
                  <a:shade val="75000"/>
                </a:schemeClr>
              </a:buClr>
              <a:buFont typeface="Wingdings 2"/>
              <a:buChar char=""/>
              <a:defRPr/>
            </a:pPr>
            <a:r>
              <a:rPr lang="en-US" sz="2800" dirty="0" smtClean="0">
                <a:latin typeface="Times New Roman" pitchFamily="18" charset="0"/>
                <a:cs typeface="Times New Roman" pitchFamily="18" charset="0"/>
              </a:rPr>
              <a:t>Data or file sharing</a:t>
            </a:r>
          </a:p>
          <a:p>
            <a:pPr marL="640080" lvl="1" indent="-274320">
              <a:lnSpc>
                <a:spcPct val="120000"/>
              </a:lnSpc>
              <a:buClr>
                <a:schemeClr val="accent2">
                  <a:shade val="75000"/>
                </a:schemeClr>
              </a:buClr>
              <a:buFont typeface="Wingdings 2"/>
              <a:buChar char=""/>
              <a:defRPr/>
            </a:pPr>
            <a:r>
              <a:rPr lang="en-US" sz="2800" dirty="0" smtClean="0">
                <a:latin typeface="Times New Roman" pitchFamily="18" charset="0"/>
                <a:cs typeface="Times New Roman" pitchFamily="18" charset="0"/>
              </a:rPr>
              <a:t>Hardware sharing</a:t>
            </a:r>
          </a:p>
          <a:p>
            <a:pPr marL="640080" lvl="1" indent="-274320">
              <a:lnSpc>
                <a:spcPct val="120000"/>
              </a:lnSpc>
              <a:buClr>
                <a:schemeClr val="accent2">
                  <a:shade val="75000"/>
                </a:schemeClr>
              </a:buClr>
              <a:buFont typeface="Wingdings 2"/>
              <a:buChar char=""/>
              <a:defRPr/>
            </a:pPr>
            <a:r>
              <a:rPr lang="en-US" sz="2800" dirty="0" smtClean="0">
                <a:latin typeface="Times New Roman" pitchFamily="18" charset="0"/>
                <a:cs typeface="Times New Roman" pitchFamily="18" charset="0"/>
              </a:rPr>
              <a:t>Internet access</a:t>
            </a:r>
          </a:p>
          <a:p>
            <a:pPr marL="640080" lvl="1" indent="-274320">
              <a:lnSpc>
                <a:spcPct val="120000"/>
              </a:lnSpc>
              <a:buClr>
                <a:schemeClr val="accent2">
                  <a:shade val="75000"/>
                </a:schemeClr>
              </a:buClr>
              <a:buFont typeface="Wingdings 2"/>
              <a:buChar char=""/>
              <a:defRPr/>
            </a:pPr>
            <a:r>
              <a:rPr lang="en-US" sz="2800" dirty="0" smtClean="0">
                <a:latin typeface="Times New Roman" pitchFamily="18" charset="0"/>
                <a:cs typeface="Times New Roman" pitchFamily="18" charset="0"/>
              </a:rPr>
              <a:t>Data security and management </a:t>
            </a:r>
          </a:p>
          <a:p>
            <a:pPr marL="640080" lvl="1" indent="-274320">
              <a:lnSpc>
                <a:spcPct val="120000"/>
              </a:lnSpc>
              <a:buClr>
                <a:schemeClr val="accent2">
                  <a:shade val="75000"/>
                </a:schemeClr>
              </a:buClr>
              <a:buFont typeface="Wingdings 2"/>
              <a:buChar char=""/>
              <a:defRPr/>
            </a:pPr>
            <a:r>
              <a:rPr lang="en-US" sz="2800" dirty="0" smtClean="0">
                <a:latin typeface="Times New Roman" pitchFamily="18" charset="0"/>
                <a:cs typeface="Times New Roman" pitchFamily="18" charset="0"/>
              </a:rPr>
              <a:t>Entertainment in form of games music etc.</a:t>
            </a:r>
          </a:p>
          <a:p>
            <a:pPr marL="640080" lvl="1" indent="-274320">
              <a:lnSpc>
                <a:spcPct val="120000"/>
              </a:lnSpc>
              <a:buClr>
                <a:schemeClr val="accent2">
                  <a:shade val="75000"/>
                </a:schemeClr>
              </a:buClr>
              <a:buFont typeface="Wingdings 2"/>
              <a:buChar char=""/>
              <a:defRPr/>
            </a:pPr>
            <a:r>
              <a:rPr lang="en-US" sz="2800" dirty="0" smtClean="0">
                <a:latin typeface="Times New Roman" pitchFamily="18" charset="0"/>
                <a:cs typeface="Times New Roman" pitchFamily="18" charset="0"/>
              </a:rPr>
              <a:t>Connectivity and communication</a:t>
            </a:r>
          </a:p>
        </p:txBody>
      </p:sp>
      <p:sp>
        <p:nvSpPr>
          <p:cNvPr id="4" name="Date Placeholder 3"/>
          <p:cNvSpPr>
            <a:spLocks noGrp="1"/>
          </p:cNvSpPr>
          <p:nvPr>
            <p:ph type="dt" sz="half" idx="10"/>
          </p:nvPr>
        </p:nvSpPr>
        <p:spPr/>
        <p:txBody>
          <a:bodyPr/>
          <a:lstStyle/>
          <a:p>
            <a:fld id="{EBEDF73D-3A9B-48FA-9683-A4F4B06747D0}" type="datetime2">
              <a:rPr lang="en-US" smtClean="0">
                <a:solidFill>
                  <a:prstClr val="black">
                    <a:tint val="75000"/>
                  </a:prstClr>
                </a:solidFill>
              </a:rPr>
              <a:pPr/>
              <a:t>Thursday, January 21, 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TL: Computer Fundamentals</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D4FE7F4-D3B3-43BB-A85D-8E86E9A9CA1A}" type="slidenum">
              <a:rPr lang="en-US" smtClean="0">
                <a:solidFill>
                  <a:prstClr val="black">
                    <a:tint val="75000"/>
                  </a:prstClr>
                </a:solidFill>
              </a:rPr>
              <a:pPr/>
              <a:t>5</a:t>
            </a:fld>
            <a:endParaRPr lang="en-US">
              <a:solidFill>
                <a:prstClr val="black">
                  <a:tint val="75000"/>
                </a:prstClr>
              </a:solidFill>
            </a:endParaRPr>
          </a:p>
        </p:txBody>
      </p:sp>
    </p:spTree>
    <p:extLst>
      <p:ext uri="{BB962C8B-B14F-4D97-AF65-F5344CB8AC3E}">
        <p14:creationId xmlns:p14="http://schemas.microsoft.com/office/powerpoint/2010/main" xmlns="" val="32532136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smtClean="0">
                <a:latin typeface="Times New Roman" panose="02020603050405020304" pitchFamily="18" charset="0"/>
                <a:cs typeface="Times New Roman" panose="02020603050405020304" pitchFamily="18" charset="0"/>
              </a:rPr>
              <a:t>Disadvantages of Networking</a:t>
            </a:r>
            <a:r>
              <a:rPr lang="en-US" b="1" dirty="0" smtClean="0"/>
              <a:t> </a:t>
            </a:r>
            <a:endParaRPr lang="en-US" b="1" dirty="0"/>
          </a:p>
        </p:txBody>
      </p:sp>
      <p:sp>
        <p:nvSpPr>
          <p:cNvPr id="3" name="Content Placeholder 2"/>
          <p:cNvSpPr>
            <a:spLocks noGrp="1"/>
          </p:cNvSpPr>
          <p:nvPr>
            <p:ph idx="1"/>
          </p:nvPr>
        </p:nvSpPr>
        <p:spPr>
          <a:xfrm>
            <a:off x="628650" y="1543051"/>
            <a:ext cx="7886700" cy="4633912"/>
          </a:xfrm>
        </p:spPr>
        <p:txBody>
          <a:bodyPr>
            <a:noAutofit/>
          </a:bodyPr>
          <a:lstStyle/>
          <a:p>
            <a:pPr marL="640080" lvl="1" indent="-274320">
              <a:lnSpc>
                <a:spcPct val="120000"/>
              </a:lnSpc>
              <a:buClr>
                <a:schemeClr val="accent2">
                  <a:shade val="75000"/>
                </a:schemeClr>
              </a:buClr>
              <a:buFont typeface="Wingdings 2"/>
              <a:buChar char=""/>
              <a:defRPr/>
            </a:pPr>
            <a:r>
              <a:rPr lang="en-US" sz="2800" dirty="0" smtClean="0">
                <a:latin typeface="Times New Roman" pitchFamily="18" charset="0"/>
                <a:cs typeface="Times New Roman" pitchFamily="18" charset="0"/>
              </a:rPr>
              <a:t>Failure of the server, users may not be able to run any application programs</a:t>
            </a:r>
          </a:p>
          <a:p>
            <a:pPr marL="640080" lvl="1" indent="-274320">
              <a:lnSpc>
                <a:spcPct val="120000"/>
              </a:lnSpc>
              <a:buClr>
                <a:schemeClr val="accent2">
                  <a:shade val="75000"/>
                </a:schemeClr>
              </a:buClr>
              <a:buFont typeface="Wingdings 2"/>
              <a:buChar char=""/>
              <a:defRPr/>
            </a:pPr>
            <a:r>
              <a:rPr lang="en-US" sz="2800" dirty="0" smtClean="0">
                <a:latin typeface="Times New Roman" pitchFamily="18" charset="0"/>
                <a:cs typeface="Times New Roman" pitchFamily="18" charset="0"/>
              </a:rPr>
              <a:t>Lose of data due faults in the network</a:t>
            </a:r>
          </a:p>
          <a:p>
            <a:pPr marL="640080" lvl="1" indent="-274320">
              <a:lnSpc>
                <a:spcPct val="120000"/>
              </a:lnSpc>
              <a:buClr>
                <a:schemeClr val="accent2">
                  <a:shade val="75000"/>
                </a:schemeClr>
              </a:buClr>
              <a:buFont typeface="Wingdings 2"/>
              <a:buChar char=""/>
              <a:defRPr/>
            </a:pPr>
            <a:r>
              <a:rPr lang="en-US" sz="2800" dirty="0" smtClean="0">
                <a:latin typeface="Times New Roman" pitchFamily="18" charset="0"/>
                <a:cs typeface="Times New Roman" pitchFamily="18" charset="0"/>
              </a:rPr>
              <a:t>Difficult to make the system secure from the hackers</a:t>
            </a:r>
          </a:p>
          <a:p>
            <a:pPr marL="640080" lvl="1" indent="-274320">
              <a:lnSpc>
                <a:spcPct val="120000"/>
              </a:lnSpc>
              <a:buClr>
                <a:schemeClr val="accent2">
                  <a:shade val="75000"/>
                </a:schemeClr>
              </a:buClr>
              <a:buFont typeface="Wingdings 2"/>
              <a:buChar char=""/>
              <a:defRPr/>
            </a:pPr>
            <a:r>
              <a:rPr lang="en-US" sz="2800" dirty="0" smtClean="0">
                <a:latin typeface="Times New Roman" pitchFamily="18" charset="0"/>
                <a:cs typeface="Times New Roman" pitchFamily="18" charset="0"/>
              </a:rPr>
              <a:t>Resource planning is centralized </a:t>
            </a:r>
          </a:p>
          <a:p>
            <a:pPr marL="640080" lvl="1" indent="-274320">
              <a:lnSpc>
                <a:spcPct val="120000"/>
              </a:lnSpc>
              <a:buClr>
                <a:schemeClr val="accent2">
                  <a:shade val="75000"/>
                </a:schemeClr>
              </a:buClr>
              <a:buFont typeface="Wingdings 2"/>
              <a:buChar char=""/>
              <a:defRPr/>
            </a:pPr>
            <a:r>
              <a:rPr lang="en-US" sz="2800" dirty="0" smtClean="0">
                <a:latin typeface="Times New Roman" pitchFamily="18" charset="0"/>
                <a:cs typeface="Times New Roman" pitchFamily="18" charset="0"/>
              </a:rPr>
              <a:t>Network performance degrades increase in traffics </a:t>
            </a:r>
          </a:p>
          <a:p>
            <a:pPr marL="640080" lvl="1" indent="-274320">
              <a:lnSpc>
                <a:spcPct val="120000"/>
              </a:lnSpc>
              <a:buClr>
                <a:schemeClr val="accent2">
                  <a:shade val="75000"/>
                </a:schemeClr>
              </a:buClr>
              <a:buFont typeface="Wingdings 2"/>
              <a:buChar char=""/>
              <a:defRPr/>
            </a:pPr>
            <a:r>
              <a:rPr lang="en-US" sz="2800" dirty="0" smtClean="0">
                <a:latin typeface="Times New Roman" pitchFamily="18" charset="0"/>
                <a:cs typeface="Times New Roman" pitchFamily="18" charset="0"/>
              </a:rPr>
              <a:t>Difficult to manage if the network is large</a:t>
            </a:r>
          </a:p>
          <a:p>
            <a:pPr marL="640080" lvl="1" indent="-274320">
              <a:lnSpc>
                <a:spcPct val="120000"/>
              </a:lnSpc>
              <a:buClr>
                <a:schemeClr val="accent2">
                  <a:shade val="75000"/>
                </a:schemeClr>
              </a:buClr>
              <a:buFont typeface="Wingdings 2"/>
              <a:buChar char=""/>
              <a:defRPr/>
            </a:pPr>
            <a:endParaRPr lang="en-US" sz="2800" dirty="0" smtClean="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4C911AD1-E8F7-4C7A-9F56-D80ED6F131CA}" type="datetime2">
              <a:rPr lang="en-US" smtClean="0">
                <a:solidFill>
                  <a:prstClr val="black">
                    <a:tint val="75000"/>
                  </a:prstClr>
                </a:solidFill>
              </a:rPr>
              <a:pPr/>
              <a:t>Thursday, January 21, 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TL: Computer Fundamentals</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D4FE7F4-D3B3-43BB-A85D-8E86E9A9CA1A}" type="slidenum">
              <a:rPr lang="en-US" smtClean="0">
                <a:solidFill>
                  <a:prstClr val="black">
                    <a:tint val="75000"/>
                  </a:prstClr>
                </a:solidFill>
              </a:rPr>
              <a:pPr/>
              <a:t>6</a:t>
            </a:fld>
            <a:endParaRPr lang="en-US">
              <a:solidFill>
                <a:prstClr val="black">
                  <a:tint val="75000"/>
                </a:prstClr>
              </a:solidFill>
            </a:endParaRPr>
          </a:p>
        </p:txBody>
      </p:sp>
    </p:spTree>
    <p:extLst>
      <p:ext uri="{BB962C8B-B14F-4D97-AF65-F5344CB8AC3E}">
        <p14:creationId xmlns:p14="http://schemas.microsoft.com/office/powerpoint/2010/main" xmlns="" val="743021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smtClean="0">
                <a:latin typeface="Times New Roman" panose="02020603050405020304" pitchFamily="18" charset="0"/>
                <a:cs typeface="Times New Roman" panose="02020603050405020304" pitchFamily="18" charset="0"/>
              </a:rPr>
              <a:t>Search Engine</a:t>
            </a:r>
            <a:endParaRPr lang="en-US" sz="36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28650" y="1514901"/>
            <a:ext cx="7886700" cy="4662062"/>
          </a:xfrm>
        </p:spPr>
        <p:txBody>
          <a:bodyPr>
            <a:normAutofit fontScale="77500" lnSpcReduction="20000"/>
          </a:bodyPr>
          <a:lstStyle/>
          <a:p>
            <a:pPr marL="274320" indent="-274320">
              <a:buFont typeface="Wingdings 2"/>
              <a:buChar char=""/>
              <a:defRPr/>
            </a:pPr>
            <a:r>
              <a:rPr lang="en-US" sz="2500" b="1" dirty="0" smtClean="0">
                <a:latin typeface="Times New Roman" pitchFamily="18" charset="0"/>
                <a:cs typeface="Times New Roman" pitchFamily="18" charset="0"/>
              </a:rPr>
              <a:t>Search engine</a:t>
            </a:r>
            <a:r>
              <a:rPr lang="en-US" sz="2500" dirty="0" smtClean="0">
                <a:latin typeface="Times New Roman" pitchFamily="18" charset="0"/>
                <a:cs typeface="Times New Roman" pitchFamily="18" charset="0"/>
              </a:rPr>
              <a:t> </a:t>
            </a:r>
            <a:r>
              <a:rPr lang="en-US" sz="2500" dirty="0">
                <a:latin typeface="Times New Roman" pitchFamily="18" charset="0"/>
                <a:cs typeface="Times New Roman" pitchFamily="18" charset="0"/>
              </a:rPr>
              <a:t>- manipulation of data.</a:t>
            </a:r>
          </a:p>
          <a:p>
            <a:pPr marL="640080" lvl="1" indent="-274320" algn="just">
              <a:buClr>
                <a:schemeClr val="accent2">
                  <a:shade val="75000"/>
                </a:schemeClr>
              </a:buClr>
              <a:buFont typeface="Wingdings 2"/>
              <a:buChar char=""/>
              <a:defRPr/>
            </a:pPr>
            <a:r>
              <a:rPr lang="en-US" sz="2500" dirty="0" smtClean="0">
                <a:latin typeface="Times New Roman" pitchFamily="18" charset="0"/>
                <a:cs typeface="Times New Roman" pitchFamily="18" charset="0"/>
              </a:rPr>
              <a:t>Computer program that retrieves documents or files or data from a database or from a computer network. (Google, Yahoo, Met </a:t>
            </a:r>
            <a:r>
              <a:rPr lang="en-US" sz="2500" dirty="0" err="1" smtClean="0">
                <a:latin typeface="Times New Roman" pitchFamily="18" charset="0"/>
                <a:cs typeface="Times New Roman" pitchFamily="18" charset="0"/>
              </a:rPr>
              <a:t>etc</a:t>
            </a:r>
            <a:r>
              <a:rPr lang="en-US" sz="2500" dirty="0" smtClean="0">
                <a:latin typeface="Times New Roman" pitchFamily="18" charset="0"/>
                <a:cs typeface="Times New Roman" pitchFamily="18" charset="0"/>
              </a:rPr>
              <a:t>)</a:t>
            </a:r>
            <a:endParaRPr lang="en-US" sz="2500" dirty="0">
              <a:latin typeface="Times New Roman" pitchFamily="18" charset="0"/>
              <a:cs typeface="Times New Roman" pitchFamily="18" charset="0"/>
            </a:endParaRPr>
          </a:p>
          <a:p>
            <a:pPr marL="640080" lvl="1" indent="-274320" algn="just">
              <a:buClr>
                <a:schemeClr val="accent2">
                  <a:shade val="75000"/>
                </a:schemeClr>
              </a:buClr>
              <a:buNone/>
              <a:defRPr/>
            </a:pPr>
            <a:endParaRPr lang="en-US" sz="2500" dirty="0">
              <a:latin typeface="Times New Roman" pitchFamily="18" charset="0"/>
              <a:cs typeface="Times New Roman" pitchFamily="18" charset="0"/>
            </a:endParaRPr>
          </a:p>
          <a:p>
            <a:pPr marL="640080" lvl="1" indent="-274320" algn="just">
              <a:buClr>
                <a:schemeClr val="accent2">
                  <a:shade val="75000"/>
                </a:schemeClr>
              </a:buClr>
              <a:buFont typeface="Wingdings 2"/>
              <a:buChar char=""/>
              <a:defRPr/>
            </a:pPr>
            <a:r>
              <a:rPr lang="en-US" sz="2500" b="1" dirty="0" smtClean="0">
                <a:latin typeface="Times New Roman" pitchFamily="18" charset="0"/>
                <a:cs typeface="Times New Roman" pitchFamily="18" charset="0"/>
              </a:rPr>
              <a:t>A web search engine: </a:t>
            </a:r>
            <a:r>
              <a:rPr lang="en-US" sz="2500" dirty="0" smtClean="0">
                <a:latin typeface="Times New Roman" pitchFamily="18" charset="0"/>
                <a:cs typeface="Times New Roman" pitchFamily="18" charset="0"/>
              </a:rPr>
              <a:t>design to search for information on the world wide web.</a:t>
            </a:r>
          </a:p>
          <a:p>
            <a:pPr marL="640080" lvl="1" indent="-274320" algn="just">
              <a:buClr>
                <a:schemeClr val="accent2">
                  <a:shade val="75000"/>
                </a:schemeClr>
              </a:buClr>
              <a:buFont typeface="Wingdings 2"/>
              <a:buChar char=""/>
              <a:defRPr/>
            </a:pPr>
            <a:endParaRPr lang="en-US" sz="2500" dirty="0" smtClean="0">
              <a:latin typeface="Times New Roman" pitchFamily="18" charset="0"/>
              <a:cs typeface="Times New Roman" pitchFamily="18" charset="0"/>
            </a:endParaRPr>
          </a:p>
          <a:p>
            <a:pPr marL="640080" lvl="1" indent="-274320" algn="just">
              <a:buClr>
                <a:schemeClr val="accent2">
                  <a:shade val="75000"/>
                </a:schemeClr>
              </a:buClr>
              <a:buFont typeface="Wingdings 2"/>
              <a:buChar char=""/>
              <a:defRPr/>
            </a:pPr>
            <a:r>
              <a:rPr lang="en-US" sz="2500" b="1" dirty="0" smtClean="0">
                <a:latin typeface="Times New Roman" pitchFamily="18" charset="0"/>
                <a:cs typeface="Times New Roman" pitchFamily="18" charset="0"/>
              </a:rPr>
              <a:t>Web browser: </a:t>
            </a:r>
            <a:r>
              <a:rPr lang="en-US" sz="2500" dirty="0" smtClean="0">
                <a:latin typeface="Times New Roman" pitchFamily="18" charset="0"/>
                <a:cs typeface="Times New Roman" pitchFamily="18" charset="0"/>
              </a:rPr>
              <a:t>an interface that helps a computer user gain access to all the content on the internet or computer hard disk.</a:t>
            </a:r>
            <a:endParaRPr lang="en-US" sz="2500" dirty="0">
              <a:latin typeface="Times New Roman" pitchFamily="18" charset="0"/>
              <a:cs typeface="Times New Roman" pitchFamily="18" charset="0"/>
            </a:endParaRPr>
          </a:p>
          <a:p>
            <a:pPr marL="640080" lvl="1" indent="-274320" algn="just">
              <a:buClr>
                <a:schemeClr val="accent2">
                  <a:shade val="75000"/>
                </a:schemeClr>
              </a:buClr>
              <a:buNone/>
              <a:defRPr/>
            </a:pPr>
            <a:endParaRPr lang="en-US" sz="2500" dirty="0">
              <a:latin typeface="Times New Roman" pitchFamily="18" charset="0"/>
              <a:cs typeface="Times New Roman" pitchFamily="18" charset="0"/>
            </a:endParaRPr>
          </a:p>
          <a:p>
            <a:pPr marL="274320" indent="-274320">
              <a:buFont typeface="Wingdings 2"/>
              <a:buChar char=""/>
              <a:defRPr/>
            </a:pPr>
            <a:r>
              <a:rPr lang="en-US" sz="2500" dirty="0">
                <a:latin typeface="Times New Roman" pitchFamily="18" charset="0"/>
                <a:cs typeface="Times New Roman" pitchFamily="18" charset="0"/>
              </a:rPr>
              <a:t>Examples of </a:t>
            </a:r>
            <a:r>
              <a:rPr lang="en-US" sz="2500" b="1" dirty="0" smtClean="0">
                <a:latin typeface="Times New Roman" pitchFamily="18" charset="0"/>
                <a:cs typeface="Times New Roman" pitchFamily="18" charset="0"/>
              </a:rPr>
              <a:t>Web browser</a:t>
            </a:r>
          </a:p>
          <a:p>
            <a:pPr marL="640080" lvl="1" indent="-274320">
              <a:buClr>
                <a:schemeClr val="accent2">
                  <a:shade val="75000"/>
                </a:schemeClr>
              </a:buClr>
              <a:buFont typeface="Wingdings 2"/>
              <a:buChar char=""/>
              <a:defRPr/>
            </a:pPr>
            <a:r>
              <a:rPr lang="en-US" sz="2500" dirty="0" smtClean="0">
                <a:latin typeface="Times New Roman" pitchFamily="18" charset="0"/>
                <a:cs typeface="Times New Roman" pitchFamily="18" charset="0"/>
              </a:rPr>
              <a:t>Internet explorer</a:t>
            </a:r>
          </a:p>
          <a:p>
            <a:pPr marL="640080" lvl="1" indent="-274320">
              <a:buClr>
                <a:schemeClr val="accent2">
                  <a:shade val="75000"/>
                </a:schemeClr>
              </a:buClr>
              <a:buFont typeface="Wingdings 2"/>
              <a:buChar char=""/>
              <a:defRPr/>
            </a:pPr>
            <a:r>
              <a:rPr lang="en-US" sz="2500" dirty="0" smtClean="0">
                <a:latin typeface="Times New Roman" pitchFamily="18" charset="0"/>
                <a:cs typeface="Times New Roman" pitchFamily="18" charset="0"/>
              </a:rPr>
              <a:t>Mozilla Firefox</a:t>
            </a:r>
          </a:p>
          <a:p>
            <a:pPr marL="640080" lvl="1" indent="-274320">
              <a:buClr>
                <a:schemeClr val="accent2">
                  <a:shade val="75000"/>
                </a:schemeClr>
              </a:buClr>
              <a:buFont typeface="Wingdings 2"/>
              <a:buChar char=""/>
              <a:defRPr/>
            </a:pPr>
            <a:r>
              <a:rPr lang="en-US" sz="2500" dirty="0" smtClean="0">
                <a:latin typeface="Times New Roman" pitchFamily="18" charset="0"/>
                <a:cs typeface="Times New Roman" pitchFamily="18" charset="0"/>
              </a:rPr>
              <a:t>Safari</a:t>
            </a:r>
          </a:p>
          <a:p>
            <a:pPr marL="640080" lvl="1" indent="-274320">
              <a:buClr>
                <a:schemeClr val="accent2">
                  <a:shade val="75000"/>
                </a:schemeClr>
              </a:buClr>
              <a:buFont typeface="Wingdings 2"/>
              <a:buChar char=""/>
              <a:defRPr/>
            </a:pPr>
            <a:r>
              <a:rPr lang="en-US" sz="2500" dirty="0" smtClean="0">
                <a:latin typeface="Times New Roman" pitchFamily="18" charset="0"/>
                <a:cs typeface="Times New Roman" pitchFamily="18" charset="0"/>
              </a:rPr>
              <a:t>Opera</a:t>
            </a:r>
          </a:p>
          <a:p>
            <a:pPr marL="640080" lvl="1" indent="-274320">
              <a:buClr>
                <a:schemeClr val="accent2">
                  <a:shade val="75000"/>
                </a:schemeClr>
              </a:buClr>
              <a:buFont typeface="Wingdings 2"/>
              <a:buChar char=""/>
              <a:defRPr/>
            </a:pPr>
            <a:r>
              <a:rPr lang="en-US" sz="2500" dirty="0" smtClean="0">
                <a:latin typeface="Times New Roman" pitchFamily="18" charset="0"/>
                <a:cs typeface="Times New Roman" pitchFamily="18" charset="0"/>
              </a:rPr>
              <a:t>Google chrome</a:t>
            </a:r>
          </a:p>
          <a:p>
            <a:pPr marL="640080" lvl="1" indent="-274320">
              <a:buClr>
                <a:schemeClr val="accent2">
                  <a:shade val="75000"/>
                </a:schemeClr>
              </a:buClr>
              <a:buFont typeface="Wingdings 2"/>
              <a:buChar char=""/>
              <a:defRPr/>
            </a:pPr>
            <a:r>
              <a:rPr lang="en-US" sz="2500" dirty="0" smtClean="0">
                <a:latin typeface="Times New Roman" pitchFamily="18" charset="0"/>
                <a:cs typeface="Times New Roman" pitchFamily="18" charset="0"/>
              </a:rPr>
              <a:t> </a:t>
            </a:r>
            <a:endParaRPr lang="en-US" sz="2500"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8E23803C-14DB-4C26-9FF6-CD4F095AB11B}" type="datetime2">
              <a:rPr lang="en-US" smtClean="0">
                <a:solidFill>
                  <a:prstClr val="black">
                    <a:tint val="75000"/>
                  </a:prstClr>
                </a:solidFill>
              </a:rPr>
              <a:pPr/>
              <a:t>Thursday, January 21, 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TL: Computer Fundamentals</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D4FE7F4-D3B3-43BB-A85D-8E86E9A9CA1A}" type="slidenum">
              <a:rPr lang="en-US" smtClean="0">
                <a:solidFill>
                  <a:prstClr val="black">
                    <a:tint val="75000"/>
                  </a:prstClr>
                </a:solidFill>
              </a:rPr>
              <a:pPr/>
              <a:t>7</a:t>
            </a:fld>
            <a:endParaRPr lang="en-US">
              <a:solidFill>
                <a:prstClr val="black">
                  <a:tint val="75000"/>
                </a:prstClr>
              </a:solidFill>
            </a:endParaRPr>
          </a:p>
        </p:txBody>
      </p:sp>
    </p:spTree>
    <p:extLst>
      <p:ext uri="{BB962C8B-B14F-4D97-AF65-F5344CB8AC3E}">
        <p14:creationId xmlns:p14="http://schemas.microsoft.com/office/powerpoint/2010/main" xmlns="" val="3084510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395288" y="503238"/>
            <a:ext cx="8305800" cy="563562"/>
          </a:xfrm>
        </p:spPr>
        <p:txBody>
          <a:bodyPr>
            <a:noAutofit/>
          </a:bodyPr>
          <a:lstStyle/>
          <a:p>
            <a:pPr algn="ctr" eaLnBrk="1" fontAlgn="auto" hangingPunct="1">
              <a:spcAft>
                <a:spcPts val="0"/>
              </a:spcAft>
              <a:defRPr/>
            </a:pPr>
            <a:r>
              <a:rPr lang="en-US" sz="3600" b="1" dirty="0">
                <a:solidFill>
                  <a:schemeClr val="tx1"/>
                </a:solidFill>
                <a:latin typeface="Times New Roman" pitchFamily="18" charset="0"/>
                <a:cs typeface="Times New Roman" pitchFamily="18" charset="0"/>
              </a:rPr>
              <a:t>The Web vs. The Internet</a:t>
            </a:r>
          </a:p>
        </p:txBody>
      </p:sp>
      <p:sp>
        <p:nvSpPr>
          <p:cNvPr id="14339" name="Rectangle 3"/>
          <p:cNvSpPr>
            <a:spLocks noGrp="1" noChangeArrowheads="1"/>
          </p:cNvSpPr>
          <p:nvPr>
            <p:ph idx="1"/>
          </p:nvPr>
        </p:nvSpPr>
        <p:spPr>
          <a:xfrm>
            <a:off x="228600" y="1614488"/>
            <a:ext cx="8686800" cy="5014912"/>
          </a:xfrm>
        </p:spPr>
        <p:txBody>
          <a:bodyPr>
            <a:normAutofit/>
          </a:bodyPr>
          <a:lstStyle/>
          <a:p>
            <a:pPr>
              <a:lnSpc>
                <a:spcPct val="100000"/>
              </a:lnSpc>
            </a:pPr>
            <a:r>
              <a:rPr lang="en-US" sz="2800" dirty="0" smtClean="0">
                <a:latin typeface="Times New Roman" pitchFamily="18" charset="0"/>
                <a:cs typeface="Times New Roman" pitchFamily="18" charset="0"/>
              </a:rPr>
              <a:t>The World Wide Web (The Web) is only a portion of what makes up the internet, but it is the fastest growing part of the internet.</a:t>
            </a:r>
          </a:p>
          <a:p>
            <a:pPr>
              <a:lnSpc>
                <a:spcPct val="100000"/>
              </a:lnSpc>
            </a:pPr>
            <a:endParaRPr lang="en-US" sz="2800" dirty="0" smtClean="0">
              <a:latin typeface="Times New Roman" pitchFamily="18" charset="0"/>
              <a:cs typeface="Times New Roman" pitchFamily="18" charset="0"/>
            </a:endParaRPr>
          </a:p>
          <a:p>
            <a:pPr>
              <a:lnSpc>
                <a:spcPct val="100000"/>
              </a:lnSpc>
            </a:pPr>
            <a:r>
              <a:rPr lang="en-US" sz="2800" dirty="0" smtClean="0">
                <a:latin typeface="Times New Roman" pitchFamily="18" charset="0"/>
                <a:cs typeface="Times New Roman" pitchFamily="18" charset="0"/>
              </a:rPr>
              <a:t>The Web lets people, organizations and companies publish information for other people to see.  </a:t>
            </a:r>
          </a:p>
          <a:p>
            <a:pPr lvl="1">
              <a:lnSpc>
                <a:spcPct val="100000"/>
              </a:lnSpc>
            </a:pPr>
            <a:r>
              <a:rPr lang="en-US" sz="3200" dirty="0" smtClean="0">
                <a:latin typeface="Times New Roman" pitchFamily="18" charset="0"/>
                <a:cs typeface="Times New Roman" pitchFamily="18" charset="0"/>
              </a:rPr>
              <a:t>This makes the Web a very useful tool for finding information on just about any topic.</a:t>
            </a:r>
          </a:p>
          <a:p>
            <a:pPr>
              <a:spcBef>
                <a:spcPct val="50000"/>
              </a:spcBef>
              <a:buFontTx/>
              <a:buChar char="•"/>
              <a:defRPr/>
            </a:pPr>
            <a:endParaRPr lang="en-US" sz="2800" dirty="0" smtClean="0">
              <a:solidFill>
                <a:schemeClr val="bg1"/>
              </a:solidFill>
              <a:latin typeface="Times New Roman" pitchFamily="18" charset="0"/>
              <a:cs typeface="Times New Roman" pitchFamily="18" charset="0"/>
            </a:endParaRPr>
          </a:p>
          <a:p>
            <a:pPr marL="868680" lvl="1" indent="-283464" eaLnBrk="1" fontAlgn="auto" hangingPunct="1">
              <a:lnSpc>
                <a:spcPct val="90000"/>
              </a:lnSpc>
              <a:spcAft>
                <a:spcPts val="0"/>
              </a:spcAft>
              <a:buFont typeface="Wingdings 2" pitchFamily="18" charset="2"/>
              <a:buNone/>
              <a:defRPr/>
            </a:pPr>
            <a:endParaRPr lang="en-US" sz="2800" dirty="0" smtClean="0">
              <a:latin typeface="Times New Roman" pitchFamily="18" charset="0"/>
              <a:cs typeface="Times New Roman" pitchFamily="18" charset="0"/>
            </a:endParaRPr>
          </a:p>
        </p:txBody>
      </p:sp>
      <p:sp>
        <p:nvSpPr>
          <p:cNvPr id="7" name="Date Placeholder 6"/>
          <p:cNvSpPr>
            <a:spLocks noGrp="1"/>
          </p:cNvSpPr>
          <p:nvPr>
            <p:ph type="dt" sz="half" idx="10"/>
          </p:nvPr>
        </p:nvSpPr>
        <p:spPr/>
        <p:txBody>
          <a:bodyPr/>
          <a:lstStyle/>
          <a:p>
            <a:fld id="{0149465D-7556-4535-9D49-BF56F3928786}" type="datetime2">
              <a:rPr lang="en-US" smtClean="0">
                <a:solidFill>
                  <a:srgbClr val="696464"/>
                </a:solidFill>
              </a:rPr>
              <a:pPr/>
              <a:t>Thursday, January 21, 2021</a:t>
            </a:fld>
            <a:endParaRPr lang="en-US">
              <a:solidFill>
                <a:srgbClr val="696464"/>
              </a:solidFill>
            </a:endParaRPr>
          </a:p>
        </p:txBody>
      </p:sp>
      <p:sp>
        <p:nvSpPr>
          <p:cNvPr id="8" name="Footer Placeholder 7"/>
          <p:cNvSpPr>
            <a:spLocks noGrp="1"/>
          </p:cNvSpPr>
          <p:nvPr>
            <p:ph type="ftr" sz="quarter" idx="11"/>
          </p:nvPr>
        </p:nvSpPr>
        <p:spPr/>
        <p:txBody>
          <a:bodyPr/>
          <a:lstStyle/>
          <a:p>
            <a:r>
              <a:rPr lang="en-US" smtClean="0">
                <a:solidFill>
                  <a:srgbClr val="696464"/>
                </a:solidFill>
              </a:rPr>
              <a:t>TL: Computer Fundamentals</a:t>
            </a:r>
            <a:endParaRPr lang="en-US">
              <a:solidFill>
                <a:srgbClr val="696464"/>
              </a:solidFill>
            </a:endParaRPr>
          </a:p>
        </p:txBody>
      </p:sp>
      <p:sp>
        <p:nvSpPr>
          <p:cNvPr id="5" name="Slide Number Placeholder 4"/>
          <p:cNvSpPr>
            <a:spLocks noGrp="1"/>
          </p:cNvSpPr>
          <p:nvPr>
            <p:ph type="sldNum" sz="quarter" idx="12"/>
          </p:nvPr>
        </p:nvSpPr>
        <p:spPr/>
        <p:txBody>
          <a:bodyPr/>
          <a:lstStyle/>
          <a:p>
            <a:fld id="{B2ED799F-190B-4690-9AA4-A530F37BEF97}" type="slidenum">
              <a:rPr lang="en-US" smtClean="0"/>
              <a:pPr/>
              <a:t>8</a:t>
            </a:fld>
            <a:endParaRPr lang="en-US" dirty="0"/>
          </a:p>
        </p:txBody>
      </p:sp>
    </p:spTree>
    <p:extLst>
      <p:ext uri="{BB962C8B-B14F-4D97-AF65-F5344CB8AC3E}">
        <p14:creationId xmlns:p14="http://schemas.microsoft.com/office/powerpoint/2010/main" xmlns="" val="26307773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19100" y="427038"/>
            <a:ext cx="8305800" cy="563562"/>
          </a:xfrm>
        </p:spPr>
        <p:txBody>
          <a:bodyPr>
            <a:noAutofit/>
          </a:bodyPr>
          <a:lstStyle/>
          <a:p>
            <a:pPr algn="ctr" eaLnBrk="1" fontAlgn="auto" hangingPunct="1">
              <a:spcAft>
                <a:spcPts val="0"/>
              </a:spcAft>
              <a:defRPr/>
            </a:pPr>
            <a:r>
              <a:rPr lang="en-US" sz="3600" b="1" dirty="0">
                <a:solidFill>
                  <a:schemeClr val="tx1"/>
                </a:solidFill>
                <a:latin typeface="Times New Roman" pitchFamily="18" charset="0"/>
                <a:cs typeface="Times New Roman" pitchFamily="18" charset="0"/>
              </a:rPr>
              <a:t>The Web vs. The Internet</a:t>
            </a:r>
          </a:p>
        </p:txBody>
      </p:sp>
      <p:sp>
        <p:nvSpPr>
          <p:cNvPr id="14339" name="Rectangle 3"/>
          <p:cNvSpPr>
            <a:spLocks noGrp="1" noChangeArrowheads="1"/>
          </p:cNvSpPr>
          <p:nvPr>
            <p:ph idx="1"/>
          </p:nvPr>
        </p:nvSpPr>
        <p:spPr>
          <a:xfrm>
            <a:off x="228600" y="1285874"/>
            <a:ext cx="8686800" cy="5343525"/>
          </a:xfrm>
        </p:spPr>
        <p:txBody>
          <a:bodyPr>
            <a:normAutofit/>
          </a:bodyPr>
          <a:lstStyle/>
          <a:p>
            <a:pPr marL="548640" indent="-411480" algn="just">
              <a:lnSpc>
                <a:spcPct val="110000"/>
              </a:lnSpc>
              <a:buClr>
                <a:schemeClr val="tx1">
                  <a:shade val="95000"/>
                </a:schemeClr>
              </a:buClr>
              <a:buFont typeface="Wingdings 2"/>
              <a:buChar char=""/>
              <a:defRPr/>
            </a:pPr>
            <a:r>
              <a:rPr lang="en-US" sz="2800" dirty="0" smtClean="0">
                <a:latin typeface="Times New Roman" pitchFamily="18" charset="0"/>
                <a:cs typeface="Times New Roman" pitchFamily="18" charset="0"/>
              </a:rPr>
              <a:t>The World Wide Web (WWW): Is a collection of internet resources such as;</a:t>
            </a:r>
          </a:p>
          <a:p>
            <a:pPr marL="822960" lvl="1" indent="-411480" algn="just">
              <a:lnSpc>
                <a:spcPct val="110000"/>
              </a:lnSpc>
              <a:buClr>
                <a:schemeClr val="tx1">
                  <a:shade val="95000"/>
                </a:schemeClr>
              </a:buClr>
              <a:buFont typeface="Wingdings 2"/>
              <a:buChar char=""/>
              <a:defRPr/>
            </a:pPr>
            <a:r>
              <a:rPr lang="en-US" sz="2800" dirty="0" smtClean="0">
                <a:latin typeface="Times New Roman" pitchFamily="18" charset="0"/>
                <a:cs typeface="Times New Roman" pitchFamily="18" charset="0"/>
                <a:hlinkClick r:id="rId3"/>
              </a:rPr>
              <a:t>Hyperlinked</a:t>
            </a:r>
            <a:r>
              <a:rPr lang="en-US" sz="2800" dirty="0" smtClean="0">
                <a:latin typeface="Times New Roman" pitchFamily="18" charset="0"/>
                <a:cs typeface="Times New Roman" pitchFamily="18" charset="0"/>
              </a:rPr>
              <a:t> text, </a:t>
            </a:r>
          </a:p>
          <a:p>
            <a:pPr marL="822960" lvl="1" indent="-411480" algn="just">
              <a:lnSpc>
                <a:spcPct val="110000"/>
              </a:lnSpc>
              <a:buClr>
                <a:schemeClr val="tx1">
                  <a:shade val="95000"/>
                </a:schemeClr>
              </a:buClr>
              <a:buFont typeface="Wingdings 2"/>
              <a:buChar char=""/>
              <a:defRPr/>
            </a:pPr>
            <a:r>
              <a:rPr lang="en-US" sz="2800" dirty="0" smtClean="0">
                <a:latin typeface="Times New Roman" pitchFamily="18" charset="0"/>
                <a:cs typeface="Times New Roman" pitchFamily="18" charset="0"/>
              </a:rPr>
              <a:t>audio, and video files, </a:t>
            </a:r>
          </a:p>
          <a:p>
            <a:pPr marL="822960" lvl="1" indent="-411480" algn="just">
              <a:lnSpc>
                <a:spcPct val="110000"/>
              </a:lnSpc>
              <a:buClr>
                <a:schemeClr val="tx1">
                  <a:shade val="95000"/>
                </a:schemeClr>
              </a:buClr>
              <a:buFont typeface="Wingdings 2"/>
              <a:buChar char=""/>
              <a:defRPr/>
            </a:pPr>
            <a:r>
              <a:rPr lang="en-US" sz="2800" dirty="0" smtClean="0">
                <a:latin typeface="Times New Roman" pitchFamily="18" charset="0"/>
                <a:cs typeface="Times New Roman" pitchFamily="18" charset="0"/>
              </a:rPr>
              <a:t>File transfer protocol (FTP), </a:t>
            </a:r>
          </a:p>
          <a:p>
            <a:pPr marL="822960" lvl="1" indent="-411480" algn="just">
              <a:lnSpc>
                <a:spcPct val="110000"/>
              </a:lnSpc>
              <a:buClr>
                <a:schemeClr val="tx1">
                  <a:shade val="95000"/>
                </a:schemeClr>
              </a:buClr>
              <a:buFont typeface="Wingdings 2"/>
              <a:buChar char=""/>
              <a:defRPr/>
            </a:pPr>
            <a:r>
              <a:rPr lang="en-US" sz="2800" dirty="0" smtClean="0">
                <a:latin typeface="Times New Roman" pitchFamily="18" charset="0"/>
                <a:cs typeface="Times New Roman" pitchFamily="18" charset="0"/>
              </a:rPr>
              <a:t>and remote sites that can be accessed and searched by browsers based on standards such as </a:t>
            </a:r>
            <a:r>
              <a:rPr lang="en-US" sz="2800" b="1" dirty="0" smtClean="0">
                <a:latin typeface="Times New Roman" pitchFamily="18" charset="0"/>
                <a:cs typeface="Times New Roman" pitchFamily="18" charset="0"/>
              </a:rPr>
              <a:t>Hypertext Transfer Protocol </a:t>
            </a:r>
            <a:r>
              <a:rPr lang="en-US" sz="2800" dirty="0" smtClean="0">
                <a:latin typeface="Times New Roman" pitchFamily="18" charset="0"/>
                <a:cs typeface="Times New Roman" pitchFamily="18" charset="0"/>
              </a:rPr>
              <a:t>(HTTP) and </a:t>
            </a:r>
            <a:r>
              <a:rPr lang="en-US" sz="2800" b="1" dirty="0" smtClean="0">
                <a:latin typeface="Times New Roman" pitchFamily="18" charset="0"/>
                <a:cs typeface="Times New Roman" pitchFamily="18" charset="0"/>
              </a:rPr>
              <a:t>Transmission Control Protocol/Internet Protocol </a:t>
            </a:r>
            <a:r>
              <a:rPr lang="en-US" sz="2800" dirty="0" smtClean="0">
                <a:latin typeface="Times New Roman" pitchFamily="18" charset="0"/>
                <a:cs typeface="Times New Roman" pitchFamily="18" charset="0"/>
              </a:rPr>
              <a:t>(TCP/IP). </a:t>
            </a:r>
          </a:p>
          <a:p>
            <a:pPr marL="548640" indent="-411480" eaLnBrk="1" fontAlgn="auto" hangingPunct="1">
              <a:lnSpc>
                <a:spcPct val="110000"/>
              </a:lnSpc>
              <a:spcAft>
                <a:spcPts val="0"/>
              </a:spcAft>
              <a:buClr>
                <a:schemeClr val="tx1">
                  <a:shade val="95000"/>
                </a:schemeClr>
              </a:buClr>
              <a:buNone/>
              <a:defRPr/>
            </a:pPr>
            <a:endParaRPr lang="en-US" sz="2800" dirty="0" smtClean="0">
              <a:latin typeface="Times New Roman" pitchFamily="18" charset="0"/>
              <a:cs typeface="Times New Roman" pitchFamily="18" charset="0"/>
            </a:endParaRPr>
          </a:p>
          <a:p>
            <a:pPr>
              <a:lnSpc>
                <a:spcPct val="110000"/>
              </a:lnSpc>
              <a:spcBef>
                <a:spcPct val="50000"/>
              </a:spcBef>
              <a:buFontTx/>
              <a:buChar char="•"/>
              <a:defRPr/>
            </a:pPr>
            <a:endParaRPr lang="en-US" sz="3200" dirty="0" smtClean="0">
              <a:solidFill>
                <a:schemeClr val="bg1"/>
              </a:solidFill>
              <a:latin typeface="Times New Roman" pitchFamily="18" charset="0"/>
              <a:cs typeface="Times New Roman" pitchFamily="18" charset="0"/>
            </a:endParaRPr>
          </a:p>
          <a:p>
            <a:pPr marL="868680" lvl="1" indent="-283464" eaLnBrk="1" fontAlgn="auto" hangingPunct="1">
              <a:lnSpc>
                <a:spcPct val="110000"/>
              </a:lnSpc>
              <a:spcAft>
                <a:spcPts val="0"/>
              </a:spcAft>
              <a:buFont typeface="Wingdings 2" pitchFamily="18" charset="2"/>
              <a:buNone/>
              <a:defRPr/>
            </a:pPr>
            <a:endParaRPr lang="en-US" sz="3200" dirty="0" smtClean="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5A86C0EF-9F51-4176-AD45-1E8DB47E6010}" type="datetime2">
              <a:rPr lang="en-US" smtClean="0">
                <a:solidFill>
                  <a:srgbClr val="696464"/>
                </a:solidFill>
              </a:rPr>
              <a:pPr/>
              <a:t>Thursday, January 21, 2021</a:t>
            </a:fld>
            <a:endParaRPr lang="en-US">
              <a:solidFill>
                <a:srgbClr val="696464"/>
              </a:solidFill>
            </a:endParaRPr>
          </a:p>
        </p:txBody>
      </p:sp>
      <p:sp>
        <p:nvSpPr>
          <p:cNvPr id="6" name="Footer Placeholder 5"/>
          <p:cNvSpPr>
            <a:spLocks noGrp="1"/>
          </p:cNvSpPr>
          <p:nvPr>
            <p:ph type="ftr" sz="quarter" idx="11"/>
          </p:nvPr>
        </p:nvSpPr>
        <p:spPr>
          <a:xfrm>
            <a:off x="914400" y="6248400"/>
            <a:ext cx="3962400" cy="457200"/>
          </a:xfrm>
        </p:spPr>
        <p:txBody>
          <a:bodyPr/>
          <a:lstStyle/>
          <a:p>
            <a:r>
              <a:rPr lang="en-US" smtClean="0">
                <a:solidFill>
                  <a:srgbClr val="696464"/>
                </a:solidFill>
              </a:rPr>
              <a:t>TL: Computer Fundamentals</a:t>
            </a:r>
            <a:endParaRPr lang="en-US" dirty="0">
              <a:solidFill>
                <a:srgbClr val="696464"/>
              </a:solidFill>
            </a:endParaRPr>
          </a:p>
        </p:txBody>
      </p:sp>
      <p:sp>
        <p:nvSpPr>
          <p:cNvPr id="5" name="Slide Number Placeholder 4"/>
          <p:cNvSpPr>
            <a:spLocks noGrp="1"/>
          </p:cNvSpPr>
          <p:nvPr>
            <p:ph type="sldNum" sz="quarter" idx="12"/>
          </p:nvPr>
        </p:nvSpPr>
        <p:spPr/>
        <p:txBody>
          <a:bodyPr/>
          <a:lstStyle/>
          <a:p>
            <a:fld id="{B2ED799F-190B-4690-9AA4-A530F37BEF97}" type="slidenum">
              <a:rPr lang="en-US" smtClean="0"/>
              <a:pPr/>
              <a:t>9</a:t>
            </a:fld>
            <a:endParaRPr lang="en-US"/>
          </a:p>
        </p:txBody>
      </p:sp>
    </p:spTree>
    <p:extLst>
      <p:ext uri="{BB962C8B-B14F-4D97-AF65-F5344CB8AC3E}">
        <p14:creationId xmlns:p14="http://schemas.microsoft.com/office/powerpoint/2010/main" xmlns="" val="1895950274"/>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MS EXCEL [Repaired]" id="{1F262B01-B91F-4C22-8E7B-1E62D75B1F84}" vid="{8EF05FFC-1E2B-42B3-B055-22F04FF8D4A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639</TotalTime>
  <Words>1758</Words>
  <Application>Microsoft Office PowerPoint</Application>
  <PresentationFormat>On-screen Show (4:3)</PresentationFormat>
  <Paragraphs>362</Paragraphs>
  <Slides>32</Slides>
  <Notes>10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1_Office Theme</vt:lpstr>
      <vt:lpstr>UCC 1100 Computer Fundamentals</vt:lpstr>
      <vt:lpstr>Internet </vt:lpstr>
      <vt:lpstr>Advantages of Internet </vt:lpstr>
      <vt:lpstr>Disadvantages of Internet </vt:lpstr>
      <vt:lpstr>Advantages of Networking </vt:lpstr>
      <vt:lpstr>Disadvantages of Networking </vt:lpstr>
      <vt:lpstr>Search Engine</vt:lpstr>
      <vt:lpstr>The Web vs. The Internet</vt:lpstr>
      <vt:lpstr>The Web vs. The Internet</vt:lpstr>
      <vt:lpstr>The Web vs. The Internet</vt:lpstr>
      <vt:lpstr>TCP/IP</vt:lpstr>
      <vt:lpstr>FTP and HTTP</vt:lpstr>
      <vt:lpstr>Client and Server</vt:lpstr>
      <vt:lpstr>IP address</vt:lpstr>
      <vt:lpstr>Internet Protocol Address</vt:lpstr>
      <vt:lpstr>Internet Service Provider</vt:lpstr>
      <vt:lpstr>Navigating the Web: Web Browsers</vt:lpstr>
      <vt:lpstr>Web Sites</vt:lpstr>
      <vt:lpstr>URL</vt:lpstr>
      <vt:lpstr>Example 2: Web address cont’d…</vt:lpstr>
      <vt:lpstr>Web address cont’d…</vt:lpstr>
      <vt:lpstr>Web address cont’d…</vt:lpstr>
      <vt:lpstr>URL Continued</vt:lpstr>
      <vt:lpstr>Hyperlinks </vt:lpstr>
      <vt:lpstr>Search Engines</vt:lpstr>
      <vt:lpstr>Internet search methods</vt:lpstr>
      <vt:lpstr>Evaluating Web Sites</vt:lpstr>
      <vt:lpstr>Capabilities of the Internet Three Main Functions</vt:lpstr>
      <vt:lpstr>Electronic Mail (E-mail) </vt:lpstr>
      <vt:lpstr>Email Header Fields</vt:lpstr>
      <vt:lpstr>Advantages of Using Email</vt:lpstr>
      <vt:lpstr>Disadvantages of Using Email</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C0S 3201: Artificial Intelligence</dc:title>
  <dc:creator>CS4HS</dc:creator>
  <cp:lastModifiedBy>USER</cp:lastModifiedBy>
  <cp:revision>145</cp:revision>
  <cp:lastPrinted>2015-08-27T12:38:10Z</cp:lastPrinted>
  <dcterms:created xsi:type="dcterms:W3CDTF">2015-08-24T11:25:43Z</dcterms:created>
  <dcterms:modified xsi:type="dcterms:W3CDTF">2021-01-21T11:50:06Z</dcterms:modified>
</cp:coreProperties>
</file>