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F27E-2240-44F4-AF04-04BCC14CA9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9709A3-1B0C-429C-8EA1-362A24195F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CA0E5A-2B7B-48E0-867E-FB00B4CCD715}"/>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5" name="Footer Placeholder 4">
            <a:extLst>
              <a:ext uri="{FF2B5EF4-FFF2-40B4-BE49-F238E27FC236}">
                <a16:creationId xmlns:a16="http://schemas.microsoft.com/office/drawing/2014/main" id="{8A6CD022-7AE2-4F68-957B-5E0E23040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6EC66A-035C-4D1B-B95D-33C7DC072CB9}"/>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102895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A6074-132F-4A18-BCF2-D49BB51071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D51429-3AB0-4777-BEFE-8702E4E715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7784C-365A-4481-9122-262E3B26E1A4}"/>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5" name="Footer Placeholder 4">
            <a:extLst>
              <a:ext uri="{FF2B5EF4-FFF2-40B4-BE49-F238E27FC236}">
                <a16:creationId xmlns:a16="http://schemas.microsoft.com/office/drawing/2014/main" id="{55E89821-99CC-4539-821D-D2E1E1652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3279F-E610-4595-A584-DC45E57F5040}"/>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356301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B3185A-72A4-4267-951D-32D10688F3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674374-2311-4D3D-AB9C-B7C4BEC48D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34384-D4A5-40BC-938A-A61512AC3A6C}"/>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5" name="Footer Placeholder 4">
            <a:extLst>
              <a:ext uri="{FF2B5EF4-FFF2-40B4-BE49-F238E27FC236}">
                <a16:creationId xmlns:a16="http://schemas.microsoft.com/office/drawing/2014/main" id="{F787E505-E24E-47FD-8FEE-2A51C87904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D39910-64B5-4D89-B0B3-2EBCE1B8E276}"/>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53219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CBAAD-931F-4670-A13C-1C5243301C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FDCDC9-AB2E-4FAE-B70D-D3B6558556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A2365-04BC-4FAA-BA77-A89EB6B2578D}"/>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5" name="Footer Placeholder 4">
            <a:extLst>
              <a:ext uri="{FF2B5EF4-FFF2-40B4-BE49-F238E27FC236}">
                <a16:creationId xmlns:a16="http://schemas.microsoft.com/office/drawing/2014/main" id="{A763481B-969A-40D7-949A-649DAFF17E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A16D4-6770-45CF-B13F-C496F2CCD832}"/>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121575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2FA21-B30C-4DBA-90C4-16A939F2AD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6AD7BC-E5FD-40CD-ADFD-24246CBDD2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87EA016-13F6-42C4-A9C7-70F87CD1AC86}"/>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5" name="Footer Placeholder 4">
            <a:extLst>
              <a:ext uri="{FF2B5EF4-FFF2-40B4-BE49-F238E27FC236}">
                <a16:creationId xmlns:a16="http://schemas.microsoft.com/office/drawing/2014/main" id="{F963AAE5-94E3-4A79-A65E-F9EFC43B7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AC543B-27FD-4EC3-81A0-238592F0EDC0}"/>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247295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1A568-BC63-4BD8-8286-F8CC4DFB47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F28DBF-D175-4214-A0C4-6A85B83052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17847D-9182-4641-938C-4EE9171DCF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8EB1F4-6A6A-4F3F-9275-980F0C0C3F10}"/>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6" name="Footer Placeholder 5">
            <a:extLst>
              <a:ext uri="{FF2B5EF4-FFF2-40B4-BE49-F238E27FC236}">
                <a16:creationId xmlns:a16="http://schemas.microsoft.com/office/drawing/2014/main" id="{372F36BC-00F1-4036-B6F5-0CB3C95B25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F96713-E593-41F1-9207-CC98B86FBC27}"/>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949530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3FEE6-9EF5-46A5-A14C-63B532450D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FF8055-FFC3-4D3E-B357-B3193C4B5D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36E260-0EA8-4C78-A8C1-C536DFF486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07800B-8A69-4450-9019-58249D9BB1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AF24F9-13CF-4F92-8F51-CA1C7C1C43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FE5559-825A-442C-AB7E-70C201918186}"/>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8" name="Footer Placeholder 7">
            <a:extLst>
              <a:ext uri="{FF2B5EF4-FFF2-40B4-BE49-F238E27FC236}">
                <a16:creationId xmlns:a16="http://schemas.microsoft.com/office/drawing/2014/main" id="{35DC7179-0891-4920-9D8C-21D391D519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CE2F0D-644B-4134-8F9C-F3FFAB58E418}"/>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18191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318B3-1F85-4B36-A48A-9CF2E5B305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976E53-BE65-47C3-880E-8B846C2CBD52}"/>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4" name="Footer Placeholder 3">
            <a:extLst>
              <a:ext uri="{FF2B5EF4-FFF2-40B4-BE49-F238E27FC236}">
                <a16:creationId xmlns:a16="http://schemas.microsoft.com/office/drawing/2014/main" id="{ECB970AB-F00D-43BB-9BBF-827389AE87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27CE86-3951-424C-B972-7F2270FF69FE}"/>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116982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D778A3-8800-4776-B820-5E82D88653EA}"/>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3" name="Footer Placeholder 2">
            <a:extLst>
              <a:ext uri="{FF2B5EF4-FFF2-40B4-BE49-F238E27FC236}">
                <a16:creationId xmlns:a16="http://schemas.microsoft.com/office/drawing/2014/main" id="{9EE0B068-1875-4B5F-B9E5-0CFB0A9924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1DDE3D-C040-4569-8B3C-33F749D2F1BD}"/>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112878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16AB2-A007-4B8F-9E0F-13E687C43D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CF8DEC-AA57-4F03-80DE-3CFF22C1B3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00BDDB-5204-4258-A371-11FB0A50A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690F5E-BA8D-4F80-B868-47655C1068E3}"/>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6" name="Footer Placeholder 5">
            <a:extLst>
              <a:ext uri="{FF2B5EF4-FFF2-40B4-BE49-F238E27FC236}">
                <a16:creationId xmlns:a16="http://schemas.microsoft.com/office/drawing/2014/main" id="{BCECFD76-5A39-4BE1-A2DA-9A0F186EF0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2F3870-79C2-42E5-BA07-5380C5F30C81}"/>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169149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B63F5-C6D2-4FCE-A896-13E74D9549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1540-9D1E-4EF0-B353-568469B88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7CC95E-2261-4241-97AD-ECF5646D8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EB08C5-58B4-4BDC-9AE7-7D7096ECAEF4}"/>
              </a:ext>
            </a:extLst>
          </p:cNvPr>
          <p:cNvSpPr>
            <a:spLocks noGrp="1"/>
          </p:cNvSpPr>
          <p:nvPr>
            <p:ph type="dt" sz="half" idx="10"/>
          </p:nvPr>
        </p:nvSpPr>
        <p:spPr/>
        <p:txBody>
          <a:bodyPr/>
          <a:lstStyle/>
          <a:p>
            <a:fld id="{EC8EC153-2B04-4C8C-848A-15B68F402419}" type="datetimeFigureOut">
              <a:rPr lang="en-US" smtClean="0"/>
              <a:t>10/11/2021</a:t>
            </a:fld>
            <a:endParaRPr lang="en-US"/>
          </a:p>
        </p:txBody>
      </p:sp>
      <p:sp>
        <p:nvSpPr>
          <p:cNvPr id="6" name="Footer Placeholder 5">
            <a:extLst>
              <a:ext uri="{FF2B5EF4-FFF2-40B4-BE49-F238E27FC236}">
                <a16:creationId xmlns:a16="http://schemas.microsoft.com/office/drawing/2014/main" id="{73C287B9-FF94-444A-9E47-4B797F41B1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A42E48-5A65-4C2C-A8E2-08613336F06C}"/>
              </a:ext>
            </a:extLst>
          </p:cNvPr>
          <p:cNvSpPr>
            <a:spLocks noGrp="1"/>
          </p:cNvSpPr>
          <p:nvPr>
            <p:ph type="sldNum" sz="quarter" idx="12"/>
          </p:nvPr>
        </p:nvSpPr>
        <p:spPr/>
        <p:txBody>
          <a:bodyPr/>
          <a:lstStyle/>
          <a:p>
            <a:fld id="{8FD2A1C5-4FDB-4E4E-83C8-06ACEE5C95A6}" type="slidenum">
              <a:rPr lang="en-US" smtClean="0"/>
              <a:t>‹#›</a:t>
            </a:fld>
            <a:endParaRPr lang="en-US"/>
          </a:p>
        </p:txBody>
      </p:sp>
    </p:spTree>
    <p:extLst>
      <p:ext uri="{BB962C8B-B14F-4D97-AF65-F5344CB8AC3E}">
        <p14:creationId xmlns:p14="http://schemas.microsoft.com/office/powerpoint/2010/main" val="101096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4C7C71-A68B-4457-8E35-6FFA7B036F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BD6D07-04A4-4522-9D62-F97D1039DC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A3CE3-8C09-4722-A907-3AFE7C7A2D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EC153-2B04-4C8C-848A-15B68F402419}" type="datetimeFigureOut">
              <a:rPr lang="en-US" smtClean="0"/>
              <a:t>10/11/2021</a:t>
            </a:fld>
            <a:endParaRPr lang="en-US"/>
          </a:p>
        </p:txBody>
      </p:sp>
      <p:sp>
        <p:nvSpPr>
          <p:cNvPr id="5" name="Footer Placeholder 4">
            <a:extLst>
              <a:ext uri="{FF2B5EF4-FFF2-40B4-BE49-F238E27FC236}">
                <a16:creationId xmlns:a16="http://schemas.microsoft.com/office/drawing/2014/main" id="{53B86878-6A6C-4C69-AB7F-B6CB53CF7C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23D977-10B3-4948-85E8-C8FBCD8592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2A1C5-4FDB-4E4E-83C8-06ACEE5C95A6}" type="slidenum">
              <a:rPr lang="en-US" smtClean="0"/>
              <a:t>‹#›</a:t>
            </a:fld>
            <a:endParaRPr lang="en-US"/>
          </a:p>
        </p:txBody>
      </p:sp>
    </p:spTree>
    <p:extLst>
      <p:ext uri="{BB962C8B-B14F-4D97-AF65-F5344CB8AC3E}">
        <p14:creationId xmlns:p14="http://schemas.microsoft.com/office/powerpoint/2010/main" val="289260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A62F-AD2C-462C-9A2A-1DFA4C0090DD}"/>
              </a:ext>
            </a:extLst>
          </p:cNvPr>
          <p:cNvSpPr>
            <a:spLocks noGrp="1"/>
          </p:cNvSpPr>
          <p:nvPr>
            <p:ph type="ctrTitle"/>
          </p:nvPr>
        </p:nvSpPr>
        <p:spPr/>
        <p:txBody>
          <a:bodyPr/>
          <a:lstStyle/>
          <a:p>
            <a:r>
              <a:rPr lang="en-US" b="1" dirty="0"/>
              <a:t>ESIMATORS AND THEIR DESIRABLE PROPERTIES</a:t>
            </a:r>
            <a:endParaRPr lang="en-US" dirty="0"/>
          </a:p>
        </p:txBody>
      </p:sp>
      <p:sp>
        <p:nvSpPr>
          <p:cNvPr id="3" name="Subtitle 2">
            <a:extLst>
              <a:ext uri="{FF2B5EF4-FFF2-40B4-BE49-F238E27FC236}">
                <a16:creationId xmlns:a16="http://schemas.microsoft.com/office/drawing/2014/main" id="{AA5A700A-DEE8-4F3F-B791-756931E0A19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7566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DC4FE-2FC2-4E4D-B8DB-FF907789BB55}"/>
              </a:ext>
            </a:extLst>
          </p:cNvPr>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79C042D-7B05-4B45-B6B1-876ED501716D}"/>
                  </a:ext>
                </a:extLst>
              </p:cNvPr>
              <p:cNvSpPr>
                <a:spLocks noGrp="1"/>
              </p:cNvSpPr>
              <p:nvPr>
                <p:ph idx="1"/>
              </p:nvPr>
            </p:nvSpPr>
            <p:spPr/>
            <p:txBody>
              <a:bodyPr>
                <a:normAutofit fontScale="92500" lnSpcReduction="10000"/>
              </a:bodyPr>
              <a:lstStyle/>
              <a:p>
                <a:r>
                  <a:rPr lang="en-US" dirty="0"/>
                  <a:t>An estimator is a statistical measure used to obtain a sample characteristic. It is a function of the sample observation.</a:t>
                </a:r>
              </a:p>
              <a:p>
                <a:r>
                  <a:rPr lang="en-US" dirty="0"/>
                  <a:t>An estimator is a random variable while an estimate is a point.</a:t>
                </a:r>
              </a:p>
              <a:p>
                <a:pPr marL="0" indent="0" algn="just">
                  <a:buNone/>
                </a:pPr>
                <a:r>
                  <a:rPr lang="en-US" b="1" dirty="0"/>
                  <a:t>DESIRABLE</a:t>
                </a:r>
                <a:r>
                  <a:rPr lang="en-US" dirty="0"/>
                  <a:t> </a:t>
                </a:r>
                <a:r>
                  <a:rPr lang="en-US" b="1" dirty="0"/>
                  <a:t>PROPERTIES OF ESTIMATORS.</a:t>
                </a:r>
              </a:p>
              <a:p>
                <a:pPr marL="0" indent="0">
                  <a:buNone/>
                </a:pPr>
                <a:r>
                  <a:rPr lang="en-US" dirty="0"/>
                  <a:t>These are properties of unbiasedness, consistency and efficiency.</a:t>
                </a:r>
              </a:p>
              <a:p>
                <a:pPr lvl="0"/>
                <a:r>
                  <a:rPr lang="en-US" dirty="0"/>
                  <a:t>Unbiasedness:  an estimator </a:t>
                </a:r>
                <a14:m>
                  <m:oMath xmlns:m="http://schemas.openxmlformats.org/officeDocument/2006/math">
                    <m:acc>
                      <m:accPr>
                        <m:chr m:val="̂"/>
                        <m:ctrlPr>
                          <a:rPr lang="en-US" i="1"/>
                        </m:ctrlPr>
                      </m:accPr>
                      <m:e>
                        <m:r>
                          <a:rPr lang="en-US" i="1"/>
                          <m:t>𝜃</m:t>
                        </m:r>
                      </m:e>
                    </m:acc>
                  </m:oMath>
                </a14:m>
                <a:r>
                  <a:rPr lang="en-US" dirty="0"/>
                  <a:t> is an unbiased estimator for the population parameter </a:t>
                </a:r>
                <a14:m>
                  <m:oMath xmlns:m="http://schemas.openxmlformats.org/officeDocument/2006/math">
                    <m:r>
                      <a:rPr lang="en-US" i="1"/>
                      <m:t>𝜃</m:t>
                    </m:r>
                  </m:oMath>
                </a14:m>
                <a:r>
                  <a:rPr lang="en-US" dirty="0"/>
                  <a:t> if its expected value is equal to the unknown population parameter. That is; </a:t>
                </a:r>
                <a14:m>
                  <m:oMath xmlns:m="http://schemas.openxmlformats.org/officeDocument/2006/math">
                    <m:r>
                      <a:rPr lang="en-US" i="1"/>
                      <m:t>𝐸</m:t>
                    </m:r>
                    <m:d>
                      <m:dPr>
                        <m:ctrlPr>
                          <a:rPr lang="en-US" i="1"/>
                        </m:ctrlPr>
                      </m:dPr>
                      <m:e>
                        <m:acc>
                          <m:accPr>
                            <m:chr m:val="̂"/>
                            <m:ctrlPr>
                              <a:rPr lang="en-US" i="1"/>
                            </m:ctrlPr>
                          </m:accPr>
                          <m:e>
                            <m:r>
                              <a:rPr lang="en-US" i="1"/>
                              <m:t>𝜃</m:t>
                            </m:r>
                          </m:e>
                        </m:acc>
                      </m:e>
                    </m:d>
                    <m:r>
                      <a:rPr lang="en-US" i="1"/>
                      <m:t>=</m:t>
                    </m:r>
                    <m:r>
                      <a:rPr lang="en-US" i="1"/>
                      <m:t>𝜃</m:t>
                    </m:r>
                    <m:r>
                      <a:rPr lang="en-US" i="1"/>
                      <m:t>.</m:t>
                    </m:r>
                  </m:oMath>
                </a14:m>
                <a:endParaRPr lang="en-US" dirty="0"/>
              </a:p>
              <a:p>
                <a:pPr lvl="0"/>
                <a:r>
                  <a:rPr lang="en-US" dirty="0"/>
                  <a:t>Consistency: an estimator is consistency if it approaches the population parameter as sample size increases. That is, </a:t>
                </a:r>
                <a14:m>
                  <m:oMath xmlns:m="http://schemas.openxmlformats.org/officeDocument/2006/math">
                    <m:acc>
                      <m:accPr>
                        <m:chr m:val="̂"/>
                        <m:ctrlPr>
                          <a:rPr lang="en-US" i="1"/>
                        </m:ctrlPr>
                      </m:accPr>
                      <m:e>
                        <m:r>
                          <a:rPr lang="en-US" i="1"/>
                          <m:t>𝜃</m:t>
                        </m:r>
                      </m:e>
                    </m:acc>
                    <m:r>
                      <a:rPr lang="en-US" i="1"/>
                      <m:t>→</m:t>
                    </m:r>
                    <m:r>
                      <a:rPr lang="en-US" i="1"/>
                      <m:t>𝜃</m:t>
                    </m:r>
                    <m:r>
                      <a:rPr lang="en-US" i="1"/>
                      <m:t> </m:t>
                    </m:r>
                    <m:r>
                      <a:rPr lang="en-US" i="1"/>
                      <m:t>𝑎𝑠</m:t>
                    </m:r>
                    <m:r>
                      <a:rPr lang="en-US" i="1"/>
                      <m:t> </m:t>
                    </m:r>
                    <m:r>
                      <a:rPr lang="en-US" i="1"/>
                      <m:t>𝑛</m:t>
                    </m:r>
                    <m:r>
                      <a:rPr lang="en-US" i="1"/>
                      <m:t>→∞</m:t>
                    </m:r>
                  </m:oMath>
                </a14:m>
                <a:r>
                  <a:rPr lang="en-US" dirty="0"/>
                  <a:t>.</a:t>
                </a:r>
              </a:p>
              <a:p>
                <a:pPr marL="0" indent="0" algn="just">
                  <a:buNone/>
                </a:pPr>
                <a:endParaRPr lang="en-US" dirty="0"/>
              </a:p>
            </p:txBody>
          </p:sp>
        </mc:Choice>
        <mc:Fallback>
          <p:sp>
            <p:nvSpPr>
              <p:cNvPr id="3" name="Content Placeholder 2">
                <a:extLst>
                  <a:ext uri="{FF2B5EF4-FFF2-40B4-BE49-F238E27FC236}">
                    <a16:creationId xmlns:a16="http://schemas.microsoft.com/office/drawing/2014/main" id="{679C042D-7B05-4B45-B6B1-876ED501716D}"/>
                  </a:ext>
                </a:extLst>
              </p:cNvPr>
              <p:cNvSpPr>
                <a:spLocks noGrp="1" noRot="1" noChangeAspect="1" noMove="1" noResize="1" noEditPoints="1" noAdjustHandles="1" noChangeArrowheads="1" noChangeShapeType="1" noTextEdit="1"/>
              </p:cNvSpPr>
              <p:nvPr>
                <p:ph idx="1"/>
              </p:nvPr>
            </p:nvSpPr>
            <p:spPr>
              <a:blipFill>
                <a:blip r:embed="rId2"/>
                <a:stretch>
                  <a:fillRect l="-1043" t="-2801" r="-1159"/>
                </a:stretch>
              </a:blipFill>
            </p:spPr>
            <p:txBody>
              <a:bodyPr/>
              <a:lstStyle/>
              <a:p>
                <a:r>
                  <a:rPr lang="en-US">
                    <a:noFill/>
                  </a:rPr>
                  <a:t> </a:t>
                </a:r>
              </a:p>
            </p:txBody>
          </p:sp>
        </mc:Fallback>
      </mc:AlternateContent>
    </p:spTree>
    <p:extLst>
      <p:ext uri="{BB962C8B-B14F-4D97-AF65-F5344CB8AC3E}">
        <p14:creationId xmlns:p14="http://schemas.microsoft.com/office/powerpoint/2010/main" val="4222359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CDBBE-0CFA-41B6-93D4-9FF9B82F1FAD}"/>
              </a:ext>
            </a:extLst>
          </p:cNvPr>
          <p:cNvSpPr>
            <a:spLocks noGrp="1"/>
          </p:cNvSpPr>
          <p:nvPr>
            <p:ph type="title"/>
          </p:nvPr>
        </p:nvSpPr>
        <p:spPr/>
        <p:txBody>
          <a:bodyPr/>
          <a:lstStyle/>
          <a:p>
            <a:r>
              <a:rPr lang="en-US" dirty="0"/>
              <a:t>continuation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C3E2F11-C755-457C-9E15-43B683533AF1}"/>
                  </a:ext>
                </a:extLst>
              </p:cNvPr>
              <p:cNvSpPr>
                <a:spLocks noGrp="1"/>
              </p:cNvSpPr>
              <p:nvPr>
                <p:ph idx="1"/>
              </p:nvPr>
            </p:nvSpPr>
            <p:spPr/>
            <p:txBody>
              <a:bodyPr>
                <a:normAutofit lnSpcReduction="10000"/>
              </a:bodyPr>
              <a:lstStyle/>
              <a:p>
                <a:pPr lvl="0"/>
                <a:r>
                  <a:rPr lang="en-US" dirty="0"/>
                  <a:t>Efficiency: an estimator is efficient if it has minimum variance among all the unbiased estimators. Efficiency </a:t>
                </a:r>
                <a14:m>
                  <m:oMath xmlns:m="http://schemas.openxmlformats.org/officeDocument/2006/math">
                    <m:d>
                      <m:dPr>
                        <m:ctrlPr>
                          <a:rPr lang="en-US" i="1">
                            <a:latin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𝑀𝑆𝐸</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𝜃</m:t>
                            </m:r>
                          </m:e>
                        </m:acc>
                        <m:r>
                          <a:rPr lang="en-US" i="1">
                            <a:latin typeface="Cambria Math" panose="02040503050406030204" pitchFamily="18" charset="0"/>
                          </a:rPr>
                          <m:t>)</m:t>
                        </m:r>
                      </m:den>
                    </m:f>
                  </m:oMath>
                </a14:m>
                <a:r>
                  <a:rPr lang="en-US" dirty="0"/>
                  <a:t>  , Where </a:t>
                </a:r>
                <a14:m>
                  <m:oMath xmlns:m="http://schemas.openxmlformats.org/officeDocument/2006/math">
                    <m:r>
                      <a:rPr lang="en-US" i="1">
                        <a:latin typeface="Cambria Math" panose="02040503050406030204" pitchFamily="18" charset="0"/>
                      </a:rPr>
                      <m:t>𝑀𝑆𝐸</m:t>
                    </m:r>
                    <m:d>
                      <m:dPr>
                        <m:ctrlPr>
                          <a:rPr lang="en-US" i="1">
                            <a:latin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d>
                    <m:r>
                      <a:rPr lang="en-US" i="1">
                        <a:latin typeface="Cambria Math" panose="02040503050406030204" pitchFamily="18" charset="0"/>
                      </a:rPr>
                      <m:t>=</m:t>
                    </m:r>
                    <m:r>
                      <a:rPr lang="en-US" i="1">
                        <a:latin typeface="Cambria Math" panose="02040503050406030204" pitchFamily="18" charset="0"/>
                      </a:rPr>
                      <m:t>𝐸</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𝜃</m:t>
                        </m:r>
                      </m:e>
                    </m:acc>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𝜃</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oMath>
                </a14:m>
                <a:r>
                  <a:rPr lang="en-US" dirty="0"/>
                  <a:t> let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r>
                      <a:rPr lang="en-US" i="1">
                        <a:latin typeface="Cambria Math" panose="02040503050406030204" pitchFamily="18" charset="0"/>
                      </a:rPr>
                      <m:t> </m:t>
                    </m:r>
                    <m:r>
                      <a:rPr lang="en-US" i="1">
                        <a:latin typeface="Cambria Math" panose="02040503050406030204" pitchFamily="18" charset="0"/>
                      </a:rPr>
                      <m:t>𝑎𝑛𝑑</m:t>
                    </m:r>
                    <m:r>
                      <a:rPr lang="en-US" i="1">
                        <a:latin typeface="Cambria Math" panose="02040503050406030204" pitchFamily="18" charset="0"/>
                      </a:rPr>
                      <m:t> </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oMath>
                </a14:m>
                <a:r>
                  <a:rPr lang="en-US" dirty="0"/>
                  <a:t> be two estimators of the parameter θ,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oMath>
                </a14:m>
                <a:r>
                  <a:rPr lang="en-US" dirty="0"/>
                  <a:t> is said to be uniformly better (more efficient) than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oMath>
                </a14:m>
                <a:r>
                  <a:rPr lang="en-US" dirty="0"/>
                  <a:t> if and only if </a:t>
                </a:r>
                <a14:m>
                  <m:oMath xmlns:m="http://schemas.openxmlformats.org/officeDocument/2006/math">
                    <m:r>
                      <a:rPr lang="en-US" i="1">
                        <a:latin typeface="Cambria Math" panose="02040503050406030204" pitchFamily="18" charset="0"/>
                      </a:rPr>
                      <m:t>𝑀𝑆𝐸</m:t>
                    </m:r>
                    <m:r>
                      <a:rPr lang="en-US" i="1">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𝑀𝑆𝐸</m:t>
                    </m:r>
                    <m:r>
                      <a:rPr lang="en-US" i="1">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r>
                      <a:rPr lang="en-US" i="1">
                        <a:latin typeface="Cambria Math" panose="02040503050406030204" pitchFamily="18" charset="0"/>
                      </a:rPr>
                      <m:t>)</m:t>
                    </m:r>
                  </m:oMath>
                </a14:m>
                <a:r>
                  <a:rPr lang="en-US" dirty="0"/>
                  <a:t> and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oMath>
                </a14:m>
                <a:r>
                  <a:rPr lang="en-US" dirty="0"/>
                  <a:t> is more precise than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oMath>
                </a14:m>
                <a:r>
                  <a:rPr lang="en-US" dirty="0"/>
                  <a:t> if </a:t>
                </a:r>
                <a14:m>
                  <m:oMath xmlns:m="http://schemas.openxmlformats.org/officeDocument/2006/math">
                    <m:r>
                      <a:rPr lang="en-US" i="1">
                        <a:latin typeface="Cambria Math" panose="02040503050406030204" pitchFamily="18" charset="0"/>
                      </a:rPr>
                      <m:t>𝑣𝑎𝑟</m:t>
                    </m:r>
                    <m:r>
                      <a:rPr lang="en-US" i="1">
                        <a:latin typeface="Cambria Math" panose="02040503050406030204" pitchFamily="18" charset="0"/>
                      </a:rPr>
                      <m:t> </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e>
                    </m:d>
                    <m:r>
                      <a:rPr lang="en-US" i="1">
                        <a:latin typeface="Cambria Math" panose="02040503050406030204" pitchFamily="18" charset="0"/>
                      </a:rPr>
                      <m:t>≤</m:t>
                    </m:r>
                    <m:r>
                      <a:rPr lang="en-US" i="1">
                        <a:latin typeface="Cambria Math" panose="02040503050406030204" pitchFamily="18" charset="0"/>
                      </a:rPr>
                      <m:t>𝑣𝑎𝑟</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e>
                    </m:d>
                    <m:r>
                      <a:rPr lang="en-US" i="1">
                        <a:latin typeface="Cambria Math" panose="02040503050406030204" pitchFamily="18" charset="0"/>
                      </a:rPr>
                      <m:t>.</m:t>
                    </m:r>
                  </m:oMath>
                </a14:m>
                <a:endParaRPr lang="en-US" dirty="0"/>
              </a:p>
              <a:p>
                <a:r>
                  <a:rPr lang="en-US" dirty="0"/>
                  <a:t>Efficiency of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oMath>
                </a14:m>
                <a:r>
                  <a:rPr lang="en-US" dirty="0"/>
                  <a:t>  compared to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oMath>
                </a14:m>
                <a:r>
                  <a:rPr lang="en-US" dirty="0"/>
                  <a:t> is referred to as the relative efficiency of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oMath>
                </a14:m>
                <a:r>
                  <a:rPr lang="en-US" dirty="0"/>
                  <a:t> with respect to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oMath>
                </a14:m>
                <a:r>
                  <a:rPr lang="en-US" dirty="0"/>
                  <a:t> and is given as </a:t>
                </a:r>
                <a14:m>
                  <m:oMath xmlns:m="http://schemas.openxmlformats.org/officeDocument/2006/math">
                    <m:r>
                      <a:rPr lang="en-US" i="1">
                        <a:latin typeface="Cambria Math" panose="02040503050406030204" pitchFamily="18" charset="0"/>
                      </a:rPr>
                      <m:t>𝑅</m:t>
                    </m:r>
                    <m:r>
                      <a:rPr lang="en-US" i="1">
                        <a:latin typeface="Cambria Math" panose="02040503050406030204" pitchFamily="18" charset="0"/>
                      </a:rPr>
                      <m:t>.</m:t>
                    </m:r>
                    <m:r>
                      <a:rPr lang="en-US" i="1">
                        <a:latin typeface="Cambria Math" panose="02040503050406030204" pitchFamily="18" charset="0"/>
                      </a:rPr>
                      <m:t>𝐸</m:t>
                    </m:r>
                    <m:r>
                      <a:rPr lang="en-US" i="1">
                        <a:latin typeface="Cambria Math" panose="02040503050406030204" pitchFamily="18" charset="0"/>
                      </a:rPr>
                      <m:t> </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𝑣𝑎𝑟</m:t>
                        </m:r>
                        <m:r>
                          <a:rPr lang="en-US" i="1">
                            <a:latin typeface="Cambria Math" panose="02040503050406030204" pitchFamily="18" charset="0"/>
                          </a:rPr>
                          <m:t> (</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r>
                          <a:rPr lang="en-US" i="1">
                            <a:latin typeface="Cambria Math" panose="02040503050406030204" pitchFamily="18" charset="0"/>
                          </a:rPr>
                          <m:t>)</m:t>
                        </m:r>
                      </m:num>
                      <m:den>
                        <m:r>
                          <a:rPr lang="en-US" i="1">
                            <a:latin typeface="Cambria Math" panose="02040503050406030204" pitchFamily="18" charset="0"/>
                          </a:rPr>
                          <m:t>𝑣𝑎𝑟</m:t>
                        </m:r>
                        <m:r>
                          <a:rPr lang="en-US" i="1">
                            <a:latin typeface="Cambria Math" panose="02040503050406030204" pitchFamily="18" charset="0"/>
                          </a:rPr>
                          <m:t> (</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r>
                          <a:rPr lang="en-US" i="1">
                            <a:latin typeface="Cambria Math" panose="02040503050406030204" pitchFamily="18" charset="0"/>
                          </a:rPr>
                          <m:t>)</m:t>
                        </m:r>
                      </m:den>
                    </m:f>
                  </m:oMath>
                </a14:m>
                <a:r>
                  <a:rPr lang="en-US" dirty="0"/>
                  <a:t>.</a:t>
                </a:r>
              </a:p>
              <a:p>
                <a:endParaRPr lang="en-US" dirty="0"/>
              </a:p>
            </p:txBody>
          </p:sp>
        </mc:Choice>
        <mc:Fallback>
          <p:sp>
            <p:nvSpPr>
              <p:cNvPr id="3" name="Content Placeholder 2">
                <a:extLst>
                  <a:ext uri="{FF2B5EF4-FFF2-40B4-BE49-F238E27FC236}">
                    <a16:creationId xmlns:a16="http://schemas.microsoft.com/office/drawing/2014/main" id="{0C3E2F11-C755-457C-9E15-43B683533AF1}"/>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93000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64794-07EF-4DB4-8B4F-91AD31F63DAF}"/>
              </a:ext>
            </a:extLst>
          </p:cNvPr>
          <p:cNvSpPr>
            <a:spLocks noGrp="1"/>
          </p:cNvSpPr>
          <p:nvPr>
            <p:ph type="title"/>
          </p:nvPr>
        </p:nvSpPr>
        <p:spPr/>
        <p:txBody>
          <a:bodyPr/>
          <a:lstStyle/>
          <a:p>
            <a:r>
              <a:rPr lang="en-US" b="1" dirty="0"/>
              <a:t>SAMPLING AND NON-SAMPLING ERRORS IN SURVEYS</a:t>
            </a:r>
            <a:endParaRPr lang="en-US" dirty="0"/>
          </a:p>
        </p:txBody>
      </p:sp>
      <p:sp>
        <p:nvSpPr>
          <p:cNvPr id="3" name="Content Placeholder 2">
            <a:extLst>
              <a:ext uri="{FF2B5EF4-FFF2-40B4-BE49-F238E27FC236}">
                <a16:creationId xmlns:a16="http://schemas.microsoft.com/office/drawing/2014/main" id="{0EE81322-78AD-41F0-8A8F-38FC62980524}"/>
              </a:ext>
            </a:extLst>
          </p:cNvPr>
          <p:cNvSpPr>
            <a:spLocks noGrp="1"/>
          </p:cNvSpPr>
          <p:nvPr>
            <p:ph idx="1"/>
          </p:nvPr>
        </p:nvSpPr>
        <p:spPr/>
        <p:txBody>
          <a:bodyPr>
            <a:normAutofit fontScale="85000" lnSpcReduction="20000"/>
          </a:bodyPr>
          <a:lstStyle/>
          <a:p>
            <a:pPr marL="0" indent="0">
              <a:buNone/>
            </a:pPr>
            <a:r>
              <a:rPr lang="en-US" dirty="0"/>
              <a:t>SAMPLING ERRORS</a:t>
            </a:r>
          </a:p>
          <a:p>
            <a:pPr marL="0" indent="0">
              <a:buNone/>
            </a:pPr>
            <a:r>
              <a:rPr lang="en-US" dirty="0"/>
              <a:t>These arise because observations are taken on a sample rather than the whole population. A sampling error is the difference between the said sample estimate and the population values that will be obtained by enumerating all the units in the population. </a:t>
            </a:r>
          </a:p>
          <a:p>
            <a:pPr marL="0" indent="0">
              <a:buNone/>
            </a:pPr>
            <a:r>
              <a:rPr lang="en-US" b="1" dirty="0"/>
              <a:t>The magnitude of the sampling errors depends on;</a:t>
            </a:r>
          </a:p>
          <a:p>
            <a:pPr lvl="0"/>
            <a:r>
              <a:rPr lang="en-US" b="1" dirty="0"/>
              <a:t>Sample size</a:t>
            </a:r>
            <a:r>
              <a:rPr lang="en-US" dirty="0"/>
              <a:t>. The bigger the sample used, the lower the sampling error.</a:t>
            </a:r>
          </a:p>
          <a:p>
            <a:pPr lvl="0"/>
            <a:r>
              <a:rPr lang="en-US" b="1" dirty="0"/>
              <a:t>Sample design</a:t>
            </a:r>
            <a:r>
              <a:rPr lang="en-US" dirty="0"/>
              <a:t>. Some sample designs will lead to lower magnitude of sampling errors than others.</a:t>
            </a:r>
          </a:p>
          <a:p>
            <a:pPr lvl="0"/>
            <a:r>
              <a:rPr lang="en-US" b="1" dirty="0"/>
              <a:t>Estimator used</a:t>
            </a:r>
            <a:r>
              <a:rPr lang="en-US" dirty="0"/>
              <a:t>. Some estimators are more efficient than others </a:t>
            </a:r>
            <a:r>
              <a:rPr lang="en-US" dirty="0" err="1"/>
              <a:t>e.g</a:t>
            </a:r>
            <a:r>
              <a:rPr lang="en-US" dirty="0"/>
              <a:t> ratio and regression estimators are more efficient than the simple mean.</a:t>
            </a:r>
          </a:p>
          <a:p>
            <a:pPr lvl="0"/>
            <a:r>
              <a:rPr lang="en-US" b="1" dirty="0"/>
              <a:t>Nature of the population</a:t>
            </a:r>
            <a:r>
              <a:rPr lang="en-US" dirty="0"/>
              <a:t>. Sparsely distributed populations will have larger sampling errors than less sparsely distributed populations.</a:t>
            </a:r>
          </a:p>
          <a:p>
            <a:endParaRPr lang="en-US" dirty="0"/>
          </a:p>
        </p:txBody>
      </p:sp>
    </p:spTree>
    <p:extLst>
      <p:ext uri="{BB962C8B-B14F-4D97-AF65-F5344CB8AC3E}">
        <p14:creationId xmlns:p14="http://schemas.microsoft.com/office/powerpoint/2010/main" val="4026755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C5780-058E-477B-A369-C9325D210659}"/>
              </a:ext>
            </a:extLst>
          </p:cNvPr>
          <p:cNvSpPr>
            <a:spLocks noGrp="1"/>
          </p:cNvSpPr>
          <p:nvPr>
            <p:ph type="title"/>
          </p:nvPr>
        </p:nvSpPr>
        <p:spPr/>
        <p:txBody>
          <a:bodyPr/>
          <a:lstStyle/>
          <a:p>
            <a:r>
              <a:rPr lang="en-US" dirty="0"/>
              <a:t>continuation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CB3648E-DFD4-4FDF-843D-3E725DFBAC12}"/>
                  </a:ext>
                </a:extLst>
              </p:cNvPr>
              <p:cNvSpPr>
                <a:spLocks noGrp="1"/>
              </p:cNvSpPr>
              <p:nvPr>
                <p:ph idx="1"/>
              </p:nvPr>
            </p:nvSpPr>
            <p:spPr/>
            <p:txBody>
              <a:bodyPr/>
              <a:lstStyle/>
              <a:p>
                <a:r>
                  <a:rPr lang="en-US" dirty="0"/>
                  <a:t>The most commonly used measure to quantify sampling error is sampling variance. Sampling variance measures the extent to which the estimate of a characteristic from different possible samples of the same size and the same design differ from one another.</a:t>
                </a:r>
              </a:p>
              <a:p>
                <a:r>
                  <a:rPr lang="en-US" dirty="0"/>
                  <a:t>Sampling errors are estimated by the standard error of the estimator, that is </a:t>
                </a:r>
                <a14:m>
                  <m:oMath xmlns:m="http://schemas.openxmlformats.org/officeDocument/2006/math">
                    <m:r>
                      <a:rPr lang="en-US" i="1">
                        <a:latin typeface="Cambria Math" panose="02040503050406030204" pitchFamily="18" charset="0"/>
                      </a:rPr>
                      <m:t>𝑆</m:t>
                    </m:r>
                    <m:r>
                      <a:rPr lang="en-US" i="1">
                        <a:latin typeface="Cambria Math" panose="02040503050406030204" pitchFamily="18" charset="0"/>
                      </a:rPr>
                      <m:t>.</m:t>
                    </m:r>
                    <m:r>
                      <a:rPr lang="en-US" i="1">
                        <a:latin typeface="Cambria Math" panose="02040503050406030204" pitchFamily="18" charset="0"/>
                      </a:rPr>
                      <m:t>𝐸</m:t>
                    </m:r>
                    <m:d>
                      <m:dPr>
                        <m:ctrlPr>
                          <a:rPr lang="en-US" i="1">
                            <a:latin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d>
                    <m:r>
                      <a:rPr lang="en-US" i="1">
                        <a:latin typeface="Cambria Math" panose="02040503050406030204" pitchFamily="18" charset="0"/>
                      </a:rPr>
                      <m:t>=</m:t>
                    </m:r>
                    <m:rad>
                      <m:radPr>
                        <m:degHide m:val="on"/>
                        <m:ctrlPr>
                          <a:rPr lang="en-US" i="1">
                            <a:latin typeface="Cambria Math" panose="02040503050406030204" pitchFamily="18" charset="0"/>
                          </a:rPr>
                        </m:ctrlPr>
                      </m:radPr>
                      <m:deg/>
                      <m:e>
                        <m:r>
                          <a:rPr lang="en-US" i="1">
                            <a:latin typeface="Cambria Math" panose="02040503050406030204" pitchFamily="18" charset="0"/>
                          </a:rPr>
                          <m:t>𝑣</m:t>
                        </m:r>
                        <m:d>
                          <m:dPr>
                            <m:ctrlPr>
                              <a:rPr lang="en-US" i="1">
                                <a:latin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d>
                        <m:r>
                          <a:rPr lang="en-US" i="1">
                            <a:latin typeface="Cambria Math" panose="02040503050406030204" pitchFamily="18" charset="0"/>
                          </a:rPr>
                          <m:t>.</m:t>
                        </m:r>
                      </m:e>
                    </m:rad>
                  </m:oMath>
                </a14:m>
                <a:endParaRPr lang="en-US" dirty="0"/>
              </a:p>
              <a:p>
                <a:pPr marL="0" indent="0">
                  <a:buNone/>
                </a:pPr>
                <a:r>
                  <a:rPr lang="en-US" dirty="0"/>
                  <a:t>The magnitude of the sampling errors can be controlled (reduced) by increasing the sample size and choosing a more efficient sample design or a superior method of estimation.</a:t>
                </a:r>
              </a:p>
              <a:p>
                <a:endParaRPr lang="en-US" dirty="0"/>
              </a:p>
            </p:txBody>
          </p:sp>
        </mc:Choice>
        <mc:Fallback>
          <p:sp>
            <p:nvSpPr>
              <p:cNvPr id="3" name="Content Placeholder 2">
                <a:extLst>
                  <a:ext uri="{FF2B5EF4-FFF2-40B4-BE49-F238E27FC236}">
                    <a16:creationId xmlns:a16="http://schemas.microsoft.com/office/drawing/2014/main" id="{2CB3648E-DFD4-4FDF-843D-3E725DFBAC12}"/>
                  </a:ext>
                </a:extLst>
              </p:cNvPr>
              <p:cNvSpPr>
                <a:spLocks noGrp="1" noRot="1" noChangeAspect="1" noMove="1" noResize="1" noEditPoints="1" noAdjustHandles="1" noChangeArrowheads="1" noChangeShapeType="1" noTextEdit="1"/>
              </p:cNvSpPr>
              <p:nvPr>
                <p:ph idx="1"/>
              </p:nvPr>
            </p:nvSpPr>
            <p:spPr>
              <a:blipFill>
                <a:blip r:embed="rId2"/>
                <a:stretch>
                  <a:fillRect l="-1217" t="-2241" r="-1159" b="-420"/>
                </a:stretch>
              </a:blipFill>
            </p:spPr>
            <p:txBody>
              <a:bodyPr/>
              <a:lstStyle/>
              <a:p>
                <a:r>
                  <a:rPr lang="en-US">
                    <a:noFill/>
                  </a:rPr>
                  <a:t> </a:t>
                </a:r>
              </a:p>
            </p:txBody>
          </p:sp>
        </mc:Fallback>
      </mc:AlternateContent>
    </p:spTree>
    <p:extLst>
      <p:ext uri="{BB962C8B-B14F-4D97-AF65-F5344CB8AC3E}">
        <p14:creationId xmlns:p14="http://schemas.microsoft.com/office/powerpoint/2010/main" val="1577405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1192-E6D7-47A9-9615-D4B66FDF2619}"/>
              </a:ext>
            </a:extLst>
          </p:cNvPr>
          <p:cNvSpPr>
            <a:spLocks noGrp="1"/>
          </p:cNvSpPr>
          <p:nvPr>
            <p:ph type="title"/>
          </p:nvPr>
        </p:nvSpPr>
        <p:spPr/>
        <p:txBody>
          <a:bodyPr/>
          <a:lstStyle/>
          <a:p>
            <a:r>
              <a:rPr lang="en-US" b="1" dirty="0"/>
              <a:t>NON-SAMPLING ERRORS</a:t>
            </a:r>
            <a:endParaRPr lang="en-US" dirty="0"/>
          </a:p>
        </p:txBody>
      </p:sp>
      <p:sp>
        <p:nvSpPr>
          <p:cNvPr id="3" name="Content Placeholder 2">
            <a:extLst>
              <a:ext uri="{FF2B5EF4-FFF2-40B4-BE49-F238E27FC236}">
                <a16:creationId xmlns:a16="http://schemas.microsoft.com/office/drawing/2014/main" id="{2B44ACF1-424F-4136-AFC9-4AE1543B9106}"/>
              </a:ext>
            </a:extLst>
          </p:cNvPr>
          <p:cNvSpPr>
            <a:spLocks noGrp="1"/>
          </p:cNvSpPr>
          <p:nvPr>
            <p:ph idx="1"/>
          </p:nvPr>
        </p:nvSpPr>
        <p:spPr/>
        <p:txBody>
          <a:bodyPr>
            <a:normAutofit fontScale="85000" lnSpcReduction="10000"/>
          </a:bodyPr>
          <a:lstStyle/>
          <a:p>
            <a:pPr marL="0" indent="0">
              <a:buNone/>
            </a:pPr>
            <a:r>
              <a:rPr lang="en-US" dirty="0"/>
              <a:t>Errors other than sampling errors. These are systematic errors that arise both in census and sample surveys but tend to be more pronounced in censuses. </a:t>
            </a:r>
          </a:p>
          <a:p>
            <a:pPr marL="0" indent="0">
              <a:buNone/>
            </a:pPr>
            <a:r>
              <a:rPr lang="en-US" dirty="0"/>
              <a:t> </a:t>
            </a:r>
          </a:p>
          <a:p>
            <a:r>
              <a:rPr lang="en-US" dirty="0"/>
              <a:t>Non-sampling errors can be classified into two groups:</a:t>
            </a:r>
          </a:p>
          <a:p>
            <a:pPr lvl="0">
              <a:buFont typeface="Wingdings" panose="05000000000000000000" pitchFamily="2" charset="2"/>
              <a:buChar char="q"/>
            </a:pPr>
            <a:r>
              <a:rPr lang="en-US" dirty="0"/>
              <a:t>Random errors; Random errors are errors whose effects approximately cancel out if a large enough sample is used, leading to increased variability.</a:t>
            </a:r>
          </a:p>
          <a:p>
            <a:pPr lvl="0">
              <a:buFont typeface="Wingdings" panose="05000000000000000000" pitchFamily="2" charset="2"/>
              <a:buChar char="q"/>
            </a:pPr>
            <a:r>
              <a:rPr lang="en-US" dirty="0"/>
              <a:t> Systematic errors; are errors that tend to go in the same direction and thus accumulate over the entire sample, leading to a bias in the final results. Unlike sampling variance or random errors, this bias is not reduced by increasing the size of the sample. Systematic errors are the principal cause of concern in terms of a survey’s data quality. Unfortunately, </a:t>
            </a:r>
            <a:r>
              <a:rPr lang="en-US" dirty="0" err="1"/>
              <a:t>nonsampling</a:t>
            </a:r>
            <a:r>
              <a:rPr lang="en-US" dirty="0"/>
              <a:t> errors are often extremely difficult and sometimes impossible to measure.</a:t>
            </a:r>
          </a:p>
          <a:p>
            <a:endParaRPr lang="en-US" dirty="0"/>
          </a:p>
        </p:txBody>
      </p:sp>
    </p:spTree>
    <p:extLst>
      <p:ext uri="{BB962C8B-B14F-4D97-AF65-F5344CB8AC3E}">
        <p14:creationId xmlns:p14="http://schemas.microsoft.com/office/powerpoint/2010/main" val="2646357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7D1AE-82D2-41D2-A005-0CD12B64452B}"/>
              </a:ext>
            </a:extLst>
          </p:cNvPr>
          <p:cNvSpPr>
            <a:spLocks noGrp="1"/>
          </p:cNvSpPr>
          <p:nvPr>
            <p:ph type="title"/>
          </p:nvPr>
        </p:nvSpPr>
        <p:spPr/>
        <p:txBody>
          <a:bodyPr/>
          <a:lstStyle/>
          <a:p>
            <a:r>
              <a:rPr lang="en-US" dirty="0"/>
              <a:t>Sources of non-sampling errors</a:t>
            </a:r>
          </a:p>
        </p:txBody>
      </p:sp>
      <p:sp>
        <p:nvSpPr>
          <p:cNvPr id="3" name="Content Placeholder 2">
            <a:extLst>
              <a:ext uri="{FF2B5EF4-FFF2-40B4-BE49-F238E27FC236}">
                <a16:creationId xmlns:a16="http://schemas.microsoft.com/office/drawing/2014/main" id="{1307520F-4B24-4F3F-A221-5F7548130A6C}"/>
              </a:ext>
            </a:extLst>
          </p:cNvPr>
          <p:cNvSpPr>
            <a:spLocks noGrp="1"/>
          </p:cNvSpPr>
          <p:nvPr>
            <p:ph idx="1"/>
          </p:nvPr>
        </p:nvSpPr>
        <p:spPr/>
        <p:txBody>
          <a:bodyPr>
            <a:normAutofit fontScale="77500" lnSpcReduction="20000"/>
          </a:bodyPr>
          <a:lstStyle/>
          <a:p>
            <a:pPr marL="0" indent="0">
              <a:buNone/>
            </a:pPr>
            <a:r>
              <a:rPr lang="en-US" dirty="0"/>
              <a:t>Non-sampling errors arise primarily from the following sources:</a:t>
            </a:r>
          </a:p>
          <a:p>
            <a:pPr lvl="0"/>
            <a:r>
              <a:rPr lang="en-US" dirty="0"/>
              <a:t>Coverage. Coverage errors consist of omissions, erroneous inclusions, duplications and misclassifications of units in the survey frame.</a:t>
            </a:r>
          </a:p>
          <a:p>
            <a:pPr lvl="0"/>
            <a:r>
              <a:rPr lang="en-US" dirty="0"/>
              <a:t>Response, content </a:t>
            </a:r>
          </a:p>
          <a:p>
            <a:pPr lvl="0"/>
            <a:r>
              <a:rPr lang="en-US" dirty="0"/>
              <a:t>Measurement; Measurement error is the difference between the recorded response to a question and the ‘true’ value. It can be caused by the respondent, the interviewer, the questionnaire, the data collection method or the measuring tool. </a:t>
            </a:r>
          </a:p>
          <a:p>
            <a:pPr lvl="0"/>
            <a:r>
              <a:rPr lang="en-US" dirty="0"/>
              <a:t>Non-response errors; There are two types of nonresponse: item (or partial) nonresponse and total nonresponse. Item nonresponse occurs when information is provided for only some items, such as when the respondent responds to only part of the questionnaire. Total nonresponse occurs when all or almost all data for a sampling unit are missing.</a:t>
            </a:r>
          </a:p>
          <a:p>
            <a:pPr lvl="0"/>
            <a:r>
              <a:rPr lang="en-US" dirty="0"/>
              <a:t>Processing errors. Errors committed during data processing  </a:t>
            </a:r>
            <a:r>
              <a:rPr lang="en-US" dirty="0" err="1"/>
              <a:t>e.g</a:t>
            </a:r>
            <a:r>
              <a:rPr lang="en-US" dirty="0"/>
              <a:t> during editing, coding, programming, data entry and tabulation errors.</a:t>
            </a:r>
          </a:p>
          <a:p>
            <a:pPr marL="0" indent="0">
              <a:buNone/>
            </a:pPr>
            <a:endParaRPr lang="en-US" dirty="0"/>
          </a:p>
        </p:txBody>
      </p:sp>
    </p:spTree>
    <p:extLst>
      <p:ext uri="{BB962C8B-B14F-4D97-AF65-F5344CB8AC3E}">
        <p14:creationId xmlns:p14="http://schemas.microsoft.com/office/powerpoint/2010/main" val="3746136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298DF-8EF8-4EE3-9DAE-20129619FDA6}"/>
              </a:ext>
            </a:extLst>
          </p:cNvPr>
          <p:cNvSpPr>
            <a:spLocks noGrp="1"/>
          </p:cNvSpPr>
          <p:nvPr>
            <p:ph type="title"/>
          </p:nvPr>
        </p:nvSpPr>
        <p:spPr/>
        <p:txBody>
          <a:bodyPr/>
          <a:lstStyle/>
          <a:p>
            <a:r>
              <a:rPr lang="en-US" b="1" dirty="0"/>
              <a:t>CAUSES OF NON-SAMPLING ERRORS AND THE REMEDIES</a:t>
            </a:r>
            <a:endParaRPr lang="en-US" dirty="0"/>
          </a:p>
        </p:txBody>
      </p:sp>
      <p:sp>
        <p:nvSpPr>
          <p:cNvPr id="3" name="Content Placeholder 2">
            <a:extLst>
              <a:ext uri="{FF2B5EF4-FFF2-40B4-BE49-F238E27FC236}">
                <a16:creationId xmlns:a16="http://schemas.microsoft.com/office/drawing/2014/main" id="{34E07A12-A87A-4AC6-825C-5C22838D00CE}"/>
              </a:ext>
            </a:extLst>
          </p:cNvPr>
          <p:cNvSpPr>
            <a:spLocks noGrp="1"/>
          </p:cNvSpPr>
          <p:nvPr>
            <p:ph idx="1"/>
          </p:nvPr>
        </p:nvSpPr>
        <p:spPr/>
        <p:txBody>
          <a:bodyPr>
            <a:normAutofit fontScale="47500" lnSpcReduction="20000"/>
          </a:bodyPr>
          <a:lstStyle/>
          <a:p>
            <a:pPr marL="0" indent="0">
              <a:buNone/>
            </a:pPr>
            <a:r>
              <a:rPr lang="en-US" dirty="0"/>
              <a:t>The causes include;</a:t>
            </a:r>
          </a:p>
          <a:p>
            <a:pPr lvl="0"/>
            <a:r>
              <a:rPr lang="en-US" dirty="0"/>
              <a:t>Conceptual and definitional problems </a:t>
            </a:r>
            <a:r>
              <a:rPr lang="en-US" dirty="0" err="1"/>
              <a:t>e.g</a:t>
            </a:r>
            <a:r>
              <a:rPr lang="en-US" dirty="0"/>
              <a:t> some concepts keep on changing.</a:t>
            </a:r>
          </a:p>
          <a:p>
            <a:pPr lvl="0"/>
            <a:r>
              <a:rPr lang="en-US" dirty="0"/>
              <a:t>Defects in the sampling frames due to a number of factors including improper definition of sampling units, incomplete listing or mapping of area units.</a:t>
            </a:r>
          </a:p>
          <a:p>
            <a:pPr lvl="0"/>
            <a:r>
              <a:rPr lang="en-US" dirty="0"/>
              <a:t>Use of unmotivated and unconscious field staff</a:t>
            </a:r>
          </a:p>
          <a:p>
            <a:pPr lvl="0"/>
            <a:r>
              <a:rPr lang="en-US" dirty="0"/>
              <a:t>Inadequate training of field staff</a:t>
            </a:r>
          </a:p>
          <a:p>
            <a:pPr lvl="0"/>
            <a:r>
              <a:rPr lang="en-US" dirty="0"/>
              <a:t>Lack of adequate supervision</a:t>
            </a:r>
          </a:p>
          <a:p>
            <a:pPr lvl="0"/>
            <a:r>
              <a:rPr lang="en-US" dirty="0"/>
              <a:t>Improper survey instruments including badly designed questionnaires</a:t>
            </a:r>
          </a:p>
          <a:p>
            <a:pPr lvl="0"/>
            <a:r>
              <a:rPr lang="en-US" dirty="0"/>
              <a:t>Measurement problems</a:t>
            </a:r>
          </a:p>
          <a:p>
            <a:pPr lvl="0"/>
            <a:r>
              <a:rPr lang="en-US" dirty="0"/>
              <a:t>Respondent’s memory lapse and faulty or inappropriate methods.</a:t>
            </a:r>
          </a:p>
          <a:p>
            <a:pPr lvl="0"/>
            <a:r>
              <a:rPr lang="en-US" dirty="0"/>
              <a:t>Failure to obtain data from selected units</a:t>
            </a:r>
          </a:p>
          <a:p>
            <a:pPr lvl="0"/>
            <a:r>
              <a:rPr lang="en-US" dirty="0"/>
              <a:t>Poor operational controls leading to loss of questionnaires</a:t>
            </a:r>
          </a:p>
          <a:p>
            <a:pPr lvl="0"/>
            <a:r>
              <a:rPr lang="en-US" dirty="0"/>
              <a:t>Poorly designed data entry and tabulation programmers.</a:t>
            </a:r>
          </a:p>
          <a:p>
            <a:pPr lvl="0"/>
            <a:r>
              <a:rPr lang="en-US" dirty="0"/>
              <a:t>Poor scrutiny and editing</a:t>
            </a:r>
          </a:p>
          <a:p>
            <a:pPr lvl="0"/>
            <a:r>
              <a:rPr lang="en-US" dirty="0"/>
              <a:t>Using inaccurate or inappropriate estimation procedures</a:t>
            </a:r>
          </a:p>
          <a:p>
            <a:pPr lvl="0"/>
            <a:r>
              <a:rPr lang="en-US" dirty="0"/>
              <a:t>Language barrier</a:t>
            </a:r>
          </a:p>
          <a:p>
            <a:endParaRPr lang="en-US" dirty="0"/>
          </a:p>
        </p:txBody>
      </p:sp>
    </p:spTree>
    <p:extLst>
      <p:ext uri="{BB962C8B-B14F-4D97-AF65-F5344CB8AC3E}">
        <p14:creationId xmlns:p14="http://schemas.microsoft.com/office/powerpoint/2010/main" val="203890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3027F-154A-4B73-AECA-A0B2150E5E27}"/>
              </a:ext>
            </a:extLst>
          </p:cNvPr>
          <p:cNvSpPr>
            <a:spLocks noGrp="1"/>
          </p:cNvSpPr>
          <p:nvPr>
            <p:ph type="title"/>
          </p:nvPr>
        </p:nvSpPr>
        <p:spPr/>
        <p:txBody>
          <a:bodyPr/>
          <a:lstStyle/>
          <a:p>
            <a:r>
              <a:rPr lang="en-US" dirty="0"/>
              <a:t>Remedies to non-sampling errors</a:t>
            </a:r>
          </a:p>
        </p:txBody>
      </p:sp>
      <p:sp>
        <p:nvSpPr>
          <p:cNvPr id="3" name="Content Placeholder 2">
            <a:extLst>
              <a:ext uri="{FF2B5EF4-FFF2-40B4-BE49-F238E27FC236}">
                <a16:creationId xmlns:a16="http://schemas.microsoft.com/office/drawing/2014/main" id="{5DA68691-8FA7-4BA7-B245-6BC069BE90A0}"/>
              </a:ext>
            </a:extLst>
          </p:cNvPr>
          <p:cNvSpPr>
            <a:spLocks noGrp="1"/>
          </p:cNvSpPr>
          <p:nvPr>
            <p:ph idx="1"/>
          </p:nvPr>
        </p:nvSpPr>
        <p:spPr/>
        <p:txBody>
          <a:bodyPr>
            <a:normAutofit fontScale="77500" lnSpcReduction="20000"/>
          </a:bodyPr>
          <a:lstStyle/>
          <a:p>
            <a:pPr marL="0" indent="0">
              <a:buNone/>
            </a:pPr>
            <a:r>
              <a:rPr lang="en-US" dirty="0"/>
              <a:t>The remedies include;</a:t>
            </a:r>
          </a:p>
          <a:p>
            <a:pPr lvl="0"/>
            <a:r>
              <a:rPr lang="en-US" dirty="0"/>
              <a:t>Testing of procedures and materials</a:t>
            </a:r>
          </a:p>
          <a:p>
            <a:pPr lvl="0"/>
            <a:r>
              <a:rPr lang="en-US" dirty="0"/>
              <a:t>Extensive geographical planning and field work as well as pre-enumeration of all areas</a:t>
            </a:r>
          </a:p>
          <a:p>
            <a:pPr lvl="0"/>
            <a:r>
              <a:rPr lang="en-US" dirty="0"/>
              <a:t>Better definition of concepts</a:t>
            </a:r>
          </a:p>
          <a:p>
            <a:pPr lvl="0"/>
            <a:r>
              <a:rPr lang="en-US" dirty="0"/>
              <a:t>Extensive education and publicity campaigns through the national press</a:t>
            </a:r>
          </a:p>
          <a:p>
            <a:pPr lvl="0"/>
            <a:r>
              <a:rPr lang="en-US" dirty="0"/>
              <a:t>Greater care in recruitment of field and other staff</a:t>
            </a:r>
          </a:p>
          <a:p>
            <a:pPr lvl="0"/>
            <a:r>
              <a:rPr lang="en-US" dirty="0"/>
              <a:t>Intensive training of field staff</a:t>
            </a:r>
          </a:p>
          <a:p>
            <a:pPr lvl="0"/>
            <a:r>
              <a:rPr lang="en-US" dirty="0"/>
              <a:t>Better design of survey instruments</a:t>
            </a:r>
          </a:p>
          <a:p>
            <a:pPr lvl="0"/>
            <a:r>
              <a:rPr lang="en-US" dirty="0"/>
              <a:t>Careful editing of questionnaires</a:t>
            </a:r>
          </a:p>
          <a:p>
            <a:pPr lvl="0"/>
            <a:r>
              <a:rPr lang="en-US" dirty="0"/>
              <a:t>Better design of data processing procedures</a:t>
            </a:r>
          </a:p>
          <a:p>
            <a:pPr marL="0" indent="0">
              <a:buNone/>
            </a:pPr>
            <a:r>
              <a:rPr lang="en-US" dirty="0"/>
              <a:t>When an estimator has a small sampling error measured by its standard error, it is said to be precise and when an estimator has a small total error, it is declared to be accurate.</a:t>
            </a:r>
          </a:p>
          <a:p>
            <a:endParaRPr lang="en-US" dirty="0"/>
          </a:p>
        </p:txBody>
      </p:sp>
    </p:spTree>
    <p:extLst>
      <p:ext uri="{BB962C8B-B14F-4D97-AF65-F5344CB8AC3E}">
        <p14:creationId xmlns:p14="http://schemas.microsoft.com/office/powerpoint/2010/main" val="1182175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880</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Cambria Math</vt:lpstr>
      <vt:lpstr>Wingdings</vt:lpstr>
      <vt:lpstr>Office Theme</vt:lpstr>
      <vt:lpstr>ESIMATORS AND THEIR DESIRABLE PROPERTIES</vt:lpstr>
      <vt:lpstr>PowerPoint Presentation</vt:lpstr>
      <vt:lpstr>continuation</vt:lpstr>
      <vt:lpstr>SAMPLING AND NON-SAMPLING ERRORS IN SURVEYS</vt:lpstr>
      <vt:lpstr>continuation</vt:lpstr>
      <vt:lpstr>NON-SAMPLING ERRORS</vt:lpstr>
      <vt:lpstr>Sources of non-sampling errors</vt:lpstr>
      <vt:lpstr>CAUSES OF NON-SAMPLING ERRORS AND THE REMEDIES</vt:lpstr>
      <vt:lpstr>Remedies to non-sampling errors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ESIMATORS AND THEIR DESIRABLE PROPERTIES</dc:title>
  <dc:creator>USER</dc:creator>
  <cp:lastModifiedBy>USER</cp:lastModifiedBy>
  <cp:revision>3</cp:revision>
  <dcterms:created xsi:type="dcterms:W3CDTF">2021-10-11T09:14:23Z</dcterms:created>
  <dcterms:modified xsi:type="dcterms:W3CDTF">2021-10-11T09:24:15Z</dcterms:modified>
</cp:coreProperties>
</file>