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E6742-58A1-4F92-9D7C-ADDDE634D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1E59D-7190-41D6-A5D2-A8CC38BFA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39406-53B8-4EAA-A6DB-2F22B5D2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C8467-13CD-403E-BD4D-43D99BAE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C3F60-632C-44FE-B127-D6147396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0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27294-E2C9-4357-9855-D2FCB0EB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0DBF4-B4AD-4727-BA7D-70BBFF988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1C3BE-F5D2-4370-8FCC-97CF335F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E1535-A6CB-49E2-8C3B-284AC751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35B3D-88A3-4465-B385-41C775F1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90CBD-11DE-4D2D-ADCE-1979A1F0A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3A5F8-7558-4B8B-81EB-6CA54EB3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3BC9D-3277-434A-800A-8C95458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4B497-97C8-414B-93E7-9552551A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D5772-1462-4EA2-BA6C-B0646D167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6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1917-8EEE-4886-BFD4-6D9CCE75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CC0C4-FDEA-4CFD-906B-98A3B4492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AD7FE-251C-4C50-B9FD-8E2D0361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85626-E690-41F9-950F-D9EA9EAA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4B7E6-3760-4490-90A5-BCC2EC20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0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9472-0E58-4F86-A10F-BD35B93DA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87D8B-7C06-40B4-BD2D-C901706CC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F7172-04E3-42D6-8A8C-411A61FA9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D0AAB-90D8-4EC0-BE5F-2F52190B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138C-F4B3-4A34-AB83-E4E75B2C4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227C-F5B6-425B-AED6-694522193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A787F-0F62-4C18-8DBA-1CAAF02FF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FA70A-8533-43F3-BD94-BE5A47726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A42CD-14D5-44D6-8C38-FF34A791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31BE7-1152-4B72-9D55-4D8C61A1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ACA40-927A-4E72-9958-32D544D4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4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7F75-A12D-4170-9F1F-BC56C6A7F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AB515-9F58-4B6B-B75E-C26D3E6EA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62A5B-76F5-4F3C-BF6C-487AE8C88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A75DC2-F146-439B-9B96-67D3E047F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176E8-03BB-47D6-801E-5040EC5E1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3CA023-A5C3-490A-8F08-32CF9049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D1967-6D05-422E-968F-C890154F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ECB62-72BA-4FCC-9A74-4D164A2E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7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4E795-D9C5-43A0-B820-88945034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B06FE5-ED06-4082-84F8-337E32FE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1B3E5-A540-40C5-AB02-AFB13CB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E87CF-B02B-402F-BF17-3157FB55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8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16051-CC49-4E7E-BF7D-7331430F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238AB-D5B0-4F4B-AF9D-F541B26D1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FAEA7-9875-49E8-85D1-86BB8118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7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99557-1EE2-4F43-A29E-13E4F3898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3174-55F8-400E-9C4E-025A4FA16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0F725-F7BD-41E7-94A9-352187D3C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DB9BD-94B7-4691-A73D-3C7CD5EC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6F683-E914-4A95-8444-21204A9E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4690-DB60-4EB5-B996-F9FDBDC5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7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14FBB-E816-44CE-9617-083387BE9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456162-079F-4EB2-AEEF-075DE84DF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54245-3851-4BD5-A049-94A420E36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9910E-5825-4BE1-B6C2-CC9F4BE8E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3EB1B-F252-498E-B88D-168BD82C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B37F3-978F-4812-9FF7-FD9762EFF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6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F28B08-8018-424A-B603-E594195CF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EE118-0ED0-4F18-9418-CCDB8CDD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3E01F-09C6-450F-8805-35A86625D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73A12-3BC3-4C0C-9B9A-E0535967751D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FB8EE-4893-46B9-976B-329DA214E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9B398-928C-4071-86AC-60A3FCFD2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0E010-1182-464A-9E84-8B3D66B4E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8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4804-3F60-46D5-A029-BCE9D26852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 LIKELIHOOD ESTIMATION METHOD (MLE)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88159-13ED-48DD-8F4C-4E11ECE6E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19C0-D3CB-4E7B-B1BB-014BCB94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B74B18-8503-4A1E-94D4-6772848182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Maximum likelihood estimators are the values that maximize the log likelihood function for a random sample X from a population with pdf f(</a:t>
                </a:r>
                <a:r>
                  <a:rPr lang="en-US" dirty="0" err="1"/>
                  <a:t>x;θ</a:t>
                </a:r>
                <a:r>
                  <a:rPr lang="en-US" dirty="0"/>
                  <a:t>) where θ is unknown. The estimator is obtained by determining the first derivative of the log likelihood function with respect to θ. The likelihood function is given as </a:t>
                </a:r>
                <a14:m>
                  <m:oMath xmlns:m="http://schemas.openxmlformats.org/officeDocument/2006/math">
                    <m:r>
                      <a:rPr lang="en-US" i="1"/>
                      <m:t>𝐿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𝑖</m:t>
                        </m:r>
                        <m:r>
                          <a:rPr lang="en-US" i="1"/>
                          <m:t>=1</m:t>
                        </m:r>
                      </m:sub>
                      <m:sup>
                        <m:r>
                          <a:rPr lang="en-US" i="1"/>
                          <m:t>𝑛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;</m:t>
                            </m:r>
                            <m:r>
                              <a:rPr lang="en-US" i="1"/>
                              <m:t>𝜃</m:t>
                            </m:r>
                          </m:e>
                        </m:d>
                        <m:r>
                          <a:rPr lang="en-US" i="1"/>
                          <m:t>=</m:t>
                        </m:r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;</m:t>
                            </m:r>
                            <m:r>
                              <a:rPr lang="en-US" i="1"/>
                              <m:t>𝜃</m:t>
                            </m:r>
                          </m:e>
                        </m:d>
                        <m:r>
                          <a:rPr lang="en-US" i="1"/>
                          <m:t>∗</m:t>
                        </m:r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b>
                                <m:r>
                                  <a:rPr lang="en-US" i="1"/>
                                  <m:t>2</m:t>
                                </m:r>
                              </m:sub>
                            </m:sSub>
                            <m:r>
                              <a:rPr lang="en-US" i="1"/>
                              <m:t>;</m:t>
                            </m:r>
                            <m:r>
                              <a:rPr lang="en-US" i="1"/>
                              <m:t>𝜃</m:t>
                            </m:r>
                          </m:e>
                        </m:d>
                        <m:r>
                          <a:rPr lang="en-US" i="1"/>
                          <m:t>∗∗∗</m:t>
                        </m:r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𝑥</m:t>
                            </m:r>
                          </m:e>
                          <m:sub>
                            <m:r>
                              <a:rPr lang="en-US" i="1"/>
                              <m:t>𝑛</m:t>
                            </m:r>
                          </m:sub>
                        </m:sSub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  <m:r>
                          <a:rPr lang="en-US" i="1"/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The log likelihood function is; </a:t>
                </a:r>
                <a14:m>
                  <m:oMath xmlns:m="http://schemas.openxmlformats.org/officeDocument/2006/math">
                    <m:r>
                      <a:rPr lang="en-US" i="1"/>
                      <m:t>𝑙𝑜𝑔𝐿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𝑖</m:t>
                        </m:r>
                        <m:r>
                          <a:rPr lang="en-US" i="1"/>
                          <m:t>=1</m:t>
                        </m:r>
                      </m:sub>
                      <m:sup>
                        <m:r>
                          <a:rPr lang="en-US" i="1"/>
                          <m:t>𝑛</m:t>
                        </m:r>
                      </m:sup>
                      <m:e>
                        <m:r>
                          <a:rPr lang="en-US" i="1"/>
                          <m:t>𝑙𝑜𝑔𝑓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;</m:t>
                            </m:r>
                            <m:r>
                              <a:rPr lang="en-US" i="1"/>
                              <m:t>𝜃</m:t>
                            </m:r>
                          </m:e>
                        </m:d>
                        <m:r>
                          <a:rPr lang="en-US" i="1"/>
                          <m:t>.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B74B18-8503-4A1E-94D4-6772848182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81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BF0F-7EC9-469E-9038-C1C727FA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ONE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F4A4C3-2DC6-4E3F-8997-61E657BEFC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/>
                  <a:t>If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 is a random sample from a distribution with density function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i="1"/>
                                </m:ctrlPr>
                              </m:dPr>
                              <m:e>
                                <m:r>
                                  <a:rPr lang="en-US" i="1"/>
                                  <m:t>1−</m:t>
                                </m:r>
                                <m:r>
                                  <a:rPr lang="en-US" i="1"/>
                                  <m:t>𝜃</m:t>
                                </m:r>
                              </m:e>
                            </m:d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𝜃</m:t>
                                </m:r>
                              </m:sup>
                            </m:sSup>
                            <m:r>
                              <a:rPr lang="en-US" i="1"/>
                              <m:t>, 0&lt;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&lt;1</m:t>
                            </m:r>
                          </m:e>
                          <m:e>
                            <m:r>
                              <a:rPr lang="en-US" i="1"/>
                              <m:t>0 </m:t>
                            </m:r>
                            <m:r>
                              <a:rPr lang="en-US" i="1"/>
                              <m:t>𝑒𝑙𝑠𝑒𝑤h𝑒𝑟𝑒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. What is the MLE of θ?</a:t>
                </a:r>
              </a:p>
              <a:p>
                <a:r>
                  <a:rPr lang="en-US" dirty="0"/>
                  <a:t>SOLUTION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𝐿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𝑋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=</m:t>
                    </m:r>
                    <m:nary>
                      <m:naryPr>
                        <m:chr m:val="∏"/>
                        <m:limLoc m:val="undOvr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𝑖</m:t>
                        </m:r>
                        <m:r>
                          <a:rPr lang="en-US" i="1"/>
                          <m:t>=1</m:t>
                        </m:r>
                      </m:sub>
                      <m:sup>
                        <m:r>
                          <a:rPr lang="en-US" i="1"/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1−</m:t>
                            </m:r>
                            <m:r>
                              <a:rPr lang="en-US" i="1"/>
                              <m:t>𝜃</m:t>
                            </m:r>
                          </m:e>
                        </m:d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𝜃</m:t>
                            </m:r>
                          </m:sup>
                        </m:sSup>
                        <m:r>
                          <a:rPr lang="en-US" i="1"/>
                          <m:t>=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(1−</m:t>
                            </m:r>
                            <m:r>
                              <a:rPr lang="en-US" i="1"/>
                              <m:t>𝜃</m:t>
                            </m:r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𝑛</m:t>
                            </m:r>
                          </m:sup>
                        </m:sSup>
                        <m:nary>
                          <m:naryPr>
                            <m:chr m:val="∏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−</m:t>
                                </m:r>
                                <m:r>
                                  <a:rPr lang="en-US" i="1"/>
                                  <m:t>𝜃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Determine the log likelihood function;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𝑙𝑜𝑔𝑙</m:t>
                    </m:r>
                    <m:r>
                      <a:rPr lang="en-US" i="1"/>
                      <m:t>=</m:t>
                    </m:r>
                    <m:r>
                      <a:rPr lang="en-US" i="1"/>
                      <m:t>𝑛𝑙𝑜𝑔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1−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−</m:t>
                    </m:r>
                    <m:r>
                      <a:rPr lang="en-US" i="1"/>
                      <m:t>𝜃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r>
                          <a:rPr lang="en-US" i="1"/>
                          <m:t>𝑙𝑜𝑔𝑥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Maximize the log likelihood function with respect to θ.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𝑑𝑙𝑜𝑔𝑙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𝜃</m:t>
                        </m:r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𝑑</m:t>
                        </m:r>
                        <m:r>
                          <a:rPr lang="en-US" i="1"/>
                          <m:t>𝜃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−</m:t>
                        </m:r>
                        <m:r>
                          <a:rPr lang="en-US" i="1"/>
                          <m:t>𝑛</m:t>
                        </m:r>
                      </m:num>
                      <m:den>
                        <m:r>
                          <a:rPr lang="en-US" i="1"/>
                          <m:t>(1−</m:t>
                        </m:r>
                        <m:r>
                          <a:rPr lang="en-US" i="1"/>
                          <m:t>𝜃</m:t>
                        </m:r>
                        <m:r>
                          <a:rPr lang="en-US" i="1"/>
                          <m:t>)</m:t>
                        </m:r>
                      </m:den>
                    </m:f>
                    <m:r>
                      <a:rPr lang="en-US" i="1"/>
                      <m:t>−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r>
                          <a:rPr lang="en-US" i="1"/>
                          <m:t>𝑙𝑜𝑔𝑥</m:t>
                        </m:r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Equate the result to zero.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</m:num>
                      <m:den>
                        <m:r>
                          <a:rPr lang="en-US" i="1"/>
                          <m:t>(1−</m:t>
                        </m:r>
                        <m:r>
                          <a:rPr lang="en-US" i="1"/>
                          <m:t>𝜃</m:t>
                        </m:r>
                        <m:r>
                          <a:rPr lang="en-US" i="1"/>
                          <m:t>)</m:t>
                        </m:r>
                      </m:den>
                    </m:f>
                    <m:r>
                      <a:rPr lang="en-US" i="1"/>
                      <m:t>=−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r>
                          <a:rPr lang="en-US" i="1"/>
                          <m:t>𝑙𝑜𝑔𝑥</m:t>
                        </m:r>
                        <m:r>
                          <a:rPr lang="en-US" i="1"/>
                          <m:t>, </m:t>
                        </m:r>
                        <m:r>
                          <a:rPr lang="en-US" i="1"/>
                          <m:t>𝑠𝑜𝑙𝑣𝑒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𝑓𝑜𝑟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𝜃</m:t>
                        </m:r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</m:num>
                      <m:den>
                        <m:r>
                          <a:rPr lang="en-US" i="1"/>
                          <m:t>−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𝑙𝑜𝑔𝑥</m:t>
                            </m:r>
                          </m:e>
                        </m:nary>
                      </m:den>
                    </m:f>
                    <m:r>
                      <a:rPr lang="en-US" i="1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1−</m:t>
                        </m:r>
                        <m:r>
                          <a:rPr lang="en-US" i="1"/>
                          <m:t>𝜃</m:t>
                        </m:r>
                      </m:e>
                    </m:d>
                    <m:r>
                      <a:rPr lang="en-US" i="1"/>
                      <m:t>, </m:t>
                    </m:r>
                    <m:r>
                      <a:rPr lang="en-US" i="1"/>
                      <m:t>𝜃</m:t>
                    </m:r>
                    <m:r>
                      <a:rPr lang="en-US" i="1"/>
                      <m:t>=1+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𝑛</m:t>
                        </m:r>
                      </m:num>
                      <m:den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func>
                              <m:funcPr>
                                <m:ctrlPr>
                                  <a:rPr lang="en-US" i="1"/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/>
                                  <m:t>log</m:t>
                                </m:r>
                              </m:fName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func>
                          </m:e>
                        </m:nary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F4A4C3-2DC6-4E3F-8997-61E657BEFC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1401" r="-754" b="-9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40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2EDCC-49CF-4970-B1C1-7A10398C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TWO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DD73FC-EEBA-44FA-B297-C2C05D90F3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  determine the MLE for λ given a </a:t>
                </a:r>
                <a:r>
                  <a:rPr lang="en-US" dirty="0" err="1"/>
                  <a:t>poisson</a:t>
                </a:r>
                <a:r>
                  <a:rPr lang="en-US" dirty="0"/>
                  <a:t> distribution with pdf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𝜆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𝜆</m:t>
                            </m:r>
                          </m:sup>
                        </m:sSup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𝜆</m:t>
                            </m:r>
                          </m:e>
                          <m:sup>
                            <m:r>
                              <a:rPr lang="en-US" i="1"/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  <m:r>
                          <a:rPr lang="en-US" i="1"/>
                          <m:t>!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b="1" dirty="0"/>
                  <a:t>SOLUTION</a:t>
                </a:r>
                <a:endParaRPr lang="en-US" dirty="0"/>
              </a:p>
              <a:p>
                <a:pPr lvl="0"/>
                <a:r>
                  <a:rPr lang="en-US" dirty="0"/>
                  <a:t>Determine the likelihood function </a:t>
                </a:r>
                <a14:m>
                  <m:oMath xmlns:m="http://schemas.openxmlformats.org/officeDocument/2006/math">
                    <m:r>
                      <a:rPr lang="en-US" i="1"/>
                      <m:t>𝑙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𝜆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𝛱</m:t>
                    </m:r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𝜆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𝑛</m:t>
                            </m:r>
                            <m:r>
                              <a:rPr lang="en-US" i="1"/>
                              <m:t>𝜆</m:t>
                            </m:r>
                          </m:sup>
                        </m:sSup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𝜆</m:t>
                            </m:r>
                          </m:e>
                          <m:sup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en-US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</m:nary>
                          </m:sup>
                        </m:sSup>
                      </m:num>
                      <m:den>
                        <m:r>
                          <a:rPr lang="en-US" i="1"/>
                          <m:t>𝛱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!</m:t>
                        </m:r>
                      </m:den>
                    </m:f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Determine the log likelihood function </a:t>
                </a:r>
                <a14:m>
                  <m:oMath xmlns:m="http://schemas.openxmlformats.org/officeDocument/2006/math">
                    <m:r>
                      <a:rPr lang="en-US" i="1"/>
                      <m:t>𝑙𝑜𝑔𝑙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𝜆</m:t>
                        </m:r>
                      </m:e>
                    </m:d>
                    <m:r>
                      <a:rPr lang="en-US" i="1"/>
                      <m:t>=−</m:t>
                    </m:r>
                    <m:r>
                      <a:rPr lang="en-US" i="1"/>
                      <m:t>𝑛</m:t>
                    </m:r>
                    <m:r>
                      <a:rPr lang="en-US" i="1"/>
                      <m:t>𝜆</m:t>
                    </m:r>
                    <m:r>
                      <a:rPr lang="en-US" i="1"/>
                      <m:t>𝑙𝑜𝑔𝑒</m:t>
                    </m:r>
                    <m:r>
                      <a:rPr lang="en-US" i="1"/>
                      <m:t>+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r>
                          <a:rPr lang="en-US" i="1"/>
                          <m:t>𝑥𝑙𝑜𝑔</m:t>
                        </m:r>
                        <m:r>
                          <a:rPr lang="en-US" i="1"/>
                          <m:t>𝜆</m:t>
                        </m:r>
                        <m:r>
                          <a:rPr lang="en-US" i="1"/>
                          <m:t>−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𝑙𝑜𝑔𝑥</m:t>
                            </m:r>
                            <m:r>
                              <a:rPr lang="en-US" i="1"/>
                              <m:t>!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Maximize the log likelihood function.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𝑑𝑙𝑜𝑔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𝑥</m:t>
                        </m:r>
                        <m:r>
                          <a:rPr lang="en-US" i="1"/>
                          <m:t>;</m:t>
                        </m:r>
                        <m:r>
                          <a:rPr lang="en-US" i="1"/>
                          <m:t>𝜆</m:t>
                        </m:r>
                        <m:r>
                          <a:rPr lang="en-US" i="1"/>
                          <m:t>)</m:t>
                        </m:r>
                      </m:num>
                      <m:den>
                        <m:r>
                          <a:rPr lang="en-US" i="1"/>
                          <m:t>𝑑</m:t>
                        </m:r>
                        <m:r>
                          <a:rPr lang="en-US" i="1"/>
                          <m:t>𝜆</m:t>
                        </m:r>
                      </m:den>
                    </m:f>
                    <m:r>
                      <a:rPr lang="en-US" i="1"/>
                      <m:t>=−</m:t>
                    </m:r>
                    <m:r>
                      <a:rPr lang="en-US" i="1"/>
                      <m:t>𝑛</m:t>
                    </m:r>
                    <m:r>
                      <a:rPr lang="en-US" i="1"/>
                      <m:t>+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</m:t>
                            </m:r>
                          </m:e>
                        </m:nary>
                      </m:num>
                      <m:den>
                        <m:r>
                          <a:rPr lang="en-US" i="1"/>
                          <m:t>𝜆</m:t>
                        </m:r>
                      </m:den>
                    </m:f>
                    <m:r>
                      <a:rPr lang="en-US" i="1"/>
                      <m:t>=0</m:t>
                    </m:r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Solve for λ; </a:t>
                </a:r>
                <a14:m>
                  <m:oMath xmlns:m="http://schemas.openxmlformats.org/officeDocument/2006/math">
                    <m:r>
                      <a:rPr lang="en-US" i="1"/>
                      <m:t>𝜆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</m:t>
                            </m:r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</m:den>
                    </m:f>
                    <m:r>
                      <a:rPr lang="en-US" i="1"/>
                      <m:t>=</m:t>
                    </m:r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, as the estimator for λ.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DD73FC-EEBA-44FA-B297-C2C05D90F3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434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AC299-FF86-401D-BFCA-DE4C286D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F3054-9238-45C9-A345-89623DB1EB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Try: for the random sample x from a population with pdf </a:t>
                </a:r>
                <a14:m>
                  <m:oMath xmlns:m="http://schemas.openxmlformats.org/officeDocument/2006/math">
                    <m:r>
                      <a:rPr lang="en-US" b="1" i="1"/>
                      <m:t>𝒇</m:t>
                    </m:r>
                    <m:d>
                      <m:dPr>
                        <m:ctrlPr>
                          <a:rPr lang="en-US" b="1" i="1"/>
                        </m:ctrlPr>
                      </m:dPr>
                      <m:e>
                        <m:r>
                          <a:rPr lang="en-US" b="1" i="1"/>
                          <m:t>𝒙</m:t>
                        </m:r>
                        <m:r>
                          <a:rPr lang="en-US" b="1" i="1"/>
                          <m:t>;</m:t>
                        </m:r>
                        <m:r>
                          <a:rPr lang="en-US" b="1" i="1"/>
                          <m:t>𝜷</m:t>
                        </m:r>
                      </m:e>
                    </m:d>
                    <m:r>
                      <a:rPr lang="en-US" b="1" i="1"/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b="1" i="1"/>
                        </m:ctrlPr>
                      </m:dPr>
                      <m:e>
                        <m:eqArr>
                          <m:eqArrPr>
                            <m:ctrlPr>
                              <a:rPr lang="en-US" b="1" i="1"/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b="1" i="1"/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b="1" i="1"/>
                                    </m:ctrlPr>
                                  </m:sSupPr>
                                  <m:e>
                                    <m:r>
                                      <a:rPr lang="en-US" b="1" i="1"/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b="1" i="1"/>
                                      <m:t>𝟔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b="1" i="1"/>
                                    </m:ctrlPr>
                                  </m:sSupPr>
                                  <m:e>
                                    <m:r>
                                      <a:rPr lang="en-US" b="1" i="1"/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b="1" i="1"/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1" i="1"/>
                                        </m:ctrlPr>
                                      </m:fPr>
                                      <m:num>
                                        <m:r>
                                          <a:rPr lang="en-US" b="1" i="1"/>
                                          <m:t>𝒙</m:t>
                                        </m:r>
                                      </m:num>
                                      <m:den>
                                        <m:r>
                                          <a:rPr lang="en-US" b="1" i="1"/>
                                          <m:t>𝜷</m:t>
                                        </m:r>
                                      </m:den>
                                    </m:f>
                                  </m:sup>
                                </m:sSup>
                              </m:num>
                              <m:den>
                                <m:r>
                                  <a:rPr lang="en-US" b="1" i="1"/>
                                  <m:t>𝜞</m:t>
                                </m:r>
                                <m:r>
                                  <a:rPr lang="en-US" b="1" i="1"/>
                                  <m:t>𝟕</m:t>
                                </m:r>
                                <m:sSup>
                                  <m:sSupPr>
                                    <m:ctrlPr>
                                      <a:rPr lang="en-US" b="1" i="1"/>
                                    </m:ctrlPr>
                                  </m:sSupPr>
                                  <m:e>
                                    <m:r>
                                      <a:rPr lang="en-US" b="1" i="1"/>
                                      <m:t>𝜷</m:t>
                                    </m:r>
                                  </m:e>
                                  <m:sup>
                                    <m:r>
                                      <a:rPr lang="en-US" b="1" i="1"/>
                                      <m:t>𝟕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1" i="1"/>
                              <m:t>, </m:t>
                            </m:r>
                            <m:r>
                              <a:rPr lang="en-US" b="1" i="1"/>
                              <m:t>𝒊𝒇</m:t>
                            </m:r>
                            <m:r>
                              <a:rPr lang="en-US" b="1" i="1"/>
                              <m:t> </m:t>
                            </m:r>
                            <m:r>
                              <a:rPr lang="en-US" b="1" i="1"/>
                              <m:t>𝟎</m:t>
                            </m:r>
                            <m:r>
                              <a:rPr lang="en-US" i="1"/>
                              <m:t>&lt;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&lt;∞.</m:t>
                            </m:r>
                          </m:e>
                          <m:e>
                            <m:r>
                              <a:rPr lang="en-US" b="1" i="1"/>
                              <m:t>𝟎</m:t>
                            </m:r>
                            <m:r>
                              <a:rPr lang="en-US" b="1" i="1"/>
                              <m:t> </m:t>
                            </m:r>
                            <m:r>
                              <a:rPr lang="en-US" b="1" i="1"/>
                              <m:t>𝒆𝒍𝒔𝒆𝒘𝒉𝒆𝒓𝒆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b="1" dirty="0"/>
                  <a:t> determine the MLE for β.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4F3054-9238-45C9-A345-89623DB1EB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84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8E49F-EAF9-4CFA-A9D6-AFE62D93B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ESTIMATION METHOD (LSE)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28C0F3-95FB-4EA3-B61B-518D8E18D5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This is suitable for estimating moments about zero of a population distribution. To derive the LSE of µ</a:t>
                </a:r>
                <a:r>
                  <a:rPr lang="en-US" baseline="-25000" dirty="0"/>
                  <a:t>r</a:t>
                </a:r>
                <a:r>
                  <a:rPr lang="en-US" dirty="0"/>
                  <a:t> for a random sample of variables x</a:t>
                </a:r>
                <a:r>
                  <a:rPr lang="en-US" baseline="-25000" dirty="0"/>
                  <a:t>1</a:t>
                </a:r>
                <a:r>
                  <a:rPr lang="en-US" dirty="0"/>
                  <a:t>,x</a:t>
                </a:r>
                <a:r>
                  <a:rPr lang="en-US" baseline="-25000" dirty="0"/>
                  <a:t>2</a:t>
                </a:r>
                <a:r>
                  <a:rPr lang="en-US" dirty="0"/>
                  <a:t>,…,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n</a:t>
                </a:r>
                <a:r>
                  <a:rPr lang="en-US" dirty="0"/>
                  <a:t>;</a:t>
                </a:r>
              </a:p>
              <a:p>
                <a:pPr lvl="0"/>
                <a:r>
                  <a:rPr lang="en-US" dirty="0"/>
                  <a:t>Consider a random variable x and its </a:t>
                </a:r>
                <a:r>
                  <a:rPr lang="en-US" dirty="0" err="1"/>
                  <a:t>r</a:t>
                </a:r>
                <a:r>
                  <a:rPr lang="en-US" baseline="30000" dirty="0" err="1"/>
                  <a:t>th</a:t>
                </a:r>
                <a:r>
                  <a:rPr lang="en-US" dirty="0"/>
                  <a:t> moment about zero; E(</a:t>
                </a:r>
                <a:r>
                  <a:rPr lang="en-US" dirty="0" err="1"/>
                  <a:t>x</a:t>
                </a:r>
                <a:r>
                  <a:rPr lang="en-US" baseline="30000" dirty="0" err="1"/>
                  <a:t>r</a:t>
                </a:r>
                <a:r>
                  <a:rPr lang="en-US" dirty="0"/>
                  <a:t>)=µ</a:t>
                </a:r>
                <a:r>
                  <a:rPr lang="en-US" baseline="-25000" dirty="0"/>
                  <a:t>r</a:t>
                </a:r>
                <a:endParaRPr lang="en-US" dirty="0"/>
              </a:p>
              <a:p>
                <a:pPr lvl="0"/>
                <a:r>
                  <a:rPr lang="en-US" dirty="0"/>
                  <a:t>Using the sum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𝑟</m:t>
                                </m:r>
                              </m:sup>
                            </m:sSup>
                            <m: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𝜇</m:t>
                                </m:r>
                              </m:e>
                              <m:sub>
                                <m:r>
                                  <a:rPr lang="en-US" i="1"/>
                                  <m:t>𝑟</m:t>
                                </m:r>
                              </m:sub>
                            </m:sSub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dirty="0"/>
                  <a:t>, determine the value of µ</a:t>
                </a:r>
                <a:r>
                  <a:rPr lang="en-US" baseline="-25000" dirty="0"/>
                  <a:t>r</a:t>
                </a:r>
                <a:r>
                  <a:rPr lang="en-US" dirty="0"/>
                  <a:t> that makes the above sum as small as possible by differentiating the sum of squares with respect to µ</a:t>
                </a:r>
                <a:r>
                  <a:rPr lang="en-US" baseline="-25000" dirty="0"/>
                  <a:t>r</a:t>
                </a:r>
                <a:r>
                  <a:rPr lang="en-US" dirty="0"/>
                  <a:t> and equating the result to zero.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28C0F3-95FB-4EA3-B61B-518D8E18D5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85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ECAE1-1EA9-4D3F-B462-2FDF8190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984DB3-B13F-42AF-95A5-1DF1E706E4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 DETERMINE THE LSE GIVEN r =1</a:t>
                </a:r>
                <a:endParaRPr lang="en-US" dirty="0"/>
              </a:p>
              <a:p>
                <a:r>
                  <a:rPr lang="en-US" b="1" dirty="0"/>
                  <a:t>SOLUTION</a:t>
                </a:r>
                <a:endParaRPr lang="en-US" dirty="0"/>
              </a:p>
              <a:p>
                <a:pPr lvl="0"/>
                <a:r>
                  <a:rPr lang="en-US" dirty="0"/>
                  <a:t>From E(x</a:t>
                </a:r>
                <a:r>
                  <a:rPr lang="en-US" baseline="30000" dirty="0"/>
                  <a:t>1</a:t>
                </a:r>
                <a:r>
                  <a:rPr lang="en-US" dirty="0"/>
                  <a:t>)=µ</a:t>
                </a:r>
                <a:r>
                  <a:rPr lang="en-US" baseline="-25000" dirty="0"/>
                  <a:t>1</a:t>
                </a:r>
                <a:r>
                  <a:rPr lang="en-US" dirty="0"/>
                  <a:t>, the sum of squares is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𝜇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)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Differentiate with respect to µ</a:t>
                </a:r>
                <a:r>
                  <a:rPr lang="en-US" baseline="-25000" dirty="0"/>
                  <a:t>1</a:t>
                </a:r>
                <a:r>
                  <a:rPr lang="en-US" dirty="0"/>
                  <a:t> and equate the result to zero</a:t>
                </a: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i="1"/>
                                </m:ctrlPr>
                              </m:sSupPr>
                              <m:e>
                                <m:r>
                                  <a:rPr lang="en-US" i="1"/>
                                  <m:t>(</m:t>
                                </m:r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1</m:t>
                                    </m:r>
                                  </m:sub>
                                </m:sSub>
                                <m:r>
                                  <a:rPr lang="en-US" i="1"/>
                                  <m:t>)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n-US" i="1"/>
                          <m:t>𝑑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𝜇</m:t>
                            </m:r>
                          </m:e>
                          <m:sub>
                            <m:r>
                              <a:rPr lang="en-US" i="1"/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/>
                      <m:t>=−2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n-US" i="1"/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−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𝜇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i="1"/>
                          <m:t>=0; 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−</m:t>
                            </m:r>
                            <m:r>
                              <a:rPr lang="en-US" i="1"/>
                              <m:t>𝑛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𝜇</m:t>
                                </m:r>
                              </m:e>
                              <m:sub>
                                <m:r>
                                  <a:rPr lang="en-US" i="1"/>
                                  <m:t>1</m:t>
                                </m:r>
                              </m:sub>
                            </m:sSub>
                            <m:r>
                              <a:rPr lang="en-US" i="1"/>
                              <m:t>=0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pPr lvl="0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𝜇</m:t>
                        </m:r>
                      </m:e>
                    </m:acc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en-US" i="1"/>
                            </m:ctrlPr>
                          </m:naryPr>
                          <m:sub/>
                          <m:sup/>
                          <m:e>
                            <m:r>
                              <a:rPr lang="en-US" i="1"/>
                              <m:t>𝑥</m:t>
                            </m:r>
                          </m:e>
                        </m:nary>
                      </m:num>
                      <m:den>
                        <m:r>
                          <a:rPr lang="en-US" i="1"/>
                          <m:t>𝑛</m:t>
                        </m:r>
                      </m:den>
                    </m:f>
                    <m:r>
                      <a:rPr lang="en-US" i="1"/>
                      <m:t>=</m:t>
                    </m:r>
                    <m:acc>
                      <m:accPr>
                        <m:chr m:val="̅"/>
                        <m:ctrlPr>
                          <a:rPr lang="en-US" i="1"/>
                        </m:ctrlPr>
                      </m:accPr>
                      <m:e>
                        <m:r>
                          <a:rPr lang="en-US" i="1"/>
                          <m:t>𝑥</m:t>
                        </m:r>
                      </m:e>
                    </m:acc>
                  </m:oMath>
                </a14:m>
                <a:endParaRPr lang="en-US" dirty="0"/>
              </a:p>
              <a:p>
                <a:r>
                  <a:rPr lang="en-US" b="1" dirty="0"/>
                  <a:t>TRY : DETERMINE THE ESTIMATOR GIVEN r= 2.</a:t>
                </a:r>
                <a:endParaRPr lang="en-US" dirty="0"/>
              </a:p>
              <a:p>
                <a:pPr lvl="0"/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984DB3-B13F-42AF-95A5-1DF1E706E4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31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401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MAXIMUM LIKELIHOOD ESTIMATION METHOD (MLE) </vt:lpstr>
      <vt:lpstr>DEFINITION</vt:lpstr>
      <vt:lpstr>EXAMPLE ONE </vt:lpstr>
      <vt:lpstr>EXAMPLE TWO</vt:lpstr>
      <vt:lpstr>PowerPoint Presentation</vt:lpstr>
      <vt:lpstr>LEAST SQUARES ESTIMATION METHOD (LSE) 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LIKELIHOOD ESTIMATION METHOD (MLE) </dc:title>
  <dc:creator>USER</dc:creator>
  <cp:lastModifiedBy>USER</cp:lastModifiedBy>
  <cp:revision>2</cp:revision>
  <dcterms:created xsi:type="dcterms:W3CDTF">2021-10-12T15:54:06Z</dcterms:created>
  <dcterms:modified xsi:type="dcterms:W3CDTF">2021-10-12T16:07:52Z</dcterms:modified>
</cp:coreProperties>
</file>