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sldIdLst>
    <p:sldId id="256" r:id="rId2"/>
    <p:sldId id="259" r:id="rId3"/>
    <p:sldId id="260" r:id="rId4"/>
    <p:sldId id="261" r:id="rId5"/>
    <p:sldId id="262" r:id="rId6"/>
    <p:sldId id="263" r:id="rId7"/>
    <p:sldId id="264" r:id="rId8"/>
    <p:sldId id="270" r:id="rId9"/>
    <p:sldId id="271" r:id="rId10"/>
    <p:sldId id="265" r:id="rId11"/>
    <p:sldId id="266" r:id="rId12"/>
    <p:sldId id="272" r:id="rId13"/>
    <p:sldId id="273" r:id="rId14"/>
    <p:sldId id="267" r:id="rId15"/>
    <p:sldId id="274" r:id="rId16"/>
    <p:sldId id="268"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C553D2A-0220-4EDB-B138-2DD5CF29A396}" type="datetimeFigureOut">
              <a:rPr lang="en-US" smtClean="0"/>
              <a:t>10/7/2021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8BC0247-8CDE-4DAE-8A5A-57F839ACA783}"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553D2A-0220-4EDB-B138-2DD5CF29A396}" type="datetimeFigureOut">
              <a:rPr lang="en-US" smtClean="0"/>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C0247-8CDE-4DAE-8A5A-57F839ACA78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8BC0247-8CDE-4DAE-8A5A-57F839ACA783}"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553D2A-0220-4EDB-B138-2DD5CF29A396}" type="datetimeFigureOut">
              <a:rPr lang="en-US" smtClean="0"/>
              <a:t>10/7/2021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C553D2A-0220-4EDB-B138-2DD5CF29A396}" type="datetimeFigureOut">
              <a:rPr lang="en-US" smtClean="0"/>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68BC0247-8CDE-4DAE-8A5A-57F839ACA783}"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C553D2A-0220-4EDB-B138-2DD5CF29A396}" type="datetimeFigureOut">
              <a:rPr lang="en-US" smtClean="0"/>
              <a:t>10/7/2021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8BC0247-8CDE-4DAE-8A5A-57F839ACA783}"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C553D2A-0220-4EDB-B138-2DD5CF29A396}" type="datetimeFigureOut">
              <a:rPr lang="en-US" smtClean="0"/>
              <a:t>10/7/2021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C0247-8CDE-4DAE-8A5A-57F839ACA783}"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C553D2A-0220-4EDB-B138-2DD5CF29A396}" type="datetimeFigureOut">
              <a:rPr lang="en-US" smtClean="0"/>
              <a:t>10/7/2021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8BC0247-8CDE-4DAE-8A5A-57F839ACA783}"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C553D2A-0220-4EDB-B138-2DD5CF29A396}" type="datetimeFigureOut">
              <a:rPr lang="en-US" smtClean="0"/>
              <a:t>10/7/2021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68BC0247-8CDE-4DAE-8A5A-57F839ACA78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C553D2A-0220-4EDB-B138-2DD5CF29A396}" type="datetimeFigureOut">
              <a:rPr lang="en-US" smtClean="0"/>
              <a:t>10/7/2021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8BC0247-8CDE-4DAE-8A5A-57F839ACA78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8BC0247-8CDE-4DAE-8A5A-57F839ACA783}"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C553D2A-0220-4EDB-B138-2DD5CF29A396}" type="datetimeFigureOut">
              <a:rPr lang="en-US" smtClean="0"/>
              <a:t>10/7/2021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8BC0247-8CDE-4DAE-8A5A-57F839ACA783}"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C553D2A-0220-4EDB-B138-2DD5CF29A396}" type="datetimeFigureOut">
              <a:rPr lang="en-US" smtClean="0"/>
              <a:t>10/7/2021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C553D2A-0220-4EDB-B138-2DD5CF29A396}" type="datetimeFigureOut">
              <a:rPr lang="en-US" smtClean="0"/>
              <a:t>10/7/2021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8BC0247-8CDE-4DAE-8A5A-57F839ACA783}"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GB" dirty="0" smtClean="0"/>
              <a:t>INTELLECTUAL PROPERTY II</a:t>
            </a:r>
            <a:endParaRPr lang="en-US" dirty="0"/>
          </a:p>
        </p:txBody>
      </p:sp>
    </p:spTree>
    <p:extLst>
      <p:ext uri="{BB962C8B-B14F-4D97-AF65-F5344CB8AC3E}">
        <p14:creationId xmlns:p14="http://schemas.microsoft.com/office/powerpoint/2010/main" val="2101553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Cont.</a:t>
            </a:r>
            <a:br>
              <a:rPr lang="en-GB" dirty="0" smtClean="0"/>
            </a:br>
            <a:r>
              <a:rPr lang="en-GB" dirty="0" smtClean="0"/>
              <a:t>patentability</a:t>
            </a:r>
            <a:endParaRPr lang="en-US" dirty="0"/>
          </a:p>
        </p:txBody>
      </p:sp>
      <p:sp>
        <p:nvSpPr>
          <p:cNvPr id="3" name="Content Placeholder 2"/>
          <p:cNvSpPr>
            <a:spLocks noGrp="1"/>
          </p:cNvSpPr>
          <p:nvPr>
            <p:ph sz="quarter" idx="1"/>
          </p:nvPr>
        </p:nvSpPr>
        <p:spPr/>
        <p:txBody>
          <a:bodyPr>
            <a:normAutofit fontScale="85000" lnSpcReduction="20000"/>
          </a:bodyPr>
          <a:lstStyle/>
          <a:p>
            <a:pPr algn="just"/>
            <a:r>
              <a:rPr lang="en-GB" dirty="0" smtClean="0"/>
              <a:t>Secondly whether </a:t>
            </a:r>
            <a:r>
              <a:rPr lang="en-GB" smtClean="0"/>
              <a:t>the invention is </a:t>
            </a:r>
            <a:r>
              <a:rPr lang="en-GB" dirty="0" smtClean="0"/>
              <a:t>a Patentable </a:t>
            </a:r>
            <a:r>
              <a:rPr lang="en-GB" dirty="0"/>
              <a:t>subject matter. The invention must fall within the scope of patentable subject matter as defined </a:t>
            </a:r>
            <a:r>
              <a:rPr lang="en-GB" dirty="0" smtClean="0"/>
              <a:t>by national </a:t>
            </a:r>
            <a:r>
              <a:rPr lang="en-GB" dirty="0"/>
              <a:t>law. </a:t>
            </a:r>
            <a:endParaRPr lang="en-GB" dirty="0" smtClean="0"/>
          </a:p>
          <a:p>
            <a:pPr algn="just"/>
            <a:r>
              <a:rPr lang="en-GB" dirty="0" smtClean="0"/>
              <a:t>This </a:t>
            </a:r>
            <a:r>
              <a:rPr lang="en-GB" dirty="0"/>
              <a:t>varies from one country to another. Many countries </a:t>
            </a:r>
            <a:r>
              <a:rPr lang="en-GB" dirty="0" smtClean="0"/>
              <a:t>exclude from </a:t>
            </a:r>
            <a:r>
              <a:rPr lang="en-GB" dirty="0"/>
              <a:t>patentability such subject </a:t>
            </a:r>
            <a:r>
              <a:rPr lang="en-GB" dirty="0" smtClean="0"/>
              <a:t>matter as </a:t>
            </a:r>
            <a:r>
              <a:rPr lang="en-GB" dirty="0"/>
              <a:t>scientific theories, </a:t>
            </a:r>
            <a:r>
              <a:rPr lang="en-GB" dirty="0" smtClean="0"/>
              <a:t>mathematical methods</a:t>
            </a:r>
            <a:r>
              <a:rPr lang="en-GB" dirty="0"/>
              <a:t>, plant or animal varieties, discoveries of natural substances, methods for medical treatment (as </a:t>
            </a:r>
            <a:r>
              <a:rPr lang="en-GB" dirty="0" smtClean="0"/>
              <a:t>opposed to </a:t>
            </a:r>
            <a:r>
              <a:rPr lang="en-GB" dirty="0"/>
              <a:t>medical products), and any </a:t>
            </a:r>
            <a:r>
              <a:rPr lang="en-GB" dirty="0" smtClean="0"/>
              <a:t>invention where </a:t>
            </a:r>
            <a:r>
              <a:rPr lang="en-GB" dirty="0"/>
              <a:t>prevention of commercial exploitation is necessary to protect </a:t>
            </a:r>
            <a:r>
              <a:rPr lang="en-GB" dirty="0" smtClean="0"/>
              <a:t>public order</a:t>
            </a:r>
            <a:r>
              <a:rPr lang="en-GB" dirty="0"/>
              <a:t>, morality or public health</a:t>
            </a:r>
            <a:r>
              <a:rPr lang="en-GB" dirty="0" smtClean="0"/>
              <a:t>. </a:t>
            </a:r>
            <a:r>
              <a:rPr lang="en-GB" b="1" dirty="0" smtClean="0"/>
              <a:t>See S.8(2) and S.13 IPA</a:t>
            </a:r>
            <a:endParaRPr lang="en-GB" b="1" dirty="0"/>
          </a:p>
          <a:p>
            <a:pPr algn="just"/>
            <a:r>
              <a:rPr lang="en-GB" dirty="0" smtClean="0"/>
              <a:t>Therefore </a:t>
            </a:r>
            <a:r>
              <a:rPr lang="en-GB" dirty="0"/>
              <a:t>according to  S. 9IPA, an </a:t>
            </a:r>
            <a:r>
              <a:rPr lang="en-GB" dirty="0" smtClean="0"/>
              <a:t>invention </a:t>
            </a:r>
            <a:r>
              <a:rPr lang="en-GB" dirty="0"/>
              <a:t>is patentable if it is new, involves an inventive step, </a:t>
            </a:r>
            <a:r>
              <a:rPr lang="en-GB" dirty="0" smtClean="0"/>
              <a:t>and is </a:t>
            </a:r>
            <a:r>
              <a:rPr lang="en-GB" dirty="0"/>
              <a:t>industrially applicable</a:t>
            </a:r>
            <a:r>
              <a:rPr lang="en-GB" dirty="0" smtClean="0"/>
              <a:t>. </a:t>
            </a:r>
            <a:endParaRPr lang="en-US" b="1" dirty="0"/>
          </a:p>
        </p:txBody>
      </p:sp>
    </p:spTree>
    <p:extLst>
      <p:ext uri="{BB962C8B-B14F-4D97-AF65-F5344CB8AC3E}">
        <p14:creationId xmlns:p14="http://schemas.microsoft.com/office/powerpoint/2010/main" val="3276275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1196752"/>
          </a:xfrm>
        </p:spPr>
        <p:txBody>
          <a:bodyPr>
            <a:normAutofit/>
          </a:bodyPr>
          <a:lstStyle/>
          <a:p>
            <a:r>
              <a:rPr lang="en-GB" dirty="0" smtClean="0"/>
              <a:t>Cont.</a:t>
            </a:r>
            <a:br>
              <a:rPr lang="en-GB" dirty="0" smtClean="0"/>
            </a:br>
            <a:r>
              <a:rPr lang="en-GB" dirty="0"/>
              <a:t>N</a:t>
            </a:r>
            <a:r>
              <a:rPr lang="en-GB" dirty="0" smtClean="0"/>
              <a:t>ovelty S.10 IPA</a:t>
            </a:r>
            <a:endParaRPr lang="en-US" dirty="0"/>
          </a:p>
        </p:txBody>
      </p:sp>
      <p:sp>
        <p:nvSpPr>
          <p:cNvPr id="3" name="Content Placeholder 2"/>
          <p:cNvSpPr>
            <a:spLocks noGrp="1"/>
          </p:cNvSpPr>
          <p:nvPr>
            <p:ph sz="quarter" idx="1"/>
          </p:nvPr>
        </p:nvSpPr>
        <p:spPr/>
        <p:txBody>
          <a:bodyPr>
            <a:normAutofit fontScale="85000" lnSpcReduction="20000"/>
          </a:bodyPr>
          <a:lstStyle/>
          <a:p>
            <a:pPr algn="just"/>
            <a:r>
              <a:rPr lang="en-GB" dirty="0"/>
              <a:t> </a:t>
            </a:r>
            <a:r>
              <a:rPr lang="en-GB" dirty="0" smtClean="0"/>
              <a:t>S.10(1) is to the effect that, an </a:t>
            </a:r>
            <a:r>
              <a:rPr lang="en-GB" dirty="0"/>
              <a:t>invention is new if it is not anticipated by prior art </a:t>
            </a:r>
            <a:r>
              <a:rPr lang="en-GB" dirty="0" smtClean="0"/>
              <a:t>or where </a:t>
            </a:r>
            <a:r>
              <a:rPr lang="en-GB" dirty="0"/>
              <a:t>a person who is highly skilled in </a:t>
            </a:r>
            <a:r>
              <a:rPr lang="en-GB" dirty="0" smtClean="0"/>
              <a:t>the relevant </a:t>
            </a:r>
            <a:r>
              <a:rPr lang="en-GB" dirty="0"/>
              <a:t>area could </a:t>
            </a:r>
            <a:r>
              <a:rPr lang="en-GB" dirty="0" smtClean="0"/>
              <a:t>not derive </a:t>
            </a:r>
            <a:r>
              <a:rPr lang="en-GB" dirty="0"/>
              <a:t>the invention from a combination of prior disclosed art</a:t>
            </a:r>
            <a:r>
              <a:rPr lang="en-GB" dirty="0" smtClean="0"/>
              <a:t>.</a:t>
            </a:r>
          </a:p>
          <a:p>
            <a:pPr algn="just"/>
            <a:r>
              <a:rPr lang="en-GB" dirty="0"/>
              <a:t>The invention must show </a:t>
            </a:r>
            <a:r>
              <a:rPr lang="en-GB" dirty="0" smtClean="0"/>
              <a:t>some new </a:t>
            </a:r>
            <a:r>
              <a:rPr lang="en-GB" dirty="0"/>
              <a:t>characteristic that is not known </a:t>
            </a:r>
            <a:r>
              <a:rPr lang="en-GB" dirty="0" smtClean="0"/>
              <a:t>in the </a:t>
            </a:r>
            <a:r>
              <a:rPr lang="en-GB" dirty="0"/>
              <a:t>body of existing knowledge (</a:t>
            </a:r>
            <a:r>
              <a:rPr lang="en-GB" dirty="0" smtClean="0"/>
              <a:t>referred to </a:t>
            </a:r>
            <a:r>
              <a:rPr lang="en-GB" dirty="0"/>
              <a:t>as prior art) in its technical field</a:t>
            </a:r>
            <a:r>
              <a:rPr lang="en-GB" dirty="0" smtClean="0"/>
              <a:t>.</a:t>
            </a:r>
          </a:p>
          <a:p>
            <a:pPr algn="just"/>
            <a:r>
              <a:rPr lang="en-GB" dirty="0" smtClean="0"/>
              <a:t>Prior </a:t>
            </a:r>
            <a:r>
              <a:rPr lang="en-GB" dirty="0"/>
              <a:t>art consists of </a:t>
            </a:r>
            <a:r>
              <a:rPr lang="en-GB" dirty="0" smtClean="0"/>
              <a:t>everything made </a:t>
            </a:r>
            <a:r>
              <a:rPr lang="en-GB" dirty="0"/>
              <a:t>available to the public anywhere in the world by means </a:t>
            </a:r>
            <a:r>
              <a:rPr lang="en-GB" dirty="0" smtClean="0"/>
              <a:t>of written </a:t>
            </a:r>
            <a:r>
              <a:rPr lang="en-GB" dirty="0"/>
              <a:t>disclosure including drawings, published patent </a:t>
            </a:r>
            <a:r>
              <a:rPr lang="en-GB" dirty="0" smtClean="0"/>
              <a:t>applications, and </a:t>
            </a:r>
            <a:r>
              <a:rPr lang="en-GB" dirty="0"/>
              <a:t>other illustrations or by oral disclosure, use, exhibition or </a:t>
            </a:r>
            <a:r>
              <a:rPr lang="en-GB" dirty="0" smtClean="0"/>
              <a:t>other non-written </a:t>
            </a:r>
            <a:r>
              <a:rPr lang="en-GB" dirty="0"/>
              <a:t>means, where the disclosure occurred before the date </a:t>
            </a:r>
            <a:r>
              <a:rPr lang="en-GB" dirty="0" smtClean="0"/>
              <a:t>of filing </a:t>
            </a:r>
            <a:r>
              <a:rPr lang="en-GB" dirty="0"/>
              <a:t>of the application or, if priority is claimed, before the </a:t>
            </a:r>
            <a:r>
              <a:rPr lang="en-GB" dirty="0" smtClean="0"/>
              <a:t>priority date </a:t>
            </a:r>
            <a:r>
              <a:rPr lang="en-GB" dirty="0"/>
              <a:t>validly claimed in respect of the application</a:t>
            </a:r>
            <a:r>
              <a:rPr lang="en-GB" dirty="0" smtClean="0"/>
              <a:t>. S 10(2)</a:t>
            </a:r>
            <a:endParaRPr lang="en-US" dirty="0"/>
          </a:p>
        </p:txBody>
      </p:sp>
    </p:spTree>
    <p:extLst>
      <p:ext uri="{BB962C8B-B14F-4D97-AF65-F5344CB8AC3E}">
        <p14:creationId xmlns:p14="http://schemas.microsoft.com/office/powerpoint/2010/main" val="2596045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pPr algn="just"/>
            <a:r>
              <a:rPr lang="en-US" dirty="0" smtClean="0"/>
              <a:t>See the case of Van de Lely v Bamford [1963] RPC 16 HL. In this case , it was a claim for a hay raising machine in which the wheels on the engine by contact on the ground. There were a photograph in the journal, which showed a big rake.</a:t>
            </a:r>
          </a:p>
          <a:p>
            <a:pPr algn="just"/>
            <a:r>
              <a:rPr lang="en-US" dirty="0" smtClean="0"/>
              <a:t>Court held that the rake was found to be anticipated in the journal, which showed the rake with its features. It was immaterial that the photograph was not clear enough to give information on how it operated.</a:t>
            </a:r>
          </a:p>
          <a:p>
            <a:pPr algn="just"/>
            <a:endParaRPr lang="en-US" dirty="0"/>
          </a:p>
        </p:txBody>
      </p:sp>
    </p:spTree>
    <p:extLst>
      <p:ext uri="{BB962C8B-B14F-4D97-AF65-F5344CB8AC3E}">
        <p14:creationId xmlns:p14="http://schemas.microsoft.com/office/powerpoint/2010/main" val="4048284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fontScale="92500" lnSpcReduction="10000"/>
          </a:bodyPr>
          <a:lstStyle/>
          <a:p>
            <a:pPr algn="just"/>
            <a:r>
              <a:rPr lang="en-US" dirty="0" smtClean="0"/>
              <a:t>Also see the case of </a:t>
            </a:r>
            <a:r>
              <a:rPr lang="en-US" dirty="0" err="1" smtClean="0"/>
              <a:t>Ashi</a:t>
            </a:r>
            <a:r>
              <a:rPr lang="en-US" dirty="0" smtClean="0"/>
              <a:t> </a:t>
            </a:r>
            <a:r>
              <a:rPr lang="en-US" dirty="0" err="1" smtClean="0"/>
              <a:t>Kasie</a:t>
            </a:r>
            <a:r>
              <a:rPr lang="en-US" dirty="0" smtClean="0"/>
              <a:t> </a:t>
            </a:r>
            <a:r>
              <a:rPr lang="en-US" dirty="0" err="1" smtClean="0"/>
              <a:t>Kogyi’a</a:t>
            </a:r>
            <a:r>
              <a:rPr lang="en-US" dirty="0" smtClean="0"/>
              <a:t> Application [1990]RPCB 485. A patent was sought for a genetically engineered polyp tide a pit useful for treating tumors. The problem was that an earlier application had claimed existence of the polyp tide, but it had not gone to describe how it may be produced.</a:t>
            </a:r>
          </a:p>
          <a:p>
            <a:pPr algn="just"/>
            <a:r>
              <a:rPr lang="en-US" dirty="0" smtClean="0"/>
              <a:t>Court held that the mere existence of a polyp tide did not itself show how it could be produced nor it was so self-evident how it may be produced that it would be regarded as prior art</a:t>
            </a:r>
          </a:p>
          <a:p>
            <a:pPr algn="just"/>
            <a:r>
              <a:rPr lang="en-US" dirty="0" smtClean="0"/>
              <a:t>Also se the case of </a:t>
            </a:r>
            <a:r>
              <a:rPr lang="en-US" dirty="0" err="1" smtClean="0"/>
              <a:t>Formanto</a:t>
            </a:r>
            <a:r>
              <a:rPr lang="en-US" dirty="0" smtClean="0"/>
              <a:t> v </a:t>
            </a:r>
            <a:r>
              <a:rPr lang="en-US" dirty="0" err="1" smtClean="0"/>
              <a:t>Mentomore</a:t>
            </a:r>
            <a:r>
              <a:rPr lang="en-US" dirty="0" smtClean="0"/>
              <a:t> [1958] RPC 87 CA. It explains what amounts to anticipation</a:t>
            </a:r>
            <a:endParaRPr lang="en-US" dirty="0"/>
          </a:p>
        </p:txBody>
      </p:sp>
    </p:spTree>
    <p:extLst>
      <p:ext uri="{BB962C8B-B14F-4D97-AF65-F5344CB8AC3E}">
        <p14:creationId xmlns:p14="http://schemas.microsoft.com/office/powerpoint/2010/main" val="944597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 </a:t>
            </a:r>
            <a:endParaRPr lang="en-US" dirty="0"/>
          </a:p>
        </p:txBody>
      </p:sp>
      <p:sp>
        <p:nvSpPr>
          <p:cNvPr id="3" name="Content Placeholder 2"/>
          <p:cNvSpPr>
            <a:spLocks noGrp="1"/>
          </p:cNvSpPr>
          <p:nvPr>
            <p:ph sz="quarter" idx="1"/>
          </p:nvPr>
        </p:nvSpPr>
        <p:spPr/>
        <p:txBody>
          <a:bodyPr>
            <a:normAutofit/>
          </a:bodyPr>
          <a:lstStyle/>
          <a:p>
            <a:pPr algn="just"/>
            <a:r>
              <a:rPr lang="en-GB" dirty="0" smtClean="0"/>
              <a:t>It should be noted that a </a:t>
            </a:r>
            <a:r>
              <a:rPr lang="en-GB" dirty="0"/>
              <a:t>disclosure of </a:t>
            </a:r>
            <a:r>
              <a:rPr lang="en-GB" dirty="0" smtClean="0"/>
              <a:t>the invention </a:t>
            </a:r>
            <a:r>
              <a:rPr lang="en-GB" dirty="0"/>
              <a:t>shall not be taken into consideration if it occurred </a:t>
            </a:r>
            <a:r>
              <a:rPr lang="en-GB" dirty="0" smtClean="0"/>
              <a:t>within twelve </a:t>
            </a:r>
            <a:r>
              <a:rPr lang="en-GB" dirty="0"/>
              <a:t>months before the filing date or, where applicable, the </a:t>
            </a:r>
            <a:r>
              <a:rPr lang="en-GB" dirty="0" smtClean="0"/>
              <a:t>priority date </a:t>
            </a:r>
            <a:r>
              <a:rPr lang="en-GB" dirty="0"/>
              <a:t>of the application and if it was by reason or in consequence </a:t>
            </a:r>
            <a:r>
              <a:rPr lang="en-GB" dirty="0" smtClean="0"/>
              <a:t>of;</a:t>
            </a:r>
            <a:endParaRPr lang="en-GB" dirty="0"/>
          </a:p>
          <a:p>
            <a:pPr algn="just"/>
            <a:r>
              <a:rPr lang="en-GB" dirty="0"/>
              <a:t>(a) acts committed by the applicant or his or her predecessor </a:t>
            </a:r>
            <a:r>
              <a:rPr lang="en-GB" dirty="0" smtClean="0"/>
              <a:t>in title</a:t>
            </a:r>
            <a:r>
              <a:rPr lang="en-GB" dirty="0"/>
              <a:t>; or</a:t>
            </a:r>
          </a:p>
          <a:p>
            <a:pPr algn="just"/>
            <a:r>
              <a:rPr lang="en-GB" dirty="0"/>
              <a:t>(b) an evident abuse committed by a third party in relation </a:t>
            </a:r>
            <a:r>
              <a:rPr lang="en-GB" dirty="0" smtClean="0"/>
              <a:t>to the </a:t>
            </a:r>
            <a:r>
              <a:rPr lang="en-GB" dirty="0"/>
              <a:t>applicant or his or her predecessor in </a:t>
            </a:r>
            <a:r>
              <a:rPr lang="en-GB" dirty="0" smtClean="0"/>
              <a:t>title. </a:t>
            </a:r>
            <a:r>
              <a:rPr lang="en-GB" b="1" dirty="0" smtClean="0"/>
              <a:t>S.10(4)IPA</a:t>
            </a:r>
            <a:endParaRPr lang="en-US" b="1" dirty="0"/>
          </a:p>
        </p:txBody>
      </p:sp>
    </p:spTree>
    <p:extLst>
      <p:ext uri="{BB962C8B-B14F-4D97-AF65-F5344CB8AC3E}">
        <p14:creationId xmlns:p14="http://schemas.microsoft.com/office/powerpoint/2010/main" val="1533167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pPr algn="just"/>
            <a:r>
              <a:rPr lang="en-US" dirty="0" smtClean="0"/>
              <a:t>It should be noted that newness of an invention is judged against the prior art. This is the state of the prior art(what is already known) as to the priority date of the patent (usually but not always at the filling date),</a:t>
            </a:r>
          </a:p>
          <a:p>
            <a:pPr algn="just"/>
            <a:r>
              <a:rPr lang="en-US" dirty="0" smtClean="0"/>
              <a:t>Priority date is the date of determining whether there has been anticipation.</a:t>
            </a:r>
            <a:endParaRPr lang="en-US" dirty="0"/>
          </a:p>
        </p:txBody>
      </p:sp>
    </p:spTree>
    <p:extLst>
      <p:ext uri="{BB962C8B-B14F-4D97-AF65-F5344CB8AC3E}">
        <p14:creationId xmlns:p14="http://schemas.microsoft.com/office/powerpoint/2010/main" val="1535696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Inventive Step S.11 IPA</a:t>
            </a:r>
            <a:endParaRPr lang="en-US" dirty="0"/>
          </a:p>
        </p:txBody>
      </p:sp>
      <p:sp>
        <p:nvSpPr>
          <p:cNvPr id="3" name="Content Placeholder 2"/>
          <p:cNvSpPr>
            <a:spLocks noGrp="1"/>
          </p:cNvSpPr>
          <p:nvPr>
            <p:ph sz="quarter" idx="1"/>
          </p:nvPr>
        </p:nvSpPr>
        <p:spPr/>
        <p:txBody>
          <a:bodyPr>
            <a:normAutofit fontScale="85000" lnSpcReduction="20000"/>
          </a:bodyPr>
          <a:lstStyle/>
          <a:p>
            <a:pPr algn="just"/>
            <a:r>
              <a:rPr lang="en-GB" dirty="0"/>
              <a:t>An invention shall be considered as involving an inventive step </a:t>
            </a:r>
            <a:r>
              <a:rPr lang="en-GB" dirty="0" smtClean="0"/>
              <a:t>if, having </a:t>
            </a:r>
            <a:r>
              <a:rPr lang="en-GB" dirty="0"/>
              <a:t>regard to the prior art relevant to the application claiming </a:t>
            </a:r>
            <a:r>
              <a:rPr lang="en-GB" dirty="0" smtClean="0"/>
              <a:t>the inventions</a:t>
            </a:r>
            <a:r>
              <a:rPr lang="en-GB" dirty="0"/>
              <a:t>, it would not have been obvious to a person skilled in </a:t>
            </a:r>
            <a:r>
              <a:rPr lang="en-GB" dirty="0" smtClean="0"/>
              <a:t>the art </a:t>
            </a:r>
            <a:r>
              <a:rPr lang="en-GB" dirty="0"/>
              <a:t>to which the invention relates on the date of the filing of </a:t>
            </a:r>
            <a:r>
              <a:rPr lang="en-GB" dirty="0" smtClean="0"/>
              <a:t>the application </a:t>
            </a:r>
            <a:r>
              <a:rPr lang="en-GB" dirty="0"/>
              <a:t>or, if priority is claimed on the date validly claimed </a:t>
            </a:r>
            <a:r>
              <a:rPr lang="en-GB" dirty="0" smtClean="0"/>
              <a:t>in respect </a:t>
            </a:r>
            <a:r>
              <a:rPr lang="en-GB" dirty="0"/>
              <a:t>of the invention</a:t>
            </a:r>
            <a:r>
              <a:rPr lang="en-GB" dirty="0" smtClean="0"/>
              <a:t>.</a:t>
            </a:r>
          </a:p>
          <a:p>
            <a:pPr algn="just"/>
            <a:r>
              <a:rPr lang="en-GB" dirty="0" smtClean="0"/>
              <a:t>An invention is considered to be present if having regard to the state of the art the invention is not obvious to a person skilled in the art.</a:t>
            </a:r>
          </a:p>
          <a:p>
            <a:pPr algn="just"/>
            <a:r>
              <a:rPr lang="en-GB" dirty="0" smtClean="0"/>
              <a:t>Inventiveness and non-obviousness are sometimes used </a:t>
            </a:r>
            <a:r>
              <a:rPr lang="en-GB" dirty="0" smtClean="0"/>
              <a:t>inter-changeably</a:t>
            </a:r>
            <a:r>
              <a:rPr lang="en-US" dirty="0"/>
              <a:t> The </a:t>
            </a:r>
          </a:p>
          <a:p>
            <a:pPr algn="just"/>
            <a:r>
              <a:rPr lang="en-US" smtClean="0"/>
              <a:t>Invention </a:t>
            </a:r>
            <a:r>
              <a:rPr lang="en-US" dirty="0"/>
              <a:t>must show an inventive step </a:t>
            </a:r>
            <a:r>
              <a:rPr lang="en-US" dirty="0" smtClean="0"/>
              <a:t> that </a:t>
            </a:r>
            <a:r>
              <a:rPr lang="en-US" dirty="0"/>
              <a:t>could not be deduced by </a:t>
            </a:r>
            <a:r>
              <a:rPr lang="en-US"/>
              <a:t>a </a:t>
            </a:r>
            <a:r>
              <a:rPr lang="en-US" smtClean="0"/>
              <a:t>person </a:t>
            </a:r>
            <a:r>
              <a:rPr lang="en-US" dirty="0"/>
              <a:t>with average knowledge of the </a:t>
            </a:r>
            <a:r>
              <a:rPr lang="en-US" dirty="0" smtClean="0"/>
              <a:t> technical </a:t>
            </a:r>
            <a:r>
              <a:rPr lang="en-US" dirty="0"/>
              <a:t>field</a:t>
            </a:r>
            <a:endParaRPr lang="en-GB" dirty="0" smtClean="0"/>
          </a:p>
          <a:p>
            <a:pPr algn="just"/>
            <a:endParaRPr lang="en-US" dirty="0"/>
          </a:p>
        </p:txBody>
      </p:sp>
    </p:spTree>
    <p:extLst>
      <p:ext uri="{BB962C8B-B14F-4D97-AF65-F5344CB8AC3E}">
        <p14:creationId xmlns:p14="http://schemas.microsoft.com/office/powerpoint/2010/main" val="1210542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184176"/>
          </a:xfrm>
        </p:spPr>
        <p:txBody>
          <a:bodyPr>
            <a:normAutofit/>
          </a:bodyPr>
          <a:lstStyle/>
          <a:p>
            <a:r>
              <a:rPr lang="en-US" dirty="0"/>
              <a:t>Industrial applicability (utility</a:t>
            </a:r>
            <a:r>
              <a:rPr lang="en-US" dirty="0" smtClean="0"/>
              <a:t>).</a:t>
            </a:r>
            <a:br>
              <a:rPr lang="en-US" dirty="0" smtClean="0"/>
            </a:br>
            <a:r>
              <a:rPr lang="en-US" dirty="0" smtClean="0"/>
              <a:t>S.12 IPA</a:t>
            </a:r>
            <a:endParaRPr lang="en-US" dirty="0"/>
          </a:p>
        </p:txBody>
      </p:sp>
      <p:sp>
        <p:nvSpPr>
          <p:cNvPr id="3" name="Content Placeholder 2"/>
          <p:cNvSpPr>
            <a:spLocks noGrp="1"/>
          </p:cNvSpPr>
          <p:nvPr>
            <p:ph sz="quarter" idx="1"/>
          </p:nvPr>
        </p:nvSpPr>
        <p:spPr/>
        <p:txBody>
          <a:bodyPr/>
          <a:lstStyle/>
          <a:p>
            <a:pPr algn="just"/>
            <a:r>
              <a:rPr lang="en-GB" dirty="0"/>
              <a:t>An invention shall be considered </a:t>
            </a:r>
            <a:r>
              <a:rPr lang="en-GB" dirty="0" smtClean="0"/>
              <a:t>industrially applicable </a:t>
            </a:r>
            <a:r>
              <a:rPr lang="en-GB" dirty="0"/>
              <a:t>if, </a:t>
            </a:r>
            <a:r>
              <a:rPr lang="en-GB" dirty="0" smtClean="0"/>
              <a:t>according to </a:t>
            </a:r>
            <a:r>
              <a:rPr lang="en-GB" dirty="0"/>
              <a:t>its nature, it can be made or used in any kind of industry, </a:t>
            </a:r>
            <a:r>
              <a:rPr lang="en-GB" dirty="0" smtClean="0"/>
              <a:t>including agriculture</a:t>
            </a:r>
            <a:r>
              <a:rPr lang="en-GB" dirty="0"/>
              <a:t>, medicine, fishery and other services</a:t>
            </a:r>
            <a:r>
              <a:rPr lang="en-GB" dirty="0" smtClean="0"/>
              <a:t>.</a:t>
            </a:r>
            <a:endParaRPr lang="en-US" dirty="0"/>
          </a:p>
          <a:p>
            <a:r>
              <a:rPr lang="en-GB" dirty="0"/>
              <a:t>The </a:t>
            </a:r>
            <a:r>
              <a:rPr lang="en-GB" dirty="0" smtClean="0"/>
              <a:t>invention must </a:t>
            </a:r>
            <a:r>
              <a:rPr lang="en-GB" dirty="0"/>
              <a:t>be of practical use, </a:t>
            </a:r>
            <a:r>
              <a:rPr lang="en-GB" dirty="0" smtClean="0"/>
              <a:t>or capable </a:t>
            </a:r>
            <a:r>
              <a:rPr lang="en-GB" dirty="0"/>
              <a:t>of some kind of industrial application.</a:t>
            </a:r>
            <a:endParaRPr lang="en-US" dirty="0"/>
          </a:p>
        </p:txBody>
      </p:sp>
    </p:spTree>
    <p:extLst>
      <p:ext uri="{BB962C8B-B14F-4D97-AF65-F5344CB8AC3E}">
        <p14:creationId xmlns:p14="http://schemas.microsoft.com/office/powerpoint/2010/main" val="4251737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US" dirty="0"/>
          </a:p>
        </p:txBody>
      </p:sp>
      <p:sp>
        <p:nvSpPr>
          <p:cNvPr id="3" name="Content Placeholder 2"/>
          <p:cNvSpPr>
            <a:spLocks noGrp="1"/>
          </p:cNvSpPr>
          <p:nvPr>
            <p:ph sz="quarter" idx="1"/>
          </p:nvPr>
        </p:nvSpPr>
        <p:spPr/>
        <p:txBody>
          <a:bodyPr/>
          <a:lstStyle/>
          <a:p>
            <a:r>
              <a:rPr lang="en-GB" dirty="0" smtClean="0"/>
              <a:t>Intellectual Property (IP) refers to creations of the mind, such as inventions; literary and artistic works; designs; and symbols, names and images used in commerce. </a:t>
            </a:r>
          </a:p>
          <a:p>
            <a:r>
              <a:rPr lang="en-GB" dirty="0" smtClean="0"/>
              <a:t>Intellectual Property rights grant the owner of the work exclusive rights to exploit and benefit from his/her creation.</a:t>
            </a:r>
            <a:endParaRPr lang="en-US" dirty="0"/>
          </a:p>
        </p:txBody>
      </p:sp>
    </p:spTree>
    <p:extLst>
      <p:ext uri="{BB962C8B-B14F-4D97-AF65-F5344CB8AC3E}">
        <p14:creationId xmlns:p14="http://schemas.microsoft.com/office/powerpoint/2010/main" val="555497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protect Intellectual Property?</a:t>
            </a:r>
            <a:endParaRPr lang="en-US" dirty="0"/>
          </a:p>
        </p:txBody>
      </p:sp>
      <p:sp>
        <p:nvSpPr>
          <p:cNvPr id="3" name="Content Placeholder 2"/>
          <p:cNvSpPr>
            <a:spLocks noGrp="1"/>
          </p:cNvSpPr>
          <p:nvPr>
            <p:ph sz="quarter" idx="1"/>
          </p:nvPr>
        </p:nvSpPr>
        <p:spPr/>
        <p:txBody>
          <a:bodyPr>
            <a:normAutofit/>
          </a:bodyPr>
          <a:lstStyle/>
          <a:p>
            <a:pPr algn="just"/>
            <a:r>
              <a:rPr lang="en-GB" dirty="0" smtClean="0"/>
              <a:t>To provide an incentive to the innovators to be able to benefit from the result of their </a:t>
            </a:r>
            <a:r>
              <a:rPr lang="en-GB" dirty="0" err="1" smtClean="0"/>
              <a:t>endeavor</a:t>
            </a:r>
            <a:r>
              <a:rPr lang="en-GB" dirty="0" smtClean="0"/>
              <a:t>.</a:t>
            </a:r>
          </a:p>
          <a:p>
            <a:pPr algn="just"/>
            <a:r>
              <a:rPr lang="en-GB" dirty="0" smtClean="0"/>
              <a:t>The legal   protection of innovations encourages the commitment of additional resources for further innovation.</a:t>
            </a:r>
          </a:p>
          <a:p>
            <a:pPr algn="just"/>
            <a:r>
              <a:rPr lang="en-GB" dirty="0" smtClean="0"/>
              <a:t>The  promotion and protection of intellectual property spurs economic growth, creates jobs and enhances the quality and enjoyment of life</a:t>
            </a:r>
            <a:endParaRPr lang="en-US" dirty="0"/>
          </a:p>
        </p:txBody>
      </p:sp>
    </p:spTree>
    <p:extLst>
      <p:ext uri="{BB962C8B-B14F-4D97-AF65-F5344CB8AC3E}">
        <p14:creationId xmlns:p14="http://schemas.microsoft.com/office/powerpoint/2010/main" val="3106942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Forms of Intellectual Property</a:t>
            </a:r>
            <a:endParaRPr lang="en-US" dirty="0"/>
          </a:p>
        </p:txBody>
      </p:sp>
      <p:sp>
        <p:nvSpPr>
          <p:cNvPr id="3" name="Content Placeholder 2"/>
          <p:cNvSpPr>
            <a:spLocks noGrp="1"/>
          </p:cNvSpPr>
          <p:nvPr>
            <p:ph sz="quarter" idx="1"/>
          </p:nvPr>
        </p:nvSpPr>
        <p:spPr/>
        <p:txBody>
          <a:bodyPr>
            <a:normAutofit/>
          </a:bodyPr>
          <a:lstStyle/>
          <a:p>
            <a:pPr algn="just"/>
            <a:r>
              <a:rPr lang="en-GB" dirty="0" smtClean="0"/>
              <a:t>The most common forms of Intellectual Property   include: </a:t>
            </a:r>
          </a:p>
          <a:p>
            <a:pPr algn="just"/>
            <a:r>
              <a:rPr lang="en-GB" dirty="0" smtClean="0"/>
              <a:t>Copyright, </a:t>
            </a:r>
          </a:p>
          <a:p>
            <a:pPr algn="just"/>
            <a:r>
              <a:rPr lang="en-GB" dirty="0" smtClean="0"/>
              <a:t>Trademarks, </a:t>
            </a:r>
          </a:p>
          <a:p>
            <a:pPr algn="just"/>
            <a:r>
              <a:rPr lang="en-GB" dirty="0" smtClean="0"/>
              <a:t>Patents, </a:t>
            </a:r>
          </a:p>
          <a:p>
            <a:pPr algn="just"/>
            <a:r>
              <a:rPr lang="en-GB" dirty="0" smtClean="0"/>
              <a:t>Utility models, </a:t>
            </a:r>
          </a:p>
          <a:p>
            <a:pPr algn="just"/>
            <a:r>
              <a:rPr lang="en-GB" dirty="0" smtClean="0"/>
              <a:t>Industrial designs and </a:t>
            </a:r>
          </a:p>
          <a:p>
            <a:pPr algn="just"/>
            <a:r>
              <a:rPr lang="en-GB" dirty="0" smtClean="0"/>
              <a:t>Geographical indications.</a:t>
            </a:r>
            <a:endParaRPr lang="en-US" dirty="0"/>
          </a:p>
        </p:txBody>
      </p:sp>
    </p:spTree>
    <p:extLst>
      <p:ext uri="{BB962C8B-B14F-4D97-AF65-F5344CB8AC3E}">
        <p14:creationId xmlns:p14="http://schemas.microsoft.com/office/powerpoint/2010/main" val="2265706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PATENTS</a:t>
            </a:r>
            <a:endParaRPr lang="en-US" dirty="0"/>
          </a:p>
        </p:txBody>
      </p:sp>
      <p:sp>
        <p:nvSpPr>
          <p:cNvPr id="3" name="Content Placeholder 2"/>
          <p:cNvSpPr>
            <a:spLocks noGrp="1"/>
          </p:cNvSpPr>
          <p:nvPr>
            <p:ph sz="quarter" idx="1"/>
          </p:nvPr>
        </p:nvSpPr>
        <p:spPr/>
        <p:txBody>
          <a:bodyPr>
            <a:normAutofit fontScale="92500"/>
          </a:bodyPr>
          <a:lstStyle/>
          <a:p>
            <a:pPr algn="just"/>
            <a:r>
              <a:rPr lang="en-GB" dirty="0" smtClean="0"/>
              <a:t>Patent  </a:t>
            </a:r>
            <a:r>
              <a:rPr lang="en-GB" dirty="0"/>
              <a:t>means the title granted to protect an invention</a:t>
            </a:r>
            <a:r>
              <a:rPr lang="en-GB" dirty="0" smtClean="0"/>
              <a:t>; See </a:t>
            </a:r>
            <a:r>
              <a:rPr lang="en-GB" b="1" dirty="0" smtClean="0"/>
              <a:t>Section 2 IPA, 2014</a:t>
            </a:r>
          </a:p>
          <a:p>
            <a:pPr algn="just"/>
            <a:r>
              <a:rPr lang="en-GB" dirty="0"/>
              <a:t>Patents, also referred to as patents for invention, are the </a:t>
            </a:r>
            <a:r>
              <a:rPr lang="en-GB" dirty="0" smtClean="0"/>
              <a:t>most widespread </a:t>
            </a:r>
            <a:r>
              <a:rPr lang="en-GB" dirty="0"/>
              <a:t>means of protecting technical inventions. </a:t>
            </a:r>
            <a:endParaRPr lang="en-GB" dirty="0" smtClean="0"/>
          </a:p>
          <a:p>
            <a:pPr algn="just"/>
            <a:r>
              <a:rPr lang="en-GB" dirty="0" smtClean="0"/>
              <a:t>The patent </a:t>
            </a:r>
            <a:r>
              <a:rPr lang="en-GB" dirty="0"/>
              <a:t>system is designed to contribute to the promotion </a:t>
            </a:r>
            <a:r>
              <a:rPr lang="en-GB" dirty="0" smtClean="0"/>
              <a:t>of innovation </a:t>
            </a:r>
            <a:r>
              <a:rPr lang="en-GB" dirty="0"/>
              <a:t>and the transfer and dissemination of </a:t>
            </a:r>
            <a:r>
              <a:rPr lang="en-GB" dirty="0" smtClean="0"/>
              <a:t>technology, to </a:t>
            </a:r>
            <a:r>
              <a:rPr lang="en-GB" dirty="0"/>
              <a:t>the mutual advantage of inventors, users of inventions </a:t>
            </a:r>
            <a:r>
              <a:rPr lang="en-GB" dirty="0" smtClean="0"/>
              <a:t>and the </a:t>
            </a:r>
            <a:r>
              <a:rPr lang="en-GB" dirty="0"/>
              <a:t>general public. </a:t>
            </a:r>
            <a:endParaRPr lang="en-GB" dirty="0" smtClean="0"/>
          </a:p>
          <a:p>
            <a:pPr algn="just"/>
            <a:r>
              <a:rPr lang="en-GB" dirty="0" smtClean="0"/>
              <a:t>The </a:t>
            </a:r>
            <a:r>
              <a:rPr lang="en-GB" dirty="0"/>
              <a:t>word “</a:t>
            </a:r>
            <a:r>
              <a:rPr lang="en-GB" dirty="0" smtClean="0"/>
              <a:t>patent” also </a:t>
            </a:r>
            <a:r>
              <a:rPr lang="en-GB" dirty="0"/>
              <a:t>denotes the document issued by </a:t>
            </a:r>
            <a:r>
              <a:rPr lang="en-GB" dirty="0" smtClean="0"/>
              <a:t>the relevant </a:t>
            </a:r>
            <a:r>
              <a:rPr lang="en-GB" dirty="0"/>
              <a:t>government authority.</a:t>
            </a:r>
            <a:endParaRPr lang="en-GB" dirty="0" smtClean="0"/>
          </a:p>
          <a:p>
            <a:pPr algn="just"/>
            <a:endParaRPr lang="en-US" dirty="0"/>
          </a:p>
        </p:txBody>
      </p:sp>
    </p:spTree>
    <p:extLst>
      <p:ext uri="{BB962C8B-B14F-4D97-AF65-F5344CB8AC3E}">
        <p14:creationId xmlns:p14="http://schemas.microsoft.com/office/powerpoint/2010/main" val="530391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INVENTIONS</a:t>
            </a:r>
            <a:endParaRPr lang="en-US" dirty="0"/>
          </a:p>
        </p:txBody>
      </p:sp>
      <p:sp>
        <p:nvSpPr>
          <p:cNvPr id="3" name="Content Placeholder 2"/>
          <p:cNvSpPr>
            <a:spLocks noGrp="1"/>
          </p:cNvSpPr>
          <p:nvPr>
            <p:ph sz="quarter" idx="1"/>
          </p:nvPr>
        </p:nvSpPr>
        <p:spPr/>
        <p:txBody>
          <a:bodyPr>
            <a:normAutofit fontScale="85000" lnSpcReduction="20000"/>
          </a:bodyPr>
          <a:lstStyle/>
          <a:p>
            <a:pPr algn="just"/>
            <a:r>
              <a:rPr lang="en-GB" dirty="0"/>
              <a:t>invention” means a new and useful art whether producing </a:t>
            </a:r>
            <a:r>
              <a:rPr lang="en-GB" dirty="0" smtClean="0"/>
              <a:t>a physical </a:t>
            </a:r>
            <a:r>
              <a:rPr lang="en-GB" dirty="0"/>
              <a:t>effect or not, process, machine, manufacture </a:t>
            </a:r>
            <a:r>
              <a:rPr lang="en-GB" dirty="0" smtClean="0"/>
              <a:t>or composition </a:t>
            </a:r>
            <a:r>
              <a:rPr lang="en-GB" dirty="0"/>
              <a:t>of matter which is not obvious, or a new </a:t>
            </a:r>
            <a:r>
              <a:rPr lang="en-GB" dirty="0" smtClean="0"/>
              <a:t>and useful </a:t>
            </a:r>
            <a:r>
              <a:rPr lang="en-GB" dirty="0"/>
              <a:t>improvement of it which is not obvious, capable </a:t>
            </a:r>
            <a:r>
              <a:rPr lang="en-GB" dirty="0" smtClean="0"/>
              <a:t>of being </a:t>
            </a:r>
            <a:r>
              <a:rPr lang="en-GB" dirty="0"/>
              <a:t>used or applied in trade or industry; and includes </a:t>
            </a:r>
            <a:r>
              <a:rPr lang="en-GB" dirty="0" smtClean="0"/>
              <a:t>an alleged </a:t>
            </a:r>
            <a:r>
              <a:rPr lang="en-GB" dirty="0"/>
              <a:t>invention</a:t>
            </a:r>
            <a:r>
              <a:rPr lang="en-GB" dirty="0" smtClean="0"/>
              <a:t>; See </a:t>
            </a:r>
            <a:r>
              <a:rPr lang="en-GB" b="1" dirty="0" smtClean="0"/>
              <a:t>Section 2 IPA, section 8</a:t>
            </a:r>
          </a:p>
          <a:p>
            <a:pPr algn="just"/>
            <a:r>
              <a:rPr lang="en-GB" dirty="0" smtClean="0"/>
              <a:t>An invention is also defined </a:t>
            </a:r>
            <a:r>
              <a:rPr lang="en-GB" dirty="0"/>
              <a:t>as new solutions to technical problems. </a:t>
            </a:r>
            <a:r>
              <a:rPr lang="en-GB" dirty="0" smtClean="0"/>
              <a:t>The problem </a:t>
            </a:r>
            <a:r>
              <a:rPr lang="en-GB" dirty="0"/>
              <a:t>may be old or new, but the solution, in order to </a:t>
            </a:r>
            <a:r>
              <a:rPr lang="en-GB" dirty="0" smtClean="0"/>
              <a:t>be considered </a:t>
            </a:r>
            <a:r>
              <a:rPr lang="en-GB" dirty="0"/>
              <a:t>an invention, must be a new one</a:t>
            </a:r>
            <a:r>
              <a:rPr lang="en-GB" dirty="0" smtClean="0"/>
              <a:t>.</a:t>
            </a:r>
          </a:p>
          <a:p>
            <a:pPr algn="just"/>
            <a:r>
              <a:rPr lang="en-GB" dirty="0" smtClean="0"/>
              <a:t> Merely discovering </a:t>
            </a:r>
            <a:r>
              <a:rPr lang="en-GB" dirty="0"/>
              <a:t>something that already exists in nature will not </a:t>
            </a:r>
            <a:r>
              <a:rPr lang="en-GB" dirty="0" smtClean="0"/>
              <a:t>generally qualify </a:t>
            </a:r>
            <a:r>
              <a:rPr lang="en-GB" dirty="0"/>
              <a:t>as an invention; an adequate amount of human </a:t>
            </a:r>
            <a:r>
              <a:rPr lang="en-GB" dirty="0" smtClean="0"/>
              <a:t>ingenuity, creativity </a:t>
            </a:r>
            <a:r>
              <a:rPr lang="en-GB" dirty="0"/>
              <a:t>and inventiveness must be involved. </a:t>
            </a:r>
            <a:endParaRPr lang="en-GB" dirty="0" smtClean="0"/>
          </a:p>
          <a:p>
            <a:pPr algn="just"/>
            <a:r>
              <a:rPr lang="en-GB" dirty="0" smtClean="0"/>
              <a:t>But </a:t>
            </a:r>
            <a:r>
              <a:rPr lang="en-GB" dirty="0"/>
              <a:t>an </a:t>
            </a:r>
            <a:r>
              <a:rPr lang="en-GB" dirty="0" smtClean="0"/>
              <a:t>invention need </a:t>
            </a:r>
            <a:r>
              <a:rPr lang="en-GB" dirty="0"/>
              <a:t>not be technically complex: the safety pin was an </a:t>
            </a:r>
            <a:r>
              <a:rPr lang="en-GB" dirty="0" smtClean="0"/>
              <a:t>invention that </a:t>
            </a:r>
            <a:r>
              <a:rPr lang="en-GB" dirty="0"/>
              <a:t>solved a “technical” problem. </a:t>
            </a:r>
            <a:endParaRPr lang="en-US" dirty="0"/>
          </a:p>
        </p:txBody>
      </p:sp>
    </p:spTree>
    <p:extLst>
      <p:ext uri="{BB962C8B-B14F-4D97-AF65-F5344CB8AC3E}">
        <p14:creationId xmlns:p14="http://schemas.microsoft.com/office/powerpoint/2010/main" val="2341867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US" dirty="0"/>
          </a:p>
        </p:txBody>
      </p:sp>
      <p:sp>
        <p:nvSpPr>
          <p:cNvPr id="3" name="Content Placeholder 2"/>
          <p:cNvSpPr>
            <a:spLocks noGrp="1"/>
          </p:cNvSpPr>
          <p:nvPr>
            <p:ph sz="quarter" idx="1"/>
          </p:nvPr>
        </p:nvSpPr>
        <p:spPr/>
        <p:txBody>
          <a:bodyPr>
            <a:normAutofit/>
          </a:bodyPr>
          <a:lstStyle/>
          <a:p>
            <a:pPr algn="just"/>
            <a:r>
              <a:rPr lang="en-GB" dirty="0"/>
              <a:t> In </a:t>
            </a:r>
            <a:r>
              <a:rPr lang="en-GB" dirty="0" smtClean="0"/>
              <a:t>order to </a:t>
            </a:r>
            <a:r>
              <a:rPr lang="en-GB" dirty="0"/>
              <a:t>obtain a patent for an invention, </a:t>
            </a:r>
            <a:r>
              <a:rPr lang="en-GB" dirty="0" smtClean="0"/>
              <a:t>the inventor</a:t>
            </a:r>
            <a:r>
              <a:rPr lang="en-GB" dirty="0"/>
              <a:t>, or often the inventor’s </a:t>
            </a:r>
            <a:r>
              <a:rPr lang="en-GB" dirty="0" smtClean="0"/>
              <a:t>employer, submits </a:t>
            </a:r>
            <a:r>
              <a:rPr lang="en-GB" dirty="0"/>
              <a:t>an application to the national </a:t>
            </a:r>
            <a:r>
              <a:rPr lang="en-GB" dirty="0" smtClean="0"/>
              <a:t>or regional </a:t>
            </a:r>
            <a:r>
              <a:rPr lang="en-GB" dirty="0"/>
              <a:t>patent office concerned. </a:t>
            </a:r>
            <a:endParaRPr lang="en-GB" dirty="0" smtClean="0"/>
          </a:p>
          <a:p>
            <a:pPr algn="just"/>
            <a:r>
              <a:rPr lang="en-GB" dirty="0" smtClean="0"/>
              <a:t>In the application</a:t>
            </a:r>
            <a:r>
              <a:rPr lang="en-GB" dirty="0"/>
              <a:t>, the applicant must </a:t>
            </a:r>
            <a:r>
              <a:rPr lang="en-GB" dirty="0" smtClean="0"/>
              <a:t>describe the </a:t>
            </a:r>
            <a:r>
              <a:rPr lang="en-GB" dirty="0"/>
              <a:t>invention in detail and compare </a:t>
            </a:r>
            <a:r>
              <a:rPr lang="en-GB" dirty="0" smtClean="0"/>
              <a:t>it with </a:t>
            </a:r>
            <a:r>
              <a:rPr lang="en-GB" dirty="0"/>
              <a:t>previous existing technologies </a:t>
            </a:r>
            <a:r>
              <a:rPr lang="en-GB" dirty="0" smtClean="0"/>
              <a:t>in the </a:t>
            </a:r>
            <a:r>
              <a:rPr lang="en-GB" dirty="0"/>
              <a:t>same field in order to </a:t>
            </a:r>
            <a:r>
              <a:rPr lang="en-GB" dirty="0" smtClean="0"/>
              <a:t>demonstrate that </a:t>
            </a:r>
            <a:r>
              <a:rPr lang="en-GB" dirty="0"/>
              <a:t>it is new.</a:t>
            </a:r>
            <a:endParaRPr lang="en-US" dirty="0"/>
          </a:p>
        </p:txBody>
      </p:sp>
    </p:spTree>
    <p:extLst>
      <p:ext uri="{BB962C8B-B14F-4D97-AF65-F5344CB8AC3E}">
        <p14:creationId xmlns:p14="http://schemas.microsoft.com/office/powerpoint/2010/main" val="1359056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law applicable </a:t>
            </a:r>
            <a:endParaRPr lang="en-US" dirty="0"/>
          </a:p>
        </p:txBody>
      </p:sp>
      <p:sp>
        <p:nvSpPr>
          <p:cNvPr id="3" name="Content Placeholder 2"/>
          <p:cNvSpPr>
            <a:spLocks noGrp="1"/>
          </p:cNvSpPr>
          <p:nvPr>
            <p:ph sz="quarter" idx="1"/>
          </p:nvPr>
        </p:nvSpPr>
        <p:spPr/>
        <p:txBody>
          <a:bodyPr/>
          <a:lstStyle/>
          <a:p>
            <a:pPr algn="just"/>
            <a:r>
              <a:rPr lang="en-GB" dirty="0" smtClean="0"/>
              <a:t>In Uganda , the law governing patents is the industrial Property Act 2014, </a:t>
            </a:r>
          </a:p>
          <a:p>
            <a:pPr algn="just"/>
            <a:r>
              <a:rPr lang="en-GB" dirty="0" smtClean="0"/>
              <a:t>At the regional level we also have the African Regional Industrial Property Organisation (ARIPO)</a:t>
            </a:r>
          </a:p>
          <a:p>
            <a:pPr algn="just"/>
            <a:r>
              <a:rPr lang="en-GB" dirty="0" smtClean="0"/>
              <a:t>And other international instruments, for example the Patent Corporation Treaty</a:t>
            </a:r>
          </a:p>
          <a:p>
            <a:pPr marL="0" indent="0" algn="just">
              <a:buNone/>
            </a:pPr>
            <a:endParaRPr lang="en-US" dirty="0"/>
          </a:p>
        </p:txBody>
      </p:sp>
    </p:spTree>
    <p:extLst>
      <p:ext uri="{BB962C8B-B14F-4D97-AF65-F5344CB8AC3E}">
        <p14:creationId xmlns:p14="http://schemas.microsoft.com/office/powerpoint/2010/main" val="2640965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Patentability </a:t>
            </a:r>
            <a:endParaRPr lang="en-US" dirty="0"/>
          </a:p>
        </p:txBody>
      </p:sp>
      <p:sp>
        <p:nvSpPr>
          <p:cNvPr id="3" name="Content Placeholder 2"/>
          <p:cNvSpPr>
            <a:spLocks noGrp="1"/>
          </p:cNvSpPr>
          <p:nvPr>
            <p:ph sz="quarter" idx="1"/>
          </p:nvPr>
        </p:nvSpPr>
        <p:spPr/>
        <p:txBody>
          <a:bodyPr>
            <a:normAutofit lnSpcReduction="10000"/>
          </a:bodyPr>
          <a:lstStyle/>
          <a:p>
            <a:r>
              <a:rPr lang="en-GB" dirty="0" smtClean="0"/>
              <a:t>The first consideration to determine patentability is whether there is an invention.</a:t>
            </a:r>
          </a:p>
          <a:p>
            <a:r>
              <a:rPr lang="en-GB" dirty="0" smtClean="0"/>
              <a:t>For any process or product to be patented it must be an invention</a:t>
            </a:r>
            <a:endParaRPr lang="en-US" dirty="0" smtClean="0"/>
          </a:p>
          <a:p>
            <a:r>
              <a:rPr lang="en-GB" dirty="0" smtClean="0"/>
              <a:t>See S.8 IPA</a:t>
            </a:r>
          </a:p>
          <a:p>
            <a:r>
              <a:rPr lang="en-GB" dirty="0" smtClean="0"/>
              <a:t>See the case of </a:t>
            </a:r>
            <a:r>
              <a:rPr lang="en-GB" dirty="0" err="1" smtClean="0"/>
              <a:t>Genetech</a:t>
            </a:r>
            <a:r>
              <a:rPr lang="en-GB" dirty="0" smtClean="0"/>
              <a:t> v </a:t>
            </a:r>
            <a:r>
              <a:rPr lang="en-GB" dirty="0" err="1" smtClean="0"/>
              <a:t>Wellcome</a:t>
            </a:r>
            <a:r>
              <a:rPr lang="en-GB" dirty="0" smtClean="0"/>
              <a:t> Trust (1989)RPC 147</a:t>
            </a:r>
          </a:p>
          <a:p>
            <a:r>
              <a:rPr lang="en-GB" dirty="0" err="1" smtClean="0"/>
              <a:t>Biogen</a:t>
            </a:r>
            <a:r>
              <a:rPr lang="en-GB" dirty="0" smtClean="0"/>
              <a:t> v </a:t>
            </a:r>
            <a:r>
              <a:rPr lang="en-GB" dirty="0" err="1" smtClean="0"/>
              <a:t>Medeva</a:t>
            </a:r>
            <a:r>
              <a:rPr lang="en-GB" dirty="0" smtClean="0"/>
              <a:t> (1997)RPC 1 HL</a:t>
            </a:r>
          </a:p>
          <a:p>
            <a:r>
              <a:rPr lang="en-GB" dirty="0" smtClean="0"/>
              <a:t>PBS Partnerships v Controlling Pension Benefits System [2001 OTEP 441 (Official Journal of EPO)</a:t>
            </a:r>
          </a:p>
        </p:txBody>
      </p:sp>
    </p:spTree>
    <p:extLst>
      <p:ext uri="{BB962C8B-B14F-4D97-AF65-F5344CB8AC3E}">
        <p14:creationId xmlns:p14="http://schemas.microsoft.com/office/powerpoint/2010/main" val="164700294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824</TotalTime>
  <Words>1404</Words>
  <Application>Microsoft Office PowerPoint</Application>
  <PresentationFormat>On-screen Show (4:3)</PresentationFormat>
  <Paragraphs>70</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Georgia</vt:lpstr>
      <vt:lpstr>Wingdings</vt:lpstr>
      <vt:lpstr>Wingdings 2</vt:lpstr>
      <vt:lpstr>Civic</vt:lpstr>
      <vt:lpstr>INTELLECTUAL PROPERTY II</vt:lpstr>
      <vt:lpstr>INTRODUCTION</vt:lpstr>
      <vt:lpstr>Why protect Intellectual Property?</vt:lpstr>
      <vt:lpstr>Forms of Intellectual Property</vt:lpstr>
      <vt:lpstr>PATENTS</vt:lpstr>
      <vt:lpstr>INVENTIONS</vt:lpstr>
      <vt:lpstr>Cont..</vt:lpstr>
      <vt:lpstr>The law applicable </vt:lpstr>
      <vt:lpstr>Patentability </vt:lpstr>
      <vt:lpstr>Cont. patentability</vt:lpstr>
      <vt:lpstr>Cont. Novelty S.10 IPA</vt:lpstr>
      <vt:lpstr>Cont.</vt:lpstr>
      <vt:lpstr>Cont..</vt:lpstr>
      <vt:lpstr>Cont. </vt:lpstr>
      <vt:lpstr>Cont..</vt:lpstr>
      <vt:lpstr>Inventive Step S.11 IPA</vt:lpstr>
      <vt:lpstr>Industrial applicability (utility). S.12 IPA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INTELLECTUAL PROPERTY II</dc:title>
  <dc:creator>Cool Lady</dc:creator>
  <cp:lastModifiedBy>PC</cp:lastModifiedBy>
  <cp:revision>36</cp:revision>
  <dcterms:created xsi:type="dcterms:W3CDTF">2021-09-26T04:48:32Z</dcterms:created>
  <dcterms:modified xsi:type="dcterms:W3CDTF">2021-10-07T06:36:27Z</dcterms:modified>
</cp:coreProperties>
</file>