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61" r:id="rId3"/>
    <p:sldId id="259" r:id="rId4"/>
    <p:sldId id="346" r:id="rId5"/>
    <p:sldId id="263" r:id="rId6"/>
    <p:sldId id="262" r:id="rId7"/>
    <p:sldId id="267" r:id="rId8"/>
    <p:sldId id="269" r:id="rId9"/>
    <p:sldId id="264" r:id="rId10"/>
    <p:sldId id="270" r:id="rId11"/>
    <p:sldId id="265" r:id="rId12"/>
    <p:sldId id="266" r:id="rId13"/>
    <p:sldId id="258" r:id="rId14"/>
    <p:sldId id="317" r:id="rId15"/>
    <p:sldId id="273" r:id="rId16"/>
    <p:sldId id="300" r:id="rId17"/>
    <p:sldId id="276" r:id="rId18"/>
    <p:sldId id="280" r:id="rId19"/>
    <p:sldId id="281" r:id="rId20"/>
    <p:sldId id="284" r:id="rId21"/>
    <p:sldId id="286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288" r:id="rId43"/>
    <p:sldId id="291" r:id="rId44"/>
    <p:sldId id="292" r:id="rId45"/>
    <p:sldId id="293" r:id="rId46"/>
    <p:sldId id="290" r:id="rId47"/>
    <p:sldId id="289" r:id="rId48"/>
    <p:sldId id="375" r:id="rId49"/>
    <p:sldId id="380" r:id="rId50"/>
    <p:sldId id="282" r:id="rId51"/>
    <p:sldId id="382" r:id="rId52"/>
    <p:sldId id="301" r:id="rId53"/>
    <p:sldId id="306" r:id="rId54"/>
    <p:sldId id="348" r:id="rId55"/>
    <p:sldId id="308" r:id="rId56"/>
    <p:sldId id="310" r:id="rId57"/>
    <p:sldId id="313" r:id="rId58"/>
    <p:sldId id="314" r:id="rId59"/>
    <p:sldId id="349" r:id="rId60"/>
    <p:sldId id="347" r:id="rId61"/>
    <p:sldId id="350" r:id="rId62"/>
    <p:sldId id="318" r:id="rId63"/>
    <p:sldId id="319" r:id="rId64"/>
    <p:sldId id="320" r:id="rId65"/>
    <p:sldId id="321" r:id="rId66"/>
    <p:sldId id="37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3" r:id="rId76"/>
    <p:sldId id="377" r:id="rId77"/>
    <p:sldId id="334" r:id="rId78"/>
    <p:sldId id="336" r:id="rId79"/>
    <p:sldId id="337" r:id="rId80"/>
    <p:sldId id="338" r:id="rId81"/>
    <p:sldId id="340" r:id="rId82"/>
    <p:sldId id="341" r:id="rId83"/>
    <p:sldId id="342" r:id="rId84"/>
    <p:sldId id="343" r:id="rId85"/>
    <p:sldId id="378" r:id="rId86"/>
    <p:sldId id="344" r:id="rId87"/>
    <p:sldId id="345" r:id="rId88"/>
    <p:sldId id="376" r:id="rId8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AE6F94-3377-460B-867C-DD1A819167EA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813495-E767-40DE-8993-FD8CCB754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3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9544F1-F4B2-4544-8193-9CA89673879B}" type="datetimeFigureOut">
              <a:rPr lang="en-US" smtClean="0"/>
              <a:pPr/>
              <a:t>14-Oct-21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FDEACE-4F30-440E-8BEB-173415E04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25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4BDE-E7EE-4EA3-B479-672615F8B07D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A8F6-8228-4B4F-BAC2-456CD59726FD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2533-EF97-4EDF-B43A-B5C10BBD6E96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3D50-E751-4580-91F5-CAE3B86F9451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68F1-060D-4D78-BF8C-66D9CA7537DE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87E2-A7CE-4430-854E-D812D8F88CEA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605-6A47-46AC-800A-58AF4C93E6B8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DDF-2301-4F5B-BE67-B9CD7C7D9F19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A29B-8446-4127-8847-4A8A81AA79FE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624C-3356-4FA2-AA2D-C3CCBF07A692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B724-7BA5-410F-B404-7ACA2ED194D2}" type="datetime1">
              <a:rPr lang="en-US" smtClean="0"/>
              <a:pPr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ICH </a:t>
            </a:r>
            <a:r>
              <a:rPr lang="en-US" b="1" dirty="0" smtClean="0">
                <a:solidFill>
                  <a:srgbClr val="FF0000"/>
                </a:solidFill>
              </a:rPr>
              <a:t>3101: REACTOR DESIGN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239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William Wanasolo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(Chemical and Processing Engineering)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DA4-0D36-41F6-8BC9-D21A1D401233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4582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Species </a:t>
                </a:r>
                <a:r>
                  <a:rPr lang="en-US" sz="3600" i="1" dirty="0"/>
                  <a:t>A</a:t>
                </a:r>
                <a:r>
                  <a:rPr lang="en-US" sz="3600" dirty="0"/>
                  <a:t> and </a:t>
                </a:r>
                <a:r>
                  <a:rPr lang="en-US" sz="3600" i="1" dirty="0"/>
                  <a:t>B</a:t>
                </a:r>
                <a:r>
                  <a:rPr lang="en-US" sz="3600" dirty="0"/>
                  <a:t> are reactants while </a:t>
                </a:r>
                <a:r>
                  <a:rPr lang="en-US" sz="3600" i="1" dirty="0"/>
                  <a:t>C</a:t>
                </a:r>
                <a:r>
                  <a:rPr lang="en-US" sz="3600" dirty="0"/>
                  <a:t> and </a:t>
                </a:r>
                <a:r>
                  <a:rPr lang="en-US" sz="3600" i="1" dirty="0"/>
                  <a:t>D</a:t>
                </a:r>
                <a:r>
                  <a:rPr lang="en-US" sz="3600" dirty="0"/>
                  <a:t> are products </a:t>
                </a:r>
                <a:r>
                  <a:rPr lang="en-US" sz="3600" dirty="0" smtClean="0"/>
                  <a:t>that </a:t>
                </a:r>
                <a:r>
                  <a:rPr lang="en-US" sz="3600" dirty="0"/>
                  <a:t>form during reaction. </a:t>
                </a:r>
              </a:p>
              <a:p>
                <a:r>
                  <a:rPr lang="en-US" sz="3600" dirty="0" smtClean="0"/>
                  <a:t>The </a:t>
                </a:r>
                <a:r>
                  <a:rPr lang="en-US" sz="3600" dirty="0"/>
                  <a:t>small letters are stoichiometric coefficients. The rate of chemical reaction with respect to species </a:t>
                </a:r>
                <a:r>
                  <a:rPr lang="en-US" sz="3600" i="1" dirty="0"/>
                  <a:t>B</a:t>
                </a:r>
                <a:r>
                  <a:rPr lang="en-US" sz="3600" dirty="0"/>
                  <a:t> is: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Where </a:t>
                </a:r>
                <a:r>
                  <a:rPr lang="en-US" sz="3600" i="1" dirty="0"/>
                  <a:t>V</a:t>
                </a:r>
                <a:r>
                  <a:rPr lang="en-US" sz="3600" dirty="0"/>
                  <a:t> is volume of reaction vessel and it is constant. 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458200" cy="5745163"/>
              </a:xfrm>
              <a:blipFill rotWithShape="1">
                <a:blip r:embed="rId2" cstate="print"/>
                <a:stretch>
                  <a:fillRect l="-1945" t="-1592" r="-1081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062-1DB1-4A24-80F8-1E03002FB674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0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5334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Equation </a:t>
                </a:r>
                <a:r>
                  <a:rPr lang="en-US" sz="3600" i="1" dirty="0"/>
                  <a:t>(i)</a:t>
                </a:r>
                <a:r>
                  <a:rPr lang="en-US" sz="3600" dirty="0"/>
                  <a:t> can be written as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If C</a:t>
                </a:r>
                <a:r>
                  <a:rPr lang="en-US" sz="3600" baseline="-25000" dirty="0"/>
                  <a:t>B</a:t>
                </a:r>
                <a:r>
                  <a:rPr lang="en-US" sz="3600" dirty="0"/>
                  <a:t> is the concentration of B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533400"/>
                <a:ext cx="8229600" cy="4525963"/>
              </a:xfrm>
              <a:blipFill rotWithShape="1">
                <a:blip r:embed="rId2" cstate="print"/>
                <a:stretch>
                  <a:fillRect l="-2074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ADEB-BBD6-4D85-85FE-4EE05C979B28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And: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𝑑𝐶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𝑐h𝑎𝑛𝑔𝑒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𝑖𝑛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𝑐𝑜𝑛𝑐𝑒𝑛𝑡𝑟𝑎𝑡𝑖𝑜𝑛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𝑜𝑓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⇒−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4525963"/>
              </a:xfrm>
              <a:blipFill rotWithShape="1">
                <a:blip r:embed="rId2" cstate="print"/>
                <a:stretch>
                  <a:fillRect l="-2222" t="-2022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2C2B-B114-4710-B7F5-0F06F39D95D5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Therefore, the rate of chemical reaction is the rate of change of the concentration of reacting species or </a:t>
                </a:r>
                <a:r>
                  <a:rPr lang="en-US" sz="3600" dirty="0" smtClean="0"/>
                  <a:t>product. Similarly</a:t>
                </a:r>
                <a:r>
                  <a:rPr lang="en-US" sz="3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324600"/>
              </a:xfrm>
              <a:blipFill rotWithShape="1">
                <a:blip r:embed="rId2" cstate="print"/>
                <a:stretch>
                  <a:fillRect l="-1862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5FC6-E077-49CF-9C95-8BBE28A29B8E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9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Variation of Reaction Rate with Concentration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991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The rate of reaction is proportional to concentration raised to some power; which can be zero</a:t>
                </a:r>
                <a:r>
                  <a:rPr lang="en-US" sz="3600" dirty="0"/>
                  <a:t>, first or second order kinetics. </a:t>
                </a:r>
                <a:r>
                  <a:rPr lang="en-US" sz="3600" dirty="0" smtClean="0"/>
                  <a:t>For </a:t>
                </a:r>
                <a:r>
                  <a:rPr lang="en-US" sz="3600" dirty="0"/>
                  <a:t>zero order kinetics: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⇒</m:t>
                          </m:r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𝑘𝑡</m:t>
                      </m:r>
                      <m:r>
                        <a:rPr lang="en-US" sz="3600" i="1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𝑖𝑣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𝑢𝑛𝑖𝑡𝑠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𝑜𝑓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𝑚𝑜𝑙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991600" cy="5257800"/>
              </a:xfrm>
              <a:blipFill rotWithShape="1">
                <a:blip r:embed="rId2" cstate="print"/>
                <a:stretch>
                  <a:fillRect l="-1898" t="-1740" r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9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48307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For first order: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⇒</m:t>
                          </m:r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𝑘𝑡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𝑣𝑖</m:t>
                          </m:r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𝑢𝑛𝑖𝑡𝑠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𝑜𝑓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4830763"/>
              </a:xfrm>
              <a:blipFill rotWithShape="1">
                <a:blip r:embed="rId2" cstate="print"/>
                <a:stretch>
                  <a:fillRect l="-2000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4839-EDE7-4649-BBE3-D1D9EE656345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4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60198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For second order kinetics: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𝑘𝑡</m:t>
                      </m:r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𝑣𝑖𝑖𝑖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𝑢𝑛𝑖𝑡𝑠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𝑜𝑓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r>
                        <a:rPr lang="en-US" sz="36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𝑚𝑜𝑙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Equations </a:t>
                </a:r>
                <a:r>
                  <a:rPr lang="en-US" sz="3600" i="1" dirty="0"/>
                  <a:t>(iii)</a:t>
                </a:r>
                <a:r>
                  <a:rPr lang="en-US" sz="3600" dirty="0"/>
                  <a:t>; </a:t>
                </a:r>
                <a:r>
                  <a:rPr lang="en-US" sz="3600" i="1" dirty="0"/>
                  <a:t>(v)</a:t>
                </a:r>
                <a:r>
                  <a:rPr lang="en-US" sz="3600" dirty="0"/>
                  <a:t> and </a:t>
                </a:r>
                <a:r>
                  <a:rPr lang="en-US" sz="3600" i="1" dirty="0"/>
                  <a:t>(vii)</a:t>
                </a:r>
                <a:r>
                  <a:rPr lang="en-US" sz="3600" dirty="0"/>
                  <a:t> are </a:t>
                </a:r>
                <a:r>
                  <a:rPr lang="en-US" sz="3600" dirty="0" smtClean="0"/>
                  <a:t>called rate law equations</a:t>
                </a:r>
                <a:r>
                  <a:rPr lang="en-US" sz="3600" dirty="0"/>
                  <a:t>.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6019800"/>
              </a:xfrm>
              <a:blipFill rotWithShape="1">
                <a:blip r:embed="rId2" cstate="print"/>
                <a:stretch>
                  <a:fillRect l="-1949" t="-1520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0A40-4B10-43EA-A90C-2D21AD156B8F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Mole Balance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91600" cy="54864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The </a:t>
                </a:r>
                <a:r>
                  <a:rPr lang="en-US" sz="3600" dirty="0"/>
                  <a:t>general mole balance for species A in the following </a:t>
                </a:r>
                <a:r>
                  <a:rPr lang="en-US" sz="3600" dirty="0" smtClean="0"/>
                  <a:t>reaction is: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𝑎𝐴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𝑏𝐵</m:t>
                      </m:r>
                      <m:r>
                        <a:rPr lang="en-US" sz="3600" i="1">
                          <a:latin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</a:rPr>
                        <m:t>𝑐𝐶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𝑑𝐷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𝐼𝑛𝑝𝑢𝑡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𝐺𝑒𝑛𝑒𝑟𝑎𝑡𝑖𝑜𝑛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𝑂𝑢𝑡𝑝𝑢𝑡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𝐴𝑐𝑐𝑢𝑚𝑢𝑙𝑎𝑡𝑖𝑜𝑛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𝐶𝑜𝑛𝑠𝑢𝑚𝑝𝑡𝑖𝑜𝑛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91600" cy="5486400"/>
              </a:xfrm>
              <a:blipFill rotWithShape="1">
                <a:blip r:embed="rId2" cstate="print"/>
                <a:stretch>
                  <a:fillRect l="-1898" t="-1667" r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73D0-A8E1-444D-A62C-2038ABEC88A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9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04800"/>
                <a:ext cx="8915400" cy="5791200"/>
              </a:xfrm>
            </p:spPr>
            <p:txBody>
              <a:bodyPr>
                <a:noAutofit/>
              </a:bodyPr>
              <a:lstStyle/>
              <a:p>
                <a:r>
                  <a:rPr lang="en-US" sz="3400" dirty="0" smtClean="0"/>
                  <a:t>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4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𝐸𝑛𝑡𝑒𝑟𝑖𝑛𝑔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𝑚𝑜𝑙𝑒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𝑓𝑙𝑜𝑤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𝑟𝑎𝑡𝑒</m:t>
                      </m:r>
                      <m:r>
                        <a:rPr lang="en-US" sz="3400" i="1">
                          <a:latin typeface="Cambria Math"/>
                        </a:rPr>
                        <m:t> (</m:t>
                      </m:r>
                      <m:r>
                        <a:rPr lang="en-US" sz="3400" i="1">
                          <a:latin typeface="Cambria Math"/>
                        </a:rPr>
                        <m:t>𝑚𝑜𝑙</m:t>
                      </m:r>
                      <m:r>
                        <a:rPr lang="en-US" sz="3400" i="1">
                          <a:latin typeface="Cambria Math"/>
                        </a:rPr>
                        <m:t>/</m:t>
                      </m:r>
                      <m:r>
                        <a:rPr lang="en-US" sz="3400" i="1">
                          <a:latin typeface="Cambria Math"/>
                        </a:rPr>
                        <m:t>𝑡𝑖𝑚𝑒</m:t>
                      </m:r>
                      <m:r>
                        <a:rPr lang="en-US" sz="3400" i="1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𝐸𝑥𝑖𝑡𝑖𝑛𝑔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𝑚𝑜𝑙𝑒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𝑓𝑙𝑜𝑤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𝑟𝑎𝑡𝑒</m:t>
                      </m:r>
                      <m:r>
                        <a:rPr lang="en-US" sz="3400" i="1">
                          <a:latin typeface="Cambria Math"/>
                        </a:rPr>
                        <m:t> (</m:t>
                      </m:r>
                      <m:r>
                        <a:rPr lang="en-US" sz="3400" i="1">
                          <a:latin typeface="Cambria Math"/>
                        </a:rPr>
                        <m:t>𝑚𝑜𝑙</m:t>
                      </m:r>
                      <m:r>
                        <a:rPr lang="en-US" sz="3400" i="1">
                          <a:latin typeface="Cambria Math"/>
                        </a:rPr>
                        <m:t>/</m:t>
                      </m:r>
                      <m:r>
                        <a:rPr lang="en-US" sz="3400" i="1">
                          <a:latin typeface="Cambria Math"/>
                        </a:rPr>
                        <m:t>𝑡𝑖𝑚𝑒</m:t>
                      </m:r>
                      <m:r>
                        <a:rPr lang="en-US" sz="3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𝑟𝑎𝑡𝑒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𝑜𝑓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b="0" i="1" smtClean="0">
                          <a:latin typeface="Cambria Math"/>
                        </a:rPr>
                        <m:t>𝑟𝑒𝑎𝑐𝑡𝑖𝑜𝑛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𝑜𝑓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𝐴</m:t>
                      </m:r>
                      <m:r>
                        <a:rPr lang="en-US" sz="3400" i="1">
                          <a:latin typeface="Cambria Math"/>
                        </a:rPr>
                        <m:t> (</m:t>
                      </m:r>
                      <m:r>
                        <a:rPr lang="en-US" sz="3400" i="1">
                          <a:latin typeface="Cambria Math"/>
                        </a:rPr>
                        <m:t>𝑚𝑜𝑙</m:t>
                      </m:r>
                      <m:r>
                        <a:rPr lang="en-US" sz="3400" i="1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3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3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400" i="1">
                          <a:latin typeface="Cambria Math"/>
                        </a:rPr>
                        <m:t>.</m:t>
                      </m:r>
                      <m:r>
                        <a:rPr lang="en-US" sz="3400" i="1">
                          <a:latin typeface="Cambria Math"/>
                        </a:rPr>
                        <m:t>𝑡𝑖𝑚𝑒</m:t>
                      </m:r>
                      <m:r>
                        <a:rPr lang="en-US" sz="3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400" i="1">
                          <a:latin typeface="Cambria Math"/>
                        </a:rPr>
                        <m:t>=</m:t>
                      </m:r>
                      <m:r>
                        <a:rPr lang="en-US" sz="3400" i="1">
                          <a:latin typeface="Cambria Math"/>
                        </a:rPr>
                        <m:t>𝑛𝑢𝑚𝑏𝑒𝑟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𝑜𝑓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𝑚𝑜𝑙𝑒𝑠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𝑜𝑓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𝐴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𝑖𝑛𝑠𝑖𝑑𝑒</m:t>
                      </m:r>
                      <m:r>
                        <a:rPr lang="en-US" sz="3400" i="1">
                          <a:latin typeface="Cambria Math"/>
                        </a:rPr>
                        <m:t> </m:t>
                      </m:r>
                      <m:r>
                        <a:rPr lang="en-US" sz="3400" i="1">
                          <a:latin typeface="Cambria Math"/>
                        </a:rPr>
                        <m:t>𝑉</m:t>
                      </m:r>
                      <m:r>
                        <a:rPr lang="en-US" sz="3400" i="1">
                          <a:latin typeface="Cambria Math"/>
                        </a:rPr>
                        <m:t> (</m:t>
                      </m:r>
                      <m:r>
                        <a:rPr lang="en-US" sz="3400" i="1">
                          <a:latin typeface="Cambria Math"/>
                        </a:rPr>
                        <m:t>𝑚𝑜𝑙𝑒𝑠</m:t>
                      </m:r>
                      <m:r>
                        <a:rPr lang="en-US" sz="3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400" dirty="0"/>
              </a:p>
              <a:p>
                <a:endParaRPr lang="en-US" sz="3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04800"/>
                <a:ext cx="8915400" cy="5791200"/>
              </a:xfrm>
              <a:blipFill rotWithShape="1">
                <a:blip r:embed="rId2" cstate="print"/>
                <a:stretch>
                  <a:fillRect l="-1846" t="-1474" r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9C57-388E-44F3-B4FF-6F26D4BCC6B8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6400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600" dirty="0" smtClean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This is the general mole balance of the species A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NB:</a:t>
                </a:r>
              </a:p>
              <a:p>
                <a:r>
                  <a:rPr lang="en-US" sz="3600" dirty="0" smtClean="0"/>
                  <a:t>From kinetics, the 1</a:t>
                </a:r>
                <a:r>
                  <a:rPr lang="en-US" sz="3600" baseline="30000" dirty="0" smtClean="0"/>
                  <a:t>st</a:t>
                </a:r>
                <a:r>
                  <a:rPr lang="en-US" sz="3600" dirty="0" smtClean="0"/>
                  <a:t> order reaction rate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𝑔𝑒𝑛𝑒𝑟𝑎𝑡𝑖𝑜𝑛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  <a:p>
                <a:pPr marL="0" indent="0">
                  <a:buNone/>
                </a:pPr>
                <a:endParaRPr lang="en-US" sz="36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=−</m:t>
                      </m:r>
                      <m:r>
                        <a:rPr lang="en-US" sz="3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𝑐𝑜𝑛𝑠𝑢𝑚𝑝𝑡𝑖𝑜𝑛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6400800"/>
              </a:xfrm>
              <a:blipFill rotWithShape="1">
                <a:blip r:embed="rId2" cstate="print"/>
                <a:stretch>
                  <a:fillRect l="-1879" t="-2571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D716-3ACC-48EA-A20D-D7319E3034BC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Chemical </a:t>
            </a:r>
            <a:r>
              <a:rPr lang="en-US" sz="3600" dirty="0"/>
              <a:t>kinetics is the study of rates of chemical reactions and factors that affect these rates. </a:t>
            </a:r>
            <a:endParaRPr lang="en-US" sz="3600" dirty="0" smtClean="0"/>
          </a:p>
          <a:p>
            <a:r>
              <a:rPr lang="en-US" sz="3600" dirty="0" smtClean="0"/>
              <a:t>Different </a:t>
            </a:r>
            <a:r>
              <a:rPr lang="en-US" sz="3600" dirty="0"/>
              <a:t>factors affect chemical reaction rates differently. </a:t>
            </a:r>
            <a:endParaRPr lang="en-US" sz="3600" dirty="0" smtClean="0"/>
          </a:p>
          <a:p>
            <a:r>
              <a:rPr lang="en-US" sz="3600" dirty="0"/>
              <a:t>These factors include temperature, pressure, concentration, catalyst/inhibitors, surface area and nature or phase of reactants and products. </a:t>
            </a:r>
          </a:p>
          <a:p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5D96-D7E9-4EFD-894C-175E6953042C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10600" cy="548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Reactors </a:t>
            </a:r>
            <a:r>
              <a:rPr lang="en-US" sz="3600" dirty="0"/>
              <a:t>are vessels designed for chemical reaction or physical change. </a:t>
            </a:r>
            <a:endParaRPr lang="en-US" sz="3600" dirty="0" smtClean="0"/>
          </a:p>
          <a:p>
            <a:r>
              <a:rPr lang="en-US" sz="3600" dirty="0" smtClean="0"/>
              <a:t>The reactor designer aims at obtaining the highest efficiency and yield; least energy and material of construction.</a:t>
            </a:r>
          </a:p>
          <a:p>
            <a:r>
              <a:rPr lang="en-US" sz="3600" dirty="0"/>
              <a:t>There are two main types of structural vessels used as reactors. These are tank type and tubular </a:t>
            </a:r>
            <a:r>
              <a:rPr lang="en-US" sz="3600" dirty="0" smtClean="0"/>
              <a:t>type, based upon structural design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A843-BEC2-4EA7-94F5-B5E5CA2F17CE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0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172200"/>
          </a:xfrm>
        </p:spPr>
        <p:txBody>
          <a:bodyPr>
            <a:normAutofit/>
          </a:bodyPr>
          <a:lstStyle/>
          <a:p>
            <a:r>
              <a:rPr lang="en-US" sz="3600" dirty="0"/>
              <a:t>Examples of tank type are: batch reactors; continuous stirred tank reactor (CSTR) and fixed bed reactor (FBR). </a:t>
            </a:r>
          </a:p>
          <a:p>
            <a:r>
              <a:rPr lang="en-US" sz="3600" dirty="0" smtClean="0"/>
              <a:t>Tubular </a:t>
            </a:r>
            <a:r>
              <a:rPr lang="en-US" sz="3600" dirty="0"/>
              <a:t>type reactors have cylindrical geometry and include plug flow reactors and fluidized bed reactors. </a:t>
            </a:r>
            <a:endParaRPr lang="en-US" sz="3600" dirty="0" smtClean="0"/>
          </a:p>
          <a:p>
            <a:r>
              <a:rPr lang="en-US" sz="3600" dirty="0" smtClean="0"/>
              <a:t>Reactors </a:t>
            </a:r>
            <a:r>
              <a:rPr lang="en-US" sz="3600" dirty="0"/>
              <a:t>are also classified according to mode of operation. This classification gives batch and flow reactors. </a:t>
            </a:r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141E-500C-414B-A010-9CE01EEFA10A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0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172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Flow </a:t>
            </a:r>
            <a:r>
              <a:rPr lang="en-US" sz="3600" dirty="0"/>
              <a:t>reactors include CSTR; PFR and </a:t>
            </a:r>
            <a:r>
              <a:rPr lang="en-US" sz="3600" dirty="0" smtClean="0"/>
              <a:t>FBR; while batch reactors are batch and fixed bed rectors</a:t>
            </a:r>
          </a:p>
          <a:p>
            <a:r>
              <a:rPr lang="en-US" sz="3600" dirty="0"/>
              <a:t>Reactors </a:t>
            </a:r>
            <a:r>
              <a:rPr lang="en-US" sz="3600" dirty="0" smtClean="0"/>
              <a:t>can also be classified </a:t>
            </a:r>
            <a:r>
              <a:rPr lang="en-US" sz="3600" dirty="0"/>
              <a:t>according to </a:t>
            </a:r>
            <a:r>
              <a:rPr lang="en-US" sz="3600" dirty="0" smtClean="0"/>
              <a:t>function</a:t>
            </a:r>
            <a:r>
              <a:rPr lang="en-US" sz="3600" dirty="0"/>
              <a:t>. </a:t>
            </a:r>
          </a:p>
          <a:p>
            <a:r>
              <a:rPr lang="en-US" sz="3600" dirty="0" smtClean="0"/>
              <a:t>This </a:t>
            </a:r>
            <a:r>
              <a:rPr lang="en-US" sz="3600" dirty="0"/>
              <a:t>classification </a:t>
            </a:r>
            <a:r>
              <a:rPr lang="en-US" sz="3600" dirty="0" smtClean="0"/>
              <a:t>is commonly used in process simulators for reactor design</a:t>
            </a:r>
          </a:p>
          <a:p>
            <a:r>
              <a:rPr lang="en-US" sz="3600" dirty="0" smtClean="0"/>
              <a:t>Under this classification there is kinetic</a:t>
            </a:r>
            <a:r>
              <a:rPr lang="en-US" sz="3600" dirty="0"/>
              <a:t>; stoichiometric; equilibrium; </a:t>
            </a:r>
            <a:r>
              <a:rPr lang="en-US" sz="3600" dirty="0" smtClean="0"/>
              <a:t>and Gibbs </a:t>
            </a:r>
            <a:r>
              <a:rPr lang="en-US" sz="3600" dirty="0"/>
              <a:t>reactors. </a:t>
            </a:r>
          </a:p>
          <a:p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141E-500C-414B-A010-9CE01EEFA10A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Reactors by Function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>
            <a:normAutofit/>
          </a:bodyPr>
          <a:lstStyle/>
          <a:p>
            <a:r>
              <a:rPr lang="en-US" sz="3600" dirty="0"/>
              <a:t>Most process simulators </a:t>
            </a:r>
            <a:r>
              <a:rPr lang="en-US" sz="3600" dirty="0" smtClean="0"/>
              <a:t>use the four types of reactors classified according to function: stoichiometric; kinetic </a:t>
            </a:r>
            <a:r>
              <a:rPr lang="en-US" sz="3600" dirty="0"/>
              <a:t>for CSTR; </a:t>
            </a:r>
            <a:r>
              <a:rPr lang="en-US" sz="3600" dirty="0" smtClean="0"/>
              <a:t>kinetic </a:t>
            </a:r>
            <a:r>
              <a:rPr lang="en-US" sz="3600" dirty="0"/>
              <a:t>for PFR and equilibrium reactor </a:t>
            </a:r>
            <a:r>
              <a:rPr lang="en-US" sz="3600" dirty="0" smtClean="0"/>
              <a:t>models.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stoichiometric model permits the specification of reactant conversion and extent of reaction for one or more reactions;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0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7037"/>
            <a:ext cx="8610600" cy="5745163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kinetic model for CSTR is for homogenous phase (vapor and liquid) assuming perfect mixing;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kinetic model for tubular reactor (PFR) for homogeneous phase (vapor and liquid) assuming no back-mixing (dispersion); and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equilibrium reactor model for multiple phase (vapor, liquid and solid), where approach to </a:t>
            </a:r>
            <a:r>
              <a:rPr lang="en-US" sz="3600" dirty="0" smtClean="0"/>
              <a:t>equilibrium </a:t>
            </a:r>
            <a:r>
              <a:rPr lang="en-US" sz="3600" dirty="0"/>
              <a:t>for individual reactions can be </a:t>
            </a:r>
            <a:r>
              <a:rPr lang="en-US" sz="3600" dirty="0" smtClean="0"/>
              <a:t>specified</a:t>
            </a:r>
            <a:r>
              <a:rPr lang="en-US" sz="3600" dirty="0"/>
              <a:t>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8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Stoichiometric </a:t>
            </a:r>
            <a:r>
              <a:rPr lang="en-US" b="1" dirty="0" smtClean="0"/>
              <a:t>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Using </a:t>
            </a:r>
            <a:r>
              <a:rPr lang="en-US" sz="3600" dirty="0"/>
              <a:t>the fractional conversion of key reactant or the extent of reaction the RSTOIC </a:t>
            </a:r>
            <a:r>
              <a:rPr lang="en-US" sz="3600" dirty="0" smtClean="0"/>
              <a:t>determines </a:t>
            </a:r>
            <a:r>
              <a:rPr lang="en-US" sz="3600" dirty="0"/>
              <a:t>the flow rates of all the species leaving the reactor.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RSTOIC </a:t>
            </a:r>
            <a:r>
              <a:rPr lang="en-US" sz="3600" dirty="0" smtClean="0"/>
              <a:t>also </a:t>
            </a:r>
            <a:r>
              <a:rPr lang="en-US" sz="3600" dirty="0"/>
              <a:t>includes energy balance and determines either  the rate of heat transfer to or from the reactor, or the temperature of the product stream.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4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839200" cy="60960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The fraction conversion, x (0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≤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 ≤1</m:t>
                    </m:r>
                  </m:oMath>
                </a14:m>
                <a:r>
                  <a:rPr lang="en-US" sz="3600" dirty="0"/>
                  <a:t>), of </a:t>
                </a:r>
                <a:r>
                  <a:rPr lang="en-US" sz="3600" dirty="0" smtClean="0"/>
                  <a:t>a given reactant is </a:t>
                </a:r>
                <a:r>
                  <a:rPr lang="en-US" sz="3600" dirty="0"/>
                  <a:t>given by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Where </a:t>
                </a:r>
                <a:r>
                  <a:rPr lang="en-US" sz="3600" i="1" dirty="0"/>
                  <a:t>N</a:t>
                </a:r>
                <a:r>
                  <a:rPr lang="en-US" sz="3600" i="1" baseline="-25000" dirty="0"/>
                  <a:t>in</a:t>
                </a:r>
                <a:r>
                  <a:rPr lang="en-US" sz="3600" dirty="0"/>
                  <a:t> and </a:t>
                </a:r>
                <a:r>
                  <a:rPr lang="en-US" sz="3600" i="1" dirty="0" err="1"/>
                  <a:t>N</a:t>
                </a:r>
                <a:r>
                  <a:rPr lang="en-US" sz="3600" i="1" baseline="-25000" dirty="0" err="1"/>
                  <a:t>out</a:t>
                </a:r>
                <a:r>
                  <a:rPr lang="en-US" sz="3600" dirty="0"/>
                  <a:t> = </a:t>
                </a:r>
                <a:r>
                  <a:rPr lang="en-US" sz="3600" dirty="0" smtClean="0"/>
                  <a:t>moles </a:t>
                </a:r>
                <a:r>
                  <a:rPr lang="en-US" sz="3600" dirty="0"/>
                  <a:t>of species, </a:t>
                </a:r>
                <a:r>
                  <a:rPr lang="en-US" sz="3600" i="1" dirty="0" err="1"/>
                  <a:t>i</a:t>
                </a:r>
                <a:r>
                  <a:rPr lang="en-US" sz="3600" i="1" dirty="0"/>
                  <a:t>,</a:t>
                </a:r>
                <a:r>
                  <a:rPr lang="en-US" sz="3600" dirty="0"/>
                  <a:t> entering and leaving the reactor, respectively, are specified (or the extent of reaction). </a:t>
                </a:r>
                <a:endParaRPr lang="en-US" sz="3600" dirty="0" smtClean="0"/>
              </a:p>
              <a:p>
                <a:r>
                  <a:rPr lang="en-US" sz="3600" dirty="0"/>
                  <a:t>Using this equation the flowrates for all species leaving the reactor are determined. </a:t>
                </a:r>
              </a:p>
              <a:p>
                <a:endParaRPr lang="en-US" sz="3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839200" cy="6096000"/>
              </a:xfrm>
              <a:blipFill rotWithShape="1">
                <a:blip r:embed="rId2" cstate="print"/>
                <a:stretch>
                  <a:fillRect l="-1862" t="-1500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1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5344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Consider </a:t>
                </a:r>
                <a:r>
                  <a:rPr lang="en-US" sz="3600" dirty="0"/>
                  <a:t>the catalytic oxidation of ethanol. </a:t>
                </a:r>
                <a:endParaRPr lang="en-US" sz="3600" dirty="0" smtClean="0"/>
              </a:p>
              <a:p>
                <a:r>
                  <a:rPr lang="en-US" sz="3600" dirty="0" smtClean="0"/>
                  <a:t>A </a:t>
                </a:r>
                <a:r>
                  <a:rPr lang="en-US" sz="3600" dirty="0"/>
                  <a:t>very dilute stream containing ethanol and oxygen is heated over a catalyst bed, and ethanol is oxidized to acetaldehyde, which is in turn oxidized to carbon dioxide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𝑂𝐻</m:t>
                      </m:r>
                      <m:r>
                        <a:rPr lang="en-US" sz="3600" i="1">
                          <a:latin typeface="Cambria Math"/>
                        </a:rPr>
                        <m:t> + 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 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𝐶𝑂𝐻</m:t>
                      </m:r>
                      <m:r>
                        <a:rPr lang="en-US" sz="3600" i="1">
                          <a:latin typeface="Cambria Math"/>
                        </a:rPr>
                        <m:t>+ 2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𝐶𝑂𝐻</m:t>
                      </m:r>
                      <m:r>
                        <a:rPr lang="en-US" sz="3600" i="1">
                          <a:latin typeface="Cambria Math"/>
                        </a:rPr>
                        <m:t> + 5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 4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+ 4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534400" cy="5745163"/>
              </a:xfrm>
              <a:blipFill rotWithShape="1">
                <a:blip r:embed="rId2" cstate="print"/>
                <a:stretch>
                  <a:fillRect l="-1929" t="-1592" r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3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conversion of ethanol is approximately 95% and the conversion of acetaldehyde formed by the first reaction is approximately 88%.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reaction can be simulated using a stoichiometric reactor model.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specifications are as shown: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8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8001000" cy="2858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14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867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When </a:t>
            </a:r>
            <a:r>
              <a:rPr lang="en-US" sz="3600" dirty="0"/>
              <a:t>all reactants, catalyst and products are in the same physical state the reaction is said to be homogeneous, otherwise it is heterogeneous reaction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Chemical kinetics is one of the principle concept behind reactor design. </a:t>
            </a:r>
          </a:p>
          <a:p>
            <a:r>
              <a:rPr lang="en-US" sz="3600" dirty="0"/>
              <a:t>Chemical reactions can be very fast/slow or no reaction at all. </a:t>
            </a:r>
            <a:endParaRPr lang="en-US" sz="3600" dirty="0" smtClean="0"/>
          </a:p>
          <a:p>
            <a:r>
              <a:rPr lang="en-US" sz="3600" dirty="0"/>
              <a:t>Most industrial reactions occur at rates between these extremes.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F21D-74B0-47CE-8EBC-7720FF929763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Equilibrium </a:t>
            </a:r>
            <a:r>
              <a:rPr lang="en-US" b="1" dirty="0" smtClean="0">
                <a:solidFill>
                  <a:srgbClr val="FF0000"/>
                </a:solidFill>
              </a:rPr>
              <a:t>Reactors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75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Most </a:t>
            </a:r>
            <a:r>
              <a:rPr lang="en-US" sz="3600" dirty="0"/>
              <a:t>simulators provide two models </a:t>
            </a:r>
            <a:r>
              <a:rPr lang="en-US" sz="3600" dirty="0" smtClean="0"/>
              <a:t>for chemical equilibrium reactions. </a:t>
            </a:r>
          </a:p>
          <a:p>
            <a:r>
              <a:rPr lang="en-US" sz="3600" dirty="0" smtClean="0"/>
              <a:t>In </a:t>
            </a:r>
            <a:r>
              <a:rPr lang="en-US" sz="3600" dirty="0"/>
              <a:t>addition, simultaneous phase equilibrium can also be requested.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first type is based on the use of chemical equilibrium constants for specified stoichiometric reactions.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2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534400" cy="586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second model is based on the minimization of Gibbs free energy and the reactions are not specified but the possible products are specified. </a:t>
            </a:r>
            <a:endParaRPr lang="en-US" sz="3600" dirty="0" smtClean="0"/>
          </a:p>
          <a:p>
            <a:r>
              <a:rPr lang="en-US" sz="3600" dirty="0"/>
              <a:t>The REQUIL reactor calculates chemical equilibrium and phase equilibrium involving vapor and liquid phases. </a:t>
            </a:r>
          </a:p>
          <a:p>
            <a:r>
              <a:rPr lang="en-US" sz="3600" dirty="0"/>
              <a:t>Pure solid species may participate in the reactions, but are not taken to be in phase equilibrium.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5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It </a:t>
            </a:r>
            <a:r>
              <a:rPr lang="en-US" sz="3600" dirty="0"/>
              <a:t>is also possible to specify an approach to chemical equilibrium for one or more of the reactions. </a:t>
            </a:r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solves the mass-action equations for chemical equilibrium.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8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Unlike </a:t>
            </a:r>
            <a:r>
              <a:rPr lang="en-US" sz="3600" dirty="0"/>
              <a:t>the RGIBBS </a:t>
            </a:r>
            <a:r>
              <a:rPr lang="en-US" sz="3600" dirty="0" smtClean="0"/>
              <a:t>reactor that </a:t>
            </a:r>
            <a:r>
              <a:rPr lang="en-US" sz="3600" dirty="0"/>
              <a:t>can have any number of product streams, </a:t>
            </a:r>
            <a:r>
              <a:rPr lang="en-US" sz="3600" dirty="0" smtClean="0"/>
              <a:t>unlike for </a:t>
            </a:r>
            <a:r>
              <a:rPr lang="en-US" sz="3600" dirty="0" err="1" smtClean="0"/>
              <a:t>REquil</a:t>
            </a:r>
            <a:r>
              <a:rPr lang="en-US" sz="3600" dirty="0" smtClean="0"/>
              <a:t> where only </a:t>
            </a:r>
            <a:r>
              <a:rPr lang="en-US" sz="3600" dirty="0"/>
              <a:t>one liquid and one vapor streams are </a:t>
            </a:r>
            <a:r>
              <a:rPr lang="en-US" sz="3600" dirty="0" smtClean="0"/>
              <a:t>allowed.</a:t>
            </a:r>
          </a:p>
          <a:p>
            <a:r>
              <a:rPr lang="en-US" sz="3600" dirty="0"/>
              <a:t>Consider the hydro-</a:t>
            </a:r>
            <a:r>
              <a:rPr lang="en-US" sz="3600" dirty="0" err="1"/>
              <a:t>dealkylation</a:t>
            </a:r>
            <a:r>
              <a:rPr lang="en-US" sz="3600" dirty="0"/>
              <a:t> reactor below. </a:t>
            </a:r>
          </a:p>
          <a:p>
            <a:r>
              <a:rPr lang="en-US" sz="3600" dirty="0"/>
              <a:t>The conversion of toluene is 75% and the conversion of bi-phenyl (including that produced by the main reaction) is 2%.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0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839200" cy="60960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Adiabatic </a:t>
                </a:r>
                <a:r>
                  <a:rPr lang="en-US" sz="3600" dirty="0"/>
                  <a:t>operation with a 5 </a:t>
                </a:r>
                <a:r>
                  <a:rPr lang="en-US" sz="3600" dirty="0" err="1"/>
                  <a:t>psia</a:t>
                </a:r>
                <a:r>
                  <a:rPr lang="en-US" sz="3600" dirty="0"/>
                  <a:t> pressure drop across the reactor is also assumed</a:t>
                </a:r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𝑡𝑜𝑙𝑢𝑒𝑛𝑒</m:t>
                      </m:r>
                      <m:r>
                        <a:rPr lang="en-US" sz="3600" b="0" i="1" smtClean="0">
                          <a:latin typeface="Cambria Math"/>
                        </a:rPr>
                        <m:t>) + 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 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𝑏𝑖𝑝h𝑒𝑛𝑦𝑙</m:t>
                      </m:r>
                      <m:r>
                        <a:rPr lang="en-US" sz="3600" b="0" i="1" smtClean="0">
                          <a:latin typeface="Cambria Math"/>
                        </a:rPr>
                        <m:t>) → 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/>
                  <a:t>For</a:t>
                </a:r>
                <a:r>
                  <a:rPr lang="en-US" sz="3600" dirty="0" smtClean="0"/>
                  <a:t/>
                </a:r>
                <a:r>
                  <a:rPr lang="en-US" sz="3600" dirty="0"/>
                  <a:t>instances where reactions that take place are known, REQUIL is a better choice for determining equilibrium conditions.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839200" cy="6096000"/>
              </a:xfrm>
              <a:blipFill rotWithShape="1">
                <a:blip r:embed="rId2" cstate="print"/>
                <a:stretch>
                  <a:fillRect l="-1862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6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239000" cy="3077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53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7233285"/>
              </p:ext>
            </p:extLst>
          </p:nvPr>
        </p:nvGraphicFramePr>
        <p:xfrm>
          <a:off x="838200" y="609600"/>
          <a:ext cx="5714811" cy="50474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7221"/>
                <a:gridCol w="2057590"/>
              </a:tblGrid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Effluent Conditions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REQUIL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Temperature (°F)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1.284.0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Flowrates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Hydrogen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1,700.3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Methane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3,376.9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Benzene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381.3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Toluene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5.9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Biphenyl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11.5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Total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5,475.9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4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Gibbs </a:t>
            </a:r>
            <a:r>
              <a:rPr lang="en-US" b="1" dirty="0" smtClean="0"/>
              <a:t>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25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RGIBBS reactor computes multi-phase </a:t>
            </a:r>
            <a:r>
              <a:rPr lang="en-US" sz="3600" dirty="0"/>
              <a:t>chemical equilibrium involving a vapor phase, multiple liquid phases and pure solid phases. </a:t>
            </a:r>
            <a:endParaRPr lang="en-US" sz="3600" dirty="0" smtClean="0"/>
          </a:p>
          <a:p>
            <a:r>
              <a:rPr lang="en-US" sz="3600" dirty="0" smtClean="0"/>
              <a:t>There </a:t>
            </a:r>
            <a:r>
              <a:rPr lang="en-US" sz="3600" dirty="0"/>
              <a:t>is no need to specify the </a:t>
            </a:r>
            <a:r>
              <a:rPr lang="en-US" sz="3600" dirty="0" err="1"/>
              <a:t>stoichiometry</a:t>
            </a:r>
            <a:r>
              <a:rPr lang="en-US" sz="3600" dirty="0"/>
              <a:t> for an independent set of chemical reactions because RGIBBS minimizes the Gibbs free energy subject to mass balance constraints.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</a:t>
            </a:r>
            <a:r>
              <a:rPr lang="en-US" sz="3600" dirty="0"/>
              <a:t>is however, possible to specify </a:t>
            </a:r>
            <a:r>
              <a:rPr lang="en-US" sz="3600" dirty="0" err="1"/>
              <a:t>stoichiometry</a:t>
            </a:r>
            <a:r>
              <a:rPr lang="en-US" sz="3600" dirty="0"/>
              <a:t> when is it desirable to specify the approach of one or more reactions to chemical equilibrium</a:t>
            </a:r>
          </a:p>
          <a:p>
            <a:r>
              <a:rPr lang="en-US" sz="3600" dirty="0"/>
              <a:t>In the </a:t>
            </a:r>
            <a:r>
              <a:rPr lang="en-US" sz="3600" dirty="0" err="1"/>
              <a:t>RGibbs</a:t>
            </a:r>
            <a:r>
              <a:rPr lang="en-US" sz="3600" dirty="0"/>
              <a:t> </a:t>
            </a:r>
            <a:r>
              <a:rPr lang="en-US" sz="3600" dirty="0" smtClean="0"/>
              <a:t>model, </a:t>
            </a:r>
            <a:r>
              <a:rPr lang="en-US" sz="3600" dirty="0"/>
              <a:t>any number of product streams can be specified, since RGIBBS can calculate phase equilibrium for any number of product phases. </a:t>
            </a:r>
            <a:endParaRPr lang="en-US" sz="3600" dirty="0" smtClean="0"/>
          </a:p>
          <a:p>
            <a:r>
              <a:rPr lang="en-US" sz="3600" dirty="0" smtClean="0"/>
              <a:t>Also</a:t>
            </a:r>
            <a:r>
              <a:rPr lang="en-US" sz="3600" dirty="0"/>
              <a:t>, heat streams can be used.    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5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Kinetic </a:t>
            </a:r>
            <a:r>
              <a:rPr lang="en-US" b="1" dirty="0" smtClean="0"/>
              <a:t>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Steady </a:t>
            </a:r>
            <a:r>
              <a:rPr lang="en-US" sz="3600" dirty="0"/>
              <a:t>state simulation programs contain at least two kinetic reactor models: one for the PFR and another for CSTR. </a:t>
            </a:r>
            <a:endParaRPr lang="en-US" sz="3600" dirty="0" smtClean="0"/>
          </a:p>
          <a:p>
            <a:r>
              <a:rPr lang="en-US" sz="3600" dirty="0" smtClean="0"/>
              <a:t>Both </a:t>
            </a:r>
            <a:r>
              <a:rPr lang="en-US" sz="3600" dirty="0"/>
              <a:t>models require the user to provide rate equations for the chemical reactions.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model can be used </a:t>
            </a:r>
            <a:r>
              <a:rPr lang="en-US" sz="3600" dirty="0" smtClean="0"/>
              <a:t>in any of </a:t>
            </a:r>
            <a:r>
              <a:rPr lang="en-US" sz="3600" dirty="0"/>
              <a:t>two modes: Either to compute the reactor volume </a:t>
            </a:r>
            <a:r>
              <a:rPr lang="en-US" sz="3600" dirty="0" smtClean="0"/>
              <a:t>given  </a:t>
            </a:r>
            <a:r>
              <a:rPr lang="en-US" sz="3600" dirty="0"/>
              <a:t>a specific conversion or to compute the conversion for a specified reactor volume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8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Reaction Rates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458200" cy="4754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In homogeneous systems the rate of chemical reaction is defined based on unit volume of reacting fluid. </a:t>
                </a:r>
              </a:p>
              <a:p>
                <a:r>
                  <a:rPr lang="en-US" sz="3600" dirty="0"/>
                  <a:t>It is expressed as rate of disappearance of reacting component or rate of formation of a product. </a:t>
                </a:r>
                <a:r>
                  <a:rPr lang="en-US" sz="3600" dirty="0" smtClean="0"/>
                  <a:t>Consider the reaction: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𝐴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𝐵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458200" cy="4754563"/>
              </a:xfrm>
              <a:blipFill rotWithShape="1">
                <a:blip r:embed="rId2" cstate="print"/>
                <a:stretch>
                  <a:fillRect l="-1945" t="-1923" r="-1945" b="-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7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PFR model is a cylindrical reactor in which conditions vary </a:t>
            </a:r>
            <a:r>
              <a:rPr lang="en-US" sz="3600" dirty="0" err="1"/>
              <a:t>uni</a:t>
            </a:r>
            <a:r>
              <a:rPr lang="en-US" sz="3600" dirty="0"/>
              <a:t>-dimensionally in the axial </a:t>
            </a:r>
            <a:r>
              <a:rPr lang="en-US" sz="3600" dirty="0" smtClean="0"/>
              <a:t>direction and radial dispersion </a:t>
            </a:r>
            <a:r>
              <a:rPr lang="en-US" sz="3600" dirty="0"/>
              <a:t>is neglected. </a:t>
            </a:r>
            <a:endParaRPr lang="en-US" sz="3600" dirty="0" smtClean="0"/>
          </a:p>
          <a:p>
            <a:r>
              <a:rPr lang="en-US" sz="3600" dirty="0" smtClean="0"/>
              <a:t>Consequently</a:t>
            </a:r>
            <a:r>
              <a:rPr lang="en-US" sz="3600" dirty="0"/>
              <a:t>, there are no radial gradients of temperature, composition, or pressure; and mass transfer by diffusion does not occur in the axial direction. </a:t>
            </a:r>
            <a:endParaRPr lang="en-US" sz="3600" dirty="0" smtClean="0"/>
          </a:p>
          <a:p>
            <a:r>
              <a:rPr lang="en-US" sz="3600" dirty="0" smtClean="0"/>
              <a:t>Operation </a:t>
            </a:r>
            <a:r>
              <a:rPr lang="en-US" sz="3600" dirty="0"/>
              <a:t>of the reactor can be adiabatic, isothermal or non-adiabatic, non-isothermal.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7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5897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 </a:t>
            </a:r>
            <a:r>
              <a:rPr lang="en-US" sz="4000" dirty="0"/>
              <a:t>the latter, heat transfer to or from the reacting mixture occurs along the length of the reactor. 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dirty="0"/>
              <a:t>RPLUG subroutine is a rigorous one-dimensional </a:t>
            </a:r>
            <a:r>
              <a:rPr lang="en-US" sz="4000" dirty="0" smtClean="0"/>
              <a:t>plug </a:t>
            </a:r>
            <a:r>
              <a:rPr lang="en-US" sz="4000" dirty="0"/>
              <a:t>flow model that neglects </a:t>
            </a:r>
            <a:r>
              <a:rPr lang="en-US" sz="4000" dirty="0" smtClean="0"/>
              <a:t>radial dispersion</a:t>
            </a:r>
            <a:r>
              <a:rPr lang="en-US" sz="4000" dirty="0"/>
              <a:t>. </a:t>
            </a:r>
            <a:endParaRPr lang="en-US" sz="4000" dirty="0" smtClean="0"/>
          </a:p>
          <a:p>
            <a:r>
              <a:rPr lang="en-US" sz="4000" dirty="0" smtClean="0"/>
              <a:t>To </a:t>
            </a:r>
            <a:r>
              <a:rPr lang="en-US" sz="4000" dirty="0"/>
              <a:t>use RPLUG, it is necessary to specify kinetic rate expressions for each of the chemical reactions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1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Batch </a:t>
            </a:r>
            <a:r>
              <a:rPr lang="en-US" sz="4000" b="1" dirty="0" smtClean="0">
                <a:solidFill>
                  <a:srgbClr val="FF0000"/>
                </a:solidFill>
              </a:rPr>
              <a:t>Reactor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CDB8-4C3E-457C-B5F3-900E35146A28}" type="datetime1">
              <a:rPr lang="en-US" smtClean="0"/>
              <a:pPr/>
              <a:t>14-Oct-21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4368"/>
            <a:ext cx="4419600" cy="546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2100942" cy="10030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is a vertical cylinder fitted with stirrer and having an external steam jacket for heating/cooling purposes. </a:t>
            </a:r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is a reactor in which the reactants and catalyst are added in desired quantities, the vessel is </a:t>
            </a:r>
            <a:r>
              <a:rPr lang="en-US" sz="3600" dirty="0" smtClean="0"/>
              <a:t>closed &amp; the </a:t>
            </a:r>
            <a:r>
              <a:rPr lang="en-US" sz="3600" dirty="0"/>
              <a:t>contents allowed to react. </a:t>
            </a:r>
            <a:endParaRPr lang="en-US" sz="3600" dirty="0" smtClean="0"/>
          </a:p>
          <a:p>
            <a:r>
              <a:rPr lang="en-US" sz="3600" dirty="0"/>
              <a:t>The products are discharged and fresh reactants (or new batches) are introduced.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ACC3-2EF1-4201-B689-5FF76A0229D6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0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943600"/>
          </a:xfrm>
        </p:spPr>
        <p:txBody>
          <a:bodyPr>
            <a:normAutofit/>
          </a:bodyPr>
          <a:lstStyle/>
          <a:p>
            <a:r>
              <a:rPr lang="en-US" sz="3600" dirty="0"/>
              <a:t>Batch reactor is </a:t>
            </a:r>
            <a:r>
              <a:rPr lang="en-US" sz="3600" dirty="0" smtClean="0"/>
              <a:t>heated </a:t>
            </a:r>
            <a:r>
              <a:rPr lang="en-US" sz="3600" dirty="0"/>
              <a:t>and cooled by </a:t>
            </a:r>
            <a:r>
              <a:rPr lang="en-US" sz="3600" dirty="0" smtClean="0"/>
              <a:t>use of a steam </a:t>
            </a:r>
            <a:r>
              <a:rPr lang="en-US" sz="3600" dirty="0"/>
              <a:t>jacket.</a:t>
            </a:r>
          </a:p>
          <a:p>
            <a:r>
              <a:rPr lang="en-US" sz="3600" dirty="0"/>
              <a:t>In industry batch reactors are commonly used </a:t>
            </a:r>
            <a:r>
              <a:rPr lang="en-US" sz="3600" dirty="0" smtClean="0"/>
              <a:t>for fermentation </a:t>
            </a:r>
            <a:r>
              <a:rPr lang="en-US" sz="3600" dirty="0"/>
              <a:t>processes; </a:t>
            </a:r>
            <a:r>
              <a:rPr lang="en-US" sz="3600" dirty="0" smtClean="0"/>
              <a:t>pharmaceuticals; </a:t>
            </a:r>
            <a:r>
              <a:rPr lang="en-US" sz="3600" dirty="0"/>
              <a:t>soaps and detergents; paints; foaming; etc. </a:t>
            </a:r>
          </a:p>
          <a:p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1212-8FF5-4233-8A64-31043C727DEE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0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Batch </a:t>
            </a:r>
            <a:r>
              <a:rPr lang="en-US" sz="3600" dirty="0"/>
              <a:t>reactor operates under unsteady state conditions because the composition changes with time. </a:t>
            </a:r>
            <a:endParaRPr lang="en-US" sz="3600" dirty="0" smtClean="0"/>
          </a:p>
          <a:p>
            <a:r>
              <a:rPr lang="en-US" sz="3600" dirty="0" smtClean="0"/>
              <a:t>However</a:t>
            </a:r>
            <a:r>
              <a:rPr lang="en-US" sz="3600" dirty="0"/>
              <a:t>, at a given time of reaction the composition is uniform throughout the reactor. </a:t>
            </a:r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is characterized by varying extent of reaction with time and properties of reaction mixture. </a:t>
            </a:r>
          </a:p>
          <a:p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1FCD-B814-496D-B225-CDB8434C36EA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0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/>
              <a:t>The </a:t>
            </a:r>
            <a:r>
              <a:rPr lang="en-US" sz="3400" dirty="0"/>
              <a:t>batch reactor has several advantages</a:t>
            </a:r>
          </a:p>
          <a:p>
            <a:pPr lvl="0"/>
            <a:r>
              <a:rPr lang="en-US" sz="3400" dirty="0"/>
              <a:t>Simple in construction</a:t>
            </a:r>
          </a:p>
          <a:p>
            <a:pPr lvl="0"/>
            <a:r>
              <a:rPr lang="en-US" sz="3400" dirty="0"/>
              <a:t>Easy to operate</a:t>
            </a:r>
          </a:p>
          <a:p>
            <a:pPr lvl="0"/>
            <a:r>
              <a:rPr lang="en-US" sz="3400" dirty="0"/>
              <a:t>Flexibility of operation (e.g., can be used for different products</a:t>
            </a:r>
            <a:r>
              <a:rPr lang="en-US" sz="3400" dirty="0" smtClean="0"/>
              <a:t>)</a:t>
            </a:r>
          </a:p>
          <a:p>
            <a:pPr lvl="0"/>
            <a:r>
              <a:rPr lang="en-US" sz="3400" dirty="0"/>
              <a:t>Relatively low cost</a:t>
            </a:r>
          </a:p>
          <a:p>
            <a:pPr lvl="0"/>
            <a:r>
              <a:rPr lang="en-US" sz="3400" dirty="0"/>
              <a:t>Requires less instrumentation and auxiliaries</a:t>
            </a:r>
          </a:p>
          <a:p>
            <a:pPr lvl="0"/>
            <a:r>
              <a:rPr lang="en-US" sz="3400" dirty="0"/>
              <a:t>Can give higher conversion by allowing long residence times </a:t>
            </a:r>
            <a:r>
              <a:rPr lang="en-US" sz="3400" dirty="0" smtClean="0"/>
              <a:t>for </a:t>
            </a:r>
            <a:r>
              <a:rPr lang="en-US" sz="3400" dirty="0"/>
              <a:t>reactants</a:t>
            </a:r>
          </a:p>
          <a:p>
            <a:pPr lvl="0"/>
            <a:endParaRPr lang="en-US" sz="3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Advantages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CD84-4C8D-4148-A617-454FF5EDE9EF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40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983163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Higher </a:t>
            </a:r>
            <a:r>
              <a:rPr lang="en-US" sz="3600" dirty="0"/>
              <a:t>labor costs per unit production</a:t>
            </a:r>
          </a:p>
          <a:p>
            <a:pPr lvl="0"/>
            <a:r>
              <a:rPr lang="en-US" sz="3600" dirty="0"/>
              <a:t>Requires time to charge, startup and re-charge (with cleaning if different products are to be made</a:t>
            </a:r>
            <a:r>
              <a:rPr lang="en-US" sz="3600" dirty="0" smtClean="0"/>
              <a:t>)</a:t>
            </a:r>
          </a:p>
          <a:p>
            <a:pPr lvl="0"/>
            <a:r>
              <a:rPr lang="en-US" sz="3600" dirty="0" smtClean="0"/>
              <a:t>Poor quality control for different batches, product quality may differ from batch to batch</a:t>
            </a:r>
          </a:p>
          <a:p>
            <a:pPr lvl="0"/>
            <a:r>
              <a:rPr lang="en-US" sz="3600" dirty="0" smtClean="0"/>
              <a:t>Does not support large scale production.</a:t>
            </a:r>
          </a:p>
          <a:p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Disadvantages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F248-AF1B-4B95-BF86-1745B3B5CCBC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Revision Questions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are the advantage and disadvantages of batch reactor</a:t>
            </a:r>
          </a:p>
          <a:p>
            <a:r>
              <a:rPr lang="en-US" sz="3600" dirty="0" smtClean="0"/>
              <a:t>List the advantages and limitations of a CSTR reactor</a:t>
            </a:r>
          </a:p>
          <a:p>
            <a:r>
              <a:rPr lang="en-US" sz="3600" dirty="0" smtClean="0"/>
              <a:t>Name the strengths of a PFR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42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6400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600" dirty="0" smtClean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This is the general mole balance of the species A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NB:</a:t>
                </a:r>
              </a:p>
              <a:p>
                <a:r>
                  <a:rPr lang="en-US" sz="3600" dirty="0" smtClean="0"/>
                  <a:t>From kinetics, the 1</a:t>
                </a:r>
                <a:r>
                  <a:rPr lang="en-US" sz="3600" baseline="30000" dirty="0" smtClean="0"/>
                  <a:t>st</a:t>
                </a:r>
                <a:r>
                  <a:rPr lang="en-US" sz="3600" dirty="0" smtClean="0"/>
                  <a:t> order reaction rate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𝑔𝑒𝑛𝑒𝑟𝑎𝑡𝑖𝑜𝑛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  <a:p>
                <a:pPr marL="0" indent="0">
                  <a:buNone/>
                </a:pPr>
                <a:endParaRPr lang="en-US" sz="36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=−</m:t>
                      </m:r>
                      <m:r>
                        <a:rPr lang="en-US" sz="3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𝑐𝑜𝑛𝑠𝑢𝑚𝑝𝑡𝑖𝑜𝑛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6400800"/>
              </a:xfrm>
              <a:blipFill rotWithShape="1">
                <a:blip r:embed="rId2" cstate="print"/>
                <a:stretch>
                  <a:fillRect l="-1879" t="-2571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D716-3ACC-48EA-A20D-D7319E3034BC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For </a:t>
                </a:r>
                <a:r>
                  <a:rPr lang="en-US" sz="3600" dirty="0"/>
                  <a:t>species A, </a:t>
                </a:r>
                <a:r>
                  <a:rPr lang="en-US" sz="3600" dirty="0" smtClean="0"/>
                  <a:t>if </a:t>
                </a:r>
                <a:r>
                  <a:rPr lang="en-US" sz="3600" dirty="0"/>
                  <a:t>N</a:t>
                </a:r>
                <a:r>
                  <a:rPr lang="en-US" sz="3600" baseline="-25000" dirty="0"/>
                  <a:t>A</a:t>
                </a:r>
                <a:r>
                  <a:rPr lang="en-US" sz="3600" dirty="0"/>
                  <a:t> is the number of moles of </a:t>
                </a:r>
                <a:r>
                  <a:rPr lang="en-US" sz="3600" i="1" dirty="0"/>
                  <a:t>A</a:t>
                </a:r>
                <a:r>
                  <a:rPr lang="en-US" sz="3600" dirty="0"/>
                  <a:t>, then the rate of change in </a:t>
                </a:r>
                <a:r>
                  <a:rPr lang="en-US" sz="3600" dirty="0" smtClean="0"/>
                  <a:t>number </a:t>
                </a:r>
                <a:r>
                  <a:rPr lang="en-US" sz="3600" dirty="0"/>
                  <a:t>of </a:t>
                </a:r>
                <a:r>
                  <a:rPr lang="en-US" sz="3600" dirty="0" smtClean="0"/>
                  <a:t>moles of A </a:t>
                </a:r>
                <a:r>
                  <a:rPr lang="en-US" sz="3600" dirty="0"/>
                  <a:t>is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The negative implies the number of moles is decreasing with time. 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"/>
                <a:ext cx="8229600" cy="5029200"/>
              </a:xfrm>
              <a:blipFill rotWithShape="1">
                <a:blip r:embed="rId2" cstate="print"/>
                <a:stretch>
                  <a:fillRect l="-20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A2C7-B7C6-483E-9A80-7A84327ED1D5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5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Mole Balance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60654"/>
            <a:ext cx="5029200" cy="514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F749-B2DE-40BC-A0C5-0FC185621331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6400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600" dirty="0" smtClean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𝑖𝑥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This is the general mole balance of the species A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NB:</a:t>
                </a:r>
              </a:p>
              <a:p>
                <a:r>
                  <a:rPr lang="en-US" sz="3600" dirty="0" smtClean="0"/>
                  <a:t>From kinetics, the 1</a:t>
                </a:r>
                <a:r>
                  <a:rPr lang="en-US" sz="3600" baseline="30000" dirty="0" smtClean="0"/>
                  <a:t>st</a:t>
                </a:r>
                <a:r>
                  <a:rPr lang="en-US" sz="3600" dirty="0" smtClean="0"/>
                  <a:t> order reaction rate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𝑔𝑒𝑛𝑒𝑟𝑎𝑡𝑖𝑜𝑛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  <a:p>
                <a:pPr marL="0" indent="0">
                  <a:buNone/>
                </a:pPr>
                <a:endParaRPr lang="en-US" sz="36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=−</m:t>
                      </m:r>
                      <m:r>
                        <a:rPr lang="en-US" sz="36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𝑐𝑜𝑛𝑠𝑢𝑚𝑝𝑡𝑖𝑜𝑛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6400800"/>
              </a:xfrm>
              <a:blipFill rotWithShape="1">
                <a:blip r:embed="rId2" cstate="print"/>
                <a:stretch>
                  <a:fillRect l="-1879" t="-2571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D716-3ACC-48EA-A20D-D7319E3034BC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28600"/>
                <a:ext cx="8610600" cy="64770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Separating and integrating</a:t>
                </a:r>
                <a:r>
                  <a:rPr lang="en-US" sz="3600" dirty="0" smtClean="0"/>
                  <a:t>:</a:t>
                </a:r>
              </a:p>
              <a:p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600"/>
                                <m:t>N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3600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600"/>
                                <m:t>N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/>
                                <m:t>A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/>
                                    <m:t>dN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3600"/>
                                    <m:t>A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/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3600"/>
                                    <m:t>A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3600"/>
                                <m:t>V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𝑑𝑁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/>
                  <a:t>This equation gives the time required to reduce the number of moles in a batch reactor from </a:t>
                </a:r>
                <a:r>
                  <a:rPr lang="en-US" sz="3600" i="1" dirty="0"/>
                  <a:t>N</a:t>
                </a:r>
                <a:r>
                  <a:rPr lang="en-US" sz="3600" i="1" baseline="-25000" dirty="0"/>
                  <a:t>AO</a:t>
                </a:r>
                <a:r>
                  <a:rPr lang="en-US" sz="3600" dirty="0"/>
                  <a:t> to </a:t>
                </a:r>
                <a:r>
                  <a:rPr lang="en-US" sz="3600" i="1" dirty="0"/>
                  <a:t>N</a:t>
                </a:r>
                <a:r>
                  <a:rPr lang="en-US" sz="3600" i="1" baseline="-25000" dirty="0"/>
                  <a:t>A</a:t>
                </a:r>
                <a:r>
                  <a:rPr lang="en-US" sz="3600" dirty="0"/>
                  <a:t>. 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28600"/>
                <a:ext cx="8610600" cy="6477000"/>
              </a:xfrm>
              <a:blipFill rotWithShape="1">
                <a:blip r:embed="rId2" cstate="print"/>
                <a:stretch>
                  <a:fillRect l="-1911" t="-1412" b="-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D6A3-E1F6-4FCF-87DF-C07AD90F07B1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2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5A8A-62C6-4AB8-B04D-73E24B3487CE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9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Example-1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Evaluate the time taken to reduce the number of moles by a factor of 10 in a batch reactor for the reaction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Given that it is first order kinetics with rate constant = 0.046 min</a:t>
                </a:r>
                <a:r>
                  <a:rPr lang="en-US" sz="3600" baseline="30000" dirty="0"/>
                  <a:t>-1</a:t>
                </a: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1">
                <a:blip r:embed="rId2" cstate="print"/>
                <a:stretch>
                  <a:fillRect l="-200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5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6019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92D050"/>
                    </a:solidFill>
                  </a:rPr>
                  <a:t>Solution</a:t>
                </a:r>
                <a:endParaRPr lang="en-US" sz="3600" dirty="0">
                  <a:solidFill>
                    <a:srgbClr val="92D050"/>
                  </a:solidFill>
                </a:endParaRPr>
              </a:p>
              <a:p>
                <a:r>
                  <a:rPr lang="en-US" sz="3600" dirty="0"/>
                  <a:t>Mole balance (Equation </a:t>
                </a:r>
                <a:r>
                  <a:rPr lang="en-US" sz="3600" i="1" dirty="0"/>
                  <a:t>(ix)</a:t>
                </a:r>
                <a:r>
                  <a:rPr lang="en-US" sz="36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𝐴𝑂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𝑑𝑉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0+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=0+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6019800"/>
              </a:xfrm>
              <a:blipFill rotWithShape="1">
                <a:blip r:embed="rId2" cstate="print"/>
                <a:stretch>
                  <a:fillRect l="-2222" t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157-8B9A-454D-87B1-EE73CDCD5FC1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0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4582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Rate law (first order kinetics):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𝑉</m:t>
                      </m:r>
                      <m:r>
                        <a:rPr lang="en-US" sz="3600" i="1">
                          <a:latin typeface="Cambria Math"/>
                        </a:rPr>
                        <m:t>=−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𝑏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r>
                  <a:rPr lang="en-US" sz="3600" dirty="0"/>
                  <a:t>Substituting into (a) for </a:t>
                </a:r>
                <a:r>
                  <a:rPr lang="en-US" sz="3600" i="1" dirty="0" err="1" smtClean="0"/>
                  <a:t>r</a:t>
                </a:r>
                <a:r>
                  <a:rPr lang="en-US" sz="3600" i="1" baseline="-25000" dirty="0" err="1" smtClean="0"/>
                  <a:t>A</a:t>
                </a:r>
                <a:r>
                  <a:rPr lang="en-US" sz="3600" i="1" dirty="0" err="1" smtClean="0"/>
                  <a:t>V</a:t>
                </a:r>
                <a:endParaRPr lang="en-US" sz="3600" i="1" dirty="0" smtClean="0"/>
              </a:p>
              <a:p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458200" cy="6096000"/>
              </a:xfrm>
              <a:blipFill rotWithShape="1">
                <a:blip r:embed="rId2" cstate="print"/>
                <a:stretch>
                  <a:fillRect l="-1945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B252-9F91-4301-9E86-94D45E04FAEA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9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"/>
                <a:ext cx="8534400" cy="61722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Separating and integrating</a:t>
                </a:r>
              </a:p>
              <a:p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600"/>
                                <m:t>N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3600"/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600"/>
                                <m:t>N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/>
                                <m:t>A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/>
                                    <m:t>dN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3600"/>
                                    <m:t>A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3600"/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3600"/>
                                    <m:t>A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𝑘𝑡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"/>
                <a:ext cx="8534400" cy="6172200"/>
              </a:xfrm>
              <a:blipFill rotWithShape="1">
                <a:blip r:embed="rId2" cstate="print"/>
                <a:stretch>
                  <a:fillRect l="-200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AEF7-E2DE-4819-AFCF-838AA18FB60B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1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But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⇒</m:t>
                      </m:r>
                      <m:r>
                        <a:rPr lang="en-US" sz="3400" i="1">
                          <a:latin typeface="Cambria Math"/>
                        </a:rPr>
                        <m:t>𝑡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3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4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10</m:t>
                                      </m:r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3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⇒</m:t>
                      </m:r>
                      <m:r>
                        <a:rPr lang="en-US" sz="3400" i="1">
                          <a:latin typeface="Cambria Math"/>
                        </a:rPr>
                        <m:t>𝑡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0.046 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𝑚𝑖𝑛</m:t>
                              </m:r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3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4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10</m:t>
                              </m:r>
                            </m:e>
                          </m:d>
                        </m:e>
                      </m:func>
                      <m:r>
                        <a:rPr lang="en-US" sz="3400" i="1">
                          <a:latin typeface="Cambria Math"/>
                        </a:rPr>
                        <m:t>=50 </m:t>
                      </m:r>
                      <m:r>
                        <a:rPr lang="en-US" sz="3400" i="1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en-US" sz="3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6324600"/>
              </a:xfrm>
              <a:blipFill rotWithShape="1">
                <a:blip r:embed="rId2" cstate="print"/>
                <a:stretch>
                  <a:fillRect l="-200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7B08-2B57-4316-9A51-241ED282728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1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Study question</a:t>
            </a:r>
            <a:endParaRPr lang="en-US" sz="3600" dirty="0"/>
          </a:p>
          <a:p>
            <a:r>
              <a:rPr lang="en-US" sz="3600" dirty="0"/>
              <a:t>What will be the time taken in the above example if the reaction followed:</a:t>
            </a:r>
          </a:p>
          <a:p>
            <a:pPr lvl="1"/>
            <a:r>
              <a:rPr lang="en-US" sz="3600" dirty="0"/>
              <a:t>Zero order kinetics</a:t>
            </a:r>
          </a:p>
          <a:p>
            <a:pPr lvl="1"/>
            <a:r>
              <a:rPr lang="en-US" sz="3600" dirty="0"/>
              <a:t>Second order kinetics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7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"/>
                <a:ext cx="8229600" cy="62484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If </a:t>
                </a:r>
                <a:r>
                  <a:rPr lang="en-US" sz="3600" dirty="0"/>
                  <a:t>V is the volume of fluid, then the rate of reaction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𝑅𝑎𝑡𝑒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𝑜𝑓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𝑟𝑒𝑎𝑐𝑡𝑖𝑜𝑛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𝑅𝑎𝑡𝑒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𝑐h𝑎𝑛𝑔𝑒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𝑈𝑛𝑖𝑡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𝑓𝑙𝑢𝑖𝑑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"/>
                <a:ext cx="8229600" cy="6248400"/>
              </a:xfrm>
              <a:blipFill rotWithShape="1">
                <a:blip r:embed="rId2" cstate="print"/>
                <a:stretch>
                  <a:fillRect l="-2296" t="-1463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93D4-526C-4008-A65E-053C70D17D46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4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Example-2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839200" cy="50593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Evaluate the </a:t>
                </a:r>
                <a:r>
                  <a:rPr lang="en-US" sz="3600" dirty="0" smtClean="0"/>
                  <a:t>number of moles in example-1, remaining after 2 min in a batch reactor with initial number of moles of 4 moles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Given that it is first order kinetics with rate constant = 0.046 min</a:t>
                </a:r>
                <a:r>
                  <a:rPr lang="en-US" sz="3600" baseline="30000" dirty="0"/>
                  <a:t>-1</a:t>
                </a: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839200" cy="5059363"/>
              </a:xfrm>
              <a:blipFill rotWithShape="1">
                <a:blip r:embed="rId2" cstate="print"/>
                <a:stretch>
                  <a:fillRect l="-1862" t="-1807" r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6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Solution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0437"/>
                <a:ext cx="8534400" cy="57451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𝑡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2 </m:t>
                      </m:r>
                      <m:r>
                        <a:rPr lang="en-US" b="0" i="1" smtClean="0">
                          <a:latin typeface="Cambria Math"/>
                        </a:rPr>
                        <m:t>𝑚𝑖𝑛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0.046 </m:t>
                          </m:r>
                          <m:r>
                            <m:rPr>
                              <m:nor/>
                            </m:rPr>
                            <a:rPr lang="en-US" dirty="0"/>
                            <m:t>min</m:t>
                          </m:r>
                          <m:r>
                            <m:rPr>
                              <m:nor/>
                            </m:rPr>
                            <a:rPr lang="en-US" baseline="30000" dirty="0"/>
                            <m:t>−1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0.092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0.092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=3.648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0437"/>
                <a:ext cx="8534400" cy="57451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1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Stoichiometry </a:t>
            </a:r>
            <a:r>
              <a:rPr lang="en-US" b="1" dirty="0">
                <a:solidFill>
                  <a:srgbClr val="FF0000"/>
                </a:solidFill>
              </a:rPr>
              <a:t>and Mole </a:t>
            </a:r>
            <a:r>
              <a:rPr lang="en-US" b="1" dirty="0" smtClean="0">
                <a:solidFill>
                  <a:srgbClr val="FF0000"/>
                </a:solidFill>
              </a:rPr>
              <a:t>Balance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Stoichiometry </a:t>
            </a:r>
            <a:r>
              <a:rPr lang="en-US" sz="3600" dirty="0"/>
              <a:t>is the relationship between initial amount of feed; amount reacted and conversion. </a:t>
            </a:r>
            <a:endParaRPr lang="en-US" sz="3600" dirty="0" smtClean="0"/>
          </a:p>
          <a:p>
            <a:r>
              <a:rPr lang="en-US" sz="3600" dirty="0" smtClean="0"/>
              <a:t>Conversion </a:t>
            </a:r>
            <a:r>
              <a:rPr lang="en-US" sz="3600" dirty="0"/>
              <a:t>is the fraction of initial feed that is reacted to form products. </a:t>
            </a:r>
            <a:endParaRPr lang="en-US" sz="3600" dirty="0" smtClean="0"/>
          </a:p>
          <a:p>
            <a:r>
              <a:rPr lang="en-US" sz="3600" dirty="0"/>
              <a:t>It is the moles of feed that react per unit feed. </a:t>
            </a:r>
          </a:p>
          <a:p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4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609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Percent </a:t>
            </a:r>
            <a:r>
              <a:rPr lang="en-US" sz="3600" dirty="0"/>
              <a:t>conversion is conversion multiplied by 100%.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basis for calculation of conversion is the limiting reactant. </a:t>
            </a:r>
            <a:endParaRPr lang="en-US" sz="3600" dirty="0" smtClean="0"/>
          </a:p>
          <a:p>
            <a:r>
              <a:rPr lang="en-US" sz="3600" dirty="0" smtClean="0"/>
              <a:t>If </a:t>
            </a:r>
            <a:r>
              <a:rPr lang="en-US" sz="3600" i="1" dirty="0"/>
              <a:t>x</a:t>
            </a:r>
            <a:r>
              <a:rPr lang="en-US" sz="3600" dirty="0"/>
              <a:t> is conversion, then: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4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𝑁𝑢𝑚𝑏𝑒𝑟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𝑚𝑜𝑙𝑒𝑠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𝑟𝑒𝑎𝑐𝑡𝑒𝑑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𝐼𝑛𝑖𝑡𝑖𝑎𝑙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𝑚𝑜𝑙𝑒𝑠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600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229600" cy="4525963"/>
              </a:xfrm>
              <a:blipFill rotWithShape="1">
                <a:blip r:embed="rId2" cstate="print"/>
                <a:stretch>
                  <a:fillRect l="-2296" b="-1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Equation </a:t>
                </a:r>
                <a:r>
                  <a:rPr lang="en-US" sz="3600" i="1" dirty="0"/>
                  <a:t>(xii)</a:t>
                </a:r>
                <a:r>
                  <a:rPr lang="en-US" sz="3600" dirty="0"/>
                  <a:t> is the mole balance in terms of conversion</a:t>
                </a:r>
              </a:p>
              <a:p>
                <a:r>
                  <a:rPr lang="en-US" sz="3600" dirty="0"/>
                  <a:t>If </a:t>
                </a:r>
                <a:r>
                  <a:rPr lang="en-US" sz="3600" i="1" dirty="0"/>
                  <a:t>V</a:t>
                </a:r>
                <a:r>
                  <a:rPr lang="en-US" sz="3600" dirty="0"/>
                  <a:t> reactor volume; dividing through by </a:t>
                </a:r>
                <a:r>
                  <a:rPr lang="en-US" sz="3600" i="1" dirty="0"/>
                  <a:t>V</a:t>
                </a:r>
                <a:r>
                  <a:rPr lang="en-US" sz="3600" dirty="0" smtClean="0"/>
                  <a:t>:</a:t>
                </a:r>
              </a:p>
              <a:p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525963"/>
              </a:xfrm>
              <a:blipFill rotWithShape="1">
                <a:blip r:embed="rId2" cstate="print"/>
                <a:stretch>
                  <a:fillRect l="-2000" t="-2022" b="-9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7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1000"/>
                <a:ext cx="86106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But: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;</m:t>
                      </m:r>
                      <m:r>
                        <a:rPr lang="en-US" sz="3600" i="1">
                          <a:latin typeface="Cambria Math"/>
                        </a:rPr>
                        <m:t>𝑎𝑛𝑑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𝑚𝑜𝑙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𝑡h𝑎𝑡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𝑟𝑒𝑎𝑐𝑡𝑒𝑑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⇒</m:t>
                          </m:r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1000"/>
                <a:ext cx="8610600" cy="5791200"/>
              </a:xfrm>
              <a:blipFill rotWithShape="1">
                <a:blip r:embed="rId2" cstate="print"/>
                <a:stretch>
                  <a:fillRect l="-2123" t="-1579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6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Equation </a:t>
            </a:r>
            <a:r>
              <a:rPr lang="en-US" sz="3600" i="1" dirty="0"/>
              <a:t>(xiii)</a:t>
            </a:r>
            <a:r>
              <a:rPr lang="en-US" sz="3600" dirty="0"/>
              <a:t> is the </a:t>
            </a:r>
            <a:r>
              <a:rPr lang="en-US" sz="3600" dirty="0" err="1"/>
              <a:t>stoichiometry</a:t>
            </a:r>
            <a:r>
              <a:rPr lang="en-US" sz="3600" dirty="0"/>
              <a:t> of the reaction 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t </a:t>
            </a:r>
            <a:r>
              <a:rPr lang="en-US" sz="3600" dirty="0"/>
              <a:t>the </a:t>
            </a:r>
            <a:r>
              <a:rPr lang="en-US" sz="3600" dirty="0" smtClean="0"/>
              <a:t>beginning of </a:t>
            </a:r>
            <a:r>
              <a:rPr lang="en-US" sz="3600" dirty="0"/>
              <a:t>reaction, the conversion is zero; and after some time, </a:t>
            </a:r>
            <a:r>
              <a:rPr lang="en-US" sz="3600" i="1" dirty="0"/>
              <a:t>t</a:t>
            </a:r>
            <a:r>
              <a:rPr lang="en-US" sz="3600" dirty="0"/>
              <a:t>, it is </a:t>
            </a:r>
            <a:r>
              <a:rPr lang="en-US" sz="3600" i="1" dirty="0"/>
              <a:t>x. </a:t>
            </a:r>
            <a:endParaRPr lang="en-US" sz="3600" i="1" dirty="0" smtClean="0"/>
          </a:p>
          <a:p>
            <a:r>
              <a:rPr lang="en-US" sz="3600" dirty="0" smtClean="0"/>
              <a:t>Similarly</a:t>
            </a:r>
            <a:r>
              <a:rPr lang="en-US" sz="3600" dirty="0"/>
              <a:t>, the initial number of moles is </a:t>
            </a:r>
            <a:r>
              <a:rPr lang="en-US" sz="3600" i="1" dirty="0"/>
              <a:t>N</a:t>
            </a:r>
            <a:r>
              <a:rPr lang="en-US" sz="3600" i="1" baseline="-25000" dirty="0"/>
              <a:t>A0</a:t>
            </a:r>
            <a:r>
              <a:rPr lang="en-US" sz="3600" dirty="0"/>
              <a:t> and after time </a:t>
            </a:r>
            <a:r>
              <a:rPr lang="en-US" sz="3600" i="1" dirty="0"/>
              <a:t>t</a:t>
            </a:r>
            <a:r>
              <a:rPr lang="en-US" sz="3600" dirty="0"/>
              <a:t>, it is </a:t>
            </a:r>
            <a:r>
              <a:rPr lang="en-US" sz="3600" i="1" dirty="0"/>
              <a:t>N</a:t>
            </a:r>
            <a:r>
              <a:rPr lang="en-US" sz="3600" i="1" baseline="-25000" dirty="0"/>
              <a:t>A</a:t>
            </a:r>
            <a:r>
              <a:rPr lang="en-US" sz="3600" dirty="0"/>
              <a:t>; 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3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Therefore</a:t>
                </a:r>
                <a:r>
                  <a:rPr lang="en-US" sz="3600" dirty="0"/>
                  <a:t>, Equation </a:t>
                </a:r>
                <a:r>
                  <a:rPr lang="en-US" sz="3600" i="1" dirty="0"/>
                  <a:t>(xii)</a:t>
                </a:r>
                <a:r>
                  <a:rPr lang="en-US" sz="3600" dirty="0"/>
                  <a:t> can be written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−0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𝑑𝑥</m:t>
                      </m:r>
                      <m:r>
                        <a:rPr lang="en-US" sz="3600" i="1">
                          <a:latin typeface="Cambria Math"/>
                        </a:rPr>
                        <m:t>=−</m:t>
                      </m:r>
                      <m:r>
                        <a:rPr lang="en-US" sz="3600" i="1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𝑥𝑖𝑣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257800"/>
              </a:xfrm>
              <a:blipFill rotWithShape="1">
                <a:blip r:embed="rId2" cstate="print"/>
                <a:stretch>
                  <a:fillRect l="-2222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3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Dividing Equation </a:t>
                </a:r>
                <a:r>
                  <a:rPr lang="en-US" sz="3600" i="1" dirty="0"/>
                  <a:t>(xiv)</a:t>
                </a:r>
                <a:r>
                  <a:rPr lang="en-US" sz="3600" dirty="0"/>
                  <a:t> by </a:t>
                </a:r>
                <a:r>
                  <a:rPr lang="en-US" sz="3600" i="1" dirty="0" err="1"/>
                  <a:t>dt</a:t>
                </a:r>
                <a:r>
                  <a:rPr lang="en-US" sz="3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But from mole balance: 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105400"/>
              </a:xfrm>
              <a:blipFill rotWithShape="1">
                <a:blip r:embed="rId2" cstate="print"/>
                <a:stretch>
                  <a:fillRect l="-2000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3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3600" dirty="0"/>
              <a:t>For homogeneous systems the volume of fluid and volume of reactor are identical. </a:t>
            </a:r>
            <a:endParaRPr lang="en-US" sz="3600" dirty="0" smtClean="0"/>
          </a:p>
          <a:p>
            <a:r>
              <a:rPr lang="en-US" sz="3600" dirty="0" smtClean="0"/>
              <a:t>Therefore</a:t>
            </a:r>
            <a:r>
              <a:rPr lang="en-US" sz="3600" dirty="0"/>
              <a:t>, the rate of reaction for homogenous system is defined as the change in moles of reactant or product per unit time per unit volume of reactor. </a:t>
            </a:r>
            <a:endParaRPr lang="en-US" sz="3600" dirty="0" smtClean="0"/>
          </a:p>
          <a:p>
            <a:r>
              <a:rPr lang="en-US" sz="3600" dirty="0"/>
              <a:t>Usually rate of change of product is equal to rate of change of reactant. </a:t>
            </a:r>
          </a:p>
          <a:p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8DF3-993D-4D10-8094-2AFC5A3F8765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6096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Equation </a:t>
                </a:r>
                <a:r>
                  <a:rPr lang="en-US" sz="3600" i="1" dirty="0"/>
                  <a:t>(xv)</a:t>
                </a:r>
                <a:r>
                  <a:rPr lang="en-US" sz="3600" dirty="0"/>
                  <a:t>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𝑥𝑣𝑖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609600"/>
                <a:ext cx="8229600" cy="5257800"/>
              </a:xfrm>
              <a:blipFill rotWithShape="1">
                <a:blip r:embed="rId2" cstate="print"/>
                <a:stretch>
                  <a:fillRect l="-2074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7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674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Equation </a:t>
                </a:r>
                <a:r>
                  <a:rPr lang="en-US" sz="3600" i="1" dirty="0"/>
                  <a:t>(xvi)</a:t>
                </a:r>
                <a:r>
                  <a:rPr lang="en-US" sz="3600" dirty="0"/>
                  <a:t> is the mole balance </a:t>
                </a:r>
                <a:r>
                  <a:rPr lang="en-US" sz="3600" dirty="0" smtClean="0"/>
                  <a:t>equation in </a:t>
                </a:r>
                <a:r>
                  <a:rPr lang="en-US" sz="3600" dirty="0"/>
                  <a:t>terms of conversion, </a:t>
                </a:r>
                <a:r>
                  <a:rPr lang="en-US" sz="3600" i="1" dirty="0"/>
                  <a:t>x</a:t>
                </a:r>
                <a:r>
                  <a:rPr lang="en-US" sz="3600" dirty="0"/>
                  <a:t> and </a:t>
                </a:r>
                <a:r>
                  <a:rPr lang="en-US" sz="3600" dirty="0" smtClean="0"/>
                  <a:t>reaction time </a:t>
                </a:r>
                <a:r>
                  <a:rPr lang="en-US" sz="3600" i="1" dirty="0"/>
                  <a:t>t</a:t>
                </a:r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Separating and integrating Equation </a:t>
                </a:r>
                <a:r>
                  <a:rPr lang="en-US" sz="3600" i="1" dirty="0"/>
                  <a:t>(xvi)</a:t>
                </a:r>
                <a:r>
                  <a:rPr lang="en-US" sz="3600" dirty="0"/>
                  <a:t>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𝑥𝑣𝑖𝑖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67400"/>
              </a:xfrm>
              <a:blipFill rotWithShape="1">
                <a:blip r:embed="rId2" cstate="print"/>
                <a:stretch>
                  <a:fillRect l="-2000" t="-1558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1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"/>
                <a:ext cx="8458200" cy="6477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OR: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If reaction is first order;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𝑟𝑎𝑡𝑒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𝑙𝑎𝑤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"/>
                <a:ext cx="8458200" cy="6477000"/>
              </a:xfrm>
              <a:blipFill rotWithShape="1">
                <a:blip r:embed="rId2" cstate="print"/>
                <a:stretch>
                  <a:fillRect l="-1945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9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48768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Combining stoichiometry; rate law and mole balance, i.e., substitute rate law and stoichiometry into mole balance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𝑠𝑡𝑜𝑖𝑐h𝑖𝑜𝑚𝑒𝑡𝑟𝑦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𝑚𝑜𝑙𝑒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𝑏𝑎𝑙𝑎𝑛𝑐𝑒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4876800"/>
              </a:xfrm>
              <a:blipFill rotWithShape="1">
                <a:blip r:embed="rId2" cstate="print"/>
                <a:stretch>
                  <a:fillRect l="-2222" t="-1875" b="-13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5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4800"/>
                <a:ext cx="8686800" cy="6324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𝑘𝑑𝑡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𝑘𝑑𝑡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𝑘𝑡</m:t>
                      </m:r>
                      <m:r>
                        <a:rPr lang="en-US" sz="36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ln</m:t>
                          </m:r>
                        </m:fName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4800"/>
                <a:ext cx="8686800" cy="6324600"/>
              </a:xfrm>
              <a:blipFill rotWithShape="1">
                <a:blip r:embed="rId2" cstate="print"/>
                <a:stretch>
                  <a:fillRect l="-1825" b="-10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"/>
                <a:ext cx="8610600" cy="6400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⇒</m:t>
                      </m:r>
                      <m:r>
                        <a:rPr lang="en-US" sz="3600" i="1" smtClean="0">
                          <a:latin typeface="Cambria Math"/>
                        </a:rPr>
                        <m:t>𝑡</m:t>
                      </m:r>
                      <m:r>
                        <a:rPr lang="en-US" sz="360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600" i="1">
                          <a:latin typeface="Cambria Math"/>
                        </a:rPr>
                        <m:t>…(</m:t>
                      </m:r>
                      <m:r>
                        <a:rPr lang="en-US" sz="3600" i="1">
                          <a:latin typeface="Cambria Math"/>
                        </a:rPr>
                        <m:t>𝑥𝑣𝑖𝑖𝑖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  <a:p>
                <a:r>
                  <a:rPr lang="en-US" sz="3600" dirty="0" smtClean="0"/>
                  <a:t>If </a:t>
                </a:r>
                <a:r>
                  <a:rPr lang="en-US" sz="3600" dirty="0"/>
                  <a:t>the reaction is second order: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𝑟𝑎𝑡𝑒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𝑙𝑎𝑤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The mole balance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𝑚𝑜𝑙𝑒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𝑏𝑎𝑙𝑎𝑛𝑐𝑒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"/>
                <a:ext cx="8610600" cy="6400800"/>
              </a:xfrm>
              <a:blipFill rotWithShape="1">
                <a:blip r:embed="rId2" cstate="print"/>
                <a:stretch>
                  <a:fillRect l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9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the negative in Equation (xviii) above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400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4008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8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458200" cy="6629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𝑡</m:t>
                      </m:r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/>
                  <a:t>If reaction is zero order: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𝑟𝑎𝑡𝑒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𝑙𝑎𝑤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The mole balance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𝑚𝑜𝑙𝑒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𝑏𝑎𝑙𝑎𝑛𝑐𝑒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458200" cy="6629400"/>
              </a:xfrm>
              <a:blipFill rotWithShape="1">
                <a:blip r:embed="rId2" cstate="print"/>
                <a:stretch>
                  <a:fillRect l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6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  <m:r>
                            <a:rPr lang="en-US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4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sz="40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𝑘</m:t>
                      </m:r>
                      <m:nary>
                        <m:naryPr>
                          <m:limLoc m:val="subSup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4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40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40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4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⇒</m:t>
                      </m:r>
                      <m:r>
                        <a:rPr lang="en-US" sz="4000" i="1">
                          <a:latin typeface="Cambria Math"/>
                        </a:rPr>
                        <m:t>𝑘𝑡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  <m:r>
                            <a:rPr lang="en-US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⇒</m:t>
                      </m:r>
                      <m:r>
                        <a:rPr lang="en-US" sz="4000" i="1">
                          <a:latin typeface="Cambria Math"/>
                        </a:rPr>
                        <m:t>𝑡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4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3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248400"/>
          </a:xfrm>
        </p:spPr>
        <p:txBody>
          <a:bodyPr>
            <a:noAutofit/>
          </a:bodyPr>
          <a:lstStyle/>
          <a:p>
            <a:r>
              <a:rPr lang="en-US" sz="3600" dirty="0"/>
              <a:t>Therefore, the rate of change of a given chemical species can be expressed as rate of disappearance of reactant or rate of formation of a product. </a:t>
            </a:r>
          </a:p>
          <a:p>
            <a:r>
              <a:rPr lang="en-US" sz="3600" dirty="0" smtClean="0"/>
              <a:t>Generally </a:t>
            </a:r>
            <a:r>
              <a:rPr lang="en-US" sz="3600" dirty="0"/>
              <a:t>the rate of reaction is a function of concentration, temperature, pressure and the type of catalyst. </a:t>
            </a:r>
            <a:endParaRPr lang="en-US" sz="3600" dirty="0" smtClean="0"/>
          </a:p>
          <a:p>
            <a:r>
              <a:rPr lang="en-US" sz="3600" dirty="0" smtClean="0"/>
              <a:t>However</a:t>
            </a:r>
            <a:r>
              <a:rPr lang="en-US" sz="3600" dirty="0"/>
              <a:t>, it is independent of the type of reactor. </a:t>
            </a:r>
            <a:endParaRPr lang="en-US" sz="3600" dirty="0" smtClean="0"/>
          </a:p>
          <a:p>
            <a:r>
              <a:rPr lang="en-US" sz="3600" b="1" dirty="0">
                <a:solidFill>
                  <a:srgbClr val="FF0000"/>
                </a:solidFill>
              </a:rPr>
              <a:t>Explain why the above factors affect rate of chemical reaction</a:t>
            </a:r>
          </a:p>
          <a:p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7A79-2BA3-445E-AF41-3E18D3FDB134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534400" cy="6172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Example:</a:t>
                </a:r>
                <a:endParaRPr lang="en-US" sz="3600" dirty="0"/>
              </a:p>
              <a:p>
                <a:r>
                  <a:rPr lang="en-US" sz="3600" dirty="0"/>
                  <a:t>The elementary reaction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𝐵</m:t>
                      </m:r>
                      <m:r>
                        <a:rPr lang="en-US" sz="3600" i="1">
                          <a:latin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</a:rPr>
                        <m:t>𝐶</m:t>
                      </m:r>
                      <m:r>
                        <a:rPr lang="en-US" sz="36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Takes place in a batch reactor at constant temperature of </a:t>
                </a:r>
                <a:r>
                  <a:rPr lang="en-US" sz="3600" dirty="0" smtClean="0"/>
                  <a:t>500°C.</a:t>
                </a:r>
              </a:p>
              <a:p>
                <a:r>
                  <a:rPr lang="en-US" sz="3600" dirty="0" smtClean="0"/>
                  <a:t>Initially </a:t>
                </a:r>
                <a:r>
                  <a:rPr lang="en-US" sz="3600" dirty="0"/>
                  <a:t>the concentrations of </a:t>
                </a:r>
                <a:r>
                  <a:rPr lang="en-US" sz="3600" i="1" dirty="0"/>
                  <a:t>A</a:t>
                </a:r>
                <a:r>
                  <a:rPr lang="en-US" sz="3600" dirty="0"/>
                  <a:t> and </a:t>
                </a:r>
                <a:r>
                  <a:rPr lang="en-US" sz="3600" i="1" dirty="0"/>
                  <a:t>B</a:t>
                </a:r>
                <a:r>
                  <a:rPr lang="en-US" sz="3600" dirty="0"/>
                  <a:t> are equal. </a:t>
                </a:r>
                <a:endParaRPr lang="en-US" sz="3600" dirty="0" smtClean="0"/>
              </a:p>
              <a:p>
                <a:r>
                  <a:rPr lang="en-US" sz="3600" dirty="0"/>
                  <a:t>If C</a:t>
                </a:r>
                <a:r>
                  <a:rPr lang="en-US" sz="3600" baseline="-25000" dirty="0"/>
                  <a:t>A0</a:t>
                </a:r>
                <a:r>
                  <a:rPr lang="en-US" sz="3600" dirty="0"/>
                  <a:t> = 0.2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/dm</a:t>
                </a:r>
                <a:r>
                  <a:rPr lang="en-US" sz="3600" baseline="30000" dirty="0"/>
                  <a:t>3</a:t>
                </a:r>
                <a:r>
                  <a:rPr lang="en-US" sz="3600" dirty="0"/>
                  <a:t> and k = 10 dm</a:t>
                </a:r>
                <a:r>
                  <a:rPr lang="en-US" sz="3600" baseline="30000" dirty="0"/>
                  <a:t>3</a:t>
                </a:r>
                <a:r>
                  <a:rPr lang="en-US" sz="3600" dirty="0"/>
                  <a:t>/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-s; calculate the time taken to achieve a conversion of 90%. </a:t>
                </a:r>
              </a:p>
              <a:p>
                <a:endParaRPr lang="en-US" sz="3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534400" cy="6172200"/>
              </a:xfrm>
              <a:blipFill rotWithShape="1">
                <a:blip r:embed="rId2" cstate="print"/>
                <a:stretch>
                  <a:fillRect l="-2143" t="-1481" r="-2000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0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b="1" dirty="0"/>
                  <a:t>Solution</a:t>
                </a:r>
                <a:endParaRPr lang="en-US" sz="4000" dirty="0"/>
              </a:p>
              <a:p>
                <a:r>
                  <a:rPr lang="en-US" sz="4000" dirty="0"/>
                  <a:t>For batch reactor; the volume is constant. </a:t>
                </a:r>
                <a:endParaRPr lang="en-US" sz="4000" dirty="0" smtClean="0"/>
              </a:p>
              <a:p>
                <a:r>
                  <a:rPr lang="en-US" sz="4000" dirty="0" smtClean="0"/>
                  <a:t>The </a:t>
                </a:r>
                <a:r>
                  <a:rPr lang="en-US" sz="4000" dirty="0"/>
                  <a:t>reaction is second order therefore;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⇒−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, </m:t>
                      </m:r>
                      <m:r>
                        <a:rPr lang="en-US" sz="4000" i="1">
                          <a:latin typeface="Cambria Math"/>
                        </a:rPr>
                        <m:t>𝑟𝑎𝑡𝑒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𝑙𝑎𝑤</m:t>
                      </m:r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𝐴</m:t>
                          </m:r>
                          <m:r>
                            <a:rPr lang="en-US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1−</m:t>
                          </m:r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/>
                        </a:rPr>
                        <m:t>, </m:t>
                      </m:r>
                      <m:r>
                        <a:rPr lang="en-US" sz="4000" i="1">
                          <a:latin typeface="Cambria Math"/>
                        </a:rPr>
                        <m:t>𝑠𝑡𝑜𝑖𝑐h𝑖𝑜𝑚𝑒𝑡𝑟𝑦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410200"/>
              </a:xfrm>
              <a:blipFill rotWithShape="1">
                <a:blip r:embed="rId2" cstate="print"/>
                <a:stretch>
                  <a:fillRect l="-2593" t="-2027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33400"/>
                <a:ext cx="8229600" cy="5867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  <m:r>
                            <a:rPr lang="en-US" sz="44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1−</m:t>
                          </m:r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, </m:t>
                      </m:r>
                      <m:r>
                        <a:rPr lang="en-US" sz="4400" i="1">
                          <a:latin typeface="Cambria Math"/>
                        </a:rPr>
                        <m:t>𝑠𝑡𝑜𝑖𝑐h𝑖𝑜𝑚𝑒𝑡𝑟𝑦</m:t>
                      </m:r>
                    </m:oMath>
                  </m:oMathPara>
                </a14:m>
                <a:endParaRPr lang="en-US" sz="4400" dirty="0" smtClean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⇒−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  <m:r>
                            <a:rPr lang="en-US" sz="44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1−</m:t>
                          </m:r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𝐵</m:t>
                          </m:r>
                          <m:r>
                            <a:rPr lang="en-US" sz="4400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1−</m:t>
                          </m:r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 smtClean="0"/>
              </a:p>
              <a:p>
                <a:r>
                  <a:rPr lang="en-US" sz="4400" dirty="0"/>
                  <a:t>Since C</a:t>
                </a:r>
                <a:r>
                  <a:rPr lang="en-US" sz="4400" baseline="-25000" dirty="0"/>
                  <a:t>A0</a:t>
                </a:r>
                <a:r>
                  <a:rPr lang="en-US" sz="4400" dirty="0"/>
                  <a:t> = C</a:t>
                </a:r>
                <a:r>
                  <a:rPr lang="en-US" sz="4400" baseline="-25000" dirty="0"/>
                  <a:t>B0</a:t>
                </a:r>
                <a:r>
                  <a:rPr lang="en-US" sz="4400" dirty="0"/>
                  <a:t>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⇒−</m:t>
                      </m:r>
                      <m:sSub>
                        <m:sSubPr>
                          <m:ctrlPr>
                            <a:rPr lang="en-US" sz="4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𝐴</m:t>
                          </m:r>
                          <m:r>
                            <a:rPr lang="en-US" sz="4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229600" cy="5867400"/>
              </a:xfrm>
              <a:blipFill rotWithShape="1">
                <a:blip r:embed="rId2" cstate="print"/>
                <a:stretch>
                  <a:fillRect l="-3037" t="-2079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0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600" dirty="0"/>
                  <a:t>The mole balance becomes: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𝑚𝑜𝑙𝑒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𝑏𝑎𝑙𝑎𝑛𝑐𝑒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105400"/>
              </a:xfrm>
              <a:blipFill rotWithShape="1">
                <a:blip r:embed="rId2" cstate="print"/>
                <a:stretch>
                  <a:fillRect l="-2222" t="-2864" b="-14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"/>
                <a:ext cx="8229600" cy="55626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Integrating: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1−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⇒</m:t>
                      </m:r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"/>
                <a:ext cx="8229600" cy="5562600"/>
              </a:xfrm>
              <a:blipFill rotWithShape="1">
                <a:blip r:embed="rId2" cstate="print"/>
                <a:stretch>
                  <a:fillRect l="-2296"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5479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Equation above:</a:t>
            </a:r>
          </a:p>
          <a:p>
            <a:endParaRPr lang="en-US" dirty="0" smtClean="0"/>
          </a:p>
          <a:p>
            <a:r>
              <a:rPr lang="en-US" dirty="0" smtClean="0"/>
              <a:t>T=x/</a:t>
            </a:r>
            <a:r>
              <a:rPr lang="en-US" dirty="0" err="1" smtClean="0"/>
              <a:t>kcao</a:t>
            </a:r>
            <a:r>
              <a:rPr lang="en-US" dirty="0" smtClean="0"/>
              <a:t>(x/(1-x))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533400"/>
                <a:ext cx="8991600" cy="5943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𝑥</m:t>
                      </m:r>
                      <m:r>
                        <a:rPr lang="en-US" sz="3600" i="1" smtClean="0">
                          <a:latin typeface="Cambria Math"/>
                        </a:rPr>
                        <m:t>=0.9;</m:t>
                      </m:r>
                      <m:r>
                        <a:rPr lang="en-US" sz="3600" i="1" smtClean="0">
                          <a:latin typeface="Cambria Math"/>
                        </a:rPr>
                        <m:t>𝑘</m:t>
                      </m:r>
                      <m:r>
                        <a:rPr lang="en-US" sz="3600" i="1" smtClean="0">
                          <a:latin typeface="Cambria Math"/>
                        </a:rPr>
                        <m:t>=10 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𝑚𝑜𝑙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36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36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𝐴</m:t>
                          </m:r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=0.2 </m:t>
                      </m:r>
                      <m:r>
                        <a:rPr lang="en-US" sz="3600" i="1">
                          <a:latin typeface="Cambria Math"/>
                        </a:rPr>
                        <m:t>𝑚𝑜𝑙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𝑚𝑜𝑙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0.2 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𝑚𝑜𝑙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1−0.9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𝑡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10 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0.2 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0.1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latin typeface="Cambria Math"/>
                        </a:rPr>
                        <m:t>𝑠</m:t>
                      </m:r>
                      <m:r>
                        <a:rPr lang="en-US" sz="3600" i="1">
                          <a:latin typeface="Cambria Math"/>
                        </a:rPr>
                        <m:t>=10 </m:t>
                      </m:r>
                      <m:r>
                        <a:rPr lang="en-US" sz="36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533400"/>
                <a:ext cx="8991600" cy="5943600"/>
              </a:xfrm>
              <a:blipFill rotWithShape="1">
                <a:blip r:embed="rId2" cstate="print"/>
                <a:stretch>
                  <a:fillRect l="-2102" t="-1538" r="-339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397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NB:</a:t>
            </a:r>
            <a:endParaRPr lang="en-US" sz="3600" dirty="0"/>
          </a:p>
          <a:p>
            <a:r>
              <a:rPr lang="en-US" sz="3600" dirty="0"/>
              <a:t>For irreversible reactions the maximum value of conversion corresponds to a complete reaction, i.e., x = 1.0; for reversible reaction the maximum value of conversion </a:t>
            </a:r>
            <a:r>
              <a:rPr lang="en-US" sz="3600" dirty="0" smtClean="0"/>
              <a:t>correspond to the equilibrium </a:t>
            </a:r>
            <a:r>
              <a:rPr lang="en-US" sz="3600" dirty="0"/>
              <a:t>conversion, i.e., x = </a:t>
            </a:r>
            <a:r>
              <a:rPr lang="en-US" sz="3600" dirty="0" err="1"/>
              <a:t>x</a:t>
            </a:r>
            <a:r>
              <a:rPr lang="en-US" sz="3600" baseline="-25000" dirty="0" err="1"/>
              <a:t>e</a:t>
            </a:r>
            <a:r>
              <a:rPr lang="en-US" sz="3600" dirty="0"/>
              <a:t>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3892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Write short notes on:</a:t>
            </a:r>
          </a:p>
          <a:p>
            <a:r>
              <a:rPr lang="en-US" dirty="0" smtClean="0"/>
              <a:t>Stoichiometry </a:t>
            </a:r>
          </a:p>
          <a:p>
            <a:r>
              <a:rPr lang="en-US" dirty="0" smtClean="0"/>
              <a:t>Rate law</a:t>
            </a:r>
          </a:p>
          <a:p>
            <a:r>
              <a:rPr lang="en-US" dirty="0" smtClean="0"/>
              <a:t>Mole balance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58F-D750-4988-A451-9DE0C2DD3A07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91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04800"/>
                <a:ext cx="8229600" cy="61722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The rate of reaction is an algebraic equation and not differential equation. </a:t>
                </a:r>
              </a:p>
              <a:p>
                <a:r>
                  <a:rPr lang="en-US" sz="3600" dirty="0" smtClean="0"/>
                  <a:t>It </a:t>
                </a:r>
                <a:r>
                  <a:rPr lang="en-US" sz="3600" dirty="0"/>
                  <a:t>is used to relate the rate of reaction to the concentration of reacting species and temperature at which the reaction takes place. </a:t>
                </a:r>
                <a:endParaRPr lang="en-US" sz="3600" dirty="0" smtClean="0"/>
              </a:p>
              <a:p>
                <a:r>
                  <a:rPr lang="en-US" sz="3600" dirty="0" smtClean="0"/>
                  <a:t>Consider </a:t>
                </a:r>
                <a:r>
                  <a:rPr lang="en-US" sz="3600" dirty="0"/>
                  <a:t>a hypothetical reaction between species A and B: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𝑎𝐴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𝑏𝐵</m:t>
                      </m:r>
                      <m:r>
                        <a:rPr lang="en-US" sz="3600" i="1">
                          <a:latin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</a:rPr>
                        <m:t>𝑐𝐶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𝑑𝐷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04800"/>
                <a:ext cx="8229600" cy="6172200"/>
              </a:xfrm>
              <a:blipFill rotWithShape="1">
                <a:blip r:embed="rId2" cstate="print"/>
                <a:stretch>
                  <a:fillRect l="-2074" t="-1481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FD69-E48B-42EA-B3CC-94B7689A5141}" type="datetime1">
              <a:rPr lang="en-US" smtClean="0"/>
              <a:pPr/>
              <a:t>14-Oct-21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1711</Words>
  <Application>Microsoft Office PowerPoint</Application>
  <PresentationFormat>On-screen Show (4:3)</PresentationFormat>
  <Paragraphs>281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ICH 3101: REACTOR DESIGN</vt:lpstr>
      <vt:lpstr>Introduction</vt:lpstr>
      <vt:lpstr>Slide 3</vt:lpstr>
      <vt:lpstr>Reaction Rates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Variation of Reaction Rate with Concentration</vt:lpstr>
      <vt:lpstr>Slide 15</vt:lpstr>
      <vt:lpstr>Slide 16</vt:lpstr>
      <vt:lpstr>Mole Balance</vt:lpstr>
      <vt:lpstr>Slide 18</vt:lpstr>
      <vt:lpstr>Slide 19</vt:lpstr>
      <vt:lpstr>Reactors</vt:lpstr>
      <vt:lpstr>Slide 21</vt:lpstr>
      <vt:lpstr>Slide 22</vt:lpstr>
      <vt:lpstr>Reactors by Function</vt:lpstr>
      <vt:lpstr>Slide 24</vt:lpstr>
      <vt:lpstr>Stoichiometric Reactor</vt:lpstr>
      <vt:lpstr>Slide 26</vt:lpstr>
      <vt:lpstr>Slide 27</vt:lpstr>
      <vt:lpstr>Slide 28</vt:lpstr>
      <vt:lpstr>Slide 29</vt:lpstr>
      <vt:lpstr>Equilibrium Reactors</vt:lpstr>
      <vt:lpstr>Slide 31</vt:lpstr>
      <vt:lpstr>Slide 32</vt:lpstr>
      <vt:lpstr>Slide 33</vt:lpstr>
      <vt:lpstr>Slide 34</vt:lpstr>
      <vt:lpstr>Slide 35</vt:lpstr>
      <vt:lpstr>Slide 36</vt:lpstr>
      <vt:lpstr>Gibbs Reactor</vt:lpstr>
      <vt:lpstr>Slide 38</vt:lpstr>
      <vt:lpstr>Kinetic Reactors</vt:lpstr>
      <vt:lpstr>Slide 40</vt:lpstr>
      <vt:lpstr>Slide 41</vt:lpstr>
      <vt:lpstr>Batch Reactor</vt:lpstr>
      <vt:lpstr>Slide 43</vt:lpstr>
      <vt:lpstr>Slide 44</vt:lpstr>
      <vt:lpstr>Slide 45</vt:lpstr>
      <vt:lpstr>Advantages </vt:lpstr>
      <vt:lpstr>Disadvantages</vt:lpstr>
      <vt:lpstr>Revision Questions</vt:lpstr>
      <vt:lpstr>Slide 49</vt:lpstr>
      <vt:lpstr>Mole Balance </vt:lpstr>
      <vt:lpstr>Slide 51</vt:lpstr>
      <vt:lpstr>Slide 52</vt:lpstr>
      <vt:lpstr>Slide 53</vt:lpstr>
      <vt:lpstr>Example-1</vt:lpstr>
      <vt:lpstr>Slide 55</vt:lpstr>
      <vt:lpstr>Slide 56</vt:lpstr>
      <vt:lpstr>Slide 57</vt:lpstr>
      <vt:lpstr>Slide 58</vt:lpstr>
      <vt:lpstr>Slide 59</vt:lpstr>
      <vt:lpstr>Example-2</vt:lpstr>
      <vt:lpstr>Solution</vt:lpstr>
      <vt:lpstr>Stoichiometry and Mole Balance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Study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REACTOR DESIGN</dc:title>
  <dc:creator>Wanasolo</dc:creator>
  <cp:lastModifiedBy>Windows User</cp:lastModifiedBy>
  <cp:revision>182</cp:revision>
  <cp:lastPrinted>2015-10-02T06:48:00Z</cp:lastPrinted>
  <dcterms:created xsi:type="dcterms:W3CDTF">2006-08-16T00:00:00Z</dcterms:created>
  <dcterms:modified xsi:type="dcterms:W3CDTF">2021-10-14T09:24:09Z</dcterms:modified>
</cp:coreProperties>
</file>