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7"/>
  </p:notesMasterIdLst>
  <p:handoutMasterIdLst>
    <p:handoutMasterId r:id="rId98"/>
  </p:handoutMasterIdLst>
  <p:sldIdLst>
    <p:sldId id="256" r:id="rId2"/>
    <p:sldId id="512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3" r:id="rId14"/>
    <p:sldId id="524" r:id="rId15"/>
    <p:sldId id="525" r:id="rId16"/>
    <p:sldId id="541" r:id="rId17"/>
    <p:sldId id="543" r:id="rId18"/>
    <p:sldId id="544" r:id="rId19"/>
    <p:sldId id="546" r:id="rId20"/>
    <p:sldId id="547" r:id="rId21"/>
    <p:sldId id="548" r:id="rId22"/>
    <p:sldId id="549" r:id="rId23"/>
    <p:sldId id="550" r:id="rId24"/>
    <p:sldId id="551" r:id="rId25"/>
    <p:sldId id="526" r:id="rId26"/>
    <p:sldId id="527" r:id="rId27"/>
    <p:sldId id="528" r:id="rId28"/>
    <p:sldId id="529" r:id="rId29"/>
    <p:sldId id="530" r:id="rId30"/>
    <p:sldId id="531" r:id="rId31"/>
    <p:sldId id="532" r:id="rId32"/>
    <p:sldId id="533" r:id="rId33"/>
    <p:sldId id="534" r:id="rId34"/>
    <p:sldId id="535" r:id="rId35"/>
    <p:sldId id="536" r:id="rId36"/>
    <p:sldId id="537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6" r:id="rId46"/>
    <p:sldId id="417" r:id="rId47"/>
    <p:sldId id="418" r:id="rId48"/>
    <p:sldId id="419" r:id="rId49"/>
    <p:sldId id="421" r:id="rId50"/>
    <p:sldId id="422" r:id="rId51"/>
    <p:sldId id="423" r:id="rId52"/>
    <p:sldId id="424" r:id="rId53"/>
    <p:sldId id="425" r:id="rId54"/>
    <p:sldId id="426" r:id="rId55"/>
    <p:sldId id="446" r:id="rId56"/>
    <p:sldId id="427" r:id="rId57"/>
    <p:sldId id="428" r:id="rId58"/>
    <p:sldId id="447" r:id="rId59"/>
    <p:sldId id="430" r:id="rId60"/>
    <p:sldId id="431" r:id="rId61"/>
    <p:sldId id="432" r:id="rId62"/>
    <p:sldId id="433" r:id="rId63"/>
    <p:sldId id="435" r:id="rId64"/>
    <p:sldId id="436" r:id="rId65"/>
    <p:sldId id="437" r:id="rId66"/>
    <p:sldId id="438" r:id="rId67"/>
    <p:sldId id="472" r:id="rId68"/>
    <p:sldId id="473" r:id="rId69"/>
    <p:sldId id="474" r:id="rId70"/>
    <p:sldId id="475" r:id="rId71"/>
    <p:sldId id="476" r:id="rId72"/>
    <p:sldId id="477" r:id="rId73"/>
    <p:sldId id="478" r:id="rId74"/>
    <p:sldId id="479" r:id="rId75"/>
    <p:sldId id="480" r:id="rId76"/>
    <p:sldId id="481" r:id="rId77"/>
    <p:sldId id="510" r:id="rId78"/>
    <p:sldId id="482" r:id="rId79"/>
    <p:sldId id="483" r:id="rId80"/>
    <p:sldId id="484" r:id="rId81"/>
    <p:sldId id="511" r:id="rId82"/>
    <p:sldId id="485" r:id="rId83"/>
    <p:sldId id="486" r:id="rId84"/>
    <p:sldId id="487" r:id="rId85"/>
    <p:sldId id="488" r:id="rId86"/>
    <p:sldId id="489" r:id="rId87"/>
    <p:sldId id="490" r:id="rId88"/>
    <p:sldId id="491" r:id="rId89"/>
    <p:sldId id="492" r:id="rId90"/>
    <p:sldId id="493" r:id="rId91"/>
    <p:sldId id="495" r:id="rId92"/>
    <p:sldId id="496" r:id="rId93"/>
    <p:sldId id="498" r:id="rId94"/>
    <p:sldId id="499" r:id="rId95"/>
    <p:sldId id="501" r:id="rId9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82EC173B-E993-4DB3-B70D-4717C5B71E2D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F1C6DB7F-788D-465C-A4B0-167D0AC0F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38822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0AD3961A-C359-40ED-8B72-2C3B5EDC2935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86D0065F-90C4-41A4-BA18-87EF6DD53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7072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AD3961A-C359-40ED-8B72-2C3B5EDC2935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0065F-90C4-41A4-BA18-87EF6DD53A1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6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AD3961A-C359-40ED-8B72-2C3B5EDC2935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0065F-90C4-41A4-BA18-87EF6DD53A1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6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A913-3144-44C9-82E0-2FE77EDD4D65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90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2973-3CB9-4EB7-9B59-89D52A8B2875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67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915E-77DE-442F-81DE-6B448AB22E7A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85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BC9-37EA-4864-ADD5-81C3A682CB7E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E96A-EC1D-444D-8D6C-9A190E64CBDC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42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3D4A-9A2D-459F-AF0C-ED0D4C5D5445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42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46A0-A009-4B10-9A82-FCC9ACAD9A4A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24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F968-1788-4C48-9F11-39AEB1916FB9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79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0996-8678-47D7-BC39-2B2B0E5F7CD0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6EE9-FB8B-4ECF-AC4C-3804BDDD5E5A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38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63CE-E86C-46D8-B9B0-08923214F7CF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41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D8B2-0032-45DE-8222-4876A3758988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9C4D-9BA9-4077-8BD5-82A74DCE0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151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LECTURE TWO</a:t>
            </a:r>
          </a:p>
          <a:p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8D74-D11F-4192-930B-8DD809E04C23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ICH 3102: CHEMICAL PLANT DESIGN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3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57451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This </a:t>
            </a:r>
            <a:r>
              <a:rPr lang="en-US" sz="3600" dirty="0"/>
              <a:t>work is recoverable by expanding the reacted gases in a turbine when the system pressure is eventually reduced downstream of the reactor. </a:t>
            </a:r>
            <a:endParaRPr lang="en-US" sz="3600" dirty="0" smtClean="0"/>
          </a:p>
          <a:p>
            <a:r>
              <a:rPr lang="en-US" sz="3600" dirty="0"/>
              <a:t>Heat transfer and expansion of a gas or liquid through a turbine are energy transfer operations. </a:t>
            </a:r>
            <a:endParaRPr lang="en-US" sz="3600" dirty="0" smtClean="0"/>
          </a:p>
          <a:p>
            <a:r>
              <a:rPr lang="en-US" sz="3600" dirty="0" smtClean="0"/>
              <a:t>In </a:t>
            </a:r>
            <a:r>
              <a:rPr lang="en-US" sz="3600" dirty="0"/>
              <a:t>addition, gases can be transferred from a previous process unit to another after compression.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29107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57451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This </a:t>
            </a:r>
            <a:r>
              <a:rPr lang="en-US" sz="3600" dirty="0"/>
              <a:t>is a material transfer operation and requires work energy to overcome frictional losses. </a:t>
            </a:r>
            <a:endParaRPr lang="en-US" sz="3600" dirty="0" smtClean="0"/>
          </a:p>
          <a:p>
            <a:r>
              <a:rPr lang="en-US" sz="3600" dirty="0" smtClean="0"/>
              <a:t>Here</a:t>
            </a:r>
            <a:r>
              <a:rPr lang="en-US" sz="3600" dirty="0"/>
              <a:t>, both the material and energy transfer operations are combined and only one compressor is used. </a:t>
            </a:r>
            <a:endParaRPr lang="en-US" sz="3600" dirty="0" smtClean="0"/>
          </a:p>
          <a:p>
            <a:r>
              <a:rPr lang="en-US" sz="3600" dirty="0" smtClean="0"/>
              <a:t>If </a:t>
            </a:r>
            <a:r>
              <a:rPr lang="en-US" sz="3600" dirty="0"/>
              <a:t>conversion not 100% complete, then a recycle compressor transfers unreacted gases back to the reactor after product separation.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324171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5745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Since </a:t>
            </a:r>
            <a:r>
              <a:rPr lang="en-US" sz="3600" dirty="0"/>
              <a:t>the recycled gases are at a high pressure, but lower than at the reactor inlet because of frictional pressure losses, a compressor is needed to re-compress the gases, raising pressure level to the reactor inlet pressure. </a:t>
            </a:r>
            <a:endParaRPr lang="en-US" sz="3600" dirty="0" smtClean="0"/>
          </a:p>
          <a:p>
            <a:r>
              <a:rPr lang="en-US" sz="3600" dirty="0" smtClean="0"/>
              <a:t>Compression </a:t>
            </a:r>
            <a:r>
              <a:rPr lang="en-US" sz="3600" dirty="0"/>
              <a:t>of gases is size agglomeration while expansion is size reduction.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382917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600" dirty="0"/>
              <a:t>The three process operations of size reduction, agglomeration, and size separation also relate to solids. </a:t>
            </a:r>
            <a:endParaRPr lang="en-US" sz="3600" dirty="0" smtClean="0"/>
          </a:p>
          <a:p>
            <a:r>
              <a:rPr lang="en-US" sz="3600" dirty="0" smtClean="0"/>
              <a:t>Examples </a:t>
            </a:r>
            <a:r>
              <a:rPr lang="en-US" sz="3600" dirty="0"/>
              <a:t>of size reduction are grinding and shredding. </a:t>
            </a:r>
            <a:endParaRPr lang="en-US" sz="3600" dirty="0" smtClean="0"/>
          </a:p>
          <a:p>
            <a:r>
              <a:rPr lang="en-US" sz="3600" dirty="0" smtClean="0"/>
              <a:t>An </a:t>
            </a:r>
            <a:r>
              <a:rPr lang="en-US" sz="3600" dirty="0"/>
              <a:t>example of agglomeration is compression of powders to form tablets. </a:t>
            </a:r>
            <a:endParaRPr lang="en-US" sz="3600" dirty="0" smtClean="0"/>
          </a:p>
          <a:p>
            <a:r>
              <a:rPr lang="en-US" sz="3600" dirty="0" smtClean="0"/>
              <a:t>Screening </a:t>
            </a:r>
            <a:r>
              <a:rPr lang="en-US" sz="3600" dirty="0"/>
              <a:t>to sort oversized particles is size separation.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8686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Storage</a:t>
            </a:r>
            <a:endParaRPr lang="en-US" sz="3600" dirty="0"/>
          </a:p>
          <a:p>
            <a:r>
              <a:rPr lang="en-US" sz="3600" dirty="0"/>
              <a:t>The raw material source and delivery may be unpredictable because of unforeseen events such as bad weather, strikes, etc., storage of raw materials is a necessity. </a:t>
            </a:r>
            <a:endParaRPr lang="en-US" sz="3600" dirty="0" smtClean="0"/>
          </a:p>
          <a:p>
            <a:r>
              <a:rPr lang="en-US" sz="3600" dirty="0" smtClean="0"/>
              <a:t>Similarly</a:t>
            </a:r>
            <a:r>
              <a:rPr lang="en-US" sz="3600" dirty="0"/>
              <a:t>, the demand for products can be unpredictable.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3867842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3600" dirty="0"/>
              <a:t>Also, internal storage of chemical intermediates may be required to maintain stable operation of a process containing batch operations or to store chemical intermediates temporarily if downstream equipment is under repair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70151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858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Assign-1: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Design </a:t>
            </a:r>
            <a:r>
              <a:rPr lang="en-US" b="1" dirty="0" smtClean="0"/>
              <a:t>Project: </a:t>
            </a:r>
            <a:r>
              <a:rPr lang="en-US" b="1" dirty="0" smtClean="0"/>
              <a:t>Part-1</a:t>
            </a:r>
          </a:p>
          <a:p>
            <a:pPr lvl="0">
              <a:buNone/>
            </a:pPr>
            <a:r>
              <a:rPr lang="en-US" dirty="0" smtClean="0"/>
              <a:t>Identify and select one process industry  from the list and determine:</a:t>
            </a:r>
          </a:p>
          <a:p>
            <a:pPr lvl="1"/>
            <a:r>
              <a:rPr lang="en-US" sz="2400" dirty="0" smtClean="0"/>
              <a:t>Raw </a:t>
            </a:r>
            <a:r>
              <a:rPr lang="en-US" sz="2400" dirty="0" smtClean="0"/>
              <a:t>materials</a:t>
            </a:r>
          </a:p>
          <a:p>
            <a:pPr lvl="1"/>
            <a:r>
              <a:rPr lang="en-US" sz="2400" dirty="0" smtClean="0"/>
              <a:t>How the raw materials can be treated prior to reaction</a:t>
            </a:r>
          </a:p>
          <a:p>
            <a:pPr lvl="1"/>
            <a:r>
              <a:rPr lang="en-US" sz="2400" dirty="0" smtClean="0"/>
              <a:t>All the possible </a:t>
            </a:r>
            <a:r>
              <a:rPr lang="en-US" sz="2400" dirty="0" smtClean="0"/>
              <a:t>reactions</a:t>
            </a:r>
          </a:p>
          <a:p>
            <a:pPr lvl="1"/>
            <a:r>
              <a:rPr lang="en-US" sz="2400" dirty="0" smtClean="0"/>
              <a:t>The separation processes (if impurities etc. occur)</a:t>
            </a:r>
          </a:p>
          <a:p>
            <a:pPr lvl="1"/>
            <a:r>
              <a:rPr lang="en-US" sz="2400" dirty="0" smtClean="0"/>
              <a:t>The purification steps</a:t>
            </a:r>
          </a:p>
          <a:p>
            <a:pPr lvl="1"/>
            <a:r>
              <a:rPr lang="en-US" sz="2400" dirty="0" smtClean="0"/>
              <a:t>Final product storage needs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Submission </a:t>
            </a:r>
            <a:r>
              <a:rPr lang="en-US" b="1" dirty="0" smtClean="0">
                <a:solidFill>
                  <a:srgbClr val="FF0000"/>
                </a:solidFill>
              </a:rPr>
              <a:t>Date: 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June, 2021 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3241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List of </a:t>
            </a:r>
            <a:r>
              <a:rPr lang="en-US" sz="3600" b="1" dirty="0" smtClean="0">
                <a:solidFill>
                  <a:srgbClr val="FF0000"/>
                </a:solidFill>
              </a:rPr>
              <a:t>Process Industries for Assign-1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Laundry </a:t>
            </a:r>
            <a:r>
              <a:rPr lang="en-US" sz="2800" dirty="0"/>
              <a:t>Soap production </a:t>
            </a:r>
          </a:p>
          <a:p>
            <a:pPr lvl="0"/>
            <a:r>
              <a:rPr lang="en-US" sz="2800" dirty="0"/>
              <a:t>Wax Candle Manufacturing </a:t>
            </a:r>
          </a:p>
          <a:p>
            <a:pPr lvl="0"/>
            <a:r>
              <a:rPr lang="en-US" sz="2800" dirty="0"/>
              <a:t>Paints, Varnishes and Pigments production</a:t>
            </a:r>
          </a:p>
          <a:p>
            <a:pPr lvl="0"/>
            <a:r>
              <a:rPr lang="en-US" sz="2800" dirty="0"/>
              <a:t>Mosquito Repellants production </a:t>
            </a:r>
          </a:p>
          <a:p>
            <a:pPr lvl="0"/>
            <a:r>
              <a:rPr lang="en-US" sz="2800" dirty="0"/>
              <a:t>Shampoo making</a:t>
            </a:r>
          </a:p>
          <a:p>
            <a:pPr lvl="0"/>
            <a:r>
              <a:rPr lang="en-US" sz="2800" dirty="0"/>
              <a:t>Basic Pharmaceutical Products </a:t>
            </a:r>
            <a:r>
              <a:rPr lang="en-US" sz="2800" dirty="0" smtClean="0"/>
              <a:t>manufacture</a:t>
            </a:r>
          </a:p>
          <a:p>
            <a:pPr lvl="0"/>
            <a:r>
              <a:rPr lang="en-US" sz="2800" dirty="0" smtClean="0"/>
              <a:t>Chalk Sticks Production</a:t>
            </a:r>
          </a:p>
          <a:p>
            <a:pPr lvl="0"/>
            <a:r>
              <a:rPr lang="en-US" sz="2800" dirty="0" smtClean="0"/>
              <a:t>Ceramics Products (Floor, Wall and Roof Tiles) Making</a:t>
            </a:r>
          </a:p>
          <a:p>
            <a:pPr lvl="0"/>
            <a:r>
              <a:rPr lang="en-US" sz="2800" dirty="0" smtClean="0"/>
              <a:t>Roof Tiles from Clay  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83452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Sheet </a:t>
            </a:r>
            <a:r>
              <a:rPr lang="en-US" sz="2800" dirty="0"/>
              <a:t>Glass Making</a:t>
            </a:r>
          </a:p>
          <a:p>
            <a:pPr lvl="0"/>
            <a:r>
              <a:rPr lang="en-US" sz="2800" dirty="0"/>
              <a:t>Steel Pipes Making</a:t>
            </a:r>
          </a:p>
          <a:p>
            <a:pPr lvl="0"/>
            <a:r>
              <a:rPr lang="en-US" sz="2800" dirty="0"/>
              <a:t>Capped Nails production</a:t>
            </a:r>
          </a:p>
          <a:p>
            <a:pPr lvl="0"/>
            <a:r>
              <a:rPr lang="en-US" sz="2800" dirty="0"/>
              <a:t>Galvanized Iron Sheet Production </a:t>
            </a:r>
            <a:endParaRPr lang="en-US" sz="2800" dirty="0" smtClean="0"/>
          </a:p>
          <a:p>
            <a:pPr lvl="0"/>
            <a:r>
              <a:rPr lang="en-US" sz="2800" dirty="0" smtClean="0"/>
              <a:t>Production of Paper from Straw</a:t>
            </a:r>
          </a:p>
          <a:p>
            <a:pPr lvl="0"/>
            <a:r>
              <a:rPr lang="en-US" sz="2800" dirty="0" smtClean="0"/>
              <a:t>Production of Printing Ink</a:t>
            </a:r>
          </a:p>
          <a:p>
            <a:pPr lvl="0"/>
            <a:r>
              <a:rPr lang="en-US" sz="2800" dirty="0" smtClean="0"/>
              <a:t>Soft Drinks Production </a:t>
            </a:r>
          </a:p>
          <a:p>
            <a:pPr lvl="0"/>
            <a:r>
              <a:rPr lang="en-US" sz="2800" dirty="0" smtClean="0"/>
              <a:t>Milk Production and Processing  </a:t>
            </a:r>
          </a:p>
          <a:p>
            <a:pPr lvl="0"/>
            <a:r>
              <a:rPr lang="en-US" sz="2800" dirty="0" smtClean="0"/>
              <a:t>Essential Oils Production   </a:t>
            </a:r>
          </a:p>
          <a:p>
            <a:pPr lvl="0"/>
            <a:r>
              <a:rPr lang="en-US" sz="2800" dirty="0" smtClean="0"/>
              <a:t>Fruit Processing and Canning</a:t>
            </a:r>
          </a:p>
          <a:p>
            <a:pPr lvl="0"/>
            <a:r>
              <a:rPr lang="en-US" sz="2800" dirty="0" smtClean="0"/>
              <a:t>Milk Powder Production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88095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Documentation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purpose of process design documents is to define the design and ensure that the design components fit together. </a:t>
            </a:r>
            <a:endParaRPr lang="en-US" sz="3600" dirty="0" smtClean="0"/>
          </a:p>
          <a:p>
            <a:r>
              <a:rPr lang="en-US" sz="3600" dirty="0" smtClean="0"/>
              <a:t>They </a:t>
            </a:r>
            <a:r>
              <a:rPr lang="en-US" sz="3600" dirty="0"/>
              <a:t>are used in communicating ideas and plans to other engineers; external regulatory agencies; equipment vendors and construction contractors. 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48775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Process </a:t>
            </a:r>
            <a:r>
              <a:rPr lang="en-US" b="1" dirty="0" smtClean="0">
                <a:solidFill>
                  <a:srgbClr val="FF0000"/>
                </a:solidFill>
              </a:rPr>
              <a:t>Units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12837"/>
            <a:ext cx="8382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Reactors</a:t>
            </a:r>
            <a:endParaRPr lang="en-US" sz="3600" dirty="0"/>
          </a:p>
          <a:p>
            <a:r>
              <a:rPr lang="en-US" sz="3600" dirty="0"/>
              <a:t>Conversion of material from one form to another depends on what form of energy is supplied to the reactor.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most common form of energy is heat to carry out a reaction. 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274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534400" cy="6096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process design documents include:</a:t>
            </a:r>
          </a:p>
          <a:p>
            <a:pPr lvl="0"/>
            <a:r>
              <a:rPr lang="en-US" sz="3600" b="1" dirty="0"/>
              <a:t>Block diagrams: </a:t>
            </a:r>
            <a:r>
              <a:rPr lang="en-US" sz="3600" dirty="0"/>
              <a:t>The simplest diagrams consisting of rectangles and lines indicating major material or energy flows.</a:t>
            </a:r>
          </a:p>
          <a:p>
            <a:pPr lvl="0"/>
            <a:r>
              <a:rPr lang="en-US" sz="3600" b="1" dirty="0"/>
              <a:t>Process flow diagrams (PFD): </a:t>
            </a:r>
            <a:r>
              <a:rPr lang="en-US" sz="3600" dirty="0"/>
              <a:t>These are complex diagrams of major unit operations showing material/energy balances; design flow-rates; stream compositions; and stream and equipment pressures and temperatures.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94543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096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dirty="0" smtClean="0"/>
              <a:t>Piping </a:t>
            </a:r>
            <a:r>
              <a:rPr lang="en-US" sz="3600" b="1" dirty="0"/>
              <a:t>and instrumentation diagrams (P&amp;ID): </a:t>
            </a:r>
            <a:r>
              <a:rPr lang="en-US" sz="3600" dirty="0"/>
              <a:t>These are more complex diagrams showing each and every pipeline with piping class (carbon steel or stainless steel) and pipe size (diameter); valves along with instrument locations and process controls.</a:t>
            </a:r>
          </a:p>
          <a:p>
            <a:pPr lvl="0"/>
            <a:r>
              <a:rPr lang="en-US" sz="3600" b="1" dirty="0"/>
              <a:t>Specifications:</a:t>
            </a:r>
            <a:r>
              <a:rPr lang="en-US" sz="3600" dirty="0"/>
              <a:t> These include design requirements of all major equipments.</a:t>
            </a:r>
          </a:p>
          <a:p>
            <a:pPr lvl="0"/>
            <a:r>
              <a:rPr lang="en-US" sz="3600" b="1" dirty="0"/>
              <a:t>Operating </a:t>
            </a:r>
            <a:r>
              <a:rPr lang="en-US" sz="3600" b="1" dirty="0" smtClean="0"/>
              <a:t>manuals: </a:t>
            </a:r>
            <a:r>
              <a:rPr lang="en-US" sz="3600" dirty="0" smtClean="0"/>
              <a:t>How </a:t>
            </a:r>
            <a:r>
              <a:rPr lang="en-US" sz="3600" dirty="0"/>
              <a:t>to start-up, </a:t>
            </a:r>
            <a:r>
              <a:rPr lang="en-US" sz="3600" dirty="0" smtClean="0"/>
              <a:t>operate, maintain and </a:t>
            </a:r>
            <a:r>
              <a:rPr lang="en-US" sz="3600" dirty="0"/>
              <a:t>shut-down the process.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32429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534400" cy="5745163"/>
          </a:xfrm>
        </p:spPr>
        <p:txBody>
          <a:bodyPr>
            <a:normAutofit/>
          </a:bodyPr>
          <a:lstStyle/>
          <a:p>
            <a:r>
              <a:rPr lang="en-US" sz="3600" dirty="0"/>
              <a:t>The design is generally documented in the form of a process flow diagram (PFD) along with accompanying heat and material balances (for discussion and reference). </a:t>
            </a:r>
            <a:endParaRPr lang="en-US" sz="3600" dirty="0" smtClean="0"/>
          </a:p>
          <a:p>
            <a:r>
              <a:rPr lang="en-US" sz="3600" dirty="0" smtClean="0"/>
              <a:t>A </a:t>
            </a:r>
            <a:r>
              <a:rPr lang="en-US" sz="3600" dirty="0"/>
              <a:t>PFD provides the first glimpse at what equipment will be purchased, and what utilities or additional chemicals will be required to make the process work. 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33266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516563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A number of software tools are available for developing PFDs and include: </a:t>
            </a:r>
            <a:r>
              <a:rPr lang="en-US" sz="3600" dirty="0" smtClean="0"/>
              <a:t>UNISIM DESIGN; DWSIM; </a:t>
            </a:r>
            <a:r>
              <a:rPr lang="en-US" sz="3600" dirty="0"/>
              <a:t>ASPEN PLUS</a:t>
            </a:r>
            <a:r>
              <a:rPr lang="en-US" sz="3600" dirty="0" smtClean="0"/>
              <a:t>; ASPEN HYSYS; </a:t>
            </a:r>
            <a:r>
              <a:rPr lang="en-US" sz="3600" dirty="0"/>
              <a:t>CHEMCAD; DESIGN II; and PRO II; etc. </a:t>
            </a:r>
          </a:p>
          <a:p>
            <a:r>
              <a:rPr lang="en-US" sz="3600" dirty="0"/>
              <a:t>It is important to note that when the PFD/material balance is deemed to have no further issues to be resolved, the next step is to prepare the Piping and Instrumentation Diagrams (P&amp;ID’s). </a:t>
            </a:r>
            <a:endParaRPr lang="en-US" sz="3600" dirty="0" smtClean="0"/>
          </a:p>
          <a:p>
            <a:r>
              <a:rPr lang="en-US" sz="3600" dirty="0" smtClean="0"/>
              <a:t>Download DWSIM at: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541288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324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P&amp;ID’s </a:t>
            </a:r>
            <a:r>
              <a:rPr lang="en-US" sz="3600" dirty="0"/>
              <a:t>are required for further design. </a:t>
            </a:r>
            <a:endParaRPr lang="en-US" sz="3600" dirty="0" smtClean="0"/>
          </a:p>
          <a:p>
            <a:r>
              <a:rPr lang="en-US" sz="3600" dirty="0" smtClean="0"/>
              <a:t>They </a:t>
            </a:r>
            <a:r>
              <a:rPr lang="en-US" sz="3600" dirty="0"/>
              <a:t>describe how the plant will look and operate better than any single other document. </a:t>
            </a:r>
            <a:endParaRPr lang="en-US" sz="3600" dirty="0" smtClean="0"/>
          </a:p>
          <a:p>
            <a:r>
              <a:rPr lang="en-US" sz="3600" dirty="0" smtClean="0"/>
              <a:t>All </a:t>
            </a:r>
            <a:r>
              <a:rPr lang="en-US" sz="3600" dirty="0"/>
              <a:t>other engineering disciplines (electrical, instrumentation, civil, mechanical, piping, fire protection, etc.) can begin their preliminary design using the P&amp;ID drawings. </a:t>
            </a:r>
            <a:endParaRPr lang="en-US" sz="3600" dirty="0" smtClean="0"/>
          </a:p>
          <a:p>
            <a:r>
              <a:rPr lang="en-US" sz="3600" dirty="0" smtClean="0"/>
              <a:t>Also</a:t>
            </a:r>
            <a:r>
              <a:rPr lang="en-US" sz="3600" dirty="0"/>
              <a:t>, the accuracy of cost estimate is improved because estimates of material quantities can be developed.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73077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Material Balance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basis of process design is a material balance.  </a:t>
            </a:r>
            <a:endParaRPr lang="en-US" sz="3600" dirty="0" smtClean="0"/>
          </a:p>
          <a:p>
            <a:r>
              <a:rPr lang="en-US" sz="3600" dirty="0" smtClean="0"/>
              <a:t>A </a:t>
            </a:r>
            <a:r>
              <a:rPr lang="en-US" sz="3600" dirty="0"/>
              <a:t>material balance taken over the entire process determines quantities of required raw materials and products produced.  </a:t>
            </a:r>
            <a:endParaRPr lang="en-US" sz="3600" dirty="0" smtClean="0"/>
          </a:p>
          <a:p>
            <a:r>
              <a:rPr lang="en-US" sz="3600" dirty="0"/>
              <a:t>Material balances taken over process units determine stream flow rates and composition for the particular unit.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4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Material </a:t>
            </a:r>
            <a:r>
              <a:rPr lang="en-US" sz="3600" dirty="0"/>
              <a:t>balances are useful tools in plant operation and troubleshooting; are used to check performance against design and locate sources of material loss. </a:t>
            </a:r>
            <a:endParaRPr lang="en-US" sz="3600" dirty="0" smtClean="0"/>
          </a:p>
          <a:p>
            <a:r>
              <a:rPr lang="en-US" sz="3600" dirty="0"/>
              <a:t>In any chemical process, the total mass is conserved, whether reaction takes place or </a:t>
            </a:r>
            <a:r>
              <a:rPr lang="en-US" sz="3600" dirty="0" smtClean="0"/>
              <a:t>not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8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09600"/>
                <a:ext cx="8839200" cy="609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</m:t>
                      </m:r>
                      <m:r>
                        <a:rPr lang="en-US" sz="3600" i="1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𝑂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h𝑒𝑎𝑡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14+4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16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=(14+16</m:t>
                      </m:r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2)+2(18)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18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64</m:t>
                          </m:r>
                        </m:e>
                      </m:d>
                      <m:r>
                        <a:rPr lang="en-US" sz="3600" i="1">
                          <a:latin typeface="Cambria Math"/>
                        </a:rPr>
                        <m:t>=(46)+(36)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82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𝑔</m:t>
                      </m:r>
                      <m:r>
                        <a:rPr lang="en-US" sz="3600" i="1">
                          <a:latin typeface="Cambria Math"/>
                        </a:rPr>
                        <m:t>=82 </m:t>
                      </m:r>
                      <m:r>
                        <a:rPr lang="en-US" sz="3600" i="1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82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𝑘𝑔</m:t>
                      </m:r>
                      <m:r>
                        <a:rPr lang="en-US" sz="3600" i="1">
                          <a:latin typeface="Cambria Math"/>
                        </a:rPr>
                        <m:t>=82 </m:t>
                      </m:r>
                      <m:r>
                        <a:rPr lang="en-US" sz="36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82 </m:t>
                      </m:r>
                      <m:r>
                        <a:rPr lang="en-US" sz="3600" b="0" i="1" smtClean="0">
                          <a:latin typeface="Cambria Math"/>
                        </a:rPr>
                        <m:t>𝑡𝑜𝑛</m:t>
                      </m:r>
                      <m:r>
                        <a:rPr lang="en-US" sz="3600" i="1">
                          <a:latin typeface="Cambria Math"/>
                        </a:rPr>
                        <m:t>=82 </m:t>
                      </m:r>
                      <m:r>
                        <a:rPr lang="en-US" sz="3600" b="0" i="1" smtClean="0">
                          <a:latin typeface="Cambria Math"/>
                        </a:rPr>
                        <m:t>𝑡𝑜𝑛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09600"/>
                <a:ext cx="8839200" cy="6096000"/>
              </a:xfrm>
              <a:blipFill rotWithShape="1">
                <a:blip r:embed="rId2"/>
                <a:stretch>
                  <a:fillRect l="-2069" t="-1500" r="-2690" b="-1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6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3600" dirty="0"/>
              <a:t>The general mass conservation equation for any process system is:</a:t>
            </a:r>
          </a:p>
          <a:p>
            <a:pPr marL="0" indent="0">
              <a:buNone/>
            </a:pPr>
            <a:r>
              <a:rPr lang="en-US" sz="3600" b="1" i="1" dirty="0" smtClean="0"/>
              <a:t>Mass </a:t>
            </a:r>
            <a:r>
              <a:rPr lang="en-US" sz="3600" b="1" i="1" dirty="0"/>
              <a:t>out + </a:t>
            </a:r>
            <a:r>
              <a:rPr lang="en-US" sz="3600" b="1" i="1" dirty="0" smtClean="0"/>
              <a:t>accumulation =</a:t>
            </a:r>
            <a:r>
              <a:rPr lang="en-US" sz="3600" b="1" i="1" dirty="0"/>
              <a:t> </a:t>
            </a:r>
            <a:r>
              <a:rPr lang="en-US" sz="3600" b="1" i="1" dirty="0" smtClean="0"/>
              <a:t>mass </a:t>
            </a:r>
            <a:r>
              <a:rPr lang="en-US" sz="3600" b="1" i="1" dirty="0"/>
              <a:t>in + generation - consumption</a:t>
            </a:r>
          </a:p>
          <a:p>
            <a:r>
              <a:rPr lang="en-US" sz="3600" dirty="0" smtClean="0"/>
              <a:t>Under </a:t>
            </a:r>
            <a:r>
              <a:rPr lang="en-US" sz="3600" dirty="0"/>
              <a:t>steady state, accumulation </a:t>
            </a:r>
            <a:r>
              <a:rPr lang="en-US" sz="3600" dirty="0" smtClean="0"/>
              <a:t> =</a:t>
            </a:r>
            <a:r>
              <a:rPr lang="en-US" sz="3600" dirty="0"/>
              <a:t> </a:t>
            </a:r>
            <a:r>
              <a:rPr lang="en-US" sz="3600" dirty="0" smtClean="0"/>
              <a:t>zero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r>
              <a:rPr lang="en-US" sz="3600" b="1" i="1" dirty="0" smtClean="0"/>
              <a:t>Mass out =</a:t>
            </a:r>
            <a:r>
              <a:rPr lang="en-US" sz="3600" b="1" i="1" dirty="0"/>
              <a:t> </a:t>
            </a:r>
            <a:r>
              <a:rPr lang="en-US" sz="3600" b="1" i="1" dirty="0" smtClean="0"/>
              <a:t>Mass </a:t>
            </a:r>
            <a:r>
              <a:rPr lang="en-US" sz="3600" b="1" i="1" dirty="0"/>
              <a:t>in + Generation - Consumption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8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55637"/>
            <a:ext cx="8305800" cy="4754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If </a:t>
            </a:r>
            <a:r>
              <a:rPr lang="en-US" sz="3600" dirty="0"/>
              <a:t>there is no chemical reaction, generation and consumption is zero.</a:t>
            </a:r>
          </a:p>
          <a:p>
            <a:pPr marL="0" indent="0">
              <a:buNone/>
            </a:pPr>
            <a:r>
              <a:rPr lang="en-US" sz="3600" b="1" i="1" dirty="0" smtClean="0"/>
              <a:t>i.e</a:t>
            </a:r>
            <a:r>
              <a:rPr lang="en-US" sz="3600" b="1" i="1" dirty="0"/>
              <a:t>., Mass in = Mass out (no chemical reaction)</a:t>
            </a:r>
          </a:p>
          <a:p>
            <a:r>
              <a:rPr lang="en-US" sz="3600" dirty="0" smtClean="0"/>
              <a:t>A </a:t>
            </a:r>
            <a:r>
              <a:rPr lang="en-US" sz="3600" dirty="0"/>
              <a:t>balance can be written for each species present (elements or atoms), compounds and for total material.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534400" cy="5668963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Several different types of reactor unit operations exist: stoichiometric; equilibrium; Gibbs; CSTR; PFR and kinetic reactors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Separators</a:t>
            </a:r>
            <a:endParaRPr lang="en-US" sz="3600" dirty="0"/>
          </a:p>
          <a:p>
            <a:r>
              <a:rPr lang="en-US" sz="3600" dirty="0"/>
              <a:t>Rarely do the reaction products have good purity. </a:t>
            </a:r>
            <a:endParaRPr lang="en-US" sz="3600" dirty="0" smtClean="0"/>
          </a:p>
          <a:p>
            <a:r>
              <a:rPr lang="en-US" sz="3600" dirty="0" smtClean="0"/>
              <a:t>Thus</a:t>
            </a:r>
            <a:r>
              <a:rPr lang="en-US" sz="3600" dirty="0"/>
              <a:t>, separators are necessary process units. Together, conversion and separation constitute the heart of chemical engineering.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35358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Example-1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Dilution </a:t>
            </a:r>
            <a:r>
              <a:rPr lang="en-US" sz="3600" b="1" dirty="0"/>
              <a:t>process</a:t>
            </a:r>
          </a:p>
          <a:p>
            <a:pPr marL="0" indent="0">
              <a:buNone/>
            </a:pPr>
            <a:r>
              <a:rPr lang="en-US" sz="3600" dirty="0"/>
              <a:t>A 2,000 kg of 5% by weight slurry of </a:t>
            </a:r>
            <a:r>
              <a:rPr lang="en-US" sz="3600" dirty="0" err="1"/>
              <a:t>Ca</a:t>
            </a:r>
            <a:r>
              <a:rPr lang="en-US" sz="3600" dirty="0"/>
              <a:t>(OH)</a:t>
            </a:r>
            <a:r>
              <a:rPr lang="en-US" sz="3600" baseline="-25000" dirty="0"/>
              <a:t>2</a:t>
            </a:r>
            <a:r>
              <a:rPr lang="en-US" sz="3600" dirty="0"/>
              <a:t> in the H</a:t>
            </a:r>
            <a:r>
              <a:rPr lang="en-US" sz="3600" baseline="-25000" dirty="0"/>
              <a:t>2</a:t>
            </a:r>
            <a:r>
              <a:rPr lang="en-US" sz="3600" dirty="0"/>
              <a:t>O is to be prepared by diluting a 20% slurry.  What are the quantities required.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56388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094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019800"/>
          </a:xfrm>
        </p:spPr>
        <p:txBody>
          <a:bodyPr>
            <a:normAutofit/>
          </a:bodyPr>
          <a:lstStyle/>
          <a:p>
            <a:r>
              <a:rPr lang="en-US" sz="3600" dirty="0"/>
              <a:t>No reaction, therefore, material in   = material out. Number of components = 2; </a:t>
            </a:r>
            <a:endParaRPr lang="en-US" sz="3600" dirty="0" smtClean="0"/>
          </a:p>
          <a:p>
            <a:r>
              <a:rPr lang="en-US" sz="3600" dirty="0" smtClean="0"/>
              <a:t>therefore</a:t>
            </a:r>
            <a:r>
              <a:rPr lang="en-US" sz="3600" dirty="0"/>
              <a:t>, number of independent equations = 2. Number of variables = 2, </a:t>
            </a:r>
            <a:r>
              <a:rPr lang="en-US" sz="3600" dirty="0" err="1" smtClean="0"/>
              <a:t>d.f</a:t>
            </a:r>
            <a:r>
              <a:rPr lang="en-US" sz="3600" dirty="0" smtClean="0"/>
              <a:t> </a:t>
            </a:r>
            <a:r>
              <a:rPr lang="en-US" sz="3600" dirty="0"/>
              <a:t>=	</a:t>
            </a:r>
            <a:r>
              <a:rPr lang="en-US" sz="3600" dirty="0" smtClean="0"/>
              <a:t>0, unique solution, not </a:t>
            </a:r>
            <a:r>
              <a:rPr lang="en-US" sz="3600" dirty="0"/>
              <a:t>an optimization problem (</a:t>
            </a:r>
            <a:r>
              <a:rPr lang="en-US" sz="3600" b="1" dirty="0"/>
              <a:t>Answer:</a:t>
            </a:r>
            <a:r>
              <a:rPr lang="en-US" sz="3600" dirty="0"/>
              <a:t> Y = 1,500 kg)</a:t>
            </a:r>
          </a:p>
          <a:p>
            <a:r>
              <a:rPr lang="en-US" sz="3600" dirty="0"/>
              <a:t>Composition can be expressed as a percentage and the basis (by weight, volume or molar) and it must be stated, as w/w or v/v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3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Example-2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763000" cy="5410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Express </a:t>
                </a:r>
                <a:r>
                  <a:rPr lang="en-US" sz="3600" dirty="0"/>
                  <a:t>28% w/w HCl as mole fraction.</a:t>
                </a:r>
              </a:p>
              <a:p>
                <a:pPr marL="0" indent="0">
                  <a:buNone/>
                </a:pPr>
                <a:r>
                  <a:rPr lang="en-US" sz="3600" b="1" dirty="0" smtClean="0"/>
                  <a:t>Solution</a:t>
                </a:r>
                <a:r>
                  <a:rPr lang="en-US" sz="3600" b="1" dirty="0"/>
                  <a:t>: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	Basis</a:t>
                </a:r>
                <a:r>
                  <a:rPr lang="en-US" sz="3600" dirty="0"/>
                  <a:t>: 100kg of 28% w/w HCl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	Mass </a:t>
                </a:r>
                <a:r>
                  <a:rPr lang="en-US" sz="3600" dirty="0"/>
                  <a:t>of HCl 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100=28 </m:t>
                    </m:r>
                    <m:r>
                      <a:rPr lang="en-US" sz="3600" i="1">
                        <a:latin typeface="Cambria Math"/>
                      </a:rPr>
                      <m:t>𝑘𝑔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𝐻𝐶𝑙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	Mass </a:t>
                </a:r>
                <a:r>
                  <a:rPr lang="en-US" sz="3600" dirty="0"/>
                  <a:t>of H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O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=72 </m:t>
                    </m:r>
                    <m:r>
                      <a:rPr lang="en-US" sz="3600" i="1">
                        <a:latin typeface="Cambria Math"/>
                      </a:rPr>
                      <m:t>𝑘𝑔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𝑤𝑎𝑡𝑒𝑟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	Molecular </a:t>
                </a:r>
                <a:r>
                  <a:rPr lang="en-US" sz="3600" dirty="0"/>
                  <a:t>weights	H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O = 18, HCl = </a:t>
                </a:r>
                <a:r>
                  <a:rPr lang="en-US" sz="3600" dirty="0" smtClean="0"/>
                  <a:t>36.5</a:t>
                </a:r>
                <a:r>
                  <a:rPr lang="en-US" sz="3600" dirty="0"/>
                  <a:t> 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763000" cy="5410200"/>
              </a:xfrm>
              <a:blipFill rotWithShape="1">
                <a:blip r:embed="rId2"/>
                <a:stretch>
                  <a:fillRect l="-2157" t="-1689" r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0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457200"/>
                <a:ext cx="8991600" cy="5668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Kgmol </a:t>
                </a:r>
                <a:r>
                  <a:rPr lang="en-US" sz="3600" dirty="0"/>
                  <a:t>HCl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28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36.5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=0.77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	Kmol H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O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=4.00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	Total </a:t>
                </a:r>
                <a:r>
                  <a:rPr lang="en-US" sz="3600" dirty="0" smtClean="0"/>
                  <a:t>kgmol</a:t>
                </a:r>
                <a:r>
                  <a:rPr lang="en-US" sz="3600" dirty="0"/>
                  <a:t>	= 4.77</a:t>
                </a:r>
              </a:p>
              <a:p>
                <a:r>
                  <a:rPr lang="en-US" sz="3600" dirty="0"/>
                  <a:t>Mole fraction:	HCl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0.77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4.77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=0.16,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		H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/>
                  <a:t>O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4.77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=0.84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b="1" dirty="0"/>
                  <a:t>Answer: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16</a:t>
                </a:r>
                <a:r>
                  <a:rPr lang="en-US" sz="3600" dirty="0"/>
                  <a:t>% </a:t>
                </a:r>
                <a:r>
                  <a:rPr lang="en-US" sz="3600" dirty="0" smtClean="0"/>
                  <a:t>mol </a:t>
                </a:r>
                <a:r>
                  <a:rPr lang="en-US" sz="3600" dirty="0"/>
                  <a:t>fraction HCl and 84% mol fraction H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O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457200"/>
                <a:ext cx="8991600" cy="5668963"/>
              </a:xfrm>
              <a:blipFill rotWithShape="1">
                <a:blip r:embed="rId2"/>
                <a:stretch>
                  <a:fillRect l="-2102" r="-2915" b="-1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6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534400" cy="5592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Note:</a:t>
                </a:r>
                <a:endParaRPr lang="en-US" sz="3600" dirty="0" smtClean="0"/>
              </a:p>
              <a:p>
                <a:r>
                  <a:rPr lang="en-US" sz="3600" dirty="0" smtClean="0"/>
                  <a:t>For </a:t>
                </a:r>
                <a:r>
                  <a:rPr lang="en-US" sz="3600" dirty="0"/>
                  <a:t>gaseous compositions, volume fractions are equivalent to mole fractions.  </a:t>
                </a:r>
                <a:endParaRPr lang="en-US" sz="3600" dirty="0" smtClean="0"/>
              </a:p>
              <a:p>
                <a:r>
                  <a:rPr lang="en-US" sz="3600" dirty="0" smtClean="0"/>
                  <a:t>Trace </a:t>
                </a:r>
                <a:r>
                  <a:rPr lang="en-US" sz="3600" dirty="0"/>
                  <a:t>quantities are expressed as parts per million (ppm), w/w or v/v where </a:t>
                </a:r>
                <a:r>
                  <a:rPr lang="en-US" sz="3600" dirty="0" smtClean="0"/>
                  <a:t>ppm:</a:t>
                </a: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𝑐𝑜𝑚𝑝𝑜𝑛𝑒𝑛𝑡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𝑞𝑢𝑎𝑛𝑡𝑖𝑡𝑦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𝑡𝑜𝑡𝑎𝑙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𝑞𝑢𝑎𝑛𝑡𝑖𝑡𝑦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534400" cy="5592763"/>
              </a:xfrm>
              <a:blipFill rotWithShape="1">
                <a:blip r:embed="rId2"/>
                <a:stretch>
                  <a:fillRect l="-2143" t="-1636" r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1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 smtClean="0"/>
              <a:t>Study Question:</a:t>
            </a:r>
          </a:p>
          <a:p>
            <a:pPr marL="0" indent="0">
              <a:buNone/>
            </a:pPr>
            <a:r>
              <a:rPr lang="en-US" sz="3400" dirty="0" smtClean="0"/>
              <a:t>a</a:t>
            </a:r>
            <a:r>
              <a:rPr lang="en-US" sz="3400" dirty="0"/>
              <a:t>) Express 25% w/w NaOH as mole fraction.</a:t>
            </a:r>
          </a:p>
          <a:p>
            <a:pPr marL="0" indent="0">
              <a:buNone/>
            </a:pPr>
            <a:r>
              <a:rPr lang="en-US" sz="3400" dirty="0" smtClean="0"/>
              <a:t>b</a:t>
            </a:r>
            <a:r>
              <a:rPr lang="en-US" sz="3400" dirty="0"/>
              <a:t>) Express 20% H</a:t>
            </a:r>
            <a:r>
              <a:rPr lang="en-US" sz="3400" baseline="-25000" dirty="0"/>
              <a:t>2</a:t>
            </a:r>
            <a:r>
              <a:rPr lang="en-US" sz="3400" dirty="0"/>
              <a:t>SO</a:t>
            </a:r>
            <a:r>
              <a:rPr lang="en-US" sz="3400" baseline="-25000" dirty="0"/>
              <a:t>4</a:t>
            </a:r>
            <a:r>
              <a:rPr lang="en-US" sz="3400" dirty="0"/>
              <a:t> mol fraction as % w/w</a:t>
            </a:r>
            <a:r>
              <a:rPr lang="en-US" sz="3400" dirty="0" smtClean="0"/>
              <a:t>.</a:t>
            </a:r>
          </a:p>
          <a:p>
            <a:pPr marL="0" indent="0">
              <a:buNone/>
            </a:pPr>
            <a:r>
              <a:rPr lang="en-US" sz="3400" dirty="0" smtClean="0"/>
              <a:t>c) With </a:t>
            </a:r>
            <a:r>
              <a:rPr lang="en-US" sz="3400" dirty="0"/>
              <a:t>appropriate computations differentiate between theoretical yield and actual yield</a:t>
            </a:r>
          </a:p>
          <a:p>
            <a:pPr marL="0" indent="0">
              <a:buNone/>
            </a:pPr>
            <a:r>
              <a:rPr lang="en-US" sz="3400" b="1" dirty="0" smtClean="0"/>
              <a:t>Revision Exercise:</a:t>
            </a:r>
          </a:p>
          <a:p>
            <a:pPr marL="0" indent="0">
              <a:buNone/>
            </a:pPr>
            <a:r>
              <a:rPr lang="en-US" sz="3400" i="1" dirty="0"/>
              <a:t>Work out problems 2.2 and 2.5 on page 58, </a:t>
            </a:r>
            <a:r>
              <a:rPr lang="en-US" sz="3400" dirty="0"/>
              <a:t>Coulson &amp; Richardson’s Chemical Engineering. Vol. 6., Design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smtClean="0"/>
              <a:t>	</a:t>
            </a:r>
            <a:endParaRPr lang="en-US" sz="3400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8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Recycle, purge and by-pass </a:t>
            </a:r>
            <a:r>
              <a:rPr lang="en-US" b="1" dirty="0" smtClean="0"/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If </a:t>
            </a:r>
            <a:r>
              <a:rPr lang="en-US" sz="3600" dirty="0"/>
              <a:t>conversion </a:t>
            </a:r>
            <a:r>
              <a:rPr lang="en-US" sz="3600" dirty="0" smtClean="0"/>
              <a:t>is </a:t>
            </a:r>
            <a:r>
              <a:rPr lang="en-US" sz="3600" dirty="0"/>
              <a:t>less than 100%, the unreacted material is separated and recycled, e.g., reflux in distillation column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Example</a:t>
            </a:r>
            <a:r>
              <a:rPr lang="en-US" sz="3600" b="1" dirty="0"/>
              <a:t>:</a:t>
            </a:r>
            <a:endParaRPr lang="en-US" sz="3600" dirty="0"/>
          </a:p>
          <a:p>
            <a:r>
              <a:rPr lang="en-US" sz="3600" dirty="0"/>
              <a:t>Production of vinyl chloride from </a:t>
            </a:r>
            <a:r>
              <a:rPr lang="en-US" sz="3600" dirty="0" smtClean="0"/>
              <a:t>ethylene shown below:</a:t>
            </a:r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D33A-E175-49D1-9FE5-8C3F3FDC72B4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9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Flow Sheeting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48307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This </a:t>
            </a:r>
            <a:r>
              <a:rPr lang="en-US" sz="3600" dirty="0"/>
              <a:t>is the preparation and presentation of data </a:t>
            </a:r>
            <a:r>
              <a:rPr lang="en-US" sz="3600" dirty="0" smtClean="0"/>
              <a:t>in form of flow sheet called process flow diagram </a:t>
            </a:r>
            <a:r>
              <a:rPr lang="en-US" sz="3600" dirty="0"/>
              <a:t>(PFD).   </a:t>
            </a:r>
            <a:endParaRPr lang="en-US" sz="3600" dirty="0" smtClean="0"/>
          </a:p>
          <a:p>
            <a:r>
              <a:rPr lang="en-US" sz="3600" dirty="0" smtClean="0"/>
              <a:t>A </a:t>
            </a:r>
            <a:r>
              <a:rPr lang="en-US" sz="3600" dirty="0"/>
              <a:t>flow sheet is a diagram that shows equipment arrangement, stream connections, stream flow rates and compositions, and the operating conditions.  </a:t>
            </a:r>
            <a:endParaRPr lang="en-US" sz="3600" dirty="0" smtClean="0"/>
          </a:p>
          <a:p>
            <a:r>
              <a:rPr lang="en-US" sz="3600" dirty="0"/>
              <a:t>The purpose of a flow sheet is to show the function of each process unit. 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9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5715000"/>
          </a:xfrm>
        </p:spPr>
        <p:txBody>
          <a:bodyPr>
            <a:noAutofit/>
          </a:bodyPr>
          <a:lstStyle/>
          <a:p>
            <a:r>
              <a:rPr lang="en-US" sz="3600" dirty="0"/>
              <a:t>A complete process flow sheet describes plant layout for the entire anatomy of a manufacturing process.  </a:t>
            </a:r>
          </a:p>
          <a:p>
            <a:r>
              <a:rPr lang="en-US" sz="3600" dirty="0" smtClean="0"/>
              <a:t>Flow </a:t>
            </a:r>
            <a:r>
              <a:rPr lang="en-US" sz="3600" dirty="0"/>
              <a:t>sheet is used as a basis for design, preparation of operating manuals and operator training.  </a:t>
            </a:r>
          </a:p>
          <a:p>
            <a:r>
              <a:rPr lang="en-US" sz="3600" dirty="0" smtClean="0"/>
              <a:t>Flow </a:t>
            </a:r>
            <a:r>
              <a:rPr lang="en-US" sz="3600" dirty="0"/>
              <a:t>sheet is determined from material and energy balances made over the entire process and individual units.  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5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592763"/>
          </a:xfrm>
        </p:spPr>
        <p:txBody>
          <a:bodyPr>
            <a:noAutofit/>
          </a:bodyPr>
          <a:lstStyle/>
          <a:p>
            <a:r>
              <a:rPr lang="en-US" sz="3600" dirty="0"/>
              <a:t>For complex processes, computer aided flow sheeting programs can be used, unlike manual calculations used for simple processes.  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CAFP enables the designer to consider different alternative processes in search for the best process and optimum conditions.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5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3600" dirty="0"/>
              <a:t>Separation is of two forms: component and phase separation. </a:t>
            </a:r>
            <a:endParaRPr lang="en-US" sz="3600" dirty="0" smtClean="0"/>
          </a:p>
          <a:p>
            <a:r>
              <a:rPr lang="en-US" sz="3600" dirty="0"/>
              <a:t>In component separation, the components in a single phase are separated, usually by the introduction of a second phase. </a:t>
            </a:r>
            <a:endParaRPr lang="en-US" sz="3600" dirty="0" smtClean="0"/>
          </a:p>
          <a:p>
            <a:r>
              <a:rPr lang="en-US" sz="3600" dirty="0" smtClean="0"/>
              <a:t>Molecules </a:t>
            </a:r>
            <a:r>
              <a:rPr lang="en-US" sz="3600" dirty="0"/>
              <a:t>of different substances are separated because of different chemical potentials in the phases.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756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Types of Flow-sheet </a:t>
            </a:r>
            <a:r>
              <a:rPr lang="en-US" b="1" dirty="0" smtClean="0"/>
              <a:t>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 smtClean="0"/>
              <a:t>Block </a:t>
            </a:r>
            <a:r>
              <a:rPr lang="en-US" sz="3400" b="1" dirty="0"/>
              <a:t>diagrams</a:t>
            </a:r>
            <a:endParaRPr lang="en-US" sz="3400" dirty="0"/>
          </a:p>
          <a:p>
            <a:r>
              <a:rPr lang="en-US" sz="3400" dirty="0"/>
              <a:t>This is the simplest form of process and data presentation.  </a:t>
            </a:r>
            <a:endParaRPr lang="en-US" sz="3400" dirty="0" smtClean="0"/>
          </a:p>
          <a:p>
            <a:r>
              <a:rPr lang="en-US" sz="3400" dirty="0" smtClean="0"/>
              <a:t>A </a:t>
            </a:r>
            <a:r>
              <a:rPr lang="en-US" sz="3400" dirty="0"/>
              <a:t>block can represent equipment or a complete stage in a process.  </a:t>
            </a:r>
            <a:endParaRPr lang="en-US" sz="3400" dirty="0" smtClean="0"/>
          </a:p>
          <a:p>
            <a:r>
              <a:rPr lang="en-US" sz="3400" dirty="0" smtClean="0"/>
              <a:t>Block </a:t>
            </a:r>
            <a:r>
              <a:rPr lang="en-US" sz="3400" dirty="0"/>
              <a:t>diagrams are useful for simple processes but are limited for complex processes. </a:t>
            </a:r>
            <a:endParaRPr lang="en-US" sz="3400" dirty="0" smtClean="0"/>
          </a:p>
          <a:p>
            <a:r>
              <a:rPr lang="en-US" sz="3400" dirty="0" smtClean="0"/>
              <a:t>Blocks </a:t>
            </a:r>
            <a:r>
              <a:rPr lang="en-US" sz="3400" dirty="0"/>
              <a:t>can take any shape such as square, rectangles and circles.</a:t>
            </a:r>
          </a:p>
          <a:p>
            <a:endParaRPr lang="en-US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5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592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Pictorial diagrams:</a:t>
            </a:r>
            <a:endParaRPr lang="en-US" sz="3600" dirty="0"/>
          </a:p>
          <a:p>
            <a:r>
              <a:rPr lang="en-US" sz="3600" dirty="0"/>
              <a:t>This is useful form of flow sheet used for tendering purposes and company brochures. See important flowsheet symbols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Selection of Symbols</a:t>
            </a:r>
            <a:endParaRPr lang="en-US" sz="3600" dirty="0"/>
          </a:p>
          <a:p>
            <a:r>
              <a:rPr lang="en-US" sz="3600" i="1" dirty="0" smtClean="0"/>
              <a:t>Study </a:t>
            </a:r>
            <a:r>
              <a:rPr lang="en-US" sz="3600" i="1" dirty="0"/>
              <a:t>appendix A, pages: 833-841, Coulson &amp; Richardson’s Chemical Engineering. Vol. 6., Design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4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Data presentation on flowsheet </a:t>
            </a:r>
            <a:r>
              <a:rPr lang="en-US" sz="3600" b="1" dirty="0" smtClean="0"/>
              <a:t>diagram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30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flow rate and composition data for each stream can be shown on flowsheet diagram in tabular form in blocks along the process lines.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disadvantage is that only limited data can be shown and it is not easy to make alterations or additions to include extra data.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58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364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better method is to number each stream line and the data is tabulated at the bottom of the PFD. 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4582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3225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07-Feb-15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Chem </a:t>
            </a:r>
            <a:r>
              <a:rPr lang="en-US" dirty="0" err="1" smtClean="0"/>
              <a:t>Eng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010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762000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948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Plant </a:t>
            </a:r>
            <a:r>
              <a:rPr lang="en-US" b="1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06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This </a:t>
            </a:r>
            <a:r>
              <a:rPr lang="en-US" sz="3600" dirty="0"/>
              <a:t>is </a:t>
            </a:r>
            <a:r>
              <a:rPr lang="en-US" sz="3600" dirty="0" smtClean="0"/>
              <a:t>a layout </a:t>
            </a:r>
            <a:r>
              <a:rPr lang="en-US" sz="3600" dirty="0"/>
              <a:t>showing a sequence of main process units on a flow sheet. </a:t>
            </a:r>
            <a:endParaRPr lang="en-US" sz="3600" dirty="0" smtClean="0"/>
          </a:p>
          <a:p>
            <a:r>
              <a:rPr lang="en-US" sz="3600" dirty="0" smtClean="0"/>
              <a:t>It </a:t>
            </a:r>
            <a:r>
              <a:rPr lang="en-US" sz="3600" dirty="0"/>
              <a:t>also shows material flow from unit to unit as it occurs.  </a:t>
            </a:r>
            <a:endParaRPr lang="en-US" sz="3600" dirty="0" smtClean="0"/>
          </a:p>
          <a:p>
            <a:r>
              <a:rPr lang="en-US" sz="3600" dirty="0" smtClean="0"/>
              <a:t>Table </a:t>
            </a:r>
            <a:r>
              <a:rPr lang="en-US" sz="3600" dirty="0"/>
              <a:t>of stream flows and other data can be placed above or below the equipment layout.  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6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5745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Stream line numbers should follow consecutively from left to the right of plant layout.  </a:t>
            </a:r>
          </a:p>
          <a:p>
            <a:r>
              <a:rPr lang="en-US" sz="3600" dirty="0" smtClean="0"/>
              <a:t>All </a:t>
            </a:r>
            <a:r>
              <a:rPr lang="en-US" sz="3600" dirty="0"/>
              <a:t>process stream lines should be numbered.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basis used for flowsheet calculations should be indicated at the top of the sheet. 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2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5668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It </a:t>
            </a:r>
            <a:r>
              <a:rPr lang="en-US" sz="3600" dirty="0"/>
              <a:t>may include operating hours per year, the type of reaction, yields and temperature and any assumptions.  </a:t>
            </a:r>
            <a:endParaRPr lang="en-US" sz="3600" dirty="0" smtClean="0"/>
          </a:p>
          <a:p>
            <a:r>
              <a:rPr lang="en-US" sz="3600" dirty="0" smtClean="0"/>
              <a:t>Each </a:t>
            </a:r>
            <a:r>
              <a:rPr lang="en-US" sz="3600" dirty="0"/>
              <a:t>equipment must be identified with code number and </a:t>
            </a:r>
            <a:r>
              <a:rPr lang="en-US" sz="3600" dirty="0" smtClean="0"/>
              <a:t>name,  </a:t>
            </a:r>
            <a:r>
              <a:rPr lang="en-US" sz="3600" dirty="0"/>
              <a:t>e.g</a:t>
            </a:r>
            <a:r>
              <a:rPr lang="en-US" sz="3600" dirty="0" smtClean="0"/>
              <a:t>., </a:t>
            </a:r>
            <a:r>
              <a:rPr lang="en-US" sz="3600" dirty="0"/>
              <a:t>R1, H4, C3 for Reactor 1, heat exchanger 4 and absorber column 3, key to the code should be shown.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6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Flowsheet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49831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Flow </a:t>
            </a:r>
            <a:r>
              <a:rPr lang="en-US" sz="3600" dirty="0"/>
              <a:t>sheets are prepared from the respective calculations.  </a:t>
            </a:r>
            <a:endParaRPr lang="en-US" sz="3600" dirty="0" smtClean="0"/>
          </a:p>
          <a:p>
            <a:r>
              <a:rPr lang="en-US" sz="3600" dirty="0" smtClean="0"/>
              <a:t>Stream </a:t>
            </a:r>
            <a:r>
              <a:rPr lang="en-US" sz="3600" dirty="0"/>
              <a:t>flows and compositions are determined from material balances </a:t>
            </a:r>
            <a:endParaRPr lang="en-US" sz="3600" dirty="0" smtClean="0"/>
          </a:p>
          <a:p>
            <a:r>
              <a:rPr lang="en-US" sz="3600" dirty="0"/>
              <a:t>While design equations are obtained from process conditions and equipment constraints such as conversion efficiency and reactor size, yields, chemical equilibrium, thermodynamics, etc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8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5592763"/>
          </a:xfrm>
        </p:spPr>
        <p:txBody>
          <a:bodyPr>
            <a:normAutofit/>
          </a:bodyPr>
          <a:lstStyle/>
          <a:p>
            <a:r>
              <a:rPr lang="en-US" sz="3600" dirty="0"/>
              <a:t> It is easier to carry out </a:t>
            </a:r>
            <a:r>
              <a:rPr lang="en-US" sz="3600" dirty="0" smtClean="0"/>
              <a:t>flow-sheet </a:t>
            </a:r>
            <a:r>
              <a:rPr lang="en-US" sz="3600" dirty="0"/>
              <a:t>calculations following the order in which they occur in the process steps, </a:t>
            </a:r>
          </a:p>
          <a:p>
            <a:r>
              <a:rPr lang="en-US" sz="3600" dirty="0" smtClean="0"/>
              <a:t>i.e</a:t>
            </a:r>
            <a:r>
              <a:rPr lang="en-US" sz="3600" dirty="0"/>
              <a:t>., starting with raw material preparation unit to the final product. </a:t>
            </a:r>
            <a:endParaRPr lang="en-US" sz="3600" dirty="0" smtClean="0"/>
          </a:p>
          <a:p>
            <a:r>
              <a:rPr lang="en-US" sz="3600" dirty="0" smtClean="0"/>
              <a:t>Production </a:t>
            </a:r>
            <a:r>
              <a:rPr lang="en-US" sz="3600" dirty="0"/>
              <a:t>rate is expressed in terms of product quantities and arbitrary basis of raw material can be used.  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1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Consequently</a:t>
            </a:r>
            <a:r>
              <a:rPr lang="en-US" sz="3600" dirty="0"/>
              <a:t>, component separation occurs by mass transfer. </a:t>
            </a:r>
            <a:endParaRPr lang="en-US" sz="3600" dirty="0" smtClean="0"/>
          </a:p>
          <a:p>
            <a:r>
              <a:rPr lang="en-US" sz="3600" dirty="0" smtClean="0"/>
              <a:t>In </a:t>
            </a:r>
            <a:r>
              <a:rPr lang="en-US" sz="3600" dirty="0"/>
              <a:t>phase separation amount of force acting on one phase differs from that acting on the other phase, usually gravitational force. </a:t>
            </a:r>
            <a:endParaRPr lang="en-US" sz="3600" dirty="0" smtClean="0"/>
          </a:p>
          <a:p>
            <a:r>
              <a:rPr lang="en-US" sz="3600" dirty="0" smtClean="0"/>
              <a:t>Examples </a:t>
            </a:r>
            <a:r>
              <a:rPr lang="en-US" sz="3600" dirty="0"/>
              <a:t>are sedimentation and clarification. Generally, phase separation follows component separation</a:t>
            </a:r>
            <a:r>
              <a:rPr lang="en-US" sz="3600" dirty="0" smtClean="0"/>
              <a:t>.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8929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533400"/>
                <a:ext cx="8686800" cy="5592763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/>
                  <a:t>Actual quantities are calculated by use of scaling factor:</a:t>
                </a:r>
              </a:p>
              <a:p>
                <a:r>
                  <a:rPr lang="en-US" sz="3600" dirty="0" smtClean="0"/>
                  <a:t>Scaling factor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𝑀𝑜𝑙𝑒𝑠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𝑜𝑓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𝑝𝑟𝑜𝑑𝑢𝑐𝑡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𝑝𝑒𝑟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h𝑜𝑢𝑟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𝑀𝑜𝑙𝑒𝑠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𝑜𝑓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𝑝𝑟𝑜𝑑𝑢𝑐𝑡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𝑝𝑒𝑟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𝑏𝑎𝑠𝑖𝑠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𝑜𝑓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𝑝𝑟𝑖𝑛𝑐𝑖𝑝𝑎𝑙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𝑟𝑎𝑤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𝑚𝑎𝑡𝑒𝑟𝑖𝑎𝑙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533400"/>
                <a:ext cx="8686800" cy="5592763"/>
              </a:xfrm>
              <a:blipFill rotWithShape="1">
                <a:blip r:embed="rId2" cstate="print"/>
                <a:stretch>
                  <a:fillRect l="-1895" t="-1636" r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7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For individual units, design constraints can be used to determine stream flows and compositions. </a:t>
            </a:r>
          </a:p>
          <a:p>
            <a:pPr marL="0" indent="0">
              <a:buNone/>
            </a:pPr>
            <a:r>
              <a:rPr lang="en-US" sz="3600" b="1" dirty="0" smtClean="0"/>
              <a:t>Examples</a:t>
            </a:r>
            <a:r>
              <a:rPr lang="en-US" sz="3600" dirty="0" smtClean="0"/>
              <a:t> </a:t>
            </a:r>
            <a:r>
              <a:rPr lang="en-US" sz="3600" dirty="0"/>
              <a:t>of design constraints are:</a:t>
            </a:r>
          </a:p>
          <a:p>
            <a:pPr lvl="0"/>
            <a:r>
              <a:rPr lang="en-US" sz="3600" dirty="0"/>
              <a:t>When reactor yields and conversion are specified.</a:t>
            </a:r>
          </a:p>
          <a:p>
            <a:pPr lvl="0"/>
            <a:r>
              <a:rPr lang="en-US" sz="3600" dirty="0"/>
              <a:t>Fast reactions (chem. equilibrium) can always be assumed to be at equilibrium.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0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4983163"/>
          </a:xfrm>
        </p:spPr>
        <p:txBody>
          <a:bodyPr>
            <a:normAutofit/>
          </a:bodyPr>
          <a:lstStyle/>
          <a:p>
            <a:r>
              <a:rPr lang="en-US" sz="3600" dirty="0"/>
              <a:t>Design constraints can be used to determine stream flows and compositions.  </a:t>
            </a:r>
          </a:p>
          <a:p>
            <a:r>
              <a:rPr lang="en-US" sz="3600" dirty="0" smtClean="0"/>
              <a:t>Reactor yield and conversion can be specified as reactor performance before design.  </a:t>
            </a:r>
          </a:p>
          <a:p>
            <a:r>
              <a:rPr lang="en-US" sz="3600" dirty="0" smtClean="0"/>
              <a:t>This </a:t>
            </a:r>
            <a:r>
              <a:rPr lang="en-US" sz="3600" dirty="0"/>
              <a:t>may be known from existing plant or pilot studies.  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8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592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 </a:t>
            </a:r>
            <a:r>
              <a:rPr lang="en-US" sz="3600" dirty="0"/>
              <a:t>well established processes such as production of nitric and sulphuric acids, reactor performance can be obtained from literature or a visit to an operating plant.  </a:t>
            </a:r>
            <a:endParaRPr lang="en-US" sz="3600" dirty="0" smtClean="0"/>
          </a:p>
          <a:p>
            <a:r>
              <a:rPr lang="en-US" sz="3600" dirty="0" smtClean="0"/>
              <a:t>Given </a:t>
            </a:r>
            <a:r>
              <a:rPr lang="en-US" sz="3600" dirty="0"/>
              <a:t>reactor </a:t>
            </a:r>
            <a:r>
              <a:rPr lang="en-US" sz="3600" dirty="0" smtClean="0"/>
              <a:t>yield </a:t>
            </a:r>
            <a:r>
              <a:rPr lang="en-US" sz="3600" dirty="0"/>
              <a:t>and reaction conversion stream flow rates and composition can be determined from material balances.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Important Concepts in Flow Sheeting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Limiting </a:t>
            </a:r>
            <a:r>
              <a:rPr lang="en-US" sz="3600" b="1" dirty="0"/>
              <a:t>Reactant:</a:t>
            </a:r>
            <a:endParaRPr lang="en-US" sz="3600" dirty="0"/>
          </a:p>
          <a:p>
            <a:r>
              <a:rPr lang="en-US" sz="3600" dirty="0"/>
              <a:t>Reactant that is present in the smallest stoichiometric quantities.  </a:t>
            </a:r>
            <a:endParaRPr lang="en-US" sz="3600" dirty="0" smtClean="0"/>
          </a:p>
          <a:p>
            <a:r>
              <a:rPr lang="en-US" sz="3600" dirty="0" smtClean="0"/>
              <a:t>It </a:t>
            </a:r>
            <a:r>
              <a:rPr lang="en-US" sz="3600" dirty="0"/>
              <a:t>is one that would first disappear according to the stoichiometric equation.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592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Example:</a:t>
            </a:r>
            <a:endParaRPr lang="en-US" sz="3600" dirty="0"/>
          </a:p>
          <a:p>
            <a:r>
              <a:rPr lang="en-US" sz="3600" dirty="0"/>
              <a:t>100 kgmol of natural gas is burnt with 953 kgmol of air.  The composition of natural gas is 95% methane and 5% </a:t>
            </a:r>
            <a:r>
              <a:rPr lang="en-US" sz="3600" dirty="0" smtClean="0"/>
              <a:t>ethane </a:t>
            </a:r>
            <a:r>
              <a:rPr lang="en-US" sz="3600" dirty="0"/>
              <a:t>by volume.  What is the limiting reactant? Air contains 21% O</a:t>
            </a:r>
            <a:r>
              <a:rPr lang="en-US" sz="3600" baseline="-25000" dirty="0"/>
              <a:t>2</a:t>
            </a:r>
            <a:r>
              <a:rPr lang="en-US" sz="3600" dirty="0"/>
              <a:t> and 79% N</a:t>
            </a:r>
            <a:r>
              <a:rPr lang="en-US" sz="3600" baseline="-25000" dirty="0"/>
              <a:t>2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b="1" i="1" dirty="0" smtClean="0"/>
              <a:t>Also, how </a:t>
            </a:r>
            <a:r>
              <a:rPr lang="en-US" sz="3600" b="1" i="1" dirty="0"/>
              <a:t>much:</a:t>
            </a:r>
          </a:p>
          <a:p>
            <a:pPr lvl="0"/>
            <a:r>
              <a:rPr lang="en-US" sz="3600" i="1" dirty="0"/>
              <a:t>Carbon dioxide is produced</a:t>
            </a:r>
          </a:p>
          <a:p>
            <a:pPr lvl="0"/>
            <a:r>
              <a:rPr lang="en-US" sz="3600" i="1" dirty="0"/>
              <a:t>Water is formed</a:t>
            </a:r>
          </a:p>
          <a:p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0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</m:t>
                      </m:r>
                      <m:r>
                        <a:rPr lang="en-US" sz="3600" i="1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𝑂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𝐸𝑛𝑒𝑟𝑔𝑦</m:t>
                      </m:r>
                      <m:r>
                        <a:rPr lang="en-US" sz="3600" i="1">
                          <a:latin typeface="Cambria Math"/>
                        </a:rPr>
                        <m:t>……  (</m:t>
                      </m:r>
                      <m:r>
                        <a:rPr lang="en-US" sz="3600" i="1">
                          <a:latin typeface="Cambria Math"/>
                        </a:rPr>
                        <m:t>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→2</m:t>
                      </m:r>
                      <m:r>
                        <a:rPr lang="en-US" sz="3600" i="1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𝑂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𝐸𝑛𝑒𝑟𝑔𝑦</m:t>
                      </m:r>
                      <m:r>
                        <a:rPr lang="en-US" sz="3600" i="1">
                          <a:latin typeface="Cambria Math"/>
                        </a:rPr>
                        <m:t>……  (</m:t>
                      </m:r>
                      <m:r>
                        <a:rPr lang="en-US" sz="3600" i="1">
                          <a:latin typeface="Cambria Math"/>
                        </a:rPr>
                        <m:t>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2" cstate="print"/>
                <a:stretch>
                  <a:fillRect l="-2222" r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9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457200"/>
                <a:ext cx="8839200" cy="6172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Solution: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	Kgmol </a:t>
                </a:r>
                <a:r>
                  <a:rPr lang="en-US" sz="3600" dirty="0"/>
                  <a:t>of CH</a:t>
                </a:r>
                <a:r>
                  <a:rPr lang="en-US" sz="3600" baseline="-25000" dirty="0"/>
                  <a:t>4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95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100=95 </m:t>
                    </m:r>
                    <m:r>
                      <a:rPr lang="en-US" sz="3600" i="1">
                        <a:latin typeface="Cambria Math"/>
                      </a:rPr>
                      <m:t>𝑘𝑔𝑚𝑜𝑙</m:t>
                    </m:r>
                  </m:oMath>
                </a14:m>
                <a:endParaRPr lang="en-US" sz="3600" baseline="-25000" dirty="0"/>
              </a:p>
              <a:p>
                <a:pPr marL="0" indent="0">
                  <a:buNone/>
                </a:pPr>
                <a:r>
                  <a:rPr lang="en-US" sz="3600" dirty="0" smtClean="0"/>
                  <a:t>	C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/>
                  <a:t>H</a:t>
                </a:r>
                <a:r>
                  <a:rPr lang="en-US" sz="3600" baseline="-25000" dirty="0" smtClean="0"/>
                  <a:t>6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=5 </m:t>
                    </m:r>
                    <m:r>
                      <a:rPr lang="en-US" sz="3600" i="1">
                        <a:latin typeface="Cambria Math"/>
                      </a:rPr>
                      <m:t>𝑘𝑔𝑚𝑜𝑙</m:t>
                    </m:r>
                  </m:oMath>
                </a14:m>
                <a:endParaRPr lang="en-US" sz="3600" baseline="-250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	Stoichiometric </a:t>
                </a:r>
                <a:r>
                  <a:rPr lang="en-US" sz="3600" dirty="0"/>
                  <a:t>O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required</a:t>
                </a:r>
                <a:r>
                  <a:rPr lang="en-US" sz="36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	=</a:t>
                </a:r>
                <a:r>
                  <a:rPr lang="en-US" sz="3600" dirty="0"/>
                  <a:t>	95 kgmol x 2 + 5 kgmol x 3.5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	=</a:t>
                </a:r>
                <a:r>
                  <a:rPr lang="en-US" sz="3600" dirty="0"/>
                  <a:t>	190   + 16.5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	=</a:t>
                </a:r>
                <a:r>
                  <a:rPr lang="en-US" sz="3600" dirty="0"/>
                  <a:t>	206.5 kgmol </a:t>
                </a:r>
                <a:r>
                  <a:rPr lang="en-US" sz="3600" dirty="0" smtClean="0"/>
                  <a:t>(= required </a:t>
                </a:r>
                <a:r>
                  <a:rPr lang="en-US" sz="3600" dirty="0"/>
                  <a:t>O</a:t>
                </a:r>
                <a:r>
                  <a:rPr lang="en-US" sz="3600" baseline="-25000" dirty="0"/>
                  <a:t>2</a:t>
                </a:r>
                <a:r>
                  <a:rPr lang="en-US" sz="3600" dirty="0" smtClean="0"/>
                  <a:t>)</a:t>
                </a: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57200"/>
                <a:ext cx="8839200" cy="6172200"/>
              </a:xfrm>
              <a:blipFill rotWithShape="1">
                <a:blip r:embed="rId2" cstate="print"/>
                <a:stretch>
                  <a:fillRect l="-2069" t="-1481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2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457200"/>
                <a:ext cx="8839200" cy="5943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Air </a:t>
                </a:r>
                <a:r>
                  <a:rPr lang="en-US" sz="3600" dirty="0"/>
                  <a:t>supplied	=	953 </a:t>
                </a:r>
                <a:r>
                  <a:rPr lang="en-US" sz="3600" dirty="0" smtClean="0"/>
                  <a:t>kgmol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O</a:t>
                </a:r>
                <a:r>
                  <a:rPr lang="en-US" sz="3600" baseline="-25000" dirty="0" smtClean="0"/>
                  <a:t>2</a:t>
                </a:r>
                <a:r>
                  <a:rPr lang="en-US" sz="3600" dirty="0"/>
                  <a:t>supplied in air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953=200.13 </m:t>
                    </m:r>
                    <m:r>
                      <a:rPr lang="en-US" sz="3600" i="1">
                        <a:latin typeface="Cambria Math"/>
                      </a:rPr>
                      <m:t>𝑘𝑔𝑚𝑜𝑙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/>
              </a:p>
              <a:p>
                <a:r>
                  <a:rPr lang="en-US" sz="3600" dirty="0"/>
                  <a:t>That is, to completely burn 100 </a:t>
                </a:r>
                <a:r>
                  <a:rPr lang="en-US" sz="3600" dirty="0" err="1"/>
                  <a:t>kgmol</a:t>
                </a:r>
                <a:r>
                  <a:rPr lang="en-US" sz="3600" dirty="0"/>
                  <a:t> natural gas, 206.5 </a:t>
                </a:r>
                <a:r>
                  <a:rPr lang="en-US" sz="3600" dirty="0" err="1"/>
                  <a:t>kgmol</a:t>
                </a:r>
                <a:r>
                  <a:rPr lang="en-US" sz="3600" dirty="0"/>
                  <a:t> of O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is required.  However, only 200.13 </a:t>
                </a:r>
                <a:r>
                  <a:rPr lang="en-US" sz="3600" dirty="0" err="1"/>
                  <a:t>kgmol</a:t>
                </a:r>
                <a:r>
                  <a:rPr lang="en-US" sz="3600" dirty="0"/>
                  <a:t> is available for reaction.  </a:t>
                </a:r>
                <a:endParaRPr lang="en-US" sz="3600" dirty="0" smtClean="0"/>
              </a:p>
              <a:p>
                <a:r>
                  <a:rPr lang="en-US" sz="3600" dirty="0" smtClean="0"/>
                  <a:t>Therefore</a:t>
                </a:r>
                <a:r>
                  <a:rPr lang="en-US" sz="3600" dirty="0"/>
                  <a:t>, the limiting reactant is air or precisely oxygen. </a:t>
                </a:r>
                <a:endParaRPr lang="en-US" sz="3600" dirty="0" smtClean="0"/>
              </a:p>
              <a:p>
                <a:r>
                  <a:rPr lang="en-US" sz="3600" dirty="0" smtClean="0"/>
                  <a:t>The </a:t>
                </a:r>
                <a:r>
                  <a:rPr lang="en-US" sz="3600" dirty="0"/>
                  <a:t>excess reactant is natural gas</a:t>
                </a:r>
                <a:r>
                  <a:rPr lang="en-US" sz="3600" dirty="0" smtClean="0"/>
                  <a:t>.</a:t>
                </a: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57200"/>
                <a:ext cx="8839200" cy="5943600"/>
              </a:xfrm>
              <a:blipFill rotWithShape="1">
                <a:blip r:embed="rId2" cstate="print"/>
                <a:stretch>
                  <a:fillRect l="-2069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0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Flow </a:t>
            </a:r>
            <a:r>
              <a:rPr lang="en-US" sz="3600" b="1" dirty="0"/>
              <a:t>sheet diagram:</a:t>
            </a:r>
            <a:endParaRPr lang="en-US" sz="3600" b="1" dirty="0" smtClean="0"/>
          </a:p>
          <a:p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673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096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 </a:t>
            </a:r>
            <a:r>
              <a:rPr lang="en-US" sz="3600" dirty="0"/>
              <a:t>example, in distillation the vapor and liquid phases mix on a tray where component separation takes, followed by the vapor rising liquid dropping to subsequent plates.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Mixers</a:t>
            </a:r>
            <a:endParaRPr lang="en-US" sz="3600" dirty="0"/>
          </a:p>
          <a:p>
            <a:r>
              <a:rPr lang="en-US" sz="3600" dirty="0"/>
              <a:t>The reverse of component and phase separation is mixing, which occurs frequently in processes. 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39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Conversion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763000" cy="52578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This </a:t>
                </a:r>
                <a:r>
                  <a:rPr lang="en-US" sz="3600" dirty="0"/>
                  <a:t>is the fraction of feed component that is converted to products.  </a:t>
                </a:r>
                <a:endParaRPr lang="en-US" sz="3600" dirty="0" smtClean="0"/>
              </a:p>
              <a:p>
                <a:r>
                  <a:rPr lang="en-US" sz="3600" dirty="0" smtClean="0"/>
                  <a:t>It </a:t>
                </a:r>
                <a:r>
                  <a:rPr lang="en-US" sz="3600" dirty="0"/>
                  <a:t>is often less than </a:t>
                </a:r>
                <a:r>
                  <a:rPr lang="en-US" sz="3600" dirty="0" smtClean="0"/>
                  <a:t>100%, i.e</a:t>
                </a:r>
                <a:r>
                  <a:rPr lang="en-US" sz="3600" dirty="0"/>
                  <a:t>., </a:t>
                </a:r>
                <a:r>
                  <a:rPr lang="en-US" sz="3600" dirty="0" smtClean="0"/>
                  <a:t>Conversion: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𝐴𝑚𝑜𝑢𝑛𝑡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𝑟𝑒𝑎𝑐𝑡𝑎𝑛𝑡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𝑐𝑜𝑛𝑠𝑢𝑚𝑒𝑑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𝐴𝑚𝑜𝑢𝑛𝑡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𝑟𝑒𝑎𝑐𝑡𝑎𝑛𝑡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𝑐h𝑎𝑟𝑔𝑒𝑑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r>
                  <a:rPr lang="en-US" sz="3600" dirty="0" smtClean="0"/>
                  <a:t>Percent conversion: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𝐴𝑚𝑜𝑢𝑛𝑡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𝑟𝑒𝑎𝑐𝑡𝑎𝑛𝑡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𝑐𝑜𝑛𝑠𝑢𝑚𝑒𝑑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𝐴𝑚𝑜𝑢𝑛𝑡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𝑟𝑒𝑎𝑐𝑡𝑎𝑛𝑡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𝑐h𝑎𝑟𝑔𝑒𝑑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100%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763000" cy="5257800"/>
              </a:xfrm>
              <a:blipFill rotWithShape="1">
                <a:blip r:embed="rId2" cstate="print"/>
                <a:stretch>
                  <a:fillRect l="-2157" t="-1738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2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763000" cy="57912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When conversion is referring to a particular product, the product must be specified for the particular reactant.  </a:t>
                </a:r>
                <a:endParaRPr lang="en-US" sz="3600" dirty="0" smtClean="0"/>
              </a:p>
              <a:p>
                <a:r>
                  <a:rPr lang="en-US" sz="3600" dirty="0" smtClean="0"/>
                  <a:t>This </a:t>
                </a:r>
                <a:r>
                  <a:rPr lang="en-US" sz="3600" dirty="0"/>
                  <a:t>is an alternative way of expressing yield. Yield is a measure of plant performance (also reactor performance).</a:t>
                </a:r>
              </a:p>
              <a:p>
                <a:r>
                  <a:rPr lang="en-US" sz="3600" dirty="0"/>
                  <a:t>Yield: 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𝑘𝑔𝑚𝑜𝑙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𝑝𝑟𝑜𝑑𝑢𝑐𝑡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𝑓𝑜𝑟𝑚𝑒𝑑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𝑠𝑡𝑜𝑖𝑐h𝑖𝑜𝑚𝑒𝑡𝑟𝑖𝑐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𝑓𝑎𝑐𝑡𝑜𝑟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𝑘𝑔𝑚𝑜𝑙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𝑟𝑒𝑎𝑐𝑡𝑎𝑛𝑡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𝑐𝑜𝑛𝑠𝑢𝑚𝑒𝑑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763000" cy="5791200"/>
              </a:xfrm>
              <a:blipFill rotWithShape="1">
                <a:blip r:embed="rId2" cstate="print"/>
                <a:stretch>
                  <a:fillRect l="-1949" t="-1579" r="-3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9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457200"/>
                <a:ext cx="8610600" cy="5668963"/>
              </a:xfrm>
            </p:spPr>
            <p:txBody>
              <a:bodyPr/>
              <a:lstStyle/>
              <a:p>
                <a:r>
                  <a:rPr lang="en-US" dirty="0" smtClean="0"/>
                  <a:t>Stoichiometric </a:t>
                </a:r>
                <a:r>
                  <a:rPr lang="en-US" dirty="0"/>
                  <a:t>factor = required kgmol of reactant per kgmol of product </a:t>
                </a:r>
                <a:r>
                  <a:rPr lang="en-US" dirty="0" smtClean="0"/>
                  <a:t>formed</a:t>
                </a:r>
              </a:p>
              <a:p>
                <a:pPr marL="0" indent="0">
                  <a:buNone/>
                </a:pPr>
                <a:r>
                  <a:rPr lang="en-US" dirty="0"/>
                  <a:t>For entire plant:</a:t>
                </a:r>
              </a:p>
              <a:p>
                <a:r>
                  <a:rPr lang="en-US" dirty="0"/>
                  <a:t>Plant yield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𝑘𝑔𝑚𝑜𝑙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𝑜𝑓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𝑝𝑟𝑜𝑑𝑢𝑐𝑡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𝑓𝑜𝑟𝑚𝑒𝑑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𝑠𝑡𝑜𝑖𝑐h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𝑓𝑎𝑐𝑡𝑜𝑟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𝑘𝑔𝑚𝑜𝑙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𝑜𝑓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𝑟𝑒𝑎𝑐𝑡𝑎𝑛𝑡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𝑐h𝑎𝑟𝑔𝑒𝑑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= measure of plant performance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57200"/>
                <a:ext cx="8610600" cy="5668963"/>
              </a:xfrm>
              <a:blipFill rotWithShape="1">
                <a:blip r:embed="rId2" cstate="print"/>
                <a:stretch>
                  <a:fillRect l="-1769" t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1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5745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Equilibrium </a:t>
            </a:r>
            <a:r>
              <a:rPr lang="en-US" sz="3600" dirty="0"/>
              <a:t>is assumed for fast reactions. 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product composition is calculated from equilibrium data at the given temperature and pressure.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Revision exercise: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/>
              <a:t>Study example 2.11 page 48 and compute the yield based on </a:t>
            </a:r>
            <a:r>
              <a:rPr lang="en-US" sz="3600" i="1" dirty="0" smtClean="0"/>
              <a:t>waste</a:t>
            </a:r>
            <a:endParaRPr lang="en-US" sz="3600" i="1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1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Example: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In the chlorination of ethylene (ET) to produce dichloroethane (DCE), the conversion of ethylene is 98%. 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If </a:t>
            </a:r>
            <a:r>
              <a:rPr lang="en-US" sz="3600" dirty="0"/>
              <a:t>94 kgmol of DCE are produced per 100 kgmol of ethylene charged, based on ethylene reactant, compute the:</a:t>
            </a:r>
          </a:p>
          <a:p>
            <a:pPr lvl="0"/>
            <a:r>
              <a:rPr lang="en-US" sz="3600" dirty="0"/>
              <a:t>Overall yield (plant yield)</a:t>
            </a:r>
          </a:p>
          <a:p>
            <a:pPr lvl="0"/>
            <a:r>
              <a:rPr lang="en-US" sz="3600" dirty="0"/>
              <a:t>Reactor </a:t>
            </a:r>
            <a:r>
              <a:rPr lang="en-US" sz="3600" dirty="0" smtClean="0"/>
              <a:t>yield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3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1000"/>
                <a:ext cx="8839200" cy="57451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b="1" dirty="0"/>
                  <a:t>Solution: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Reaction: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𝐶𝑙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Percent conversion: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𝐴𝑚𝑜𝑢𝑛𝑡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𝑟𝑒𝑎𝑐𝑡𝑎𝑛𝑡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𝑐𝑜𝑛𝑠𝑢𝑚𝑒𝑑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𝐴𝑚𝑜𝑢𝑛𝑡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𝑟𝑒𝑎𝑐𝑡𝑎𝑛𝑡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𝑐h𝑎𝑟𝑔𝑒𝑑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100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  <a:r>
                  <a:rPr lang="en-US" sz="3600" dirty="0" smtClean="0"/>
                  <a:t>Let P kgmol be the amount of reactant consumed: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98=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/>
                  <a:t>P = 98 kgmol of ethylene consumed 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1000"/>
                <a:ext cx="8839200" cy="5745163"/>
              </a:xfrm>
              <a:blipFill rotWithShape="1">
                <a:blip r:embed="rId2" cstate="print"/>
                <a:stretch>
                  <a:fillRect l="-2069" t="-1592" b="-13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5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04800"/>
                <a:ext cx="8839200" cy="5821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Unreacted ethylene =	2 kgmol</a:t>
                </a:r>
              </a:p>
              <a:p>
                <a:pPr marL="0" indent="0">
                  <a:buNone/>
                </a:pPr>
                <a:r>
                  <a:rPr lang="en-US" sz="3600" dirty="0"/>
                  <a:t>Plant yield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𝑘𝑚𝑜𝑙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𝐷𝐶𝐸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𝑝𝑟𝑜𝑑𝑢𝑐𝑒𝑑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𝑘𝑚𝑜𝑙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𝑒𝑡h𝑦𝑙𝑒𝑛𝑒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𝑐h𝑎𝑟𝑔𝑒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1=94%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Reactor </a:t>
                </a:r>
                <a:r>
                  <a:rPr lang="en-US" sz="3600" dirty="0"/>
                  <a:t>yield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𝑘𝑚𝑜𝑙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𝐷𝐶𝐸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𝑝𝑟𝑜𝑑𝑢𝑐𝑒𝑑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𝑘𝑚𝑜𝑙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𝑒𝑡h𝑦𝑙𝑒𝑛𝑒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𝑟𝑒𝑎𝑐𝑡𝑒𝑑</m:t>
                        </m:r>
                      </m:den>
                    </m:f>
                  </m:oMath>
                </a14:m>
                <a:endParaRPr lang="en-US" sz="36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94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98</m:t>
                          </m:r>
                        </m:den>
                      </m:f>
                    </m:oMath>
                  </m:oMathPara>
                </a14:m>
                <a:endParaRPr lang="en-US" sz="36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=95.9%</m:t>
                      </m:r>
                    </m:oMath>
                  </m:oMathPara>
                </a14:m>
                <a:endParaRPr lang="en-US" sz="3600" i="1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If </a:t>
                </a:r>
                <a:r>
                  <a:rPr lang="en-US" sz="3600" dirty="0"/>
                  <a:t>conversion is 99%, reaction yield =	94.5%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04800"/>
                <a:ext cx="8839200" cy="5821363"/>
              </a:xfrm>
              <a:blipFill rotWithShape="1">
                <a:blip r:embed="rId2" cstate="print"/>
                <a:stretch>
                  <a:fillRect l="-2069" t="-1571" r="-966" b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07-Feb-15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4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You are required to draw up a preliminary flow-sheet for the manufacture of 20,000 </a:t>
            </a:r>
            <a:r>
              <a:rPr lang="en-US" dirty="0" smtClean="0"/>
              <a:t>ton/year </a:t>
            </a:r>
            <a:r>
              <a:rPr lang="en-US" dirty="0"/>
              <a:t>nitric acid, 100% HNO</a:t>
            </a:r>
            <a:r>
              <a:rPr lang="en-US" baseline="-25000" dirty="0"/>
              <a:t>3</a:t>
            </a:r>
            <a:r>
              <a:rPr lang="en-US" dirty="0"/>
              <a:t>, from anhydrous ammonia.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required concentration is 60% acid.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Material </a:t>
            </a:r>
            <a:r>
              <a:rPr lang="en-US" sz="3600" b="1" dirty="0" smtClean="0">
                <a:solidFill>
                  <a:srgbClr val="FF0000"/>
                </a:solidFill>
              </a:rPr>
              <a:t>Balances </a:t>
            </a:r>
            <a:r>
              <a:rPr lang="en-US" sz="3600" b="1" dirty="0">
                <a:solidFill>
                  <a:srgbClr val="FF0000"/>
                </a:solidFill>
              </a:rPr>
              <a:t>for Several Processing </a:t>
            </a:r>
            <a:r>
              <a:rPr lang="en-US" sz="3600" b="1" dirty="0" smtClean="0">
                <a:solidFill>
                  <a:srgbClr val="FF0000"/>
                </a:solidFill>
              </a:rPr>
              <a:t>Units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Source of Data: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Nitric acid Manufacture is well documented:</a:t>
            </a:r>
          </a:p>
          <a:p>
            <a:pPr lvl="0"/>
            <a:r>
              <a:rPr lang="en-US" sz="3600" dirty="0"/>
              <a:t>R.M., Stephenson:  Introduction to Chemical process industries (Reinhold 1966).</a:t>
            </a:r>
          </a:p>
          <a:p>
            <a:pPr lvl="0"/>
            <a:r>
              <a:rPr lang="en-US" sz="3600" dirty="0"/>
              <a:t>C.H., Chilton:  The manufacture of nitric acid by the oxidation of ammonia (American Institute of Chemical Engineers) (AICE).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Manufacture of Nitric acid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3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5344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In the literature, three processes are commonly used:</a:t>
            </a:r>
          </a:p>
          <a:p>
            <a:pPr lvl="0"/>
            <a:r>
              <a:rPr lang="en-US" sz="3600" dirty="0"/>
              <a:t>Oxidation and absorption at 1 atmosphere</a:t>
            </a:r>
          </a:p>
          <a:p>
            <a:pPr lvl="0"/>
            <a:r>
              <a:rPr lang="en-US" sz="3600" dirty="0"/>
              <a:t>Oxidation and absorption at high pressure (about 8 atmospheres)</a:t>
            </a:r>
          </a:p>
          <a:p>
            <a:pPr lvl="0"/>
            <a:r>
              <a:rPr lang="en-US" sz="3600" dirty="0"/>
              <a:t>Oxidation at 1 atmosphere and absorption at 8 </a:t>
            </a:r>
            <a:r>
              <a:rPr lang="en-US" sz="3600" dirty="0" smtClean="0"/>
              <a:t>atmospheres</a:t>
            </a:r>
          </a:p>
          <a:p>
            <a:pPr lvl="0"/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2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5745163"/>
          </a:xfrm>
        </p:spPr>
        <p:txBody>
          <a:bodyPr>
            <a:noAutofit/>
          </a:bodyPr>
          <a:lstStyle/>
          <a:p>
            <a:r>
              <a:rPr lang="en-US" sz="3600" dirty="0" smtClean="0"/>
              <a:t>Mixing </a:t>
            </a:r>
            <a:r>
              <a:rPr lang="en-US" sz="3600" dirty="0"/>
              <a:t>of components and phases requires energy. </a:t>
            </a:r>
            <a:endParaRPr lang="en-US" sz="3600" dirty="0" smtClean="0"/>
          </a:p>
          <a:p>
            <a:r>
              <a:rPr lang="en-US" sz="3600" dirty="0" smtClean="0"/>
              <a:t>For </a:t>
            </a:r>
            <a:r>
              <a:rPr lang="en-US" sz="3600" dirty="0"/>
              <a:t>example, in liquid-liquid extraction, one of the liquid phases must be dispersed into small drops by mixing to enhance mass transfer and increase the rate of component separation. </a:t>
            </a:r>
            <a:endParaRPr lang="en-US" sz="3600" dirty="0" smtClean="0"/>
          </a:p>
          <a:p>
            <a:r>
              <a:rPr lang="en-US" sz="3600" dirty="0" smtClean="0"/>
              <a:t>Thus</a:t>
            </a:r>
            <a:r>
              <a:rPr lang="en-US" sz="3600" dirty="0"/>
              <a:t>, extractors must contain a method for dispersing one of the phases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622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Literature values:</a:t>
            </a:r>
          </a:p>
          <a:p>
            <a:pPr lvl="0"/>
            <a:r>
              <a:rPr lang="en-US" sz="3600" dirty="0"/>
              <a:t>Operating hours per </a:t>
            </a:r>
            <a:r>
              <a:rPr lang="en-US" sz="3600" dirty="0" smtClean="0"/>
              <a:t>annum</a:t>
            </a:r>
            <a:r>
              <a:rPr lang="en-US" sz="3600" dirty="0"/>
              <a:t> </a:t>
            </a:r>
            <a:r>
              <a:rPr lang="en-US" sz="3600" dirty="0" smtClean="0"/>
              <a:t>= 8,000 </a:t>
            </a:r>
            <a:r>
              <a:rPr lang="en-US" sz="3600" dirty="0"/>
              <a:t>h</a:t>
            </a:r>
          </a:p>
          <a:p>
            <a:pPr lvl="0"/>
            <a:r>
              <a:rPr lang="en-US" sz="3600" dirty="0"/>
              <a:t>Overall plant yield on </a:t>
            </a:r>
            <a:r>
              <a:rPr lang="en-US" sz="3600" dirty="0" smtClean="0"/>
              <a:t>ammonia =</a:t>
            </a:r>
            <a:r>
              <a:rPr lang="en-US" sz="3600" dirty="0"/>
              <a:t> </a:t>
            </a:r>
            <a:r>
              <a:rPr lang="en-US" sz="3600" dirty="0" smtClean="0"/>
              <a:t>94</a:t>
            </a:r>
            <a:r>
              <a:rPr lang="en-US" sz="3600" dirty="0"/>
              <a:t>%</a:t>
            </a:r>
          </a:p>
          <a:p>
            <a:pPr lvl="0"/>
            <a:r>
              <a:rPr lang="en-US" sz="3600" dirty="0"/>
              <a:t>Oxidation chemical yield	</a:t>
            </a:r>
            <a:r>
              <a:rPr lang="en-US" sz="3600" dirty="0" smtClean="0"/>
              <a:t>=</a:t>
            </a:r>
            <a:r>
              <a:rPr lang="en-US" sz="3600" dirty="0"/>
              <a:t> </a:t>
            </a:r>
            <a:r>
              <a:rPr lang="en-US" sz="3600" dirty="0" smtClean="0"/>
              <a:t>96</a:t>
            </a:r>
            <a:r>
              <a:rPr lang="en-US" sz="3600" dirty="0"/>
              <a:t>%</a:t>
            </a:r>
          </a:p>
          <a:p>
            <a:pPr lvl="0"/>
            <a:r>
              <a:rPr lang="en-US" sz="3600" dirty="0"/>
              <a:t>Concentration of acid produced </a:t>
            </a:r>
            <a:r>
              <a:rPr lang="en-US" sz="3600" dirty="0" smtClean="0"/>
              <a:t>=</a:t>
            </a:r>
            <a:r>
              <a:rPr lang="en-US" sz="3600" dirty="0"/>
              <a:t> </a:t>
            </a:r>
            <a:r>
              <a:rPr lang="en-US" sz="3600" dirty="0" smtClean="0"/>
              <a:t>58</a:t>
            </a:r>
            <a:r>
              <a:rPr lang="en-US" sz="3600" dirty="0"/>
              <a:t>% w/w HNO</a:t>
            </a:r>
            <a:r>
              <a:rPr lang="en-US" sz="3600" baseline="-25000" dirty="0"/>
              <a:t>3</a:t>
            </a:r>
            <a:endParaRPr lang="en-US" sz="3600" dirty="0"/>
          </a:p>
          <a:p>
            <a:pPr lvl="0"/>
            <a:r>
              <a:rPr lang="en-US" sz="3600" dirty="0"/>
              <a:t>Tail gas </a:t>
            </a:r>
            <a:r>
              <a:rPr lang="en-US" sz="3600" dirty="0" smtClean="0"/>
              <a:t>composition</a:t>
            </a:r>
            <a:r>
              <a:rPr lang="en-US" sz="3600" dirty="0"/>
              <a:t> </a:t>
            </a:r>
            <a:r>
              <a:rPr lang="en-US" sz="3600" dirty="0" smtClean="0"/>
              <a:t>=</a:t>
            </a:r>
            <a:r>
              <a:rPr lang="en-US" sz="3600" dirty="0"/>
              <a:t> </a:t>
            </a:r>
            <a:r>
              <a:rPr lang="en-US" sz="3600" dirty="0" smtClean="0"/>
              <a:t>0.2</a:t>
            </a:r>
            <a:r>
              <a:rPr lang="en-US" sz="3600" dirty="0"/>
              <a:t>% v/v nitric oxide (NO</a:t>
            </a:r>
            <a:r>
              <a:rPr lang="en-US" sz="3600" dirty="0" smtClean="0"/>
              <a:t>)</a:t>
            </a:r>
          </a:p>
          <a:p>
            <a:r>
              <a:rPr lang="en-US" sz="3600" dirty="0"/>
              <a:t>Production involves two steps: oxidation </a:t>
            </a:r>
            <a:r>
              <a:rPr lang="en-US" sz="3600" dirty="0" smtClean="0"/>
              <a:t>and </a:t>
            </a:r>
            <a:r>
              <a:rPr lang="en-US" sz="3600" dirty="0"/>
              <a:t>absorption.  </a:t>
            </a:r>
          </a:p>
          <a:p>
            <a:pPr lvl="0"/>
            <a:endParaRPr lang="en-US" sz="36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2959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52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The second process is selected and shown in block diagram below</a:t>
            </a:r>
            <a:r>
              <a:rPr lang="en-US" sz="3600" dirty="0" smtClean="0"/>
              <a:t>: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5257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047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en-US" b="1" dirty="0" smtClean="0">
                <a:solidFill>
                  <a:srgbClr val="00B050"/>
                </a:solidFill>
              </a:rPr>
              <a:t>Oxidizer Reactions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915400" cy="5334000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Principle </a:t>
                </a:r>
                <a:r>
                  <a:rPr lang="en-US" sz="3600" dirty="0"/>
                  <a:t>reactions in oxidizer (at 800°C, catalyzed and 1 atmosphere):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i="1">
                          <a:latin typeface="Cambria Math"/>
                        </a:rPr>
                        <m:t>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  <a:endParaRPr lang="en-US" sz="3600" dirty="0" smtClean="0"/>
              </a:p>
              <a:p>
                <a:r>
                  <a:rPr lang="en-US" sz="3600" dirty="0"/>
                  <a:t>Side reactions(no catalyst in (ii) and (iii</a:t>
                </a:r>
                <a:r>
                  <a:rPr lang="en-US" sz="3600" dirty="0" smtClean="0"/>
                  <a:t>)):</a:t>
                </a:r>
              </a:p>
              <a:p>
                <a:endParaRPr lang="en-US" sz="36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𝑁𝐻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3(</m:t>
                          </m:r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2(</m:t>
                          </m:r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2(</m:t>
                          </m:r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……(</m:t>
                      </m:r>
                      <m:r>
                        <a:rPr lang="en-US" sz="2800" i="1">
                          <a:latin typeface="Cambria Math"/>
                        </a:rPr>
                        <m:t>𝑖𝑖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915400" cy="5334000"/>
              </a:xfrm>
              <a:blipFill rotWithShape="1">
                <a:blip r:embed="rId2"/>
                <a:stretch>
                  <a:fillRect l="-1846" t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806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73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382000" cy="5638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i="1">
                          <a:latin typeface="Cambria Math"/>
                        </a:rPr>
                        <m:t>𝑖𝑖𝑖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i="1">
                          <a:latin typeface="Cambria Math"/>
                        </a:rPr>
                        <m:t>𝑖𝑣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382000" cy="5638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429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3600" dirty="0"/>
              <a:t>The catalyst used is platinum/rhodium, oxides of iron, manganese, cobalt, wire mesh, etc. reaction conditions are selected to favor reaction (i) which is the principal reaction. </a:t>
            </a:r>
            <a:endParaRPr lang="en-US" sz="3600" dirty="0" smtClean="0"/>
          </a:p>
          <a:p>
            <a:r>
              <a:rPr lang="en-US" sz="3600" dirty="0" smtClean="0"/>
              <a:t>Yield </a:t>
            </a:r>
            <a:r>
              <a:rPr lang="en-US" sz="3600" dirty="0"/>
              <a:t>for oxidation stage = 96%, conversion is about 98%.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5833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89037"/>
                <a:ext cx="8763000" cy="49831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</a:rPr>
                            <m:t>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𝑂</m:t>
                      </m:r>
                      <m:r>
                        <a:rPr lang="en-US" sz="3600" i="1">
                          <a:latin typeface="Cambria Math"/>
                        </a:rPr>
                        <m:t>↔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𝑂</m:t>
                      </m:r>
                      <m:r>
                        <a:rPr lang="en-US" sz="3600" i="1">
                          <a:latin typeface="Cambria Math"/>
                        </a:rPr>
                        <m:t>↔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r>
                  <a:rPr lang="en-US" sz="3600" dirty="0"/>
                  <a:t>Nitrous acid HNO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decomposes to HNO</a:t>
                </a:r>
                <a:r>
                  <a:rPr lang="en-US" sz="3600" baseline="-25000" dirty="0"/>
                  <a:t>3</a:t>
                </a:r>
                <a:r>
                  <a:rPr lang="en-US" sz="3600" dirty="0"/>
                  <a:t> since it is not stable: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  <m:r>
                            <a:rPr lang="en-US" sz="3600" i="1">
                              <a:latin typeface="Cambria Math"/>
                            </a:rPr>
                            <m:t>𝐻𝑁𝑂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+2</m:t>
                      </m:r>
                      <m:r>
                        <a:rPr lang="en-US" sz="3600" i="1">
                          <a:latin typeface="Cambria Math"/>
                        </a:rPr>
                        <m:t>𝑁𝑂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𝑂</m:t>
                      </m:r>
                      <m:r>
                        <a:rPr lang="en-US" sz="3600" i="1">
                          <a:latin typeface="Cambria Math"/>
                        </a:rPr>
                        <m:t>−</m:t>
                      </m:r>
                      <m:r>
                        <a:rPr lang="en-US" sz="3600" i="1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89037"/>
                <a:ext cx="8763000" cy="4983163"/>
              </a:xfrm>
              <a:blipFill rotWithShape="1">
                <a:blip r:embed="rId2"/>
                <a:stretch>
                  <a:fillRect l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Absorber </a:t>
            </a:r>
            <a:r>
              <a:rPr lang="en-US" b="1" dirty="0" smtClean="0">
                <a:solidFill>
                  <a:srgbClr val="C00000"/>
                </a:solidFill>
              </a:rPr>
              <a:t>Reactions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3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12837"/>
                <a:ext cx="88392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/>
                  <a:t>Basis</a:t>
                </a:r>
                <a:r>
                  <a:rPr lang="en-US" sz="3600" b="1" dirty="0"/>
                  <a:t>:</a:t>
                </a:r>
                <a:endParaRPr lang="en-US" sz="3600" dirty="0" smtClean="0"/>
              </a:p>
              <a:p>
                <a:r>
                  <a:rPr lang="en-US" sz="3600" dirty="0" smtClean="0"/>
                  <a:t>100 kmol </a:t>
                </a:r>
                <a:r>
                  <a:rPr lang="en-US" sz="3600" dirty="0"/>
                  <a:t>NH</a:t>
                </a:r>
                <a:r>
                  <a:rPr lang="en-US" sz="3600" baseline="-25000" dirty="0"/>
                  <a:t>3</a:t>
                </a:r>
                <a:r>
                  <a:rPr lang="en-US" sz="3600" dirty="0"/>
                  <a:t> feed to oxidizer, Equation (i</a:t>
                </a:r>
                <a:r>
                  <a:rPr lang="en-US" sz="3600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i="1">
                          <a:latin typeface="Cambria Math"/>
                        </a:rPr>
                        <m:t>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12837"/>
                <a:ext cx="8839200" cy="4525963"/>
              </a:xfrm>
              <a:blipFill rotWithShape="1">
                <a:blip r:embed="rId2"/>
                <a:stretch>
                  <a:fillRect l="-2069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Oxidizer: </a:t>
            </a:r>
            <a:r>
              <a:rPr lang="en-US" b="1" dirty="0">
                <a:solidFill>
                  <a:srgbClr val="00B050"/>
                </a:solidFill>
              </a:rPr>
              <a:t>Material balance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5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9BC9-37EA-4864-ADD5-81C3A682CB7E}" type="datetime1">
              <a:rPr lang="en-US" smtClean="0"/>
              <a:pPr/>
              <a:t>15-May-21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56621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64080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305800" cy="4495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𝑌𝑖𝑒𝑙𝑑</m:t>
                    </m:r>
                    <m:r>
                      <a:rPr lang="en-US" sz="3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𝑘𝑚𝑜𝑙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𝑜𝑓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𝑝𝑟𝑜𝑑𝑢𝑐𝑡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𝑠𝑡𝑜𝑖𝑐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𝑓𝑎𝑐𝑡𝑜𝑟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𝑘𝑚𝑜𝑙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𝑟𝑒𝑎𝑐𝑡𝑎𝑛𝑡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𝑐𝑜𝑛𝑠𝑢𝑚𝑒𝑑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𝑘𝑚𝑜𝑙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𝑝𝑟𝑜𝑑𝑢𝑐𝑡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𝑠𝑡𝑜𝑖𝑐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𝑓𝑎𝑐𝑡𝑜𝑟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𝑟𝑒𝑎𝑐𝑡𝑎𝑛𝑡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𝑐h𝑎𝑟𝑔𝑒𝑑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96%=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𝑘𝑚𝑜𝑙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𝑜𝑓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𝑁𝑂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𝑓𝑜𝑟𝑚𝑒𝑑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 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 </a:t>
                </a:r>
                <a:endParaRPr lang="en-US" sz="3600" dirty="0" smtClean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305800" cy="4495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0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09600"/>
                <a:ext cx="84582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err="1"/>
                  <a:t>kmol</a:t>
                </a:r>
                <a:r>
                  <a:rPr lang="en-US" sz="3600" dirty="0"/>
                  <a:t> of NO formed	=	0.96 x 100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	=</a:t>
                </a:r>
                <a:r>
                  <a:rPr lang="en-US" sz="3600" dirty="0"/>
                  <a:t>	96 </a:t>
                </a:r>
                <a:r>
                  <a:rPr lang="en-US" sz="3600" dirty="0" err="1"/>
                  <a:t>kmol</a:t>
                </a:r>
                <a:r>
                  <a:rPr lang="en-US" sz="3600" dirty="0"/>
                  <a:t> NO</a:t>
                </a:r>
              </a:p>
              <a:p>
                <a:r>
                  <a:rPr lang="en-US" sz="3600" dirty="0" smtClean="0"/>
                  <a:t>Required oxygen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 96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				= </a:t>
                </a:r>
                <a:r>
                  <a:rPr lang="en-US" sz="3600" dirty="0"/>
                  <a:t>	120 kgmol O</a:t>
                </a:r>
                <a:r>
                  <a:rPr lang="en-US" sz="3600" baseline="-25000" dirty="0"/>
                  <a:t>2</a:t>
                </a:r>
                <a:endParaRPr lang="en-US" sz="3600" dirty="0"/>
              </a:p>
              <a:p>
                <a:r>
                  <a:rPr lang="en-US" sz="3600" dirty="0"/>
                  <a:t>Water produced	=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/>
                  <a:t> x 96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				=  </a:t>
                </a:r>
                <a:r>
                  <a:rPr lang="en-US" sz="3600" dirty="0"/>
                  <a:t>	144 kgmol H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O</a:t>
                </a:r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609600"/>
                <a:ext cx="8458200" cy="5181600"/>
              </a:xfrm>
              <a:blipFill rotWithShape="1">
                <a:blip r:embed="rId2"/>
                <a:stretch>
                  <a:fillRect l="-2019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Material and Energy Transfer Operations</a:t>
            </a:r>
            <a:endParaRPr lang="en-US" sz="3600" dirty="0"/>
          </a:p>
          <a:p>
            <a:r>
              <a:rPr lang="en-US" sz="3600" dirty="0"/>
              <a:t>Material is transferred from one process unit to another by compression, pumping or conveying; depending on phase. </a:t>
            </a:r>
            <a:endParaRPr lang="en-US" sz="3600" dirty="0" smtClean="0"/>
          </a:p>
          <a:p>
            <a:r>
              <a:rPr lang="en-US" sz="3600" dirty="0" smtClean="0"/>
              <a:t>This </a:t>
            </a:r>
            <a:r>
              <a:rPr lang="en-US" sz="3600" dirty="0"/>
              <a:t>operation also requires energy input to overcome factional losses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564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3600" dirty="0"/>
              <a:t>The 4% NH</a:t>
            </a:r>
            <a:r>
              <a:rPr lang="en-US" sz="3600" baseline="-25000" dirty="0"/>
              <a:t>3</a:t>
            </a:r>
            <a:r>
              <a:rPr lang="en-US" sz="3600" dirty="0"/>
              <a:t> reacts with O</a:t>
            </a:r>
            <a:r>
              <a:rPr lang="en-US" sz="3600" baseline="-25000" dirty="0"/>
              <a:t>2</a:t>
            </a:r>
            <a:r>
              <a:rPr lang="en-US" sz="3600" dirty="0"/>
              <a:t> to produce N</a:t>
            </a:r>
            <a:r>
              <a:rPr lang="en-US" sz="3600" baseline="-25000" dirty="0"/>
              <a:t>2</a:t>
            </a:r>
            <a:r>
              <a:rPr lang="en-US" sz="3600" dirty="0"/>
              <a:t> &amp; N</a:t>
            </a:r>
            <a:r>
              <a:rPr lang="en-US" sz="3600" baseline="-25000" dirty="0"/>
              <a:t>2</a:t>
            </a:r>
            <a:r>
              <a:rPr lang="en-US" sz="3600" dirty="0"/>
              <a:t>O according to reaction (ii) and (iv):</a:t>
            </a:r>
          </a:p>
          <a:p>
            <a:r>
              <a:rPr lang="en-US" sz="3600" dirty="0" smtClean="0"/>
              <a:t>Adding </a:t>
            </a:r>
            <a:r>
              <a:rPr lang="en-US" sz="3600" dirty="0"/>
              <a:t>reactions (ii) &amp; (iv), reaction (v) is obtained</a:t>
            </a:r>
            <a:r>
              <a:rPr lang="en-US" sz="3600" dirty="0" smtClean="0"/>
              <a:t>:</a:t>
            </a:r>
            <a:r>
              <a:rPr lang="en-US" sz="3600" dirty="0"/>
              <a:t> 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84582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30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228600"/>
                <a:ext cx="8991600" cy="6172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8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𝑂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i="1">
                              <a:latin typeface="Cambria Math"/>
                            </a:rPr>
                            <m:t>𝑔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i="1">
                          <a:latin typeface="Cambria Math"/>
                        </a:rPr>
                        <m:t>𝑣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 smtClean="0"/>
              </a:p>
              <a:p>
                <a:r>
                  <a:rPr lang="en-US" sz="3600" dirty="0"/>
                  <a:t>N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produced	</a:t>
                </a:r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4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			= 	1 kmol</a:t>
                </a:r>
              </a:p>
              <a:p>
                <a:r>
                  <a:rPr lang="en-US" sz="3600" dirty="0"/>
                  <a:t>O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required 	</a:t>
                </a:r>
                <a:r>
                  <a:rPr lang="en-US" sz="3600" dirty="0" smtClean="0"/>
                  <a:t>= 	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4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8 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			=	3.5 </a:t>
                </a:r>
                <a:r>
                  <a:rPr lang="en-US" sz="3600" dirty="0" err="1" smtClean="0"/>
                  <a:t>kmol</a:t>
                </a: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228600"/>
                <a:ext cx="8991600" cy="6172200"/>
              </a:xfrm>
              <a:blipFill rotWithShape="1">
                <a:blip r:embed="rId2"/>
                <a:stretch>
                  <a:fillRect l="-1898" b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4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381000"/>
                <a:ext cx="89916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H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/>
                  <a:t>O </a:t>
                </a:r>
                <a:r>
                  <a:rPr lang="en-US" sz="3600" dirty="0"/>
                  <a:t>produced	</a:t>
                </a:r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4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 smtClean="0"/>
                  <a:t>	=</a:t>
                </a:r>
                <a:r>
                  <a:rPr lang="en-US" sz="3600" dirty="0"/>
                  <a:t>	6 kmol </a:t>
                </a:r>
              </a:p>
              <a:p>
                <a:r>
                  <a:rPr lang="en-US" sz="3600" dirty="0" smtClean="0"/>
                  <a:t>Total </a:t>
                </a:r>
                <a:r>
                  <a:rPr lang="en-US" sz="3600" dirty="0"/>
                  <a:t>oxygen required = 120 + 3.5 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				= </a:t>
                </a:r>
                <a:r>
                  <a:rPr lang="en-US" sz="3600" dirty="0"/>
                  <a:t>123.5 kmol/h </a:t>
                </a:r>
              </a:p>
              <a:p>
                <a:r>
                  <a:rPr lang="en-US" sz="3600" dirty="0" smtClean="0"/>
                  <a:t>Total </a:t>
                </a:r>
                <a:r>
                  <a:rPr lang="en-US" sz="3600" dirty="0"/>
                  <a:t>water produced = 144 + 6 </a:t>
                </a: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				= </a:t>
                </a:r>
                <a:r>
                  <a:rPr lang="en-US" sz="3600" dirty="0"/>
                  <a:t>150 </a:t>
                </a:r>
                <a:r>
                  <a:rPr lang="en-US" sz="3600" dirty="0" err="1" smtClean="0"/>
                  <a:t>kmol</a:t>
                </a:r>
                <a:r>
                  <a:rPr lang="en-US" sz="3600" dirty="0" smtClean="0"/>
                  <a:t>/h</a:t>
                </a:r>
              </a:p>
              <a:p>
                <a:endParaRPr lang="en-US" sz="3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381000"/>
                <a:ext cx="8991600" cy="4648200"/>
              </a:xfrm>
              <a:blipFill rotWithShape="1">
                <a:blip r:embed="rId2"/>
                <a:stretch>
                  <a:fillRect l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7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5344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NB:</a:t>
            </a:r>
            <a:r>
              <a:rPr lang="en-US" sz="3600" dirty="0"/>
              <a:t>	</a:t>
            </a:r>
            <a:endParaRPr lang="en-US" sz="3600" dirty="0" smtClean="0"/>
          </a:p>
          <a:p>
            <a:r>
              <a:rPr lang="en-US" sz="3600" dirty="0" smtClean="0"/>
              <a:t>NH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/Air </a:t>
            </a:r>
            <a:r>
              <a:rPr lang="en-US" sz="3600" dirty="0"/>
              <a:t>mixture of 12 to 28% v/v NH</a:t>
            </a:r>
            <a:r>
              <a:rPr lang="en-US" sz="3600" baseline="-25000" dirty="0"/>
              <a:t>3</a:t>
            </a:r>
            <a:r>
              <a:rPr lang="en-US" sz="3600" dirty="0"/>
              <a:t> is explosive at 20°C.  </a:t>
            </a:r>
            <a:endParaRPr lang="en-US" sz="3600" dirty="0" smtClean="0"/>
          </a:p>
          <a:p>
            <a:r>
              <a:rPr lang="en-US" sz="3600" dirty="0" smtClean="0"/>
              <a:t>Presence </a:t>
            </a:r>
            <a:r>
              <a:rPr lang="en-US" sz="3600" dirty="0"/>
              <a:t>of H</a:t>
            </a:r>
            <a:r>
              <a:rPr lang="en-US" sz="3600" baseline="-25000" dirty="0"/>
              <a:t>2</a:t>
            </a:r>
            <a:r>
              <a:rPr lang="en-US" sz="3600" dirty="0"/>
              <a:t>O vapor reduces the explosion tendency.  </a:t>
            </a:r>
            <a:endParaRPr lang="en-US" sz="3600" dirty="0" smtClean="0"/>
          </a:p>
          <a:p>
            <a:r>
              <a:rPr lang="en-US" sz="3600" dirty="0" smtClean="0"/>
              <a:t>But </a:t>
            </a:r>
            <a:r>
              <a:rPr lang="en-US" sz="3600" dirty="0"/>
              <a:t>the ratio must always be out of danger zone with excess air, e.g., of 11% NH, 89% Air, to keep NH</a:t>
            </a:r>
            <a:r>
              <a:rPr lang="en-US" sz="3600" baseline="-25000" dirty="0"/>
              <a:t>3</a:t>
            </a:r>
            <a:r>
              <a:rPr lang="en-US" sz="3600" dirty="0"/>
              <a:t> below explosive limit.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5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81000"/>
                <a:ext cx="8763000" cy="5668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600" dirty="0"/>
                  <a:t>Therefore, on the basis of 100 kmol NH</a:t>
                </a:r>
                <a:r>
                  <a:rPr lang="en-US" sz="3600" baseline="-25000" dirty="0"/>
                  <a:t>3</a:t>
                </a:r>
                <a:r>
                  <a:rPr lang="en-US" sz="3600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𝑘𝑚𝑜𝑙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𝑘𝑚𝑜𝑙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𝑎𝑖𝑟</m:t>
                          </m:r>
                          <m:r>
                            <a:rPr lang="en-US" sz="3600" i="1">
                              <a:latin typeface="Cambria Math"/>
                            </a:rPr>
                            <m:t> </m:t>
                          </m:r>
                          <m:r>
                            <a:rPr lang="en-US" sz="3600" i="1">
                              <a:latin typeface="Cambria Math"/>
                            </a:rPr>
                            <m:t>𝑠𝑢𝑝𝑝𝑙𝑖𝑒𝑑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89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Ratio </a:t>
                </a:r>
                <a:r>
                  <a:rPr lang="en-US" sz="3600" dirty="0"/>
                  <a:t>11% =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11 </m:t>
                        </m:r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𝑁𝐻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36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100 (</m:t>
                        </m:r>
                        <m:r>
                          <a:rPr lang="en-US" sz="3600" i="1">
                            <a:latin typeface="Cambria Math"/>
                          </a:rPr>
                          <m:t>𝐴𝑖𝑟</m:t>
                        </m:r>
                        <m:r>
                          <a:rPr lang="en-US" sz="36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𝑁𝐻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36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3600" dirty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Let </a:t>
                </a:r>
                <a:r>
                  <a:rPr lang="en-US" sz="3600" dirty="0"/>
                  <a:t>air supplied be X kmol, total kmol NH</a:t>
                </a:r>
                <a:r>
                  <a:rPr lang="en-US" sz="3600" baseline="-25000" dirty="0"/>
                  <a:t>3</a:t>
                </a:r>
                <a:r>
                  <a:rPr lang="en-US" sz="3600" dirty="0"/>
                  <a:t> + air = 100 + X; to maintain the NH</a:t>
                </a:r>
                <a:r>
                  <a:rPr lang="en-US" sz="3600" baseline="-25000" dirty="0"/>
                  <a:t>3</a:t>
                </a:r>
                <a:r>
                  <a:rPr lang="en-US" sz="3600" dirty="0"/>
                  <a:t>/air ratio mixture of 11</a:t>
                </a:r>
                <a:r>
                  <a:rPr lang="en-US" sz="3600" dirty="0" smtClean="0"/>
                  <a:t>%:</a:t>
                </a:r>
                <a:r>
                  <a:rPr lang="en-US" sz="3600" dirty="0"/>
                  <a:t> 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81000"/>
                <a:ext cx="8763000" cy="5668963"/>
              </a:xfrm>
              <a:blipFill rotWithShape="1">
                <a:blip r:embed="rId2"/>
                <a:stretch>
                  <a:fillRect l="-1878" t="-2583"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0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458200" cy="5410200"/>
              </a:xfrm>
            </p:spPr>
            <p:txBody>
              <a:bodyPr>
                <a:noAutofit/>
              </a:bodyPr>
              <a:lstStyle/>
              <a:p>
                <a:r>
                  <a:rPr lang="en-US" sz="3400" dirty="0" smtClean="0"/>
                  <a:t>Therefore,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100 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100+</m:t>
                        </m:r>
                        <m:r>
                          <a:rPr lang="en-US" sz="3400" i="1">
                            <a:latin typeface="Cambria Math"/>
                          </a:rPr>
                          <m:t>𝑋</m:t>
                        </m:r>
                      </m:den>
                    </m:f>
                    <m:r>
                      <a:rPr lang="en-US" sz="3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3400" i="1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:r>
                  <a:rPr lang="en-US" sz="3400" dirty="0" smtClean="0"/>
                  <a:t>(</a:t>
                </a:r>
                <a:r>
                  <a:rPr lang="en-US" sz="3400" dirty="0"/>
                  <a:t>100 + X) 11 </a:t>
                </a:r>
                <a:r>
                  <a:rPr lang="en-US" sz="3400" dirty="0" smtClean="0"/>
                  <a:t>= 100 </a:t>
                </a:r>
                <a:r>
                  <a:rPr lang="en-US" sz="3400" dirty="0"/>
                  <a:t>x 100</a:t>
                </a:r>
              </a:p>
              <a:p>
                <a:pPr marL="0" indent="0">
                  <a:buNone/>
                </a:pPr>
                <a:r>
                  <a:rPr lang="en-US" sz="3400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100+</m:t>
                      </m:r>
                      <m:r>
                        <a:rPr lang="en-US" sz="3400" i="1">
                          <a:latin typeface="Cambria Math"/>
                        </a:rPr>
                        <m:t>𝑋</m:t>
                      </m:r>
                      <m:r>
                        <a:rPr lang="en-US" sz="3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/>
                            </a:rPr>
                            <m:t>100 </m:t>
                          </m:r>
                          <m:r>
                            <a:rPr lang="en-US" sz="3400" i="1">
                              <a:latin typeface="Cambria Math"/>
                            </a:rPr>
                            <m:t>𝑋</m:t>
                          </m:r>
                          <m:r>
                            <a:rPr lang="en-US" sz="3400" i="1">
                              <a:latin typeface="Cambria Math"/>
                            </a:rPr>
                            <m:t> 100</m:t>
                          </m:r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400" dirty="0"/>
              </a:p>
              <a:p>
                <a:pPr marL="0" indent="0"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latin typeface="Cambria Math"/>
                        </a:rPr>
                        <m:t>𝑋</m:t>
                      </m:r>
                      <m:r>
                        <a:rPr lang="en-US" sz="3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/>
                            </a:rPr>
                            <m:t>100 </m:t>
                          </m:r>
                          <m:r>
                            <a:rPr lang="en-US" sz="3400" i="1">
                              <a:latin typeface="Cambria Math"/>
                            </a:rPr>
                            <m:t>𝑥</m:t>
                          </m:r>
                          <m:r>
                            <a:rPr lang="en-US" sz="3400" i="1">
                              <a:latin typeface="Cambria Math"/>
                            </a:rPr>
                            <m:t> 100</m:t>
                          </m:r>
                        </m:num>
                        <m:den>
                          <m:r>
                            <a:rPr lang="en-US" sz="3400" i="1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3400" i="1">
                          <a:latin typeface="Cambria Math"/>
                        </a:rPr>
                        <m:t>−100=809.09 </m:t>
                      </m:r>
                      <m:r>
                        <a:rPr lang="en-US" sz="3400" i="1">
                          <a:latin typeface="Cambria Math"/>
                        </a:rPr>
                        <m:t>𝑘𝑚𝑜𝑙</m:t>
                      </m:r>
                    </m:oMath>
                  </m:oMathPara>
                </a14:m>
                <a:endParaRPr lang="en-US" sz="3400" dirty="0"/>
              </a:p>
              <a:p>
                <a:pPr marL="0" indent="0">
                  <a:buNone/>
                </a:pPr>
                <a:endParaRPr lang="en-US" sz="3400" dirty="0"/>
              </a:p>
              <a:p>
                <a:endParaRPr lang="en-US" sz="3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458200" cy="5410200"/>
              </a:xfrm>
              <a:blipFill rotWithShape="1">
                <a:blip r:embed="rId2"/>
                <a:stretch>
                  <a:fillRect l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5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5344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Air is composed </a:t>
                </a:r>
                <a:r>
                  <a:rPr lang="en-US" sz="3600" dirty="0" smtClean="0"/>
                  <a:t>of: 79</a:t>
                </a:r>
                <a:r>
                  <a:rPr lang="en-US" sz="3600" dirty="0"/>
                  <a:t>% N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and 21% O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v/v; </a:t>
                </a:r>
              </a:p>
              <a:p>
                <a:r>
                  <a:rPr lang="en-US" sz="3600" dirty="0"/>
                  <a:t>Therefore, O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entering </a:t>
                </a:r>
                <a:r>
                  <a:rPr lang="en-US" sz="3600" dirty="0" smtClean="0"/>
                  <a:t>oxidizer: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 809.09=169.91 </m:t>
                      </m:r>
                      <m:r>
                        <a:rPr lang="en-US" sz="3600" i="1">
                          <a:latin typeface="Cambria Math"/>
                        </a:rPr>
                        <m:t>𝑘𝑚𝑜𝑙</m:t>
                      </m:r>
                      <m:r>
                        <a:rPr lang="en-US" sz="3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  <a:p>
                <a:pPr marL="0" indent="0">
                  <a:buNone/>
                </a:pPr>
                <a:endParaRPr lang="en-US" sz="3600" dirty="0"/>
              </a:p>
              <a:p>
                <a:r>
                  <a:rPr lang="en-US" sz="3600" dirty="0"/>
                  <a:t>N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entering oxidizer   </a:t>
                </a:r>
                <a:endParaRPr lang="en-US" sz="3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79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100 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</a:rPr>
                        <m:t> 809.09=639.18 </m:t>
                      </m:r>
                      <m:r>
                        <a:rPr lang="en-US" sz="3600" i="1">
                          <a:latin typeface="Cambria Math"/>
                        </a:rPr>
                        <m:t>𝑘𝑚𝑜𝑙</m:t>
                      </m:r>
                    </m:oMath>
                  </m:oMathPara>
                </a14:m>
                <a:endParaRPr lang="en-US" sz="3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534400" cy="5745163"/>
              </a:xfrm>
              <a:blipFill rotWithShape="1">
                <a:blip r:embed="rId2"/>
                <a:stretch>
                  <a:fillRect l="-1929"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5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4038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Unreacted </a:t>
            </a:r>
            <a:r>
              <a:rPr lang="en-US" sz="3600" dirty="0"/>
              <a:t>O</a:t>
            </a:r>
            <a:r>
              <a:rPr lang="en-US" sz="3600" baseline="-25000" dirty="0"/>
              <a:t>2</a:t>
            </a:r>
            <a:r>
              <a:rPr lang="en-US" sz="3600" dirty="0"/>
              <a:t>	</a:t>
            </a:r>
            <a:r>
              <a:rPr lang="en-US" sz="3600" dirty="0" smtClean="0"/>
              <a:t>=</a:t>
            </a:r>
            <a:r>
              <a:rPr lang="en-US" sz="3600" dirty="0"/>
              <a:t> </a:t>
            </a:r>
            <a:r>
              <a:rPr lang="en-US" sz="3600" dirty="0" smtClean="0"/>
              <a:t>169.91 </a:t>
            </a:r>
            <a:r>
              <a:rPr lang="en-US" sz="3600" dirty="0"/>
              <a:t>– 123.50</a:t>
            </a:r>
          </a:p>
          <a:p>
            <a:pPr marL="0" indent="0">
              <a:buNone/>
            </a:pPr>
            <a:r>
              <a:rPr lang="en-US" sz="3600" dirty="0"/>
              <a:t>			</a:t>
            </a:r>
            <a:r>
              <a:rPr lang="en-US" sz="3600" dirty="0" smtClean="0"/>
              <a:t>	= 46.41 </a:t>
            </a:r>
            <a:r>
              <a:rPr lang="en-US" sz="3600" dirty="0"/>
              <a:t>kmol </a:t>
            </a:r>
          </a:p>
          <a:p>
            <a:r>
              <a:rPr lang="en-US" sz="3600" dirty="0"/>
              <a:t>Total N</a:t>
            </a:r>
            <a:r>
              <a:rPr lang="en-US" sz="3600" baseline="-25000" dirty="0"/>
              <a:t>2</a:t>
            </a:r>
            <a:r>
              <a:rPr lang="en-US" sz="3600" dirty="0"/>
              <a:t> = N</a:t>
            </a:r>
            <a:r>
              <a:rPr lang="en-US" sz="3600" baseline="-25000" dirty="0"/>
              <a:t>2</a:t>
            </a:r>
            <a:r>
              <a:rPr lang="en-US" sz="3600" dirty="0"/>
              <a:t> from air + N</a:t>
            </a:r>
            <a:r>
              <a:rPr lang="en-US" sz="3600" baseline="-25000" dirty="0"/>
              <a:t>2</a:t>
            </a:r>
            <a:r>
              <a:rPr lang="en-US" sz="3600" dirty="0"/>
              <a:t> produced</a:t>
            </a:r>
          </a:p>
          <a:p>
            <a:pPr marL="0" indent="0">
              <a:buNone/>
            </a:pPr>
            <a:r>
              <a:rPr lang="en-US" sz="3600" dirty="0" smtClean="0"/>
              <a:t>		  </a:t>
            </a:r>
            <a:r>
              <a:rPr lang="en-US" sz="3600" dirty="0"/>
              <a:t>= 639.18 + 1</a:t>
            </a:r>
          </a:p>
          <a:p>
            <a:pPr marL="0" indent="0">
              <a:buNone/>
            </a:pPr>
            <a:r>
              <a:rPr lang="en-US" sz="3600" dirty="0" smtClean="0"/>
              <a:t>	</a:t>
            </a:r>
            <a:r>
              <a:rPr lang="en-US" sz="3600" dirty="0"/>
              <a:t>	  = 640.18 kmol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8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Summary 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26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04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5745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</a:t>
            </a:r>
            <a:r>
              <a:rPr lang="en-US" sz="3600" dirty="0"/>
              <a:t>addition to energy requirement for separation and movement, energy input is also required to attain favorable operating conditions of temperatures and pressures. </a:t>
            </a:r>
            <a:endParaRPr lang="en-US" sz="3600" dirty="0" smtClean="0"/>
          </a:p>
          <a:p>
            <a:r>
              <a:rPr lang="en-US" sz="3600" dirty="0" smtClean="0"/>
              <a:t>For </a:t>
            </a:r>
            <a:r>
              <a:rPr lang="en-US" sz="3600" dirty="0"/>
              <a:t>example, a mixture of gases can be compressed to achieve a reasonable chemical conversion.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9426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Waste Heat </a:t>
            </a:r>
            <a:r>
              <a:rPr lang="en-US" b="1" dirty="0" smtClean="0">
                <a:solidFill>
                  <a:srgbClr val="FF0000"/>
                </a:solidFill>
              </a:rPr>
              <a:t>Boiler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There </a:t>
            </a:r>
            <a:r>
              <a:rPr lang="en-US" sz="3600" dirty="0"/>
              <a:t>is no separation of material. 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composition changes as nitric oxide (NO) is oxidized to NO</a:t>
            </a:r>
            <a:r>
              <a:rPr lang="en-US" sz="3600" baseline="-25000" dirty="0"/>
              <a:t>2</a:t>
            </a:r>
            <a:r>
              <a:rPr lang="en-US" sz="3600" dirty="0"/>
              <a:t> at low </a:t>
            </a:r>
            <a:r>
              <a:rPr lang="en-US" sz="3600" dirty="0" smtClean="0"/>
              <a:t>temperature in the condenser, </a:t>
            </a:r>
            <a:r>
              <a:rPr lang="en-US" sz="3600" dirty="0"/>
              <a:t>depending on residence time.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9842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Material Balance on Condenser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8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54403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Composition of </a:t>
            </a:r>
            <a:r>
              <a:rPr lang="en-US" sz="3600" dirty="0" smtClean="0"/>
              <a:t>stream </a:t>
            </a:r>
            <a:r>
              <a:rPr lang="en-US" sz="3600" dirty="0"/>
              <a:t>(3) = composition of stream (4), i.e., inlet stream composition to condenser is same as </a:t>
            </a:r>
            <a:r>
              <a:rPr lang="en-US" sz="3600" dirty="0" smtClean="0"/>
              <a:t>composition </a:t>
            </a:r>
            <a:r>
              <a:rPr lang="en-US" sz="3600" dirty="0"/>
              <a:t>from oxidizer outlet.  </a:t>
            </a:r>
            <a:endParaRPr lang="en-US" sz="3600" dirty="0" smtClean="0"/>
          </a:p>
          <a:p>
            <a:r>
              <a:rPr lang="en-US" sz="3600" dirty="0"/>
              <a:t>If the acid composition leaving condenser is 45% w/w (due to nitric oxide, NO, oxidizing to NO</a:t>
            </a:r>
            <a:r>
              <a:rPr lang="en-US" sz="3600" baseline="-25000" dirty="0"/>
              <a:t>2</a:t>
            </a:r>
            <a:r>
              <a:rPr lang="en-US" sz="3600" dirty="0"/>
              <a:t> and dissolving in traces of H</a:t>
            </a:r>
            <a:r>
              <a:rPr lang="en-US" sz="3600" baseline="-25000" dirty="0"/>
              <a:t>2</a:t>
            </a:r>
            <a:r>
              <a:rPr lang="en-US" sz="3600" dirty="0"/>
              <a:t>O), the gas phase composition can be estimated from gas/liquid (leaving condenser) equilibrium relationship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600" dirty="0"/>
              <a:t>At 40°C the vapor pressure (partial vapor pressure) of water for 45% w/w HNO</a:t>
            </a:r>
            <a:r>
              <a:rPr lang="en-US" sz="3600" baseline="-25000" dirty="0"/>
              <a:t>3</a:t>
            </a:r>
            <a:r>
              <a:rPr lang="en-US" sz="3600" dirty="0"/>
              <a:t> is 29.3 mm Hg (Perry’s Chem. Eng. Hand book 7</a:t>
            </a:r>
            <a:r>
              <a:rPr lang="en-US" sz="3600" baseline="30000" dirty="0"/>
              <a:t>th</a:t>
            </a:r>
            <a:r>
              <a:rPr lang="en-US" sz="3600" dirty="0"/>
              <a:t> edition pp.2 – 84, Tables 2- 16).  </a:t>
            </a:r>
            <a:endParaRPr lang="en-US" sz="3600" dirty="0" smtClean="0"/>
          </a:p>
          <a:p>
            <a:r>
              <a:rPr lang="en-US" sz="3600" dirty="0" smtClean="0"/>
              <a:t>For </a:t>
            </a:r>
            <a:r>
              <a:rPr lang="en-US" sz="3600" dirty="0"/>
              <a:t>total pressure of 8 </a:t>
            </a:r>
            <a:r>
              <a:rPr lang="en-US" sz="3600" dirty="0" smtClean="0"/>
              <a:t>atm., </a:t>
            </a:r>
            <a:r>
              <a:rPr lang="en-US" sz="3600" dirty="0"/>
              <a:t>the mole fraction of water in the outlet stream = ratio of vapor pressure to total pressure.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5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1000"/>
                <a:ext cx="88392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i.e.,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𝑚𝑜𝑙𝑒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𝑓𝑟𝑎𝑐𝑡𝑖𝑜𝑛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𝑜𝑓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𝑤𝑎𝑡𝑒𝑟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𝑣𝑎𝑝𝑜𝑟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𝑝𝑟𝑒𝑠𝑠𝑢𝑟𝑒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𝑡𝑜𝑡𝑎𝑙</m:t>
                        </m:r>
                        <m:r>
                          <a:rPr lang="en-US" sz="3600" i="1">
                            <a:latin typeface="Cambria Math"/>
                          </a:rPr>
                          <m:t> </m:t>
                        </m:r>
                        <m:r>
                          <a:rPr lang="en-US" sz="3600" i="1">
                            <a:latin typeface="Cambria Math"/>
                          </a:rPr>
                          <m:t>𝑝𝑟𝑒𝑠𝑠𝑢𝑟𝑒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29.3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</a:rPr>
                            <m:t>760 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 8</m:t>
                          </m:r>
                        </m:den>
                      </m:f>
                      <m:r>
                        <a:rPr lang="en-US" sz="3600" i="1">
                          <a:latin typeface="Cambria Math"/>
                        </a:rPr>
                        <m:t>=4.8191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  <a:p>
                <a:r>
                  <a:rPr lang="en-US" sz="3600" dirty="0"/>
                  <a:t>Assuming all the water is condensed:</a:t>
                </a:r>
              </a:p>
              <a:p>
                <a:r>
                  <a:rPr lang="en-US" sz="3600" dirty="0"/>
                  <a:t>Water condensed = 150 </a:t>
                </a:r>
                <a:r>
                  <a:rPr lang="en-US" sz="3600" dirty="0" err="1"/>
                  <a:t>kgmol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				= 2700 kg H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O</a:t>
                </a:r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1000"/>
                <a:ext cx="8839200" cy="5745163"/>
              </a:xfrm>
              <a:blipFill rotWithShape="1">
                <a:blip r:embed="rId2"/>
                <a:stretch>
                  <a:fillRect l="-1862"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8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458200" cy="6096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𝑂</m:t>
                      </m:r>
                      <m:r>
                        <a:rPr lang="en-US" sz="3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  <m:r>
                            <a:rPr lang="en-US" sz="3600" i="1">
                              <a:latin typeface="Cambria Math"/>
                            </a:rPr>
                            <m:t>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</a:rPr>
                            <m:t>𝐻𝑁𝑂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+</m:t>
                      </m:r>
                      <m:r>
                        <a:rPr lang="en-US" sz="3600" i="1">
                          <a:latin typeface="Cambria Math"/>
                        </a:rPr>
                        <m:t>𝑁𝑂</m:t>
                      </m:r>
                      <m:r>
                        <a:rPr lang="en-US" sz="3600" i="1">
                          <a:latin typeface="Cambria Math"/>
                        </a:rPr>
                        <m:t>……(</m:t>
                      </m:r>
                      <m:r>
                        <a:rPr lang="en-US" sz="3600" i="1">
                          <a:latin typeface="Cambria Math"/>
                        </a:rPr>
                        <m:t>𝑣𝑖</m:t>
                      </m:r>
                      <m:r>
                        <a:rPr lang="en-US" sz="3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Let </a:t>
                </a:r>
                <a:r>
                  <a:rPr lang="en-US" sz="3600" dirty="0"/>
                  <a:t>100 kmol HNO</a:t>
                </a:r>
                <a:r>
                  <a:rPr lang="en-US" sz="3600" baseline="-25000" dirty="0"/>
                  <a:t>3</a:t>
                </a:r>
                <a:r>
                  <a:rPr lang="en-US" sz="3600" dirty="0"/>
                  <a:t> be produced (as tentative basis) in the condenser.</a:t>
                </a:r>
              </a:p>
              <a:p>
                <a:r>
                  <a:rPr lang="en-US" sz="3600" dirty="0"/>
                  <a:t>H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O required to produce 100 kmol HNO</a:t>
                </a:r>
                <a:r>
                  <a:rPr lang="en-US" sz="3600" baseline="-25000" dirty="0"/>
                  <a:t>3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				=	</a:t>
                </a:r>
                <a:r>
                  <a:rPr lang="en-US" sz="3600" dirty="0" smtClean="0"/>
                  <a:t>50 kmol H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/>
                  <a:t>O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				=	50 x 16</a:t>
                </a:r>
              </a:p>
              <a:p>
                <a:pPr marL="0" indent="0">
                  <a:buNone/>
                </a:pPr>
                <a:r>
                  <a:rPr lang="en-US" sz="3600" dirty="0"/>
                  <a:t>				=	</a:t>
                </a:r>
                <a:r>
                  <a:rPr lang="en-US" sz="3600" dirty="0" smtClean="0"/>
                  <a:t>900 kg </a:t>
                </a:r>
                <a:r>
                  <a:rPr lang="en-US" sz="3600" dirty="0"/>
                  <a:t>H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O</a:t>
                </a:r>
              </a:p>
              <a:p>
                <a:r>
                  <a:rPr lang="en-US" sz="3600" dirty="0"/>
                  <a:t>HNO</a:t>
                </a:r>
                <a:r>
                  <a:rPr lang="en-US" sz="3600" baseline="-25000" dirty="0"/>
                  <a:t>3</a:t>
                </a:r>
                <a:r>
                  <a:rPr lang="en-US" sz="3600" dirty="0"/>
                  <a:t> = 100 x 63	</a:t>
                </a:r>
                <a:r>
                  <a:rPr lang="en-US" sz="3600" dirty="0" smtClean="0"/>
                  <a:t>=</a:t>
                </a:r>
                <a:r>
                  <a:rPr lang="en-US" sz="3600" dirty="0"/>
                  <a:t>	6,300 kg HNO</a:t>
                </a:r>
                <a:r>
                  <a:rPr lang="en-US" sz="3600" baseline="-25000" dirty="0"/>
                  <a:t>3</a:t>
                </a:r>
                <a:endParaRPr lang="en-US" sz="3600" dirty="0"/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458200" cy="6096000"/>
              </a:xfrm>
              <a:blipFill rotWithShape="1">
                <a:blip r:embed="rId2"/>
                <a:stretch>
                  <a:fillRect l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08-Mar-15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Eng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9C4D-9BA9-4077-8BD5-82A74DCE0288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2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</TotalTime>
  <Words>3142</Words>
  <Application>Microsoft Office PowerPoint</Application>
  <PresentationFormat>On-screen Show (4:3)</PresentationFormat>
  <Paragraphs>492</Paragraphs>
  <Slides>95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ICH 3102: CHEMICAL PLANT DESIGN</vt:lpstr>
      <vt:lpstr>Process Units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Assign-1:</vt:lpstr>
      <vt:lpstr>List of Process Industries for Assign-1</vt:lpstr>
      <vt:lpstr>Slide 18</vt:lpstr>
      <vt:lpstr>Documentation</vt:lpstr>
      <vt:lpstr>Slide 20</vt:lpstr>
      <vt:lpstr>Slide 21</vt:lpstr>
      <vt:lpstr>Slide 22</vt:lpstr>
      <vt:lpstr>Slide 23</vt:lpstr>
      <vt:lpstr>Slide 24</vt:lpstr>
      <vt:lpstr>Material Balance </vt:lpstr>
      <vt:lpstr>Slide 26</vt:lpstr>
      <vt:lpstr>Slide 27</vt:lpstr>
      <vt:lpstr>Slide 28</vt:lpstr>
      <vt:lpstr>Slide 29</vt:lpstr>
      <vt:lpstr>Example-1</vt:lpstr>
      <vt:lpstr>Slide 31</vt:lpstr>
      <vt:lpstr>Example-2</vt:lpstr>
      <vt:lpstr>Slide 33</vt:lpstr>
      <vt:lpstr>Slide 34</vt:lpstr>
      <vt:lpstr>Slide 35</vt:lpstr>
      <vt:lpstr>Recycle, purge and by-pass streams</vt:lpstr>
      <vt:lpstr>Flow Sheeting</vt:lpstr>
      <vt:lpstr>Slide 38</vt:lpstr>
      <vt:lpstr>Slide 39</vt:lpstr>
      <vt:lpstr>Types of Flow-sheet diagram</vt:lpstr>
      <vt:lpstr>Slide 41</vt:lpstr>
      <vt:lpstr>Data presentation on flowsheet diagram</vt:lpstr>
      <vt:lpstr>Slide 43</vt:lpstr>
      <vt:lpstr>Slide 44</vt:lpstr>
      <vt:lpstr>Plant Layout</vt:lpstr>
      <vt:lpstr>Slide 46</vt:lpstr>
      <vt:lpstr>Slide 47</vt:lpstr>
      <vt:lpstr>Flowsheet Calculations</vt:lpstr>
      <vt:lpstr>Slide 49</vt:lpstr>
      <vt:lpstr>Slide 50</vt:lpstr>
      <vt:lpstr>Slide 51</vt:lpstr>
      <vt:lpstr>Reactors</vt:lpstr>
      <vt:lpstr>Slide 53</vt:lpstr>
      <vt:lpstr>Important Concepts in Flow Sheeting:</vt:lpstr>
      <vt:lpstr>Slide 55</vt:lpstr>
      <vt:lpstr>Slide 56</vt:lpstr>
      <vt:lpstr>Slide 57</vt:lpstr>
      <vt:lpstr>Slide 58</vt:lpstr>
      <vt:lpstr>Slide 59</vt:lpstr>
      <vt:lpstr>Conversion</vt:lpstr>
      <vt:lpstr>Slide 61</vt:lpstr>
      <vt:lpstr>Slide 62</vt:lpstr>
      <vt:lpstr>Slide 63</vt:lpstr>
      <vt:lpstr>Slide 64</vt:lpstr>
      <vt:lpstr>Slide 65</vt:lpstr>
      <vt:lpstr>Slide 66</vt:lpstr>
      <vt:lpstr>Material Balances for Several Processing Units</vt:lpstr>
      <vt:lpstr>Manufacture of Nitric acid</vt:lpstr>
      <vt:lpstr>Slide 69</vt:lpstr>
      <vt:lpstr>Slide 70</vt:lpstr>
      <vt:lpstr>Slide 71</vt:lpstr>
      <vt:lpstr>Oxidizer Reactions</vt:lpstr>
      <vt:lpstr>Slide 73</vt:lpstr>
      <vt:lpstr>Slide 74</vt:lpstr>
      <vt:lpstr>Absorber Reactions</vt:lpstr>
      <vt:lpstr>Oxidizer: Material balance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Waste Heat Boiler </vt:lpstr>
      <vt:lpstr>Material Balance on Condenser</vt:lpstr>
      <vt:lpstr>Slide 92</vt:lpstr>
      <vt:lpstr>Slide 93</vt:lpstr>
      <vt:lpstr>Slide 94</vt:lpstr>
      <vt:lpstr>Slide 95</vt:lpstr>
    </vt:vector>
  </TitlesOfParts>
  <Company>Kyambogo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422: PROCESS EVALUATION, DESIGN AND PROJECT MANAGEMENT</dc:title>
  <dc:creator>Wanasolo</dc:creator>
  <cp:lastModifiedBy>Windows User</cp:lastModifiedBy>
  <cp:revision>271</cp:revision>
  <cp:lastPrinted>2015-02-09T07:13:42Z</cp:lastPrinted>
  <dcterms:created xsi:type="dcterms:W3CDTF">2014-12-31T10:41:00Z</dcterms:created>
  <dcterms:modified xsi:type="dcterms:W3CDTF">2021-05-15T10:38:22Z</dcterms:modified>
</cp:coreProperties>
</file>