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1" r:id="rId2"/>
    <p:sldId id="419" r:id="rId3"/>
    <p:sldId id="350" r:id="rId4"/>
    <p:sldId id="435" r:id="rId5"/>
    <p:sldId id="420" r:id="rId6"/>
    <p:sldId id="437" r:id="rId7"/>
    <p:sldId id="438" r:id="rId8"/>
    <p:sldId id="431" r:id="rId9"/>
    <p:sldId id="430" r:id="rId10"/>
    <p:sldId id="436" r:id="rId11"/>
    <p:sldId id="421" r:id="rId12"/>
    <p:sldId id="439" r:id="rId13"/>
    <p:sldId id="429" r:id="rId14"/>
    <p:sldId id="422" r:id="rId15"/>
    <p:sldId id="423" r:id="rId16"/>
    <p:sldId id="424" r:id="rId17"/>
    <p:sldId id="425" r:id="rId18"/>
    <p:sldId id="428" r:id="rId19"/>
    <p:sldId id="440" r:id="rId20"/>
    <p:sldId id="441" r:id="rId21"/>
    <p:sldId id="432" r:id="rId22"/>
    <p:sldId id="434" r:id="rId23"/>
    <p:sldId id="354" r:id="rId24"/>
    <p:sldId id="349" r:id="rId25"/>
    <p:sldId id="362" r:id="rId26"/>
    <p:sldId id="366" r:id="rId27"/>
    <p:sldId id="387" r:id="rId28"/>
    <p:sldId id="385" r:id="rId29"/>
    <p:sldId id="390" r:id="rId30"/>
    <p:sldId id="404" r:id="rId31"/>
    <p:sldId id="405" r:id="rId32"/>
    <p:sldId id="407" r:id="rId33"/>
    <p:sldId id="408" r:id="rId34"/>
    <p:sldId id="409" r:id="rId35"/>
    <p:sldId id="393" r:id="rId36"/>
    <p:sldId id="411" r:id="rId37"/>
    <p:sldId id="412" r:id="rId38"/>
    <p:sldId id="413" r:id="rId39"/>
    <p:sldId id="415" r:id="rId40"/>
    <p:sldId id="416" r:id="rId41"/>
    <p:sldId id="417" r:id="rId42"/>
    <p:sldId id="414" r:id="rId43"/>
    <p:sldId id="394" r:id="rId44"/>
    <p:sldId id="395" r:id="rId45"/>
    <p:sldId id="396" r:id="rId46"/>
    <p:sldId id="442" r:id="rId47"/>
    <p:sldId id="444" r:id="rId48"/>
    <p:sldId id="445" r:id="rId49"/>
    <p:sldId id="447" r:id="rId50"/>
    <p:sldId id="449" r:id="rId51"/>
    <p:sldId id="450" r:id="rId52"/>
    <p:sldId id="452" r:id="rId53"/>
    <p:sldId id="454" r:id="rId54"/>
    <p:sldId id="455" r:id="rId55"/>
    <p:sldId id="457" r:id="rId56"/>
    <p:sldId id="458" r:id="rId57"/>
    <p:sldId id="459" r:id="rId58"/>
    <p:sldId id="461" r:id="rId59"/>
    <p:sldId id="463" r:id="rId60"/>
    <p:sldId id="466" r:id="rId61"/>
    <p:sldId id="465" r:id="rId6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2C365E-EA92-451F-A951-79C3A3DADBDA}" type="datetimeFigureOut">
              <a:rPr lang="en-US" smtClean="0"/>
              <a:t>31-Mar-18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2D2569-19B5-41D7-8A18-D8FD45418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868D-D03A-4C02-BE16-957509B3EDF0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7981-7D43-4486-A863-DF21889F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5547-3B4F-4636-B4D3-2D3809CA5FCB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C3D2-6B06-4A44-84A6-4009875BDFD3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DDA-F7AA-4CD2-B8D4-FE49163FA184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EB1A-6461-4EA7-9DEE-2B05FE303597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8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254C-47BA-47CE-B62F-27CC999B51CA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8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5743-5357-4809-8499-0F29D35DAEB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B37C-AF23-4670-AD4C-A63CFB41F6AA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85C2-3EF2-49CD-9B7F-2A90492CFEB0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FF0C-1C86-4725-99E7-8C0119D84E74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FC22-75C6-4816-ACCB-270D1230FEC3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D44F-D1BA-451F-9FEB-D9125961CE6A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1411-6A33-4A95-9246-226BC7F2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291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PROCESS CONTROL AND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79208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LECTURE TWO</a:t>
            </a: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20472" cy="579350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Integral action gives the controller a large gain at low frequencies that results in eliminating offset. </a:t>
            </a:r>
          </a:p>
          <a:p>
            <a:r>
              <a:rPr lang="en-US" sz="3600" dirty="0" smtClean="0"/>
              <a:t>However</a:t>
            </a:r>
            <a:r>
              <a:rPr lang="en-US" sz="3600" dirty="0"/>
              <a:t>, integrals give information concerning the past. That is why integrals are always late or </a:t>
            </a:r>
            <a:r>
              <a:rPr lang="en-US" sz="3600" dirty="0" smtClean="0"/>
              <a:t>slow acting. </a:t>
            </a:r>
            <a:endParaRPr lang="en-US" sz="3600" dirty="0"/>
          </a:p>
          <a:p>
            <a:r>
              <a:rPr lang="en-US" sz="3600" dirty="0"/>
              <a:t>Integrals provide stability but have a tendency to get stuck in the past. </a:t>
            </a:r>
          </a:p>
          <a:p>
            <a:r>
              <a:rPr lang="en-US" sz="3600" dirty="0"/>
              <a:t>In most controllers the proportional and integral action are combined.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2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Actuators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02824" cy="4929411"/>
          </a:xfrm>
        </p:spPr>
        <p:txBody>
          <a:bodyPr>
            <a:noAutofit/>
          </a:bodyPr>
          <a:lstStyle/>
          <a:p>
            <a:r>
              <a:rPr lang="en-US" dirty="0"/>
              <a:t>An actuator is a mechanism for turning energy into motion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 </a:t>
            </a:r>
            <a:r>
              <a:rPr lang="en-US" dirty="0"/>
              <a:t>component of a machine that is responsible for moving or controlling a mechanism or system, for example by </a:t>
            </a:r>
            <a:r>
              <a:rPr lang="en-US" dirty="0" smtClean="0"/>
              <a:t>opening </a:t>
            </a:r>
            <a:r>
              <a:rPr lang="en-US" dirty="0"/>
              <a:t>or </a:t>
            </a:r>
            <a:r>
              <a:rPr lang="en-US" dirty="0" smtClean="0"/>
              <a:t>closing </a:t>
            </a:r>
            <a:r>
              <a:rPr lang="en-US" dirty="0"/>
              <a:t>a valve; in simple terms, it is a "mover</a:t>
            </a:r>
            <a:r>
              <a:rPr lang="en-US" dirty="0" smtClean="0"/>
              <a:t>". </a:t>
            </a:r>
          </a:p>
          <a:p>
            <a:r>
              <a:rPr lang="en-US" dirty="0" smtClean="0"/>
              <a:t>Actuators</a:t>
            </a:r>
            <a:r>
              <a:rPr lang="en-US" dirty="0"/>
              <a:t> can be categorized by the energy source they require to generate motion.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1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88640"/>
            <a:ext cx="8964488" cy="6192688"/>
          </a:xfrm>
        </p:spPr>
        <p:txBody>
          <a:bodyPr>
            <a:noAutofit/>
          </a:bodyPr>
          <a:lstStyle/>
          <a:p>
            <a:r>
              <a:rPr lang="en-US" sz="3500" dirty="0" smtClean="0"/>
              <a:t>For example: Pneumatic </a:t>
            </a:r>
            <a:r>
              <a:rPr lang="en-US" sz="3500" dirty="0"/>
              <a:t>actuators use compressed air to generate motion.</a:t>
            </a:r>
          </a:p>
          <a:p>
            <a:r>
              <a:rPr lang="en-US" sz="3500" dirty="0" smtClean="0"/>
              <a:t>Hydraulic </a:t>
            </a:r>
            <a:r>
              <a:rPr lang="en-US" sz="3500" dirty="0"/>
              <a:t>actuators use liquid to generate motion.</a:t>
            </a:r>
          </a:p>
          <a:p>
            <a:r>
              <a:rPr lang="en-US" sz="3500" dirty="0"/>
              <a:t>Electric actuators use an external power source, such as a battery, to generate motion. </a:t>
            </a:r>
          </a:p>
          <a:p>
            <a:r>
              <a:rPr lang="en-US" sz="3500" dirty="0"/>
              <a:t>Thermal actuators use a heat source to generate motion. </a:t>
            </a:r>
          </a:p>
          <a:p>
            <a:r>
              <a:rPr lang="en-US" sz="3500" dirty="0"/>
              <a:t>The data </a:t>
            </a:r>
            <a:r>
              <a:rPr lang="en-US" sz="3500" dirty="0" smtClean="0"/>
              <a:t>from energy source is </a:t>
            </a:r>
            <a:r>
              <a:rPr lang="en-US" sz="3500" dirty="0"/>
              <a:t>generated </a:t>
            </a:r>
            <a:r>
              <a:rPr lang="en-US" sz="3500" dirty="0" smtClean="0"/>
              <a:t>and provided by sensors.</a:t>
            </a:r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0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actuator requires a control signal and a source of energy.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control signal is relatively low energy and may be electric voltage or current, pneumatic or hydraulic pressure, or even human power.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control signal is received, the actuator responds by converting the energy into mechanical motion.</a:t>
            </a:r>
          </a:p>
          <a:p>
            <a:r>
              <a:rPr lang="en-US" dirty="0" smtClean="0"/>
              <a:t>The </a:t>
            </a:r>
            <a:r>
              <a:rPr lang="en-US" dirty="0"/>
              <a:t>control system can be simple (a fixed mechanical or electronic system</a:t>
            </a:r>
            <a:r>
              <a:rPr lang="en-US" dirty="0" smtClean="0"/>
              <a:t>) or software-based </a:t>
            </a:r>
            <a:r>
              <a:rPr lang="en-US" dirty="0"/>
              <a:t>(e.g</a:t>
            </a:r>
            <a:r>
              <a:rPr lang="en-US" dirty="0" smtClean="0"/>
              <a:t>., </a:t>
            </a:r>
            <a:r>
              <a:rPr lang="en-US" dirty="0"/>
              <a:t>a printer driver, robot control system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2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Sensors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112568"/>
          </a:xfrm>
        </p:spPr>
        <p:txBody>
          <a:bodyPr>
            <a:normAutofit/>
          </a:bodyPr>
          <a:lstStyle/>
          <a:p>
            <a:r>
              <a:rPr lang="en-US" dirty="0"/>
              <a:t>A sensor is a device that detects and responds to some type of input from the physical environment.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specific input could be light, heat, motion, moisture, pressure, or any one of a great number of other environmental phenomena.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output is generally a signal that is converted to human-readable display at the sensor location or transmitted electronically over a network for reading or further processing.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4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a mercury-based glass thermometer, the input is temperature.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liquid contained expands and contracts in response, causing the level to be higher or lower on the marked gauge, which is human-readable. 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Study question</a:t>
            </a:r>
          </a:p>
          <a:p>
            <a:r>
              <a:rPr lang="en-US" sz="3600" dirty="0" smtClean="0"/>
              <a:t>What are the different types of sensor?</a:t>
            </a:r>
            <a:r>
              <a:rPr lang="en-US" sz="3600" dirty="0"/>
              <a:t> 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4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>
            <a:normAutofit/>
          </a:bodyPr>
          <a:lstStyle/>
          <a:p>
            <a:r>
              <a:rPr lang="en-US" sz="3600" dirty="0"/>
              <a:t>Motion sensors in various systems including home security </a:t>
            </a:r>
            <a:r>
              <a:rPr lang="en-US" sz="3600" dirty="0" smtClean="0"/>
              <a:t>lights and automatic </a:t>
            </a:r>
            <a:r>
              <a:rPr lang="en-US" sz="3600" dirty="0"/>
              <a:t>doors </a:t>
            </a:r>
            <a:r>
              <a:rPr lang="en-US" sz="3600" dirty="0" smtClean="0"/>
              <a:t>usually send </a:t>
            </a:r>
            <a:r>
              <a:rPr lang="en-US" sz="3600" dirty="0"/>
              <a:t>out some type of energy, such </a:t>
            </a:r>
            <a:r>
              <a:rPr lang="en-US" sz="3600" dirty="0" smtClean="0"/>
              <a:t>as microwaves or </a:t>
            </a:r>
            <a:r>
              <a:rPr lang="en-US" sz="3600" dirty="0"/>
              <a:t>light beams and detect when the flow of energy is interrupted by something </a:t>
            </a:r>
            <a:r>
              <a:rPr lang="en-US" sz="3600" dirty="0" smtClean="0"/>
              <a:t>moving in their paths.</a:t>
            </a:r>
            <a:r>
              <a:rPr lang="en-US" sz="3600" dirty="0"/>
              <a:t> 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4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5649491"/>
          </a:xfrm>
        </p:spPr>
        <p:txBody>
          <a:bodyPr>
            <a:normAutofit/>
          </a:bodyPr>
          <a:lstStyle/>
          <a:p>
            <a:r>
              <a:rPr lang="en-US" sz="3600" dirty="0"/>
              <a:t>A photo sensor detects the presence of visible light, infrared and/or ultraviolet energy.</a:t>
            </a:r>
          </a:p>
          <a:p>
            <a:r>
              <a:rPr lang="en-US" sz="3600" dirty="0" smtClean="0"/>
              <a:t>Applications of photo-sensors include: fiber optic systems; optical scanners; wireless LANs; automatic </a:t>
            </a:r>
            <a:r>
              <a:rPr lang="en-US" sz="3600" dirty="0"/>
              <a:t>lighting </a:t>
            </a:r>
            <a:r>
              <a:rPr lang="en-US" sz="3600" dirty="0" smtClean="0"/>
              <a:t>controls; optical </a:t>
            </a:r>
            <a:r>
              <a:rPr lang="en-US" sz="3600" dirty="0"/>
              <a:t>disk </a:t>
            </a:r>
            <a:r>
              <a:rPr lang="en-US" sz="3600" dirty="0" smtClean="0"/>
              <a:t>drives; optical </a:t>
            </a:r>
            <a:r>
              <a:rPr lang="en-US" sz="3600" dirty="0"/>
              <a:t>memory </a:t>
            </a:r>
            <a:r>
              <a:rPr lang="en-US" sz="3600" dirty="0" smtClean="0"/>
              <a:t>chips and remote </a:t>
            </a:r>
            <a:r>
              <a:rPr lang="en-US" sz="3600" dirty="0"/>
              <a:t>control devices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Characteristics of sensors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good sensor </a:t>
            </a:r>
            <a:r>
              <a:rPr lang="en-US" sz="3600" dirty="0" smtClean="0"/>
              <a:t>has the </a:t>
            </a:r>
            <a:r>
              <a:rPr lang="en-US" sz="3600" dirty="0"/>
              <a:t>following </a:t>
            </a:r>
            <a:r>
              <a:rPr lang="en-US" sz="3600" dirty="0" smtClean="0"/>
              <a:t>characteristics:</a:t>
            </a:r>
          </a:p>
          <a:p>
            <a:r>
              <a:rPr lang="en-US" sz="3600" dirty="0" smtClean="0"/>
              <a:t>It is </a:t>
            </a:r>
            <a:r>
              <a:rPr lang="en-US" sz="3600" dirty="0"/>
              <a:t>sensitive to the measured property</a:t>
            </a:r>
          </a:p>
          <a:p>
            <a:r>
              <a:rPr lang="en-US" sz="3600" dirty="0" smtClean="0"/>
              <a:t>It is </a:t>
            </a:r>
            <a:r>
              <a:rPr lang="en-US" sz="3600" dirty="0"/>
              <a:t>insensitive to any other property likely to be encountered in its application, and</a:t>
            </a:r>
          </a:p>
          <a:p>
            <a:r>
              <a:rPr lang="en-US" sz="3600" dirty="0" smtClean="0"/>
              <a:t>It does </a:t>
            </a:r>
            <a:r>
              <a:rPr lang="en-US" sz="3600" dirty="0"/>
              <a:t>not influence the measured property.</a:t>
            </a:r>
          </a:p>
          <a:p>
            <a:r>
              <a:rPr lang="en-US" sz="3600" dirty="0"/>
              <a:t>Most sensors have </a:t>
            </a:r>
            <a:r>
              <a:rPr lang="en-US" sz="3600" dirty="0" smtClean="0"/>
              <a:t>a linear transfer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2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58655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sensitivity is the </a:t>
            </a:r>
            <a:r>
              <a:rPr lang="en-US" sz="3600" dirty="0"/>
              <a:t>ratio between the output signal and measured property. </a:t>
            </a:r>
            <a:endParaRPr lang="en-US" sz="3600" dirty="0" smtClean="0"/>
          </a:p>
          <a:p>
            <a:r>
              <a:rPr lang="en-US" sz="3600" dirty="0" smtClean="0"/>
              <a:t>For </a:t>
            </a:r>
            <a:r>
              <a:rPr lang="en-US" sz="3600" dirty="0"/>
              <a:t>example, if a sensor measures temperature and has a voltage output, the sensitivity is a constant with the units [V/K].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sensitivity is the slope of the transfer function.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9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Gain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68760"/>
                <a:ext cx="8830816" cy="485740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proportional </a:t>
                </a:r>
                <a:r>
                  <a:rPr lang="en-US" dirty="0"/>
                  <a:t>action of a </a:t>
                </a:r>
                <a:r>
                  <a:rPr lang="en-US" dirty="0" smtClean="0"/>
                  <a:t>controller is generally called the </a:t>
                </a:r>
                <a:r>
                  <a:rPr lang="en-US" b="1" dirty="0" smtClean="0"/>
                  <a:t>proportional </a:t>
                </a:r>
                <a:r>
                  <a:rPr lang="en-US" b="1" dirty="0"/>
                  <a:t>gain</a:t>
                </a:r>
                <a:r>
                  <a:rPr lang="en-US" dirty="0"/>
                  <a:t>. </a:t>
                </a:r>
                <a:r>
                  <a:rPr lang="en-US" dirty="0" smtClean="0"/>
                  <a:t>This means that </a:t>
                </a:r>
                <a:r>
                  <a:rPr lang="en-US" dirty="0"/>
                  <a:t>the controller moves </a:t>
                </a:r>
                <a:r>
                  <a:rPr lang="en-US" dirty="0" smtClean="0"/>
                  <a:t>proportional </a:t>
                </a:r>
                <a:r>
                  <a:rPr lang="en-US" dirty="0"/>
                  <a:t>to </a:t>
                </a:r>
                <a:r>
                  <a:rPr lang="en-US" dirty="0" smtClean="0"/>
                  <a:t>the error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𝐶𝑜𝑛𝑡𝑟𝑜𝑙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𝑜𝑢𝑡𝑝𝑢𝑡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𝑒𝑟𝑟𝑜𝑟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𝑠𝑝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𝑚𝑣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K = proportional gain</a:t>
                </a:r>
              </a:p>
              <a:p>
                <a:r>
                  <a:rPr lang="en-US" dirty="0" smtClean="0"/>
                  <a:t>Many terms </a:t>
                </a:r>
                <a:r>
                  <a:rPr lang="en-US" dirty="0"/>
                  <a:t>have been used </a:t>
                </a:r>
                <a:r>
                  <a:rPr lang="en-US" dirty="0" smtClean="0"/>
                  <a:t>to denote this action namely proportional </a:t>
                </a:r>
                <a:r>
                  <a:rPr lang="en-US" dirty="0"/>
                  <a:t>gain, </a:t>
                </a:r>
                <a:r>
                  <a:rPr lang="en-US" dirty="0" smtClean="0"/>
                  <a:t>or simply gain</a:t>
                </a:r>
                <a:r>
                  <a:rPr lang="en-US" dirty="0"/>
                  <a:t>, throttling band, sensitivity and </a:t>
                </a:r>
                <a:r>
                  <a:rPr lang="en-US" dirty="0" smtClean="0"/>
                  <a:t>or </a:t>
                </a:r>
                <a:r>
                  <a:rPr lang="en-US" b="1" dirty="0" smtClean="0"/>
                  <a:t>proportional band (PB).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68760"/>
                <a:ext cx="8830816" cy="4857403"/>
              </a:xfrm>
              <a:blipFill rotWithShape="1">
                <a:blip r:embed="rId2"/>
                <a:stretch>
                  <a:fillRect l="-1588" t="-1631" r="-2348" b="-1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z="2400" b="1" smtClean="0">
                <a:solidFill>
                  <a:schemeClr val="tx1"/>
                </a:solidFill>
              </a:rPr>
              <a:t>31-Mar-18</a:t>
            </a:fld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6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58655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Converting </a:t>
            </a:r>
            <a:r>
              <a:rPr lang="en-US" sz="3600" dirty="0"/>
              <a:t>the sensor's electrical output (for example V) to the measured units (for example K) requires dividing the electrical output by the slope (or multiplying by its reciprocal).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addition, an offset is frequently added or subtracted.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79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Time Constant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574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the time </a:t>
            </a:r>
            <a:r>
              <a:rPr lang="en-US" sz="3600" dirty="0"/>
              <a:t>which represents the speed with which a particular system can respond to change, typically equal to the time taken for a specified parameter to vary by a factor of 1− 1/ </a:t>
            </a:r>
            <a:r>
              <a:rPr lang="en-US" sz="3600" i="1" dirty="0"/>
              <a:t>e</a:t>
            </a:r>
            <a:r>
              <a:rPr lang="en-US" sz="3600" dirty="0"/>
              <a:t> (approximately 0.6321</a:t>
            </a:r>
            <a:r>
              <a:rPr lang="en-US" sz="3600" dirty="0" smtClean="0"/>
              <a:t>).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9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507288" cy="5649491"/>
          </a:xfrm>
        </p:spPr>
        <p:txBody>
          <a:bodyPr>
            <a:normAutofit/>
          </a:bodyPr>
          <a:lstStyle/>
          <a:p>
            <a:r>
              <a:rPr lang="en-US" sz="3600" dirty="0"/>
              <a:t>In physics and engineering, the time constant, </a:t>
            </a:r>
            <a:r>
              <a:rPr lang="en-US" sz="3600" dirty="0" smtClean="0"/>
              <a:t>is </a:t>
            </a:r>
            <a:r>
              <a:rPr lang="en-US" sz="3600" dirty="0"/>
              <a:t>the parameter characterizing the response to a step input of a first-order, linear time-invariant (LTI) system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time constant is the main characteristic unit of a first-order LTI system.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5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Dynamic Response of Proportional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Initially</a:t>
            </a:r>
            <a:r>
              <a:rPr lang="en-US" sz="3600" dirty="0"/>
              <a:t>, assume the process is at steady state and the output level equal to the set-point. </a:t>
            </a:r>
            <a:endParaRPr lang="en-US" sz="3600" dirty="0" smtClean="0"/>
          </a:p>
          <a:p>
            <a:r>
              <a:rPr lang="en-US" sz="3600" dirty="0" smtClean="0"/>
              <a:t>At </a:t>
            </a:r>
            <a:r>
              <a:rPr lang="en-US" sz="3600" dirty="0"/>
              <a:t>time t = 0, a disturbance is allowed into the process.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no control action is taken, i.e., output is not altered, the response (controlled variable) will increase.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9D-8A51-4B36-AF46-409818CA545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4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sz="3600" dirty="0"/>
              <a:t>The proportional control action brings the level back and maintains it in a certain range near the set-point. </a:t>
            </a:r>
            <a:endParaRPr lang="en-US" sz="3600" dirty="0" smtClean="0"/>
          </a:p>
          <a:p>
            <a:r>
              <a:rPr lang="en-US" sz="3600" dirty="0" smtClean="0"/>
              <a:t>Different </a:t>
            </a:r>
            <a:r>
              <a:rPr lang="en-US" sz="3600" dirty="0"/>
              <a:t>responses are obtained depending on the size of the proportional band, PB, of the controller as shown below.</a:t>
            </a:r>
          </a:p>
          <a:p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C1F-7A4D-4E05-A06C-7FCE1A4E10EF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18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8552-AA4D-40EA-9924-73B5CF279B1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14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8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ED6-A1CB-4CF5-9318-583FB17A0238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1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Linearization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20472" cy="5328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</a:t>
            </a:r>
            <a:r>
              <a:rPr lang="en-US" dirty="0"/>
              <a:t>a method for assessing the local stability of an equilibrium point </a:t>
            </a:r>
            <a:r>
              <a:rPr lang="en-US" dirty="0" smtClean="0"/>
              <a:t>of a system</a:t>
            </a:r>
            <a:r>
              <a:rPr lang="en-US" dirty="0"/>
              <a:t> of nonlinear differential equations or discrete dynamical systems. </a:t>
            </a:r>
          </a:p>
          <a:p>
            <a:r>
              <a:rPr lang="en-US" dirty="0" smtClean="0"/>
              <a:t>Linearization is an effective method of approximating the response of a function, y = f(x), at any point, p where x = a, based on the value of ‘a’ and slope of the function at x = b, </a:t>
            </a:r>
          </a:p>
          <a:p>
            <a:r>
              <a:rPr lang="en-US" dirty="0"/>
              <a:t>Given that f(x) is differentiable on [a, b] or [b, a] and that ‘a’ is close to ‘b’, i.e., linearization approximates the output of a function near x = 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5F7E-44A3-4098-9488-66280DAC2B2E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44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D9-1C51-4C86-976D-E777E43BF70F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184" y="260648"/>
                <a:ext cx="8579296" cy="61206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given function, y = f(x), f(x) can be approximated if it is near a known differentiable point.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basic requirement is that if a function L</a:t>
                </a:r>
                <a:r>
                  <a:rPr lang="en-US" baseline="-25000" dirty="0"/>
                  <a:t>a</a:t>
                </a:r>
                <a:r>
                  <a:rPr lang="en-US" dirty="0"/>
                  <a:t>(x) is a linearization of </a:t>
                </a:r>
                <a:r>
                  <a:rPr lang="en-US" i="1" dirty="0"/>
                  <a:t>f(x)</a:t>
                </a:r>
                <a:r>
                  <a:rPr lang="en-US" dirty="0"/>
                  <a:t> at x = a, then L</a:t>
                </a:r>
                <a:r>
                  <a:rPr lang="en-US" baseline="-25000" dirty="0"/>
                  <a:t>a</a:t>
                </a:r>
                <a:r>
                  <a:rPr lang="en-US" dirty="0"/>
                  <a:t>(a) = f(a). </a:t>
                </a:r>
                <a:endParaRPr lang="en-US" dirty="0" smtClean="0"/>
              </a:p>
              <a:p>
                <a:r>
                  <a:rPr lang="en-US" dirty="0"/>
                  <a:t>The point-slope form of an equation forms an equation of a line, given a point q is has coordinates (h, k) and slope of the tangent at q is m,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260648"/>
                <a:ext cx="8579296" cy="6120680"/>
              </a:xfrm>
              <a:blipFill rotWithShape="1">
                <a:blip r:embed="rId2"/>
                <a:stretch>
                  <a:fillRect l="-1563" t="-1295" r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765B-9635-476E-80F6-36CAD17EA809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Proportional </a:t>
            </a:r>
            <a:r>
              <a:rPr lang="en-US" sz="4000" b="1" dirty="0" smtClean="0"/>
              <a:t>Band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8784976" cy="5184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controller out-put of the proportional controller is expressed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𝐽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𝑒</m:t>
                      </m:r>
                      <m:r>
                        <a:rPr lang="en-US" i="1">
                          <a:latin typeface="Cambria Math"/>
                        </a:rPr>
                        <m:t>…(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proportional gain, K, is often expressed in terms of another parameter called proportional band (PB). </a:t>
                </a:r>
              </a:p>
              <a:p>
                <a:r>
                  <a:rPr lang="en-US" dirty="0"/>
                  <a:t>The PB is the error required to move the FCE over its entire range. </a:t>
                </a:r>
              </a:p>
              <a:p>
                <a:r>
                  <a:rPr lang="en-US" dirty="0" smtClean="0"/>
                  <a:t>It </a:t>
                </a:r>
                <a:r>
                  <a:rPr lang="en-US" dirty="0"/>
                  <a:t>is expressed as a percentage of the total range of the measured variable: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8784976" cy="5184576"/>
              </a:xfrm>
              <a:blipFill rotWithShape="1">
                <a:blip r:embed="rId2"/>
                <a:stretch>
                  <a:fillRect l="-1526" t="-2471" r="-1734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B010-B0EC-4A0C-9C15-D182148A1514}" type="datetime1">
              <a:rPr lang="en-US" b="1" smtClean="0"/>
              <a:t>31-Mar-18</a:t>
            </a:fld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4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507288" cy="61926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𝑦</m:t>
                      </m:r>
                      <m:r>
                        <a:rPr lang="en-US" sz="3600" i="1" smtClean="0">
                          <a:latin typeface="Cambria Math"/>
                        </a:rPr>
                        <m:t>−</m:t>
                      </m:r>
                      <m:r>
                        <a:rPr lang="en-US" sz="3600" i="1" smtClean="0">
                          <a:latin typeface="Cambria Math"/>
                        </a:rPr>
                        <m:t>𝑘</m:t>
                      </m:r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𝑜𝑟</m:t>
                      </m:r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/>
                  <a:t>But h = b;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𝑏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Using </a:t>
                </a:r>
                <a:r>
                  <a:rPr lang="en-US" sz="3600" dirty="0"/>
                  <a:t>point p, where x = 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507288" cy="6192688"/>
              </a:xfrm>
              <a:blipFill rotWithShape="1">
                <a:blip r:embed="rId2"/>
                <a:stretch>
                  <a:fillRect l="-2149" t="-1476" b="-23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94E9-BEE7-4400-BA35-5224E7E2DDE1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0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686800" cy="5865515"/>
          </a:xfrm>
        </p:spPr>
        <p:txBody>
          <a:bodyPr>
            <a:normAutofit/>
          </a:bodyPr>
          <a:lstStyle/>
          <a:p>
            <a:r>
              <a:rPr lang="en-US" dirty="0"/>
              <a:t>The concept of local linearity applies most to points arbitrarily close to x = a, those relatively very close work relatively very well for linear approximations.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slope m should be, most accurately, the slope of the tangent at x = a. </a:t>
            </a:r>
            <a:endParaRPr lang="en-US" dirty="0" smtClean="0"/>
          </a:p>
          <a:p>
            <a:r>
              <a:rPr lang="en-US" dirty="0"/>
              <a:t>The diagram shows tangent line of f(x) at point q. </a:t>
            </a:r>
          </a:p>
          <a:p>
            <a:r>
              <a:rPr lang="en-US" dirty="0"/>
              <a:t>At point p, f(x+∆x), where ∆x = a –b, is any small positive or negative value, the slope is very nearly of the same magnitude as the tangent line at the point q.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B2C6-0245-4A2E-AAFD-13BD94E9405D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3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2656"/>
                <a:ext cx="8686800" cy="579350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</a:t>
                </a:r>
                <a:r>
                  <a:rPr lang="en-US" sz="3600" dirty="0"/>
                  <a:t>final equation for the linearization of a function at x = a, is: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600" dirty="0"/>
                  <a:t>. </a:t>
                </a:r>
                <a:endParaRPr lang="en-US" sz="3600" dirty="0" smtClean="0"/>
              </a:p>
              <a:p>
                <a:r>
                  <a:rPr lang="en-US" sz="3600" dirty="0" smtClean="0"/>
                  <a:t>The</a:t>
                </a:r>
                <a:r>
                  <a:rPr lang="en-US" sz="3600" dirty="0"/>
                  <a:t> derivative 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 is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 and the slope of 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 at ‘a’ 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  <a:endParaRPr lang="en-US" sz="3600" dirty="0" smtClean="0"/>
              </a:p>
              <a:p>
                <a:r>
                  <a:rPr lang="en-US" sz="3600" dirty="0"/>
                  <a:t>Linearization makes it possible to study nonlinear systems and to analyze the behavior or response of a nonlinear function near a given point. 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2656"/>
                <a:ext cx="8686800" cy="5793507"/>
              </a:xfrm>
              <a:blipFill rotWithShape="1">
                <a:blip r:embed="rId2"/>
                <a:stretch>
                  <a:fillRect l="-2105" t="-1579" r="-105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CE3-5BA2-485F-9FEA-504D477DF25E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8686800" cy="5976664"/>
              </a:xfrm>
            </p:spPr>
            <p:txBody>
              <a:bodyPr>
                <a:noAutofit/>
              </a:bodyPr>
              <a:lstStyle/>
              <a:p>
                <a:r>
                  <a:rPr lang="en-US" sz="3400" dirty="0"/>
                  <a:t>The linearization of a function is the first order term of its Taylor expansion around the point of interest. </a:t>
                </a:r>
              </a:p>
              <a:p>
                <a:r>
                  <a:rPr lang="en-US" sz="3400" dirty="0" smtClean="0"/>
                  <a:t>For </a:t>
                </a:r>
                <a:r>
                  <a:rPr lang="en-US" sz="3400" dirty="0"/>
                  <a:t>a system defined by the equation y = f(x); the Taylor expansion at x = a,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(</m:t>
                          </m:r>
                          <m:r>
                            <a:rPr lang="en-US" sz="3400" i="1">
                              <a:latin typeface="Cambria Math"/>
                            </a:rPr>
                            <m:t>𝑥</m:t>
                          </m:r>
                          <m:r>
                            <a:rPr lang="en-US" sz="3400" i="1">
                              <a:latin typeface="Cambria Math"/>
                            </a:rPr>
                            <m:t>=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>
                            <a:rPr lang="en-US" sz="34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3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(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>
                            <a:rPr lang="en-US" sz="3400" i="1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1!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(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>
                            <a:rPr lang="en-US" sz="34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′′′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(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>
                            <a:rPr lang="en-US" sz="34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(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>
                            <a:rPr lang="en-US" sz="34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𝑛</m:t>
                          </m:r>
                          <m:r>
                            <a:rPr lang="en-US" sz="3400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3400" dirty="0"/>
              </a:p>
              <a:p>
                <a:pPr marL="0" indent="0">
                  <a:buNone/>
                </a:pPr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8686800" cy="5976664"/>
              </a:xfrm>
              <a:blipFill rotWithShape="1">
                <a:blip r:embed="rId2"/>
                <a:stretch>
                  <a:fillRect l="-1895" t="-1427" r="-2596" b="-4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7951-8BE1-4462-BEB3-145CC71DCB51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23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507288" cy="61926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The series is truncated to the first order term,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=</m:t>
                          </m:r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a:rPr lang="en-US" sz="3600" i="1">
                          <a:latin typeface="Cambria Math"/>
                        </a:rPr>
                        <m:t>)(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This is the content of linearization theorem. </a:t>
                </a:r>
              </a:p>
              <a:p>
                <a:r>
                  <a:rPr lang="en-US" sz="3600" dirty="0" smtClean="0"/>
                  <a:t>For time-varying systems, the linearization requires additional justification. 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507288" cy="6192688"/>
              </a:xfrm>
              <a:blipFill rotWithShape="1">
                <a:blip r:embed="rId2"/>
                <a:stretch>
                  <a:fillRect l="-1934" r="-1648" b="-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FDC9-1046-42D1-B726-70D48928BB96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23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0734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Ordinary </a:t>
            </a:r>
            <a:r>
              <a:rPr lang="en-US" sz="3600" dirty="0"/>
              <a:t>and partial differential equations describe the way certain quantities vary with time, such as the reaction rate; temperature in heat exchanger; current in an electrical circuit, etc. </a:t>
            </a:r>
            <a:endParaRPr lang="en-US" sz="3600" dirty="0" smtClean="0"/>
          </a:p>
          <a:p>
            <a:r>
              <a:rPr lang="en-US" sz="3600" dirty="0" smtClean="0"/>
              <a:t>These </a:t>
            </a:r>
            <a:r>
              <a:rPr lang="en-US" sz="3600" dirty="0"/>
              <a:t>equations are generally attached to initial conditions that describe the state of the system at time, </a:t>
            </a:r>
            <a:r>
              <a:rPr lang="en-US" sz="3600" i="1" dirty="0"/>
              <a:t>t</a:t>
            </a:r>
            <a:r>
              <a:rPr lang="en-US" sz="3600" dirty="0"/>
              <a:t> = 0. </a:t>
            </a:r>
            <a:endParaRPr lang="en-US" sz="3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Laplace Transform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6060-E98B-43E5-AFB8-8251DB323DB4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57214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very powerful technique for solving these problems is that of the Laplace transform, which </a:t>
            </a:r>
            <a:r>
              <a:rPr lang="en-US" sz="3600" dirty="0" smtClean="0"/>
              <a:t>transforms </a:t>
            </a:r>
            <a:r>
              <a:rPr lang="en-US" sz="3600" dirty="0"/>
              <a:t>the original differential equation into an elementary algebraic expression. </a:t>
            </a:r>
            <a:endParaRPr lang="en-US" sz="3600" dirty="0" smtClean="0"/>
          </a:p>
          <a:p>
            <a:r>
              <a:rPr lang="en-US" sz="3600" dirty="0" smtClean="0"/>
              <a:t>Thee </a:t>
            </a:r>
            <a:r>
              <a:rPr lang="en-US" sz="3600" dirty="0"/>
              <a:t>latter can then </a:t>
            </a:r>
            <a:r>
              <a:rPr lang="en-US" sz="3600" dirty="0" smtClean="0"/>
              <a:t>be simply </a:t>
            </a:r>
            <a:r>
              <a:rPr lang="en-US" sz="3600" dirty="0"/>
              <a:t>transformed once again, into the solution of the original problem </a:t>
            </a:r>
            <a:r>
              <a:rPr lang="en-US" sz="3600" dirty="0" smtClean="0"/>
              <a:t>using Laplace </a:t>
            </a:r>
            <a:r>
              <a:rPr lang="en-US" sz="3600" dirty="0"/>
              <a:t>transform </a:t>
            </a:r>
            <a:r>
              <a:rPr lang="en-US" sz="3600" dirty="0" smtClean="0"/>
              <a:t>method.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6B01-48AC-4161-95F7-FC753DC21D18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476672"/>
                <a:ext cx="8507288" cy="564949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</a:t>
                </a:r>
                <a:r>
                  <a:rPr lang="en-US" sz="3600" dirty="0"/>
                  <a:t>Laplace transform of a function, f,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ℒ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i="1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subSup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𝑠𝑡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  <m:r>
                        <a:rPr lang="en-US" sz="3600" i="1">
                          <a:latin typeface="Cambria Math"/>
                        </a:rPr>
                        <m:t>……(1)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476672"/>
                <a:ext cx="8507288" cy="5649491"/>
              </a:xfrm>
              <a:blipFill rotWithShape="1">
                <a:blip r:embed="rId2"/>
                <a:stretch>
                  <a:fillRect l="-1934" t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4C51-64FF-4299-B35B-A28854631C12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1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rmAutofit/>
          </a:bodyPr>
          <a:lstStyle/>
          <a:p>
            <a:r>
              <a:rPr lang="en-US" sz="3600" dirty="0"/>
              <a:t>F is a complex-valued function of complex numbers; s is </a:t>
            </a:r>
            <a:r>
              <a:rPr lang="en-US" sz="3600" dirty="0" smtClean="0"/>
              <a:t>the frequency</a:t>
            </a:r>
            <a:r>
              <a:rPr lang="en-US" sz="3600" dirty="0"/>
              <a:t> (complex)</a:t>
            </a:r>
            <a:r>
              <a:rPr lang="en-US" sz="3600" dirty="0" smtClean="0"/>
              <a:t> </a:t>
            </a:r>
            <a:r>
              <a:rPr lang="en-US" sz="3600" dirty="0"/>
              <a:t>variable, with units per second; </a:t>
            </a:r>
            <a:r>
              <a:rPr lang="en-US" sz="3600" i="1" dirty="0"/>
              <a:t>t</a:t>
            </a:r>
            <a:r>
              <a:rPr lang="en-US" sz="3600" dirty="0"/>
              <a:t> is </a:t>
            </a:r>
            <a:r>
              <a:rPr lang="en-US" sz="3600" dirty="0" smtClean="0"/>
              <a:t>the </a:t>
            </a:r>
            <a:r>
              <a:rPr lang="en-US" sz="3600" dirty="0"/>
              <a:t>time variable (in sec); </a:t>
            </a:r>
            <a:r>
              <a:rPr lang="en-US" sz="3600" i="1" dirty="0" err="1"/>
              <a:t>st</a:t>
            </a:r>
            <a:r>
              <a:rPr lang="en-US" sz="3600" dirty="0"/>
              <a:t> is unit-less.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parameter </a:t>
            </a:r>
            <a:r>
              <a:rPr lang="en-US" sz="3600" i="1" dirty="0"/>
              <a:t>s</a:t>
            </a:r>
            <a:r>
              <a:rPr lang="en-US" sz="3600" dirty="0"/>
              <a:t> belongs to some domain on the real line or in the complex plane. 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27C9-5F48-4CEE-9A5E-76C9AB76E1F9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1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value of </a:t>
            </a:r>
            <a:r>
              <a:rPr lang="en-US" sz="3600" i="1" dirty="0"/>
              <a:t>s</a:t>
            </a:r>
            <a:r>
              <a:rPr lang="en-US" sz="3600" dirty="0"/>
              <a:t> is chosen appropriately so as to ensure the convergence of the Laplace integral (1).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a mathematical and technical sense, the domain of </a:t>
            </a:r>
            <a:r>
              <a:rPr lang="en-US" sz="3600" i="1" dirty="0"/>
              <a:t>s</a:t>
            </a:r>
            <a:r>
              <a:rPr lang="en-US" sz="3600" dirty="0"/>
              <a:t> is important. </a:t>
            </a:r>
          </a:p>
          <a:p>
            <a:r>
              <a:rPr lang="en-US" sz="3600" dirty="0" smtClean="0"/>
              <a:t>However, in a practical sense, when solving differential equations the domain of </a:t>
            </a:r>
            <a:r>
              <a:rPr lang="en-US" sz="3600" i="1" dirty="0" smtClean="0"/>
              <a:t>s</a:t>
            </a:r>
            <a:r>
              <a:rPr lang="en-US" sz="3600" dirty="0" smtClean="0"/>
              <a:t> can be ignored.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7B92-C4DC-44C6-8DEB-2D27C22B1EEB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8784976" cy="5721499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Practically the </a:t>
                </a:r>
                <a:r>
                  <a:rPr lang="en-US" sz="3600" dirty="0"/>
                  <a:t>controller output is limited, either </a:t>
                </a:r>
                <a:r>
                  <a:rPr lang="en-US" sz="3600" dirty="0" smtClean="0"/>
                  <a:t>by </a:t>
                </a:r>
                <a:r>
                  <a:rPr lang="en-US" sz="3600" dirty="0"/>
                  <a:t>own limitations or by the </a:t>
                </a:r>
                <a:r>
                  <a:rPr lang="en-US" sz="3600" dirty="0" smtClean="0"/>
                  <a:t>corresponding </a:t>
                </a:r>
                <a:r>
                  <a:rPr lang="en-US" sz="3600" dirty="0"/>
                  <a:t>actuator. </a:t>
                </a:r>
                <a:endParaRPr lang="en-US" sz="3600" dirty="0" smtClean="0"/>
              </a:p>
              <a:p>
                <a:r>
                  <a:rPr lang="en-US" sz="3600" dirty="0" smtClean="0"/>
                  <a:t>If </a:t>
                </a:r>
                <a:r>
                  <a:rPr lang="en-US" sz="3600" dirty="0" err="1" smtClean="0"/>
                  <a:t>U</a:t>
                </a:r>
                <a:r>
                  <a:rPr lang="en-US" sz="3600" baseline="-25000" dirty="0" err="1" smtClean="0"/>
                  <a:t>max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and </a:t>
                </a:r>
                <a:r>
                  <a:rPr lang="en-US" sz="3600" dirty="0" err="1" smtClean="0"/>
                  <a:t>U</a:t>
                </a:r>
                <a:r>
                  <a:rPr lang="en-US" sz="3600" baseline="-25000" dirty="0" err="1" smtClean="0"/>
                  <a:t>min</a:t>
                </a:r>
                <a:r>
                  <a:rPr lang="en-US" sz="3600" dirty="0" smtClean="0"/>
                  <a:t> are the </a:t>
                </a:r>
                <a:r>
                  <a:rPr lang="en-US" sz="3600" dirty="0"/>
                  <a:t>minimum and maximum </a:t>
                </a:r>
                <a:r>
                  <a:rPr lang="en-US" sz="3600" dirty="0" smtClean="0"/>
                  <a:t>outputs </a:t>
                </a:r>
                <a:r>
                  <a:rPr lang="en-US" sz="3600" dirty="0"/>
                  <a:t>of </a:t>
                </a:r>
                <a:r>
                  <a:rPr lang="en-US" sz="3600" dirty="0" smtClean="0"/>
                  <a:t>a </a:t>
                </a:r>
                <a:r>
                  <a:rPr lang="en-US" sz="3600" dirty="0"/>
                  <a:t>controller. </a:t>
                </a:r>
                <a:endParaRPr lang="en-US" sz="3600" dirty="0" smtClean="0"/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proportional band of the controller is then defined as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𝑃𝐵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8784976" cy="5721499"/>
              </a:xfrm>
              <a:blipFill rotWithShape="1">
                <a:blip r:embed="rId2"/>
                <a:stretch>
                  <a:fillRect l="-1872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24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579296" cy="557748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</a:t>
            </a:r>
            <a:r>
              <a:rPr lang="en-US" sz="3600" i="1" dirty="0"/>
              <a:t>s</a:t>
            </a:r>
            <a:r>
              <a:rPr lang="en-US" sz="3600" dirty="0"/>
              <a:t> is complex number, the notation </a:t>
            </a:r>
            <a:r>
              <a:rPr lang="en-US" sz="3600" i="1" dirty="0"/>
              <a:t>s = x + </a:t>
            </a:r>
            <a:r>
              <a:rPr lang="en-US" sz="3600" i="1" dirty="0" err="1"/>
              <a:t>iy</a:t>
            </a:r>
            <a:r>
              <a:rPr lang="en-US" sz="3600" dirty="0"/>
              <a:t> is used.</a:t>
            </a:r>
          </a:p>
          <a:p>
            <a:r>
              <a:rPr lang="en-US" sz="3600" dirty="0"/>
              <a:t>The lower case letter denotes signal while capital denotes its Laplace transform, e.g., U denotes L(u), Vin denotes L(vin), etc. </a:t>
            </a:r>
          </a:p>
          <a:p>
            <a:r>
              <a:rPr lang="en-US" sz="3600" dirty="0" smtClean="0"/>
              <a:t>The symbol </a:t>
            </a:r>
            <a:r>
              <a:rPr lang="en-US" sz="3600" i="1" dirty="0" smtClean="0"/>
              <a:t>L</a:t>
            </a:r>
            <a:r>
              <a:rPr lang="en-US" sz="3600" dirty="0" smtClean="0"/>
              <a:t> is the Laplace transformation symbol, which acts on functions </a:t>
            </a:r>
            <a:r>
              <a:rPr lang="en-US" sz="3600" i="1" dirty="0" smtClean="0"/>
              <a:t>f</a:t>
            </a:r>
            <a:r>
              <a:rPr lang="en-US" sz="3600" dirty="0" smtClean="0"/>
              <a:t> = </a:t>
            </a:r>
            <a:r>
              <a:rPr lang="en-US" sz="3600" i="1" dirty="0" smtClean="0"/>
              <a:t>f</a:t>
            </a:r>
            <a:r>
              <a:rPr lang="en-US" sz="3600" dirty="0" smtClean="0"/>
              <a:t> (</a:t>
            </a:r>
            <a:r>
              <a:rPr lang="en-US" sz="3600" i="1" dirty="0" smtClean="0"/>
              <a:t>t</a:t>
            </a:r>
            <a:r>
              <a:rPr lang="en-US" sz="3600" dirty="0" smtClean="0"/>
              <a:t>) and generates a new function, </a:t>
            </a:r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s</a:t>
            </a:r>
            <a:r>
              <a:rPr lang="en-US" sz="3600" dirty="0" smtClean="0"/>
              <a:t>) = </a:t>
            </a:r>
            <a:r>
              <a:rPr lang="en-US" sz="3600" i="1" dirty="0" smtClean="0"/>
              <a:t>L</a:t>
            </a:r>
            <a:r>
              <a:rPr lang="en-US" sz="3600" dirty="0" smtClean="0"/>
              <a:t> (</a:t>
            </a:r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t</a:t>
            </a:r>
            <a:r>
              <a:rPr lang="en-US" sz="3600" dirty="0" smtClean="0"/>
              <a:t>)). </a:t>
            </a:r>
          </a:p>
          <a:p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6A-8813-4C9D-8155-ADB20F7EA2F6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5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400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1- If </a:t>
                </a:r>
                <a:r>
                  <a:rPr lang="en-US" dirty="0"/>
                  <a:t>f(t) = 1 for t ≥ 0;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𝑠𝑡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400600"/>
              </a:xfrm>
              <a:blipFill rotWithShape="1">
                <a:blip r:embed="rId2"/>
                <a:stretch>
                  <a:fillRect l="-1852" t="-2370" b="-1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Example-1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6E96-218F-4137-A5E4-7FBEA9895207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5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2- Let:</a:t>
            </a:r>
          </a:p>
          <a:p>
            <a:endParaRPr lang="en-US" sz="3600" dirty="0"/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i.e.,  </a:t>
            </a:r>
          </a:p>
          <a:p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89" y="1196752"/>
            <a:ext cx="4052371" cy="153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69674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BBA-8440-4571-A63A-D546E437DE9E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1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Solution: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400087" cy="441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9E98-20A1-4847-AC0D-7B2569D297BE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8640"/>
                <a:ext cx="8784976" cy="6336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 Find </a:t>
                </a:r>
                <a:r>
                  <a:rPr lang="en-US" dirty="0"/>
                  <a:t>Laplace transform for f(t) = e</a:t>
                </a:r>
                <a:r>
                  <a:rPr lang="en-US" baseline="30000" dirty="0"/>
                  <a:t>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Provided </a:t>
                </a:r>
                <a:r>
                  <a:rPr lang="en-US" dirty="0"/>
                  <a:t>that: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→0 </m:t>
                    </m:r>
                    <m:r>
                      <a:rPr lang="en-US" i="1">
                        <a:latin typeface="Cambria Math"/>
                      </a:rPr>
                      <m:t>𝑎𝑠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, which is true for </a:t>
                </a:r>
                <a:r>
                  <a:rPr lang="en-US" i="1" dirty="0"/>
                  <a:t>s </a:t>
                </a:r>
                <a:r>
                  <a:rPr lang="en-US" dirty="0"/>
                  <a:t>&gt;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8640"/>
                <a:ext cx="8784976" cy="6336704"/>
              </a:xfrm>
              <a:blipFill rotWithShape="1">
                <a:blip r:embed="rId2"/>
                <a:stretch>
                  <a:fillRect l="-1735" t="-1251" r="-416" b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7B99-466A-4D66-81F1-7761E82032F0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608" y="116632"/>
                <a:ext cx="8561879" cy="5976664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Compute the Laplace Transforms for the following functions: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=4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: 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08" y="116632"/>
                <a:ext cx="8561879" cy="5976664"/>
              </a:xfrm>
              <a:blipFill rotWithShape="1">
                <a:blip r:embed="rId2"/>
                <a:stretch>
                  <a:fillRect l="-1779" t="-1325" b="-28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9790-0EF1-45ED-9C5C-3108E844CCA4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Types of Inputs (Forcing Functions)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forcing function is a disturbance which is externally applied to a system. </a:t>
            </a:r>
            <a:endParaRPr lang="en-US" sz="3600" dirty="0" smtClean="0"/>
          </a:p>
          <a:p>
            <a:r>
              <a:rPr lang="en-US" sz="3600" dirty="0" smtClean="0"/>
              <a:t>Forcing </a:t>
            </a:r>
            <a:r>
              <a:rPr lang="en-US" sz="3600" dirty="0"/>
              <a:t>functions are of considerable importance in theoretical and experimental analysis of control systems. </a:t>
            </a:r>
            <a:endParaRPr lang="en-US" sz="3600" dirty="0" smtClean="0"/>
          </a:p>
          <a:p>
            <a:r>
              <a:rPr lang="en-US" sz="3600" dirty="0"/>
              <a:t>Response to a forcing function without feed-back is called open-loop response (different from open-loop control). </a:t>
            </a:r>
          </a:p>
        </p:txBody>
      </p:sp>
    </p:spTree>
    <p:extLst>
      <p:ext uri="{BB962C8B-B14F-4D97-AF65-F5344CB8AC3E}">
        <p14:creationId xmlns:p14="http://schemas.microsoft.com/office/powerpoint/2010/main" val="1436382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79296" cy="5721499"/>
          </a:xfrm>
        </p:spPr>
        <p:txBody>
          <a:bodyPr>
            <a:normAutofit/>
          </a:bodyPr>
          <a:lstStyle/>
          <a:p>
            <a:r>
              <a:rPr lang="en-US" sz="3600" dirty="0"/>
              <a:t>Open-loop control is frequently used to describe feed forward control.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response of a system incorporating feed-back is known as closed-loop response.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following are common examples of forcing functions: step function; sinusoidal function and pulse function.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7609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507288" cy="619268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600" dirty="0"/>
                  <a:t>Step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Laplace </a:t>
                </a:r>
                <a:r>
                  <a:rPr lang="en-US" sz="3600" dirty="0"/>
                  <a:t>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lvl="0"/>
                <a:r>
                  <a:rPr lang="en-US" sz="3600" dirty="0"/>
                  <a:t>Ramp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507288" cy="6192688"/>
              </a:xfrm>
              <a:blipFill rotWithShape="1">
                <a:blip r:embed="rId2"/>
                <a:stretch>
                  <a:fillRect l="-1934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35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507288" cy="60486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Powers of 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𝑛</m:t>
                      </m:r>
                      <m:r>
                        <a:rPr lang="en-US" sz="4000" i="1">
                          <a:latin typeface="Cambria Math"/>
                        </a:rPr>
                        <m:t>=&gt;1);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pPr lvl="0"/>
                <a:r>
                  <a:rPr lang="en-US" sz="4000" dirty="0"/>
                  <a:t>Impulse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=3</m:t>
                      </m:r>
                      <m:r>
                        <a:rPr lang="en-US" sz="40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507288" cy="6048672"/>
              </a:xfrm>
              <a:blipFill rotWithShape="1">
                <a:blip r:embed="rId2"/>
                <a:stretch>
                  <a:fillRect l="-2507" t="-2823" b="-10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2952328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02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8784976" cy="5721499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In </a:t>
                </a:r>
                <a:r>
                  <a:rPr lang="en-US" sz="3600" dirty="0"/>
                  <a:t>the ideal case, a controller can have an unlimited output. The </a:t>
                </a:r>
                <a:r>
                  <a:rPr lang="en-US" sz="3600" b="1" dirty="0"/>
                  <a:t>proportional band</a:t>
                </a:r>
                <a:r>
                  <a:rPr lang="en-US" sz="3600" dirty="0"/>
                  <a:t> (</a:t>
                </a:r>
                <a:r>
                  <a:rPr lang="en-US" sz="3600" b="1" dirty="0"/>
                  <a:t>PB</a:t>
                </a:r>
                <a:r>
                  <a:rPr lang="en-US" sz="3600" dirty="0"/>
                  <a:t>) is then defined as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𝑃</m:t>
                      </m:r>
                      <m:r>
                        <a:rPr lang="en-US" sz="3600" i="1">
                          <a:latin typeface="Cambria Math"/>
                        </a:rPr>
                        <m:t>𝐵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This </a:t>
                </a:r>
                <a:r>
                  <a:rPr lang="en-US" sz="3600" dirty="0"/>
                  <a:t>definition of proportional band is often used instead of the controller gain. The value is expressed in percent </a:t>
                </a:r>
                <a:r>
                  <a:rPr lang="en-US" sz="3600" dirty="0" smtClean="0"/>
                  <a:t>(%).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8784976" cy="5721499"/>
              </a:xfrm>
              <a:blipFill rotWithShape="1">
                <a:blip r:embed="rId2"/>
                <a:stretch>
                  <a:fillRect l="-1872" t="-1597"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75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579296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000" b="1" dirty="0"/>
                  <a:t>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=3−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  <m:r>
                            <a:rPr lang="en-US" sz="40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3</m:t>
                          </m:r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  <m:r>
                            <a:rPr lang="en-US" sz="4000" i="1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  <m:r>
                            <a:rPr lang="en-US" sz="40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lvl="0"/>
                <a:endParaRPr lang="en-US" sz="4000" dirty="0" smtClean="0"/>
              </a:p>
              <a:p>
                <a:pPr lvl="0"/>
                <a:endParaRPr lang="en-US" sz="4000" dirty="0" smtClean="0"/>
              </a:p>
              <a:p>
                <a:pPr lvl="0"/>
                <a:r>
                  <a:rPr lang="en-US" sz="4000" dirty="0" smtClean="0"/>
                  <a:t>Sine</a:t>
                </a: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000" i="1">
                              <a:latin typeface="Cambria Math"/>
                            </a:rPr>
                            <m:t>𝜔</m:t>
                          </m:r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4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579296" cy="6192688"/>
              </a:xfrm>
              <a:blipFill rotWithShape="1">
                <a:blip r:embed="rId2"/>
                <a:stretch>
                  <a:fillRect l="-2488" t="-2756" b="-1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760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040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30816" cy="648072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600" dirty="0"/>
                  <a:t>Exponential (damp)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lvl="0"/>
                <a:r>
                  <a:rPr lang="en-US" sz="3600" dirty="0"/>
                  <a:t>Cosine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3600" i="1">
                              <a:latin typeface="Cambria Math"/>
                            </a:rPr>
                            <m:t>𝜔</m:t>
                          </m:r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3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30816" cy="6480720"/>
              </a:xfrm>
              <a:blipFill rotWithShape="1">
                <a:blip r:embed="rId2"/>
                <a:stretch>
                  <a:fillRect l="-2070" t="-1411" b="-2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575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1196" y="404664"/>
                <a:ext cx="8471284" cy="45259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4000" dirty="0"/>
                  <a:t>Damped ramp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96" y="404664"/>
                <a:ext cx="8471284" cy="4525963"/>
              </a:xfrm>
              <a:blipFill rotWithShape="1">
                <a:blip r:embed="rId2"/>
                <a:stretch>
                  <a:fillRect l="-2230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68052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098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712968" cy="6192688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4000" dirty="0"/>
                  <a:t>Damped sine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func>
                        <m:funcPr>
                          <m:ctrlPr>
                            <a:rPr lang="en-US" sz="4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000" i="1">
                              <a:latin typeface="Cambria Math"/>
                            </a:rPr>
                            <m:t>𝜔</m:t>
                          </m:r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4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/>
                  <a:t>Damped </a:t>
                </a:r>
                <a:r>
                  <a:rPr lang="en-US" sz="4000" dirty="0" smtClean="0"/>
                  <a:t>cosine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func>
                        <m:funcPr>
                          <m:ctrlPr>
                            <a:rPr lang="en-US" sz="4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000" i="1">
                              <a:latin typeface="Cambria Math"/>
                            </a:rPr>
                            <m:t>𝜔</m:t>
                          </m:r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4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  <m:r>
                            <a:rPr lang="en-US" sz="4000" i="1">
                              <a:latin typeface="Cambria Math"/>
                            </a:rPr>
                            <m:t>+</m:t>
                          </m:r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712968" cy="6192688"/>
              </a:xfrm>
              <a:blipFill rotWithShape="1">
                <a:blip r:embed="rId2"/>
                <a:stretch>
                  <a:fillRect l="-2519" t="-2759" b="-1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398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4000" dirty="0"/>
                  <a:t>First order differential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4000" i="1">
                          <a:latin typeface="Cambria Math"/>
                        </a:rPr>
                        <m:t>𝑓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𝑡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𝑠𝐹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−</m:t>
                      </m:r>
                      <m:r>
                        <a:rPr lang="en-US" sz="4000" i="1">
                          <a:latin typeface="Cambria Math"/>
                        </a:rPr>
                        <m:t>𝑓</m:t>
                      </m:r>
                      <m:r>
                        <a:rPr lang="en-US" sz="4000" i="1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2296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27280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652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579296" cy="5976664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𝑢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Using y(0) = 0 and U(s) = 1/s</a:t>
                </a:r>
              </a:p>
              <a:p>
                <a:pPr marL="0" indent="0">
                  <a:buNone/>
                </a:pPr>
                <a:r>
                  <a:rPr lang="en-US" sz="3600" b="1" dirty="0" smtClean="0"/>
                  <a:t>Solution</a:t>
                </a:r>
                <a:endParaRPr lang="en-US" sz="3600" dirty="0"/>
              </a:p>
              <a:p>
                <a:r>
                  <a:rPr lang="en-US" sz="3600" dirty="0"/>
                  <a:t>Take Laplace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𝑠𝐹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𝐹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+1)</m:t>
                      </m:r>
                      <m:r>
                        <a:rPr lang="en-US" sz="3600" i="1">
                          <a:latin typeface="Cambria Math"/>
                        </a:rPr>
                        <m:t>𝐹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579296" cy="5976664"/>
              </a:xfrm>
              <a:blipFill rotWithShape="1">
                <a:blip r:embed="rId2"/>
                <a:stretch>
                  <a:fillRect l="-2132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Example-2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08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686800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/>
                  <a:t>Taking inverse Laplace Transforms: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The Laplace </a:t>
                </a:r>
                <a:r>
                  <a:rPr lang="en-US" sz="3600" dirty="0" smtClean="0"/>
                  <a:t>transform </a:t>
                </a:r>
                <a:r>
                  <a:rPr lang="en-US" sz="3600" dirty="0"/>
                  <a:t>turned a </a:t>
                </a:r>
                <a:r>
                  <a:rPr lang="en-US" sz="3600" dirty="0" smtClean="0"/>
                  <a:t>differential </a:t>
                </a:r>
                <a:r>
                  <a:rPr lang="en-US" sz="3600" dirty="0"/>
                  <a:t>equation into an algebraic equation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686800" cy="6120680"/>
              </a:xfrm>
              <a:blipFill rotWithShape="1">
                <a:blip r:embed="rId2"/>
                <a:stretch>
                  <a:fillRect l="-1895" r="-772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106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507288" cy="6120680"/>
              </a:xfrm>
            </p:spPr>
            <p:txBody>
              <a:bodyPr>
                <a:normAutofit fontScale="85000" lnSpcReduction="10000"/>
              </a:bodyPr>
              <a:lstStyle/>
              <a:p>
                <a:pPr lvl="0"/>
                <a:r>
                  <a:rPr lang="en-US" sz="4000" dirty="0"/>
                  <a:t>Second order differential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/>
                        </a:rPr>
                        <m:t>𝑓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𝑡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−</m:t>
                      </m:r>
                      <m:r>
                        <a:rPr lang="en-US" sz="4000" i="1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4000" dirty="0" smtClean="0"/>
              </a:p>
              <a:p>
                <a:pPr lvl="0"/>
                <a:r>
                  <a:rPr lang="en-US" sz="4000" dirty="0"/>
                  <a:t>Integral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4000" i="1">
                              <a:latin typeface="Cambria Math"/>
                            </a:rPr>
                            <m:t>𝑓</m:t>
                          </m:r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r>
                            <a:rPr lang="en-US" sz="4000" i="1">
                              <a:latin typeface="Cambria Math"/>
                            </a:rPr>
                            <m:t>𝜏</m:t>
                          </m:r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  <m:r>
                            <a:rPr lang="en-US" sz="4000" i="1">
                              <a:latin typeface="Cambria Math"/>
                            </a:rPr>
                            <m:t>𝑑</m:t>
                          </m:r>
                          <m:r>
                            <a:rPr lang="en-US" sz="4000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Laplace Transform: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507288" cy="6120680"/>
              </a:xfrm>
              <a:blipFill rotWithShape="1">
                <a:blip r:embed="rId2"/>
                <a:stretch>
                  <a:fillRect l="-1934" t="-2191" b="-19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058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784976" cy="561662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Use </a:t>
                </a:r>
                <a:r>
                  <a:rPr lang="en-US" sz="2800" dirty="0"/>
                  <a:t>Laplace Transform to solve the differential equation</a:t>
                </a:r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+6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=2</m:t>
                      </m:r>
                      <m:r>
                        <a:rPr lang="en-US" sz="28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;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=1;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Solution:</a:t>
                </a:r>
              </a:p>
              <a:p>
                <a:r>
                  <a:rPr lang="en-US" sz="2800" dirty="0" smtClean="0"/>
                  <a:t>Laplace </a:t>
                </a:r>
                <a:r>
                  <a:rPr lang="en-US" sz="2800" dirty="0"/>
                  <a:t>Transform</a:t>
                </a:r>
                <a:r>
                  <a:rPr lang="en-US" sz="2800" dirty="0" smtClean="0"/>
                  <a:t>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𝑠𝑓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(0)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𝑠𝑥</m:t>
                          </m:r>
                          <m:r>
                            <a:rPr lang="en-US" sz="2800" i="1">
                              <a:latin typeface="Cambria Math"/>
                            </a:rPr>
                            <m:t>1+2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784976" cy="5616624"/>
              </a:xfrm>
              <a:blipFill rotWithShape="1">
                <a:blip r:embed="rId2"/>
                <a:stretch>
                  <a:fillRect l="-1388" t="-977" r="-833" b="-9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Example-3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976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640960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+6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+8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−2+6=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+4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+4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+4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Inverse </a:t>
                </a:r>
                <a:r>
                  <a:rPr lang="en-US" sz="3600" dirty="0"/>
                  <a:t>Laplace Transforming: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640960" cy="6408712"/>
              </a:xfrm>
              <a:blipFill rotWithShape="1">
                <a:blip r:embed="rId2"/>
                <a:stretch>
                  <a:fillRect l="-2116" r="-494" b="-13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Bandwidth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computer networks, bandwidth </a:t>
            </a:r>
            <a:r>
              <a:rPr lang="en-US" sz="3600" dirty="0" smtClean="0"/>
              <a:t>means data transfer rate, </a:t>
            </a:r>
            <a:r>
              <a:rPr lang="en-US" sz="3600" dirty="0"/>
              <a:t>the amount of data that can be carried from one point to another in a given time period (usually a second). </a:t>
            </a:r>
            <a:endParaRPr lang="en-US" sz="3600" dirty="0" smtClean="0"/>
          </a:p>
          <a:p>
            <a:r>
              <a:rPr lang="en-US" sz="3600" dirty="0" smtClean="0"/>
              <a:t>Network </a:t>
            </a:r>
            <a:r>
              <a:rPr lang="en-US" sz="3600" dirty="0"/>
              <a:t>bandwidth is usually expressed </a:t>
            </a:r>
            <a:r>
              <a:rPr lang="en-US" sz="3600" dirty="0" smtClean="0"/>
              <a:t>in bits per second (bps);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859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1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Patterns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124744"/>
            <a:ext cx="8902824" cy="5001419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The </a:t>
            </a:r>
            <a:r>
              <a:rPr lang="en-US" sz="3600" dirty="0"/>
              <a:t>time domain is </a:t>
            </a:r>
            <a:r>
              <a:rPr lang="en-US" sz="3600" dirty="0" smtClean="0"/>
              <a:t>for </a:t>
            </a:r>
            <a:r>
              <a:rPr lang="en-US" sz="3600" dirty="0"/>
              <a:t>signals while the frequency domain is their Laplace transforms</a:t>
            </a:r>
          </a:p>
          <a:p>
            <a:pPr lvl="0"/>
            <a:r>
              <a:rPr lang="en-US" sz="3600" dirty="0"/>
              <a:t>Differentiation in one domain correspond to multiplication by the variable in the other domain</a:t>
            </a:r>
          </a:p>
          <a:p>
            <a:pPr lvl="0"/>
            <a:r>
              <a:rPr lang="en-US" sz="3600" dirty="0"/>
              <a:t>Multiplication by an exponential in one domain corresponds to a shift (or delay) in the other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078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564949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 control engineering, bandwidth </a:t>
            </a:r>
            <a:r>
              <a:rPr lang="en-US" sz="3600" dirty="0"/>
              <a:t>is </a:t>
            </a:r>
            <a:r>
              <a:rPr lang="en-US" sz="3600" dirty="0" smtClean="0"/>
              <a:t>the range of frequencies, i.e., the </a:t>
            </a:r>
            <a:r>
              <a:rPr lang="en-US" sz="3600" dirty="0"/>
              <a:t>difference between the </a:t>
            </a:r>
            <a:r>
              <a:rPr lang="en-US" sz="3600" dirty="0" smtClean="0"/>
              <a:t>highest and lowest-frequency </a:t>
            </a:r>
            <a:r>
              <a:rPr lang="en-US" sz="3600" dirty="0"/>
              <a:t>signal </a:t>
            </a:r>
            <a:r>
              <a:rPr lang="en-US" sz="3600" dirty="0" smtClean="0"/>
              <a:t>components. </a:t>
            </a:r>
          </a:p>
          <a:p>
            <a:r>
              <a:rPr lang="en-US" sz="3600" dirty="0" smtClean="0"/>
              <a:t>Like the signal frequency, </a:t>
            </a:r>
            <a:r>
              <a:rPr lang="en-US" sz="3600" dirty="0"/>
              <a:t>bandwidth is measured </a:t>
            </a:r>
            <a:r>
              <a:rPr lang="en-US" sz="3600" dirty="0" smtClean="0"/>
              <a:t>in hertz (cycles </a:t>
            </a:r>
            <a:r>
              <a:rPr lang="en-US" sz="3600" dirty="0"/>
              <a:t>per second). </a:t>
            </a:r>
            <a:endParaRPr lang="en-US" sz="3600" dirty="0" smtClean="0"/>
          </a:p>
          <a:p>
            <a:r>
              <a:rPr lang="en-US" sz="3600" dirty="0" smtClean="0"/>
              <a:t>This </a:t>
            </a:r>
            <a:r>
              <a:rPr lang="en-US" sz="3600" dirty="0"/>
              <a:t>is the original </a:t>
            </a:r>
            <a:r>
              <a:rPr lang="en-US" sz="3600" dirty="0" smtClean="0"/>
              <a:t>definition of bandwidth.</a:t>
            </a:r>
          </a:p>
          <a:p>
            <a:pPr marL="0" indent="0">
              <a:buNone/>
            </a:pPr>
            <a:r>
              <a:rPr lang="en-US" sz="3600" b="1" dirty="0" smtClean="0"/>
              <a:t>Study question: </a:t>
            </a:r>
          </a:p>
          <a:p>
            <a:r>
              <a:rPr lang="en-US" sz="3600" dirty="0" smtClean="0"/>
              <a:t>compare the meaning of bandwidth and proportional band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Off-set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is always an </a:t>
            </a:r>
            <a:r>
              <a:rPr lang="en-US" sz="3600" dirty="0"/>
              <a:t>error to produce a controller </a:t>
            </a:r>
            <a:r>
              <a:rPr lang="en-US" sz="3600" dirty="0" smtClean="0"/>
              <a:t>output. </a:t>
            </a:r>
            <a:r>
              <a:rPr lang="en-US" sz="3600" dirty="0"/>
              <a:t>This means that with proportional control only, there will always be a small offset between the </a:t>
            </a:r>
            <a:r>
              <a:rPr lang="en-US" sz="3600" dirty="0" smtClean="0"/>
              <a:t>set-point </a:t>
            </a:r>
            <a:r>
              <a:rPr lang="en-US" sz="3600" dirty="0"/>
              <a:t>and the measured variable. </a:t>
            </a:r>
            <a:endParaRPr lang="en-US" sz="3600" dirty="0" smtClean="0"/>
          </a:p>
          <a:p>
            <a:r>
              <a:rPr lang="en-US" sz="3600" dirty="0" smtClean="0"/>
              <a:t>To </a:t>
            </a:r>
            <a:r>
              <a:rPr lang="en-US" sz="3600" dirty="0"/>
              <a:t>remove this offset, </a:t>
            </a:r>
            <a:r>
              <a:rPr lang="en-US" sz="3600" dirty="0" smtClean="0"/>
              <a:t>an integral </a:t>
            </a:r>
            <a:r>
              <a:rPr lang="en-US" sz="3600" dirty="0"/>
              <a:t>control </a:t>
            </a:r>
            <a:r>
              <a:rPr lang="en-US" sz="3600" dirty="0" smtClean="0"/>
              <a:t>is added.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5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Integral Action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58808" cy="4857403"/>
          </a:xfrm>
        </p:spPr>
        <p:txBody>
          <a:bodyPr>
            <a:noAutofit/>
          </a:bodyPr>
          <a:lstStyle/>
          <a:p>
            <a:r>
              <a:rPr lang="en-US" sz="3600" dirty="0"/>
              <a:t>With integral action, the controller output is proportional to the amount of time the error is present. </a:t>
            </a:r>
            <a:endParaRPr lang="en-US" sz="3600" dirty="0" smtClean="0"/>
          </a:p>
          <a:p>
            <a:r>
              <a:rPr lang="en-US" sz="3600" dirty="0" smtClean="0"/>
              <a:t>Integral </a:t>
            </a:r>
            <a:r>
              <a:rPr lang="en-US" sz="3600" dirty="0"/>
              <a:t>action </a:t>
            </a:r>
            <a:r>
              <a:rPr lang="en-US" sz="3600" dirty="0" smtClean="0"/>
              <a:t>eliminates offset from the proportional control.</a:t>
            </a:r>
            <a:endParaRPr lang="en-US" sz="3600" dirty="0"/>
          </a:p>
          <a:p>
            <a:r>
              <a:rPr lang="en-US" sz="3600" dirty="0" smtClean="0"/>
              <a:t>It is also known </a:t>
            </a:r>
            <a:r>
              <a:rPr lang="en-US" sz="3600" dirty="0"/>
              <a:t>as </a:t>
            </a:r>
            <a:r>
              <a:rPr lang="en-US" sz="3600" dirty="0" smtClean="0"/>
              <a:t>reset.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D28B-4EBC-4AE5-9A3A-17E89F488B0C}" type="datetime1">
              <a:rPr lang="en-US" smtClean="0"/>
              <a:t>31-Mar-18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2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2772</Words>
  <Application>Microsoft Office PowerPoint</Application>
  <PresentationFormat>On-screen Show (4:3)</PresentationFormat>
  <Paragraphs>354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PROCESS CONTROL AND ANALYSIS</vt:lpstr>
      <vt:lpstr>Gain</vt:lpstr>
      <vt:lpstr>Proportional Band</vt:lpstr>
      <vt:lpstr>PowerPoint Presentation</vt:lpstr>
      <vt:lpstr>PowerPoint Presentation</vt:lpstr>
      <vt:lpstr>Bandwidth</vt:lpstr>
      <vt:lpstr>PowerPoint Presentation</vt:lpstr>
      <vt:lpstr>Off-set</vt:lpstr>
      <vt:lpstr>Integral Action</vt:lpstr>
      <vt:lpstr>PowerPoint Presentation</vt:lpstr>
      <vt:lpstr>Actuators</vt:lpstr>
      <vt:lpstr>PowerPoint Presentation</vt:lpstr>
      <vt:lpstr>PowerPoint Presentation</vt:lpstr>
      <vt:lpstr>Sensors</vt:lpstr>
      <vt:lpstr>PowerPoint Presentation</vt:lpstr>
      <vt:lpstr>PowerPoint Presentation</vt:lpstr>
      <vt:lpstr>PowerPoint Presentation</vt:lpstr>
      <vt:lpstr>Characteristics of sensors</vt:lpstr>
      <vt:lpstr>PowerPoint Presentation</vt:lpstr>
      <vt:lpstr>PowerPoint Presentation</vt:lpstr>
      <vt:lpstr>Time Constant</vt:lpstr>
      <vt:lpstr>PowerPoint Presentation</vt:lpstr>
      <vt:lpstr>Dynamic Response of Proportional Control</vt:lpstr>
      <vt:lpstr>PowerPoint Presentation</vt:lpstr>
      <vt:lpstr>PowerPoint Presentation</vt:lpstr>
      <vt:lpstr>PowerPoint Presentation</vt:lpstr>
      <vt:lpstr>Linearization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Laplace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Example-1</vt:lpstr>
      <vt:lpstr>PowerPoint Presentation</vt:lpstr>
      <vt:lpstr>PowerPoint Presentation</vt:lpstr>
      <vt:lpstr>PowerPoint Presentation</vt:lpstr>
      <vt:lpstr>PowerPoint Presentation</vt:lpstr>
      <vt:lpstr>Types of Inputs (Forcing Functions)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Example-2</vt:lpstr>
      <vt:lpstr>PowerPoint Presentation</vt:lpstr>
      <vt:lpstr>PowerPoint Presentation</vt:lpstr>
      <vt:lpstr>Example-3</vt:lpstr>
      <vt:lpstr>PowerPoint Presentation</vt:lpstr>
      <vt:lpstr>PowerPoint Presentation</vt:lpstr>
      <vt:lpstr>Patterns</vt:lpstr>
    </vt:vector>
  </TitlesOfParts>
  <Company>Kyambogo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CONTROL AND ANALYSIS</dc:title>
  <dc:creator>Wanasolo</dc:creator>
  <cp:lastModifiedBy>DELL</cp:lastModifiedBy>
  <cp:revision>230</cp:revision>
  <cp:lastPrinted>2015-11-06T11:08:15Z</cp:lastPrinted>
  <dcterms:created xsi:type="dcterms:W3CDTF">2015-09-05T07:10:42Z</dcterms:created>
  <dcterms:modified xsi:type="dcterms:W3CDTF">2018-03-31T04:11:35Z</dcterms:modified>
</cp:coreProperties>
</file>