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D720-8F33-4812-9CD1-77BDEBEDE0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EB0C17-00A1-47DF-98E5-5494150A9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39EBC1-E18A-4119-93A8-7A291EF29E73}"/>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41A9DB40-BE76-41B6-A220-DE9B538FA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37725-93DB-462B-9EA1-82FC8C660812}"/>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300652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FB723-4C28-4A3F-B965-B5E6A81004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16BADE-3606-4F60-A9F2-1A520FF9BC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35AF37-A3AE-4538-945C-462E1278403E}"/>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BFD82585-3EC9-4D86-ABA3-BBD02420A1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02D14-D0E7-49FA-8EF0-CD6349EA380C}"/>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342645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5636D-73CF-477A-AA51-15E92A4396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CA03BA-F7C3-42AC-BF48-65C365C398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65C99-5CD9-4908-8CAF-D7CFEFBD6EF8}"/>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01371C0A-D182-45D0-8AEE-FA81C0399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A7136-C226-40BC-8616-6F3E7D026EED}"/>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356479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8FD9-017B-4325-935B-A5D73856D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972C5F-9F40-433C-9901-229561F8D2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7BC2E-72F4-4A91-ABDC-306983A7AE0D}"/>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9F85D961-59CF-4301-8220-2722C5944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4B9C6-19E2-4254-BBB9-3C021B15B354}"/>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52261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5D75-B0DD-43FB-BBDE-A03FF3D710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B6631A-E5A9-4388-BECF-8AB637F676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B096DE-40D4-452E-8086-170571953F30}"/>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EBCB44D9-5E8C-410D-B85F-CA0FD8F67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B5DA9-372E-4B5B-8C0C-6AE4A0099D35}"/>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285553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5D87-E2EB-489C-8191-F2DD5E28A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5019A-A9B5-4087-8F9B-7A7B4FD75D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4619F-67AF-4D35-B02F-0C1BFA415A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8EDB2D-6982-46C5-862D-E7AB78F00523}"/>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6" name="Footer Placeholder 5">
            <a:extLst>
              <a:ext uri="{FF2B5EF4-FFF2-40B4-BE49-F238E27FC236}">
                <a16:creationId xmlns:a16="http://schemas.microsoft.com/office/drawing/2014/main" id="{92799C8E-85D0-4DC1-8E98-299CC6D57F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41FEB-D08F-467C-9E6D-86EF5FF4FFFC}"/>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230586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BC33-D179-4713-B54D-D77B86496C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A66ADC-62BD-405F-B44A-C7C80BFEAB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484064-7EEB-4B50-95BD-69FB159A73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E0069D-147D-423A-A1D2-532A75068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307E4A-A393-4111-AF90-217A3C98FE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E8D40A-A3C1-46E4-8F36-1FB4B742D0EE}"/>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8" name="Footer Placeholder 7">
            <a:extLst>
              <a:ext uri="{FF2B5EF4-FFF2-40B4-BE49-F238E27FC236}">
                <a16:creationId xmlns:a16="http://schemas.microsoft.com/office/drawing/2014/main" id="{D12973B2-C2D0-4EB8-B937-C9EB528EDF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6507F-0B70-4D1B-B81A-AF9E7637EE50}"/>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336137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A98A-B039-4228-8CE1-A04B8C8DF7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0F96E0-2649-499B-911E-6FCD0E9317EF}"/>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4" name="Footer Placeholder 3">
            <a:extLst>
              <a:ext uri="{FF2B5EF4-FFF2-40B4-BE49-F238E27FC236}">
                <a16:creationId xmlns:a16="http://schemas.microsoft.com/office/drawing/2014/main" id="{2A68F09E-690B-4373-B989-93F1D91776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6BCB48-79B6-41CC-92BA-EF5AE3A7877E}"/>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100678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CDB97D-C3B4-4C03-AC97-A3FBF1EA0493}"/>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3" name="Footer Placeholder 2">
            <a:extLst>
              <a:ext uri="{FF2B5EF4-FFF2-40B4-BE49-F238E27FC236}">
                <a16:creationId xmlns:a16="http://schemas.microsoft.com/office/drawing/2014/main" id="{67CCDE75-7374-4D9B-9B1F-1DAD576B16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6FF7D7-D5DD-4375-914C-B5245D0E54F7}"/>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115269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5CC6-2EFF-4B10-88C0-43F4AFC90A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51E110-8C0C-4E64-80B5-D31153D50C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0990C5-5CC7-4C8F-BBCF-C16940EAE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0A3B8-0864-4DF9-870A-D4175A3848FC}"/>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6" name="Footer Placeholder 5">
            <a:extLst>
              <a:ext uri="{FF2B5EF4-FFF2-40B4-BE49-F238E27FC236}">
                <a16:creationId xmlns:a16="http://schemas.microsoft.com/office/drawing/2014/main" id="{98963EB1-047B-46DF-8F2A-436A4E6E7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8BF092-600D-4CB8-B184-8E22277D70FF}"/>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164792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972D-6BA9-4744-9D33-01D8F0C9EE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796246-473C-41A4-BE59-D3BF67ED0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172785-B9B4-4577-BE4B-850447EF2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D519A1-0913-4C69-9B04-B869C368C0CE}"/>
              </a:ext>
            </a:extLst>
          </p:cNvPr>
          <p:cNvSpPr>
            <a:spLocks noGrp="1"/>
          </p:cNvSpPr>
          <p:nvPr>
            <p:ph type="dt" sz="half" idx="10"/>
          </p:nvPr>
        </p:nvSpPr>
        <p:spPr/>
        <p:txBody>
          <a:bodyPr/>
          <a:lstStyle/>
          <a:p>
            <a:fld id="{3182BE0B-0FBB-4B3E-B90A-51D0832B4D64}" type="datetimeFigureOut">
              <a:rPr lang="en-US" smtClean="0"/>
              <a:t>10/11/2021</a:t>
            </a:fld>
            <a:endParaRPr lang="en-US"/>
          </a:p>
        </p:txBody>
      </p:sp>
      <p:sp>
        <p:nvSpPr>
          <p:cNvPr id="6" name="Footer Placeholder 5">
            <a:extLst>
              <a:ext uri="{FF2B5EF4-FFF2-40B4-BE49-F238E27FC236}">
                <a16:creationId xmlns:a16="http://schemas.microsoft.com/office/drawing/2014/main" id="{BFAE09A5-68EB-411B-8AE6-310B59C33C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A3D1D-1155-46FC-A7F7-F635BEC7BF8B}"/>
              </a:ext>
            </a:extLst>
          </p:cNvPr>
          <p:cNvSpPr>
            <a:spLocks noGrp="1"/>
          </p:cNvSpPr>
          <p:nvPr>
            <p:ph type="sldNum" sz="quarter" idx="12"/>
          </p:nvPr>
        </p:nvSpPr>
        <p:spPr/>
        <p:txBody>
          <a:bodyPr/>
          <a:lstStyle/>
          <a:p>
            <a:fld id="{247BC58D-93DA-4FD0-B468-2A492866240C}" type="slidenum">
              <a:rPr lang="en-US" smtClean="0"/>
              <a:t>‹#›</a:t>
            </a:fld>
            <a:endParaRPr lang="en-US"/>
          </a:p>
        </p:txBody>
      </p:sp>
    </p:spTree>
    <p:extLst>
      <p:ext uri="{BB962C8B-B14F-4D97-AF65-F5344CB8AC3E}">
        <p14:creationId xmlns:p14="http://schemas.microsoft.com/office/powerpoint/2010/main" val="408243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A43558-14A0-45EC-8876-F2527876D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2886A3-1B54-4362-8D8B-FDC76E20C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F51A4-66D5-4974-96AE-00270F686D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2BE0B-0FBB-4B3E-B90A-51D0832B4D64}" type="datetimeFigureOut">
              <a:rPr lang="en-US" smtClean="0"/>
              <a:t>10/11/2021</a:t>
            </a:fld>
            <a:endParaRPr lang="en-US"/>
          </a:p>
        </p:txBody>
      </p:sp>
      <p:sp>
        <p:nvSpPr>
          <p:cNvPr id="5" name="Footer Placeholder 4">
            <a:extLst>
              <a:ext uri="{FF2B5EF4-FFF2-40B4-BE49-F238E27FC236}">
                <a16:creationId xmlns:a16="http://schemas.microsoft.com/office/drawing/2014/main" id="{B96130E2-5320-4C8C-B4C1-A098678974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FFBB9D-8177-4ECD-AFC1-189EC3FEC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BC58D-93DA-4FD0-B468-2A492866240C}" type="slidenum">
              <a:rPr lang="en-US" smtClean="0"/>
              <a:t>‹#›</a:t>
            </a:fld>
            <a:endParaRPr lang="en-US"/>
          </a:p>
        </p:txBody>
      </p:sp>
    </p:spTree>
    <p:extLst>
      <p:ext uri="{BB962C8B-B14F-4D97-AF65-F5344CB8AC3E}">
        <p14:creationId xmlns:p14="http://schemas.microsoft.com/office/powerpoint/2010/main" val="3374665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6937-E5C0-4B35-92EF-0AED6379BAF8}"/>
              </a:ext>
            </a:extLst>
          </p:cNvPr>
          <p:cNvSpPr>
            <a:spLocks noGrp="1"/>
          </p:cNvSpPr>
          <p:nvPr>
            <p:ph type="ctrTitle"/>
          </p:nvPr>
        </p:nvSpPr>
        <p:spPr/>
        <p:txBody>
          <a:bodyPr/>
          <a:lstStyle/>
          <a:p>
            <a:r>
              <a:rPr lang="en-US" dirty="0"/>
              <a:t>SAMPLING METHODS</a:t>
            </a:r>
          </a:p>
        </p:txBody>
      </p:sp>
      <p:sp>
        <p:nvSpPr>
          <p:cNvPr id="3" name="Subtitle 2">
            <a:extLst>
              <a:ext uri="{FF2B5EF4-FFF2-40B4-BE49-F238E27FC236}">
                <a16:creationId xmlns:a16="http://schemas.microsoft.com/office/drawing/2014/main" id="{DF728BDF-63A3-4C8A-8B47-7D56B5F32346}"/>
              </a:ext>
            </a:extLst>
          </p:cNvPr>
          <p:cNvSpPr>
            <a:spLocks noGrp="1"/>
          </p:cNvSpPr>
          <p:nvPr>
            <p:ph type="subTitle" idx="1"/>
          </p:nvPr>
        </p:nvSpPr>
        <p:spPr/>
        <p:txBody>
          <a:bodyPr/>
          <a:lstStyle/>
          <a:p>
            <a:r>
              <a:rPr lang="en-US" dirty="0"/>
              <a:t>STA 2203</a:t>
            </a:r>
          </a:p>
          <a:p>
            <a:endParaRPr lang="en-US" dirty="0"/>
          </a:p>
        </p:txBody>
      </p:sp>
    </p:spTree>
    <p:extLst>
      <p:ext uri="{BB962C8B-B14F-4D97-AF65-F5344CB8AC3E}">
        <p14:creationId xmlns:p14="http://schemas.microsoft.com/office/powerpoint/2010/main" val="266732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D6DA-6660-44A6-9665-06A1DAA426FD}"/>
              </a:ext>
            </a:extLst>
          </p:cNvPr>
          <p:cNvSpPr>
            <a:spLocks noGrp="1"/>
          </p:cNvSpPr>
          <p:nvPr>
            <p:ph type="title"/>
          </p:nvPr>
        </p:nvSpPr>
        <p:spPr/>
        <p:txBody>
          <a:bodyPr>
            <a:normAutofit/>
          </a:bodyPr>
          <a:lstStyle/>
          <a:p>
            <a:r>
              <a:rPr lang="en-US" sz="1600" dirty="0"/>
              <a:t> INTRODUCTION/ BASIC CONCEPTS AND DEFINITIONS</a:t>
            </a:r>
          </a:p>
        </p:txBody>
      </p:sp>
      <p:sp>
        <p:nvSpPr>
          <p:cNvPr id="3" name="Content Placeholder 2">
            <a:extLst>
              <a:ext uri="{FF2B5EF4-FFF2-40B4-BE49-F238E27FC236}">
                <a16:creationId xmlns:a16="http://schemas.microsoft.com/office/drawing/2014/main" id="{66F5DA2D-BF69-465D-A234-51BB06D944A0}"/>
              </a:ext>
            </a:extLst>
          </p:cNvPr>
          <p:cNvSpPr>
            <a:spLocks noGrp="1"/>
          </p:cNvSpPr>
          <p:nvPr>
            <p:ph idx="1"/>
          </p:nvPr>
        </p:nvSpPr>
        <p:spPr/>
        <p:txBody>
          <a:bodyPr>
            <a:normAutofit fontScale="55000" lnSpcReduction="20000"/>
          </a:bodyPr>
          <a:lstStyle/>
          <a:p>
            <a:r>
              <a:rPr lang="en-US" dirty="0"/>
              <a:t>Sampling is the selection of part of an aggregate to represent the whole and is frequently used in surveys.</a:t>
            </a:r>
          </a:p>
          <a:p>
            <a:pPr lvl="0"/>
            <a:r>
              <a:rPr lang="en-US" dirty="0"/>
              <a:t>Population: is the aggregate from which the sample is chosen OR a population is a well defined collection of all units of interest.</a:t>
            </a:r>
          </a:p>
          <a:p>
            <a:pPr lvl="0"/>
            <a:r>
              <a:rPr lang="en-US" dirty="0"/>
              <a:t>Sample: is a portion of the population used for analysis purposes to draw conclusions about the whole population. There are two types of samples </a:t>
            </a:r>
            <a:r>
              <a:rPr lang="en-US" dirty="0" err="1"/>
              <a:t>i.e</a:t>
            </a:r>
            <a:endParaRPr lang="en-US" dirty="0"/>
          </a:p>
          <a:p>
            <a:pPr lvl="0">
              <a:buFont typeface="Wingdings" panose="05000000000000000000" pitchFamily="2" charset="2"/>
              <a:buChar char="v"/>
            </a:pPr>
            <a:r>
              <a:rPr lang="en-US" dirty="0"/>
              <a:t>subjective (non-random) samples whose composition is determined by the sampling practitioner without using any random or chance mechanism. </a:t>
            </a:r>
          </a:p>
          <a:p>
            <a:pPr lvl="0">
              <a:buFont typeface="Wingdings" panose="05000000000000000000" pitchFamily="2" charset="2"/>
              <a:buChar char="v"/>
            </a:pPr>
            <a:r>
              <a:rPr lang="en-US" dirty="0"/>
              <a:t>Random (probability) samples: selected using a probability or chance mechanism and is not influenced by the sampling practitioner. Each unit in the population is assigned a non-zero but not necessarily the same probability of selection.</a:t>
            </a:r>
          </a:p>
          <a:p>
            <a:pPr lvl="0"/>
            <a:r>
              <a:rPr lang="en-US" dirty="0"/>
              <a:t>Sampling unit: a finite number of distinct and identifiable units subdivided from the population to be sampled.</a:t>
            </a:r>
          </a:p>
          <a:p>
            <a:pPr lvl="0"/>
            <a:r>
              <a:rPr lang="en-US" dirty="0"/>
              <a:t>Sampling frame/frame: is a list of distinct and distinguishable units of a given population which is used for selecting units from the population into a sample. there are two types of sampling frames; </a:t>
            </a:r>
          </a:p>
          <a:p>
            <a:pPr>
              <a:buFont typeface="Wingdings" panose="05000000000000000000" pitchFamily="2" charset="2"/>
              <a:buChar char="v"/>
            </a:pPr>
            <a:r>
              <a:rPr lang="en-US" dirty="0"/>
              <a:t>Area (map) frames: these are land segments that are used as first stage sampling units with descriptions showing area boundaries and area size. </a:t>
            </a:r>
          </a:p>
          <a:p>
            <a:pPr lvl="0">
              <a:buFont typeface="Wingdings" panose="05000000000000000000" pitchFamily="2" charset="2"/>
              <a:buChar char="v"/>
            </a:pPr>
            <a:r>
              <a:rPr lang="en-US" dirty="0"/>
              <a:t>List frames: consist of sampling units which can be identified and selected without reference to a map. </a:t>
            </a:r>
            <a:r>
              <a:rPr lang="en-US" dirty="0" err="1"/>
              <a:t>e.g</a:t>
            </a:r>
            <a:r>
              <a:rPr lang="en-US" dirty="0"/>
              <a:t> lists of households, employees.</a:t>
            </a:r>
          </a:p>
          <a:p>
            <a:pPr>
              <a:buFont typeface="Wingdings" panose="05000000000000000000" pitchFamily="2" charset="2"/>
              <a:buChar char="v"/>
            </a:pPr>
            <a:endParaRPr lang="en-US" sz="1600" dirty="0"/>
          </a:p>
        </p:txBody>
      </p:sp>
    </p:spTree>
    <p:extLst>
      <p:ext uri="{BB962C8B-B14F-4D97-AF65-F5344CB8AC3E}">
        <p14:creationId xmlns:p14="http://schemas.microsoft.com/office/powerpoint/2010/main" val="316422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2FD3-9917-43CD-90E8-4EF861F8C621}"/>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A03080B8-55CE-404F-B585-6620209625C0}"/>
              </a:ext>
            </a:extLst>
          </p:cNvPr>
          <p:cNvSpPr>
            <a:spLocks noGrp="1"/>
          </p:cNvSpPr>
          <p:nvPr>
            <p:ph idx="1"/>
          </p:nvPr>
        </p:nvSpPr>
        <p:spPr>
          <a:xfrm>
            <a:off x="312420" y="1368735"/>
            <a:ext cx="11567160" cy="5265119"/>
          </a:xfrm>
        </p:spPr>
        <p:txBody>
          <a:bodyPr>
            <a:normAutofit/>
          </a:bodyPr>
          <a:lstStyle/>
          <a:p>
            <a:pPr marL="0" indent="0">
              <a:buNone/>
            </a:pPr>
            <a:r>
              <a:rPr lang="en-US" dirty="0"/>
              <a:t>A sampling frame should be adequate, that is</a:t>
            </a:r>
          </a:p>
          <a:p>
            <a:pPr lvl="0">
              <a:buFont typeface="Wingdings" panose="05000000000000000000" pitchFamily="2" charset="2"/>
              <a:buChar char="v"/>
            </a:pPr>
            <a:r>
              <a:rPr lang="en-US" dirty="0"/>
              <a:t>Accurate. It is accurate if the units in the frame are defined precisely and information about them is correct.</a:t>
            </a:r>
          </a:p>
          <a:p>
            <a:pPr lvl="0">
              <a:buFont typeface="Wingdings" panose="05000000000000000000" pitchFamily="2" charset="2"/>
              <a:buChar char="v"/>
            </a:pPr>
            <a:r>
              <a:rPr lang="en-US" dirty="0"/>
              <a:t>Complete. It lists every unit of the population once and only once without omission or duplication.</a:t>
            </a:r>
          </a:p>
          <a:p>
            <a:pPr lvl="0">
              <a:buFont typeface="Wingdings" panose="05000000000000000000" pitchFamily="2" charset="2"/>
              <a:buChar char="v"/>
            </a:pPr>
            <a:r>
              <a:rPr lang="en-US" dirty="0"/>
              <a:t>Up-to-date. It is accurate and complete at the time when a sample is to be selected.</a:t>
            </a:r>
          </a:p>
          <a:p>
            <a:pPr lvl="0"/>
            <a:r>
              <a:rPr lang="en-US" dirty="0"/>
              <a:t>enumeration unit: unit on which data are collected according to well defined procedure </a:t>
            </a:r>
            <a:r>
              <a:rPr lang="en-US" dirty="0" err="1"/>
              <a:t>e.g</a:t>
            </a:r>
            <a:r>
              <a:rPr lang="en-US" dirty="0"/>
              <a:t> in a household survey, the household is the unit of enumeration.</a:t>
            </a:r>
          </a:p>
          <a:p>
            <a:endParaRPr lang="en-US" dirty="0"/>
          </a:p>
        </p:txBody>
      </p:sp>
    </p:spTree>
    <p:extLst>
      <p:ext uri="{BB962C8B-B14F-4D97-AF65-F5344CB8AC3E}">
        <p14:creationId xmlns:p14="http://schemas.microsoft.com/office/powerpoint/2010/main" val="342657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CF9E-13D4-482A-8B9F-1894A76ACE59}"/>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25E6E90D-2254-489E-8347-B9EA31E9AC3B}"/>
              </a:ext>
            </a:extLst>
          </p:cNvPr>
          <p:cNvSpPr>
            <a:spLocks noGrp="1"/>
          </p:cNvSpPr>
          <p:nvPr>
            <p:ph idx="1"/>
          </p:nvPr>
        </p:nvSpPr>
        <p:spPr/>
        <p:txBody>
          <a:bodyPr>
            <a:normAutofit fontScale="92500" lnSpcReduction="10000"/>
          </a:bodyPr>
          <a:lstStyle/>
          <a:p>
            <a:pPr lvl="0"/>
            <a:r>
              <a:rPr lang="en-US" dirty="0"/>
              <a:t>Reporting unit; the unit that actually supplies the required data or on which information can be easily ascertained.</a:t>
            </a:r>
          </a:p>
          <a:p>
            <a:pPr lvl="0"/>
            <a:r>
              <a:rPr lang="en-US" dirty="0"/>
              <a:t>Unit of Analysis: unit used at the stage of tabulation.</a:t>
            </a:r>
          </a:p>
          <a:p>
            <a:pPr lvl="0"/>
            <a:r>
              <a:rPr lang="en-US" dirty="0"/>
              <a:t>Parameter: numerical value describing the characteristic of a population.</a:t>
            </a:r>
          </a:p>
          <a:p>
            <a:pPr lvl="0"/>
            <a:r>
              <a:rPr lang="en-US" dirty="0"/>
              <a:t>Statistic: numerical value describing the characteristic of a sample.</a:t>
            </a:r>
          </a:p>
          <a:p>
            <a:pPr lvl="0"/>
            <a:r>
              <a:rPr lang="en-US" dirty="0"/>
              <a:t>Survey design: relates to the whole process of conducting a survey including sample design, field strategy, field logistics, data collection, processing, analysis, report writing and dissemination of survey results.  </a:t>
            </a:r>
          </a:p>
          <a:p>
            <a:pPr lvl="0"/>
            <a:r>
              <a:rPr lang="en-US" dirty="0"/>
              <a:t>Sample design: relates to the techniques for selecting a random sample and the methods for obtaining estimates of survey variables from sample data. </a:t>
            </a:r>
          </a:p>
          <a:p>
            <a:endParaRPr lang="en-US" dirty="0"/>
          </a:p>
        </p:txBody>
      </p:sp>
    </p:spTree>
    <p:extLst>
      <p:ext uri="{BB962C8B-B14F-4D97-AF65-F5344CB8AC3E}">
        <p14:creationId xmlns:p14="http://schemas.microsoft.com/office/powerpoint/2010/main" val="188902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7885F-552A-4655-A5BA-EBF55E3703D9}"/>
              </a:ext>
            </a:extLst>
          </p:cNvPr>
          <p:cNvSpPr>
            <a:spLocks noGrp="1"/>
          </p:cNvSpPr>
          <p:nvPr>
            <p:ph type="title"/>
          </p:nvPr>
        </p:nvSpPr>
        <p:spPr/>
        <p:txBody>
          <a:bodyPr/>
          <a:lstStyle/>
          <a:p>
            <a:r>
              <a:rPr lang="en-US" dirty="0"/>
              <a:t>C</a:t>
            </a:r>
            <a:r>
              <a:rPr lang="en-US" b="1" dirty="0"/>
              <a:t>ENSUS AND SURVEYS</a:t>
            </a:r>
            <a:endParaRPr lang="en-US" dirty="0"/>
          </a:p>
        </p:txBody>
      </p:sp>
      <p:sp>
        <p:nvSpPr>
          <p:cNvPr id="3" name="Content Placeholder 2">
            <a:extLst>
              <a:ext uri="{FF2B5EF4-FFF2-40B4-BE49-F238E27FC236}">
                <a16:creationId xmlns:a16="http://schemas.microsoft.com/office/drawing/2014/main" id="{197759E2-62A6-4D7E-8839-2A9EDE5DC548}"/>
              </a:ext>
            </a:extLst>
          </p:cNvPr>
          <p:cNvSpPr>
            <a:spLocks noGrp="1"/>
          </p:cNvSpPr>
          <p:nvPr>
            <p:ph idx="1"/>
          </p:nvPr>
        </p:nvSpPr>
        <p:spPr>
          <a:xfrm>
            <a:off x="838200" y="1608058"/>
            <a:ext cx="10515600" cy="4786472"/>
          </a:xfrm>
        </p:spPr>
        <p:txBody>
          <a:bodyPr>
            <a:normAutofit fontScale="62500" lnSpcReduction="20000"/>
          </a:bodyPr>
          <a:lstStyle/>
          <a:p>
            <a:pPr marL="0" indent="0">
              <a:buNone/>
            </a:pPr>
            <a:r>
              <a:rPr lang="en-US" b="1" dirty="0"/>
              <a:t>                                                      CENSUS</a:t>
            </a:r>
            <a:endParaRPr lang="en-US" dirty="0"/>
          </a:p>
          <a:p>
            <a:pPr marL="0" indent="0">
              <a:buNone/>
            </a:pPr>
            <a:r>
              <a:rPr lang="en-US" b="1" dirty="0"/>
              <a:t>Definition: Is </a:t>
            </a:r>
            <a:r>
              <a:rPr lang="en-US" dirty="0"/>
              <a:t>a statistical inquiry that involves complete enumeration of the whole population under consideration.   The advantages of a census include;</a:t>
            </a:r>
          </a:p>
          <a:p>
            <a:pPr lvl="0"/>
            <a:r>
              <a:rPr lang="en-US" dirty="0"/>
              <a:t>Provide benchmark data for planning, social and economic development.</a:t>
            </a:r>
          </a:p>
          <a:p>
            <a:pPr lvl="0"/>
            <a:r>
              <a:rPr lang="en-US" dirty="0"/>
              <a:t>Provide small area statistics which is basic data disaggregated to the lowest administrative units </a:t>
            </a:r>
            <a:r>
              <a:rPr lang="en-US" dirty="0" err="1"/>
              <a:t>e.g</a:t>
            </a:r>
            <a:r>
              <a:rPr lang="en-US" dirty="0"/>
              <a:t> villages.</a:t>
            </a:r>
          </a:p>
          <a:p>
            <a:pPr lvl="0"/>
            <a:r>
              <a:rPr lang="en-US" dirty="0"/>
              <a:t>No sampling errors in the data collected</a:t>
            </a:r>
          </a:p>
          <a:p>
            <a:pPr lvl="0"/>
            <a:r>
              <a:rPr lang="en-US" dirty="0"/>
              <a:t>Provision of supplementary information that is required for efficient planning of sample surveys.</a:t>
            </a:r>
          </a:p>
          <a:p>
            <a:pPr lvl="0"/>
            <a:r>
              <a:rPr lang="en-US" dirty="0"/>
              <a:t>If the population size is small, a census is ideal.</a:t>
            </a:r>
          </a:p>
          <a:p>
            <a:pPr marL="0" indent="0" algn="just">
              <a:buNone/>
            </a:pPr>
            <a:r>
              <a:rPr lang="en-US" b="1" dirty="0"/>
              <a:t>The disadvantages </a:t>
            </a:r>
            <a:r>
              <a:rPr lang="en-US" dirty="0"/>
              <a:t>include;</a:t>
            </a:r>
          </a:p>
          <a:p>
            <a:pPr lvl="0"/>
            <a:r>
              <a:rPr lang="en-US" dirty="0"/>
              <a:t>Expensive because of large coverage.</a:t>
            </a:r>
          </a:p>
          <a:p>
            <a:pPr lvl="0"/>
            <a:r>
              <a:rPr lang="en-US" dirty="0"/>
              <a:t>Data from census are untimely due to delays as a result of large coverage</a:t>
            </a:r>
          </a:p>
          <a:p>
            <a:pPr lvl="0"/>
            <a:r>
              <a:rPr lang="en-US" dirty="0"/>
              <a:t>Limited accuracy because census involves many people who may not be skilled and adequately trained in data collection techniques.</a:t>
            </a:r>
          </a:p>
          <a:p>
            <a:r>
              <a:rPr lang="en-US" dirty="0"/>
              <a:t>There are short and brief questions thus do not generate </a:t>
            </a:r>
            <a:r>
              <a:rPr lang="en-US" dirty="0" err="1"/>
              <a:t>indepth</a:t>
            </a:r>
            <a:r>
              <a:rPr lang="en-US" dirty="0"/>
              <a:t> data and information for detailed analysis of certain aspects.</a:t>
            </a:r>
          </a:p>
        </p:txBody>
      </p:sp>
    </p:spTree>
    <p:extLst>
      <p:ext uri="{BB962C8B-B14F-4D97-AF65-F5344CB8AC3E}">
        <p14:creationId xmlns:p14="http://schemas.microsoft.com/office/powerpoint/2010/main" val="276316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953F-A077-4BD6-9CA3-93B8DD047BED}"/>
              </a:ext>
            </a:extLst>
          </p:cNvPr>
          <p:cNvSpPr>
            <a:spLocks noGrp="1"/>
          </p:cNvSpPr>
          <p:nvPr>
            <p:ph type="title"/>
          </p:nvPr>
        </p:nvSpPr>
        <p:spPr/>
        <p:txBody>
          <a:bodyPr/>
          <a:lstStyle/>
          <a:p>
            <a:r>
              <a:rPr lang="en-US" dirty="0"/>
              <a:t>Sample surveys</a:t>
            </a:r>
          </a:p>
        </p:txBody>
      </p:sp>
      <p:sp>
        <p:nvSpPr>
          <p:cNvPr id="3" name="Content Placeholder 2">
            <a:extLst>
              <a:ext uri="{FF2B5EF4-FFF2-40B4-BE49-F238E27FC236}">
                <a16:creationId xmlns:a16="http://schemas.microsoft.com/office/drawing/2014/main" id="{F719BCA0-907D-4859-BE26-AADC318B3DFE}"/>
              </a:ext>
            </a:extLst>
          </p:cNvPr>
          <p:cNvSpPr>
            <a:spLocks noGrp="1"/>
          </p:cNvSpPr>
          <p:nvPr>
            <p:ph idx="1"/>
          </p:nvPr>
        </p:nvSpPr>
        <p:spPr>
          <a:xfrm>
            <a:off x="838200" y="1368735"/>
            <a:ext cx="10515600" cy="5265119"/>
          </a:xfrm>
        </p:spPr>
        <p:txBody>
          <a:bodyPr>
            <a:normAutofit fontScale="62500" lnSpcReduction="20000"/>
          </a:bodyPr>
          <a:lstStyle/>
          <a:p>
            <a:pPr marL="0" indent="0">
              <a:buNone/>
            </a:pPr>
            <a:r>
              <a:rPr lang="en-US" dirty="0"/>
              <a:t>Definition: is a statistical inquiry based on a small part of a population from which inferences are made about the population characteristics. The advantages of sample surveys include;</a:t>
            </a:r>
          </a:p>
          <a:p>
            <a:pPr lvl="0"/>
            <a:r>
              <a:rPr lang="en-US" dirty="0"/>
              <a:t>Less costly because data is collected from a small portion .</a:t>
            </a:r>
          </a:p>
          <a:p>
            <a:pPr lvl="0"/>
            <a:r>
              <a:rPr lang="en-US" dirty="0"/>
              <a:t>Greater speed. Data can be collected and summarized more quickly.</a:t>
            </a:r>
          </a:p>
          <a:p>
            <a:pPr lvl="0"/>
            <a:r>
              <a:rPr lang="en-US" dirty="0"/>
              <a:t>Increased scope. Possible to use specialized equipment and ask detailed questions.</a:t>
            </a:r>
          </a:p>
          <a:p>
            <a:pPr lvl="0"/>
            <a:r>
              <a:rPr lang="en-US" dirty="0"/>
              <a:t>Increased accuracy. Personnel of high quality can be employed and given intensive training and there can be more careful supervision of field work.</a:t>
            </a:r>
          </a:p>
          <a:p>
            <a:pPr lvl="0"/>
            <a:r>
              <a:rPr lang="en-US" dirty="0"/>
              <a:t>Information collected is up to date because surveys can be carried out annually or at shorter periods.</a:t>
            </a:r>
          </a:p>
          <a:p>
            <a:pPr lvl="0"/>
            <a:r>
              <a:rPr lang="en-US" dirty="0"/>
              <a:t>Errors other than sampling errors are likely to be more wide spread in a census than in a sample survey.</a:t>
            </a:r>
          </a:p>
          <a:p>
            <a:pPr lvl="0"/>
            <a:r>
              <a:rPr lang="en-US" dirty="0"/>
              <a:t>They are manageable and can be carried out at any stage of development of many countries. </a:t>
            </a:r>
          </a:p>
          <a:p>
            <a:pPr marL="0" indent="0">
              <a:buNone/>
            </a:pPr>
            <a:r>
              <a:rPr lang="en-US" dirty="0"/>
              <a:t>The disadvantages include;</a:t>
            </a:r>
          </a:p>
          <a:p>
            <a:pPr lvl="0"/>
            <a:r>
              <a:rPr lang="en-US" dirty="0"/>
              <a:t>Do not generate adequate small area statistics</a:t>
            </a:r>
          </a:p>
          <a:p>
            <a:pPr lvl="0"/>
            <a:r>
              <a:rPr lang="en-US" dirty="0"/>
              <a:t>Overhead costs  are usually higher in sample surveys than in census.</a:t>
            </a:r>
          </a:p>
          <a:p>
            <a:pPr lvl="0"/>
            <a:r>
              <a:rPr lang="en-US" dirty="0"/>
              <a:t>They are subject to sampling errors and bias.</a:t>
            </a:r>
          </a:p>
          <a:p>
            <a:pPr lvl="0"/>
            <a:r>
              <a:rPr lang="en-US" dirty="0"/>
              <a:t>When measures of small change from one period to the next are required, surveys are not the best.</a:t>
            </a:r>
          </a:p>
          <a:p>
            <a:endParaRPr lang="en-US" dirty="0"/>
          </a:p>
        </p:txBody>
      </p:sp>
    </p:spTree>
    <p:extLst>
      <p:ext uri="{BB962C8B-B14F-4D97-AF65-F5344CB8AC3E}">
        <p14:creationId xmlns:p14="http://schemas.microsoft.com/office/powerpoint/2010/main" val="200625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7320E-F17F-47B4-893B-67F1486EA4A5}"/>
              </a:ext>
            </a:extLst>
          </p:cNvPr>
          <p:cNvSpPr>
            <a:spLocks noGrp="1"/>
          </p:cNvSpPr>
          <p:nvPr>
            <p:ph type="title"/>
          </p:nvPr>
        </p:nvSpPr>
        <p:spPr>
          <a:xfrm>
            <a:off x="838200" y="425378"/>
            <a:ext cx="10515600" cy="1205057"/>
          </a:xfrm>
        </p:spPr>
        <p:txBody>
          <a:bodyPr>
            <a:normAutofit/>
          </a:bodyPr>
          <a:lstStyle/>
          <a:p>
            <a:r>
              <a:rPr lang="en-US" sz="1600" b="1" dirty="0"/>
              <a:t>RELATIONSHIP BETWEEN SAMPLE SURVEYS AND CENSUSES</a:t>
            </a:r>
            <a:br>
              <a:rPr lang="en-US" sz="1600" dirty="0"/>
            </a:br>
            <a:endParaRPr lang="en-US" sz="1600" dirty="0"/>
          </a:p>
        </p:txBody>
      </p:sp>
      <p:sp>
        <p:nvSpPr>
          <p:cNvPr id="3" name="Content Placeholder 2">
            <a:extLst>
              <a:ext uri="{FF2B5EF4-FFF2-40B4-BE49-F238E27FC236}">
                <a16:creationId xmlns:a16="http://schemas.microsoft.com/office/drawing/2014/main" id="{11E720E5-4C6F-4A84-B3B5-A73FF8ED473B}"/>
              </a:ext>
            </a:extLst>
          </p:cNvPr>
          <p:cNvSpPr>
            <a:spLocks noGrp="1"/>
          </p:cNvSpPr>
          <p:nvPr>
            <p:ph idx="1"/>
          </p:nvPr>
        </p:nvSpPr>
        <p:spPr/>
        <p:txBody>
          <a:bodyPr/>
          <a:lstStyle/>
          <a:p>
            <a:pPr lvl="0"/>
            <a:r>
              <a:rPr lang="en-US" dirty="0"/>
              <a:t>Sample surveys are a substitute for censuses’</a:t>
            </a:r>
          </a:p>
          <a:p>
            <a:pPr lvl="0"/>
            <a:r>
              <a:rPr lang="en-US" dirty="0"/>
              <a:t>Surveys used to test census methods, procedures and materials.</a:t>
            </a:r>
          </a:p>
          <a:p>
            <a:pPr lvl="0"/>
            <a:r>
              <a:rPr lang="en-US" dirty="0"/>
              <a:t>Sample surveys supplement census data</a:t>
            </a:r>
          </a:p>
          <a:p>
            <a:pPr lvl="0"/>
            <a:r>
              <a:rPr lang="en-US" dirty="0"/>
              <a:t>Sample surveys used in census tabulation work</a:t>
            </a:r>
          </a:p>
          <a:p>
            <a:pPr lvl="0"/>
            <a:r>
              <a:rPr lang="en-US" dirty="0"/>
              <a:t>Census used as a basis for subsequent surveys.</a:t>
            </a:r>
          </a:p>
          <a:p>
            <a:endParaRPr lang="en-US" dirty="0"/>
          </a:p>
        </p:txBody>
      </p:sp>
    </p:spTree>
    <p:extLst>
      <p:ext uri="{BB962C8B-B14F-4D97-AF65-F5344CB8AC3E}">
        <p14:creationId xmlns:p14="http://schemas.microsoft.com/office/powerpoint/2010/main" val="389105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0D9B-B442-442C-91B7-79A170F9610C}"/>
              </a:ext>
            </a:extLst>
          </p:cNvPr>
          <p:cNvSpPr>
            <a:spLocks noGrp="1"/>
          </p:cNvSpPr>
          <p:nvPr>
            <p:ph type="title"/>
          </p:nvPr>
        </p:nvSpPr>
        <p:spPr/>
        <p:txBody>
          <a:bodyPr>
            <a:normAutofit/>
          </a:bodyPr>
          <a:lstStyle/>
          <a:p>
            <a:r>
              <a:rPr lang="en-US" sz="2800" b="1" dirty="0"/>
              <a:t>TYPES OF SURVEYS</a:t>
            </a:r>
            <a:endParaRPr lang="en-US" sz="2800" dirty="0"/>
          </a:p>
        </p:txBody>
      </p:sp>
      <p:sp>
        <p:nvSpPr>
          <p:cNvPr id="3" name="Content Placeholder 2">
            <a:extLst>
              <a:ext uri="{FF2B5EF4-FFF2-40B4-BE49-F238E27FC236}">
                <a16:creationId xmlns:a16="http://schemas.microsoft.com/office/drawing/2014/main" id="{1BEE69E2-043B-4573-B355-0F5DAD023370}"/>
              </a:ext>
            </a:extLst>
          </p:cNvPr>
          <p:cNvSpPr>
            <a:spLocks noGrp="1"/>
          </p:cNvSpPr>
          <p:nvPr>
            <p:ph idx="1"/>
          </p:nvPr>
        </p:nvSpPr>
        <p:spPr/>
        <p:txBody>
          <a:bodyPr>
            <a:normAutofit fontScale="92500" lnSpcReduction="10000"/>
          </a:bodyPr>
          <a:lstStyle/>
          <a:p>
            <a:pPr marL="0" indent="0">
              <a:buNone/>
            </a:pPr>
            <a:r>
              <a:rPr lang="en-US" dirty="0"/>
              <a:t>They can be classified </a:t>
            </a:r>
            <a:r>
              <a:rPr lang="en-US"/>
              <a:t>into 3; </a:t>
            </a:r>
            <a:r>
              <a:rPr lang="en-US" dirty="0"/>
              <a:t>That is; </a:t>
            </a:r>
          </a:p>
          <a:p>
            <a:pPr lvl="0"/>
            <a:r>
              <a:rPr lang="en-US" dirty="0"/>
              <a:t>Descriptive surveys: their objective is to obtain descriptive measures with respect to the characteristics of the entire population under study. For example required for national planning and social economic development to collect data on agriculture production, utilization of land and water resources, industrial production, unemployment and size of </a:t>
            </a:r>
            <a:r>
              <a:rPr lang="en-US" dirty="0" err="1"/>
              <a:t>labour</a:t>
            </a:r>
            <a:r>
              <a:rPr lang="en-US" dirty="0"/>
              <a:t> force.</a:t>
            </a:r>
          </a:p>
          <a:p>
            <a:pPr lvl="0"/>
            <a:r>
              <a:rPr lang="en-US" dirty="0"/>
              <a:t>Analytical surveys: the objective is to obtain descriptive information for different sub groups of the population in order to test hypotheses concerning possible relationships between sub-groups.</a:t>
            </a:r>
          </a:p>
          <a:p>
            <a:pPr lvl="0"/>
            <a:r>
              <a:rPr lang="en-US" dirty="0"/>
              <a:t>Mixed surveys: involves both analytical and descriptive methods.</a:t>
            </a:r>
          </a:p>
          <a:p>
            <a:r>
              <a:rPr lang="en-US" dirty="0"/>
              <a:t> </a:t>
            </a:r>
          </a:p>
          <a:p>
            <a:endParaRPr lang="en-US" dirty="0"/>
          </a:p>
        </p:txBody>
      </p:sp>
    </p:spTree>
    <p:extLst>
      <p:ext uri="{BB962C8B-B14F-4D97-AF65-F5344CB8AC3E}">
        <p14:creationId xmlns:p14="http://schemas.microsoft.com/office/powerpoint/2010/main" val="2976745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984</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SAMPLING METHODS</vt:lpstr>
      <vt:lpstr> INTRODUCTION/ BASIC CONCEPTS AND DEFINITIONS</vt:lpstr>
      <vt:lpstr>continuation</vt:lpstr>
      <vt:lpstr>continuation</vt:lpstr>
      <vt:lpstr>CENSUS AND SURVEYS</vt:lpstr>
      <vt:lpstr>Sample surveys</vt:lpstr>
      <vt:lpstr>RELATIONSHIP BETWEEN SAMPLE SURVEYS AND CENSUSES </vt:lpstr>
      <vt:lpstr>TYPES OF SURVEYS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METHODS</dc:title>
  <dc:creator>USER</dc:creator>
  <cp:lastModifiedBy>USER</cp:lastModifiedBy>
  <cp:revision>4</cp:revision>
  <dcterms:created xsi:type="dcterms:W3CDTF">2021-10-11T07:30:22Z</dcterms:created>
  <dcterms:modified xsi:type="dcterms:W3CDTF">2021-10-11T07:51:46Z</dcterms:modified>
</cp:coreProperties>
</file>