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1" r:id="rId2"/>
    <p:sldId id="444" r:id="rId3"/>
    <p:sldId id="607" r:id="rId4"/>
    <p:sldId id="608" r:id="rId5"/>
    <p:sldId id="609" r:id="rId6"/>
    <p:sldId id="610" r:id="rId7"/>
    <p:sldId id="564" r:id="rId8"/>
    <p:sldId id="449" r:id="rId9"/>
    <p:sldId id="611" r:id="rId10"/>
    <p:sldId id="613" r:id="rId11"/>
    <p:sldId id="452" r:id="rId12"/>
    <p:sldId id="453" r:id="rId13"/>
    <p:sldId id="454" r:id="rId14"/>
    <p:sldId id="456" r:id="rId15"/>
    <p:sldId id="457" r:id="rId16"/>
    <p:sldId id="458" r:id="rId17"/>
    <p:sldId id="615" r:id="rId18"/>
    <p:sldId id="616" r:id="rId19"/>
    <p:sldId id="617" r:id="rId20"/>
    <p:sldId id="619" r:id="rId21"/>
    <p:sldId id="621" r:id="rId22"/>
    <p:sldId id="622" r:id="rId23"/>
    <p:sldId id="623" r:id="rId24"/>
    <p:sldId id="655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1" r:id="rId33"/>
    <p:sldId id="632" r:id="rId34"/>
    <p:sldId id="634" r:id="rId35"/>
    <p:sldId id="635" r:id="rId36"/>
    <p:sldId id="636" r:id="rId37"/>
    <p:sldId id="637" r:id="rId38"/>
    <p:sldId id="638" r:id="rId39"/>
    <p:sldId id="639" r:id="rId40"/>
    <p:sldId id="641" r:id="rId41"/>
    <p:sldId id="643" r:id="rId42"/>
    <p:sldId id="644" r:id="rId43"/>
    <p:sldId id="647" r:id="rId44"/>
    <p:sldId id="648" r:id="rId45"/>
    <p:sldId id="650" r:id="rId46"/>
    <p:sldId id="652" r:id="rId47"/>
    <p:sldId id="653" r:id="rId48"/>
    <p:sldId id="654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606" r:id="rId60"/>
    <p:sldId id="605" r:id="rId61"/>
    <p:sldId id="640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5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C365E-EA92-451F-A951-79C3A3DADBDA}" type="datetimeFigureOut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2D2569-19B5-41D7-8A18-D8FD45418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19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8EDF-3513-4F69-B4B0-0567433BA9FA}" type="datetimeFigureOut">
              <a:rPr lang="en-US" smtClean="0"/>
              <a:pPr/>
              <a:t>10-Sep-18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B83B-DC00-4CB5-98F6-F711FD44B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20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B83B-DC00-4CB5-98F6-F711FD44BF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E28EDF-3513-4F69-B4B0-0567433BA9FA}" type="datetimeFigureOut">
              <a:rPr lang="en-US" smtClean="0"/>
              <a:pPr/>
              <a:t>10-Sep-18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F38-9859-4AA1-90A4-9D58AF0AB47A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EE2-5901-4CC3-8843-C466FBF5C71C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98AB-A63F-4A21-A195-F56D71F9C286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095E-7CB5-47AE-8D19-B0D09D9C11EE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D42-CFF1-4936-88BB-4CDDC5E9AF5C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B8AE-EF2B-4D59-BBAF-A65D0FCBB215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EE0E-ACC3-4243-B3BD-C2B97B4C4D79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88D9-2F79-4D92-BA87-48C38285859A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7C60-B5FF-4477-A540-93C1321C6522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C81D-A362-441F-844C-E57004AE6C07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B824-40AD-45F1-822C-6A9B5C4614B6}" type="datetime1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1411-6A33-4A95-9246-226BC7F27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 CONTROL AND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693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LECTURE THREE</a:t>
            </a:r>
            <a:endParaRPr lang="en-US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BDF4-4FC0-426A-AEDB-8E1864155ECC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Series and Parallel Systems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89916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600" dirty="0" smtClean="0"/>
                  <a:t>When transfer functions are connected in series the overall transfer function is the product of individual transfer functions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8991600" cy="5867400"/>
              </a:xfrm>
              <a:blipFill rotWithShape="1">
                <a:blip r:embed="rId2"/>
                <a:stretch>
                  <a:fillRect l="-1831" t="-2183" b="-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6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288" y="549275"/>
            <a:ext cx="8229600" cy="4525963"/>
          </a:xfrm>
          <a:blipFill rotWithShape="1">
            <a:blip r:embed="rId2" cstate="print"/>
            <a:stretch>
              <a:fillRect l="-2222" r="-1704" b="-575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B5A3-E214-44BE-8D0E-12293AD5F978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2656"/>
            <a:ext cx="8991600" cy="5793507"/>
          </a:xfrm>
        </p:spPr>
        <p:txBody>
          <a:bodyPr>
            <a:normAutofit/>
          </a:bodyPr>
          <a:lstStyle/>
          <a:p>
            <a:r>
              <a:rPr lang="en-US" sz="3600" dirty="0"/>
              <a:t>Block diagrams can be used to show an array of mathematical operations in parallel. </a:t>
            </a:r>
            <a:endParaRPr lang="en-US" sz="3600" dirty="0" smtClean="0"/>
          </a:p>
          <a:p>
            <a:r>
              <a:rPr lang="en-US" sz="3600" dirty="0" smtClean="0"/>
              <a:t>Junctions </a:t>
            </a:r>
            <a:r>
              <a:rPr lang="en-US" sz="3600" dirty="0"/>
              <a:t>are used to show addition and subtraction</a:t>
            </a:r>
          </a:p>
          <a:p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95600"/>
            <a:ext cx="7566992" cy="3557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42DF-65F8-4EA7-AF71-CD0378F54DD2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8313" y="476250"/>
            <a:ext cx="8229600" cy="4525963"/>
          </a:xfrm>
          <a:blipFill rotWithShape="1">
            <a:blip r:embed="rId2" cstate="print"/>
            <a:stretch>
              <a:fillRect l="-2000" t="-2022" r="-29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4BD-8F08-4B7C-BBBF-4FB1C14F2E6D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Subtraction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20080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B997-0954-4794-82C5-54197CC2EC5F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8313" y="476250"/>
            <a:ext cx="8229600" cy="4525963"/>
          </a:xfrm>
          <a:blipFill rotWithShape="1">
            <a:blip r:embed="rId2" cstate="print"/>
            <a:stretch>
              <a:fillRect l="-2000" t="-2022" r="-29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E288-F61E-44A2-80A6-44E73D97E85D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76672"/>
                <a:ext cx="8892480" cy="584792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Multiple systems can also be represented:</a:t>
                </a:r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The corresponding mathematical equation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𝑌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𝐴𝑋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𝐵𝑋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𝐶𝑍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76672"/>
                <a:ext cx="8892480" cy="5847928"/>
              </a:xfrm>
              <a:blipFill rotWithShape="1">
                <a:blip r:embed="rId2"/>
                <a:stretch>
                  <a:fillRect l="-1851" t="-1563" b="-1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1E2A-73D0-4AC4-99ED-BE700B2350B8}" type="datetime1">
              <a:rPr lang="en-US" smtClean="0"/>
              <a:pPr/>
              <a:t>10-Sep-18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1095376"/>
            <a:ext cx="6024561" cy="26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Closed Loop Transfer Function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28992" cy="4525963"/>
          </a:xfrm>
        </p:spPr>
        <p:txBody>
          <a:bodyPr>
            <a:normAutofit/>
          </a:bodyPr>
          <a:lstStyle/>
          <a:p>
            <a:r>
              <a:rPr lang="en-US" sz="3600" dirty="0"/>
              <a:t>Consider the following </a:t>
            </a:r>
            <a:r>
              <a:rPr lang="en-US" sz="3600" b="1" dirty="0"/>
              <a:t>unit feedback</a:t>
            </a:r>
            <a:r>
              <a:rPr lang="en-US" sz="3600" dirty="0"/>
              <a:t> system shown below:</a:t>
            </a:r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8000999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573-83C6-45CB-B932-E5D8F1145506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3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6496"/>
            <a:ext cx="864096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Where:</a:t>
            </a:r>
          </a:p>
          <a:p>
            <a:r>
              <a:rPr lang="en-US" sz="3400" dirty="0" smtClean="0"/>
              <a:t>G(s</a:t>
            </a:r>
            <a:r>
              <a:rPr lang="en-US" sz="3400" dirty="0"/>
              <a:t>) = plant transfer function; H(s) = controller transfer </a:t>
            </a:r>
            <a:r>
              <a:rPr lang="en-US" sz="3400" dirty="0" smtClean="0"/>
              <a:t>function; </a:t>
            </a:r>
            <a:r>
              <a:rPr lang="en-US" sz="3400" dirty="0"/>
              <a:t>R(s) = set point (input); C(s) = output and E(s) = error signal or actuating signal.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product G(s)H(s) is the open loop transfer </a:t>
            </a:r>
            <a:r>
              <a:rPr lang="en-US" sz="3400" dirty="0" smtClean="0"/>
              <a:t>function. </a:t>
            </a:r>
          </a:p>
          <a:p>
            <a:r>
              <a:rPr lang="en-US" sz="3400" dirty="0" smtClean="0"/>
              <a:t>The </a:t>
            </a:r>
            <a:r>
              <a:rPr lang="en-US" sz="3400" dirty="0"/>
              <a:t>plant transfer function is determined from the physical </a:t>
            </a:r>
            <a:r>
              <a:rPr lang="en-US" sz="3400" dirty="0" smtClean="0"/>
              <a:t>conditions of </a:t>
            </a:r>
            <a:r>
              <a:rPr lang="en-US" sz="3400" dirty="0"/>
              <a:t>the system.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/>
              <a:t>controller transfer function is to be </a:t>
            </a:r>
            <a:r>
              <a:rPr lang="en-US" sz="3400" dirty="0" smtClean="0"/>
              <a:t>determined (designed). From </a:t>
            </a:r>
            <a:r>
              <a:rPr lang="en-US" sz="3400" dirty="0"/>
              <a:t>the diagram</a:t>
            </a:r>
            <a:r>
              <a:rPr lang="en-US" sz="3400" dirty="0" smtClean="0"/>
              <a:t>:</a:t>
            </a:r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87F9-3435-493E-B4FD-BA790EA6D468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2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712968" cy="64807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712968" cy="6480720"/>
              </a:xfrm>
              <a:blipFill rotWithShape="1">
                <a:blip r:embed="rId2"/>
                <a:stretch>
                  <a:fillRect l="-2098" t="-1411" r="-629" b="-7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BA55-E2C5-4824-A138-61B06A5D5633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42784" cy="45224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 </a:t>
            </a:r>
            <a:r>
              <a:rPr lang="en-US" sz="3600" dirty="0"/>
              <a:t>systems are </a:t>
            </a:r>
            <a:r>
              <a:rPr lang="en-US" sz="3600" dirty="0" smtClean="0"/>
              <a:t>usually given in form of block diagrams; transfer functions or differential equations. </a:t>
            </a:r>
          </a:p>
          <a:p>
            <a:r>
              <a:rPr lang="en-US" sz="3600" dirty="0" smtClean="0"/>
              <a:t>In block diagrams, </a:t>
            </a:r>
            <a:r>
              <a:rPr lang="en-US" sz="3600" dirty="0"/>
              <a:t>signals (or variables) are represented by lines and functional relationships, i.e., transfer functions are represented by blocks. </a:t>
            </a:r>
            <a:endParaRPr lang="en-US" sz="3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Presentation of Dynamic Systems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11F-5BBB-4FAE-96ED-9E92BBB8B55B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91600" cy="6072336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RHS of Equation (iv) is the closed loop transfer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𝑣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control design problem </a:t>
                </a:r>
                <a:r>
                  <a:rPr lang="en-US" sz="3600" dirty="0" smtClean="0"/>
                  <a:t>is such that</a:t>
                </a:r>
                <a:r>
                  <a:rPr lang="en-US" sz="3600" dirty="0"/>
                  <a:t>: given G(s), design H(s) such that C(s) ≈ R(s); alternatively, design H(s) such that E(s) ≈ 0,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≈1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91600" cy="6072336"/>
              </a:xfrm>
              <a:blipFill rotWithShape="1">
                <a:blip r:embed="rId2"/>
                <a:stretch>
                  <a:fillRect l="-1898" t="-1506" b="-9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AA0-1878-47D0-9712-B523D6482EBD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0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2656"/>
            <a:ext cx="8888288" cy="5793507"/>
          </a:xfrm>
        </p:spPr>
        <p:txBody>
          <a:bodyPr>
            <a:noAutofit/>
          </a:bodyPr>
          <a:lstStyle/>
          <a:p>
            <a:r>
              <a:rPr lang="en-US" sz="3600" dirty="0"/>
              <a:t>The design of H(s) (i.e., </a:t>
            </a:r>
            <a:r>
              <a:rPr lang="en-US" sz="3600" dirty="0" smtClean="0"/>
              <a:t>either P</a:t>
            </a:r>
            <a:r>
              <a:rPr lang="en-US" sz="3600" dirty="0"/>
              <a:t>, I, D, PI, PD, ID and PID) is to improve system parameters such as reducing steady state error (offset); reducing </a:t>
            </a:r>
            <a:r>
              <a:rPr lang="en-US" sz="3600" dirty="0" smtClean="0"/>
              <a:t>oscillations (stability); </a:t>
            </a:r>
            <a:r>
              <a:rPr lang="en-US" sz="3600" dirty="0"/>
              <a:t>improving system response by reducing rise time, etc. </a:t>
            </a:r>
            <a:endParaRPr lang="en-US" sz="3600" dirty="0" smtClean="0"/>
          </a:p>
          <a:p>
            <a:r>
              <a:rPr lang="en-US" sz="3600" dirty="0" smtClean="0"/>
              <a:t>Sometimes </a:t>
            </a:r>
            <a:r>
              <a:rPr lang="en-US" sz="3600" dirty="0"/>
              <a:t>the function H(s) is not cascaded with the plant but instead may appear in the feedback path. </a:t>
            </a:r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dirty="0"/>
              <a:t>forms a non-unity feedback system as shown below.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F3BC-F089-4D36-8EE0-6D781ACF37C4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5069160"/>
              </a:xfrm>
            </p:spPr>
            <p:txBody>
              <a:bodyPr>
                <a:normAutofit/>
              </a:bodyPr>
              <a:lstStyle/>
              <a:p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equations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𝑣𝑖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𝑣𝑖𝑖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5069160"/>
              </a:xfrm>
              <a:blipFill rotWithShape="1">
                <a:blip r:embed="rId2"/>
                <a:stretch>
                  <a:fillRect l="-2168" t="-1805" b="-29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04867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25EB-6B5C-456C-975E-8A4AF1DF936B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8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640960" cy="6336704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actual error signal (or simply actuating signal)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𝑣𝑖𝑖𝑖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The closed loop </a:t>
                </a:r>
                <a:r>
                  <a:rPr lang="en-US" sz="3600" dirty="0"/>
                  <a:t>transfer function is now: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And the sensitivity function </a:t>
                </a:r>
                <a:r>
                  <a:rPr lang="en-US" sz="3600" dirty="0" smtClean="0"/>
                  <a:t>is: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1+</m:t>
                          </m:r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640960" cy="6336704"/>
              </a:xfrm>
              <a:blipFill rotWithShape="1">
                <a:blip r:embed="rId2"/>
                <a:stretch>
                  <a:fillRect l="-1904" t="-1444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C25-3877-4B47-A4A3-01551F75E439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6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Design A controller for E(S)=0; when H(S) is cascaded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Steady state error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Block Diagram </a:t>
            </a:r>
            <a:r>
              <a:rPr lang="en-US" sz="4000" b="1" dirty="0" smtClean="0"/>
              <a:t>Algebra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block diagram algebra is used to reduce complex block diagrams to simpler standard forms</a:t>
            </a:r>
          </a:p>
          <a:p>
            <a:pPr marL="0" indent="0">
              <a:buNone/>
            </a:pPr>
            <a:r>
              <a:rPr lang="en-US" sz="3600" b="1" dirty="0" smtClean="0"/>
              <a:t>Series </a:t>
            </a:r>
            <a:r>
              <a:rPr lang="en-US" sz="3600" b="1" dirty="0"/>
              <a:t>(or Cascade) Connection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4" y="3933056"/>
            <a:ext cx="478067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6226-E800-490E-8393-5719F97E3D98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0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507288" cy="58655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507288" cy="586551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59A3-7BFB-4B59-8312-1AA07B280BF8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7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r>
              <a:rPr lang="en-US" sz="3600" dirty="0"/>
              <a:t>Which is equivalent to:</a:t>
            </a:r>
          </a:p>
          <a:p>
            <a:endParaRPr lang="en-US" sz="3600" b="1" dirty="0" smtClean="0"/>
          </a:p>
          <a:p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Parallel </a:t>
            </a:r>
            <a:r>
              <a:rPr lang="en-US" sz="3600" b="1" dirty="0"/>
              <a:t>Connection (feed forward)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836712"/>
            <a:ext cx="396044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518457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45BF-3390-4B95-8496-E35E167F3C10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4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507288" cy="59375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3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Which is equivalent </a:t>
                </a:r>
                <a:r>
                  <a:rPr lang="en-US" sz="3600" dirty="0"/>
                  <a:t>to</a:t>
                </a:r>
                <a:r>
                  <a:rPr lang="en-US" sz="3600" dirty="0" smtClean="0"/>
                  <a:t>:</a:t>
                </a:r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pPr marL="0" indent="0">
                  <a:buNone/>
                </a:pPr>
                <a:endParaRPr lang="en-US" sz="3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507288" cy="5937523"/>
              </a:xfrm>
              <a:blipFill rotWithShape="1">
                <a:blip r:embed="rId2"/>
                <a:stretch>
                  <a:fillRect l="-1934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74441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DB-F24D-4B6F-9F2C-69DCA04C4B79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435280" cy="6264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Unit Feedback Connection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1±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Equivalent to: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435280" cy="6264696"/>
              </a:xfrm>
              <a:blipFill rotWithShape="1">
                <a:blip r:embed="rId2"/>
                <a:stretch>
                  <a:fillRect l="-1806" t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8052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388843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E7AA-5B50-4D5C-AD95-5398CA211E47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7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differential equations can be of first; second; third or higher order form represented as:</a:t>
                </a:r>
              </a:p>
              <a:p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  <a:blipFill rotWithShape="1">
                <a:blip r:embed="rId2"/>
                <a:stretch>
                  <a:fillRect l="-2157" t="-1500" b="-10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/>
              <a:lstStyle/>
              <a:p>
                <a:r>
                  <a:rPr lang="en-US" b="1" dirty="0"/>
                  <a:t>Non-unity feedback Connection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1±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1630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4" y="836713"/>
            <a:ext cx="4511566" cy="32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138A-0B09-4CB9-BDF9-5DCA29FE1C50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793507"/>
          </a:xfrm>
        </p:spPr>
        <p:txBody>
          <a:bodyPr/>
          <a:lstStyle/>
          <a:p>
            <a:r>
              <a:rPr lang="en-US" dirty="0" smtClean="0"/>
              <a:t>Which is equivalent </a:t>
            </a:r>
            <a:r>
              <a:rPr lang="en-US" dirty="0"/>
              <a:t>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Study Exercise-1:</a:t>
            </a:r>
            <a:endParaRPr lang="en-US" dirty="0"/>
          </a:p>
          <a:p>
            <a:r>
              <a:rPr lang="en-US" dirty="0" smtClean="0"/>
              <a:t>Determine the </a:t>
            </a:r>
            <a:r>
              <a:rPr lang="en-US" dirty="0"/>
              <a:t>closed loop transfer functions, </a:t>
            </a:r>
            <a:r>
              <a:rPr lang="en-US" i="1" dirty="0"/>
              <a:t>Y(s)/X(s), </a:t>
            </a:r>
            <a:r>
              <a:rPr lang="en-US" dirty="0" smtClean="0"/>
              <a:t>for the following systems: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83" y="1052736"/>
            <a:ext cx="494094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CDD2-8F4F-421E-AC1D-2270977179B2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0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F6C-46C8-4A97-B616-074A07E63F25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096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985-654F-45E2-97C2-762E40FEC6FE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4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Additive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Properties of Transfer Functions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78421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67B-2EA4-4D5A-9668-EADBD1D1A0B6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Distributive </a:t>
            </a:r>
          </a:p>
          <a:p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14926" cy="32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862C-29E5-4912-88DD-17FFDC9CDC8A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Parallel 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1" y="1124744"/>
            <a:ext cx="8620437" cy="323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1CF-B0D4-4F3B-8E60-F2A112B1EE4C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Positive feed back</a:t>
            </a:r>
          </a:p>
          <a:p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1" y="1412776"/>
            <a:ext cx="7911563" cy="370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89BB-615D-4AE7-B534-B8FE62789578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Study Exercise-2:</a:t>
            </a:r>
            <a:endParaRPr lang="en-US" sz="3600" dirty="0"/>
          </a:p>
          <a:p>
            <a:r>
              <a:rPr lang="en-US" sz="3600" dirty="0"/>
              <a:t>Reduce the </a:t>
            </a:r>
            <a:r>
              <a:rPr lang="en-US" sz="3600" dirty="0" smtClean="0"/>
              <a:t>block diagrams and </a:t>
            </a:r>
            <a:r>
              <a:rPr lang="en-US" sz="3600" dirty="0"/>
              <a:t>obtain </a:t>
            </a:r>
            <a:r>
              <a:rPr lang="en-US" sz="3600" dirty="0" smtClean="0"/>
              <a:t>the closed loop transfer </a:t>
            </a:r>
            <a:r>
              <a:rPr lang="en-US" sz="3600" dirty="0"/>
              <a:t>functions for the following:</a:t>
            </a:r>
          </a:p>
          <a:p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9" y="2996952"/>
            <a:ext cx="83141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8828-814D-461D-9FC6-7C188D81B74C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" y="764704"/>
            <a:ext cx="867605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5F7-2A86-4355-AE2C-8C063CBC386F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81000"/>
                <a:ext cx="8991600" cy="57912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In the first order system: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𝑖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b="1" i="1" dirty="0" smtClean="0"/>
                  <a:t>y(t)</a:t>
                </a:r>
                <a:r>
                  <a:rPr lang="en-US" sz="3600" dirty="0" smtClean="0"/>
                  <a:t> is the measured or controlled out put variable while </a:t>
                </a:r>
                <a:r>
                  <a:rPr lang="en-US" sz="3600" b="1" i="1" dirty="0" smtClean="0"/>
                  <a:t>x(t)</a:t>
                </a:r>
                <a:r>
                  <a:rPr lang="en-US" sz="3600" dirty="0" smtClean="0"/>
                  <a:t> is the input or forcing function to the process</a:t>
                </a:r>
              </a:p>
              <a:p>
                <a:r>
                  <a:rPr lang="en-US" sz="3600" dirty="0" smtClean="0"/>
                  <a:t>Rearranging: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81000"/>
                <a:ext cx="8991600" cy="5791200"/>
              </a:xfrm>
              <a:blipFill rotWithShape="1">
                <a:blip r:embed="rId2"/>
                <a:stretch>
                  <a:fillRect l="-1898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40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Response of First Order </a:t>
            </a:r>
            <a:r>
              <a:rPr lang="en-US" sz="4000" b="1" dirty="0" smtClean="0">
                <a:solidFill>
                  <a:srgbClr val="FF0000"/>
                </a:solidFill>
              </a:rPr>
              <a:t>Systems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363272" cy="485740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It </a:t>
                </a:r>
                <a:r>
                  <a:rPr lang="en-US" sz="3600" dirty="0"/>
                  <a:t>is already noted that for first order systems: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𝜏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transfer function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363272" cy="4857403"/>
              </a:xfrm>
              <a:blipFill rotWithShape="1">
                <a:blip r:embed="rId2"/>
                <a:stretch>
                  <a:fillRect l="-1968" t="-1882" b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16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81000"/>
                <a:ext cx="8888288" cy="5976664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X(s) is the input and Y(s) is the response. </a:t>
                </a:r>
              </a:p>
              <a:p>
                <a:r>
                  <a:rPr lang="en-US" sz="3600" dirty="0" smtClean="0"/>
                  <a:t>Consider </a:t>
                </a:r>
                <a:r>
                  <a:rPr lang="en-US" sz="3600" dirty="0"/>
                  <a:t>a first order </a:t>
                </a:r>
                <a:r>
                  <a:rPr lang="en-US" sz="3600" dirty="0" smtClean="0"/>
                  <a:t>system </a:t>
                </a:r>
                <a:r>
                  <a:rPr lang="en-US" sz="3600" dirty="0"/>
                  <a:t>with steady state gain; </a:t>
                </a:r>
                <a:r>
                  <a:rPr lang="en-US" sz="3600" i="1" dirty="0"/>
                  <a:t>K</a:t>
                </a:r>
                <a:r>
                  <a:rPr lang="en-US" sz="3600" i="1" dirty="0" smtClean="0"/>
                  <a:t> </a:t>
                </a:r>
                <a:r>
                  <a:rPr lang="en-US" sz="3600" dirty="0"/>
                  <a:t>= 1; and time constant;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𝜏</m:t>
                    </m:r>
                    <m:r>
                      <a:rPr lang="en-US" sz="3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:endParaRPr lang="en-US" sz="3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𝑖𝑛𝑝𝑢𝑡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𝑆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𝑆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81000"/>
                <a:ext cx="8888288" cy="5976664"/>
              </a:xfrm>
              <a:blipFill rotWithShape="1">
                <a:blip r:embed="rId2"/>
                <a:stretch>
                  <a:fillRect l="-2056" t="-1531" r="-3358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227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8392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For step change, </a:t>
                </a:r>
                <a:r>
                  <a:rPr lang="en-US" sz="3600" i="1" dirty="0" smtClean="0"/>
                  <a:t>m</a:t>
                </a:r>
                <a:r>
                  <a:rPr lang="en-US" sz="3600" dirty="0" smtClean="0"/>
                  <a:t>; </a:t>
                </a:r>
                <a:r>
                  <a:rPr lang="en-US" sz="3600" i="1" dirty="0"/>
                  <a:t>x(t) = m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𝑋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𝑆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𝑌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r>
                  <a:rPr lang="en-US" sz="3600" dirty="0"/>
                  <a:t>Factorizing </a:t>
                </a:r>
                <a:r>
                  <a:rPr lang="en-US" sz="3600" dirty="0" smtClean="0"/>
                  <a:t>into partial fractions: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𝐿𝑒𝑡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839200" cy="6172200"/>
              </a:xfrm>
              <a:blipFill rotWithShape="1">
                <a:blip r:embed="rId2"/>
                <a:stretch>
                  <a:fillRect l="-2138" t="-1482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583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534400" cy="61722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Inverting Equation </a:t>
                </a:r>
                <a:r>
                  <a:rPr lang="en-US" sz="3600" i="1" dirty="0" smtClean="0"/>
                  <a:t>(x):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 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)=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 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  <m:r>
                        <a:rPr lang="en-US" sz="3600" b="0" i="1" smtClean="0">
                          <a:latin typeface="Cambria Math"/>
                        </a:rPr>
                        <m:t>)=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𝐴𝑡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𝜏</m:t>
                    </m:r>
                    <m:r>
                      <a:rPr lang="en-US" sz="3600" i="1">
                        <a:latin typeface="Cambria Math"/>
                      </a:rPr>
                      <m:t>; </m:t>
                    </m:r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3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=0.632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600" i="1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𝐴𝑡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=∞; </m:t>
                    </m:r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𝑚</m:t>
                    </m:r>
                    <m:r>
                      <a:rPr lang="en-US" sz="3600" b="0" i="1" smtClean="0">
                        <a:latin typeface="Cambria Math"/>
                      </a:rPr>
                      <m:t>, </m:t>
                    </m:r>
                    <m:r>
                      <a:rPr lang="en-US" sz="3600" b="0" i="1" smtClean="0">
                        <a:latin typeface="Cambria Math"/>
                      </a:rPr>
                      <m:t>𝑢𝑙𝑡𝑖𝑚𝑎𝑡𝑒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𝑟𝑒𝑠𝑝𝑜𝑛𝑠𝑒</m:t>
                    </m:r>
                  </m:oMath>
                </a14:m>
                <a:endParaRPr lang="en-US" sz="3600" i="1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𝐴𝑡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&lt;0; </m:t>
                    </m:r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534400" cy="6172200"/>
              </a:xfrm>
              <a:blipFill rotWithShape="1">
                <a:blip r:embed="rId2"/>
                <a:stretch>
                  <a:fillRect l="-214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68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507288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A plot of: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𝑣𝑠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3600" dirty="0" smtClean="0"/>
                  <a:t> gives </a:t>
                </a:r>
                <a:r>
                  <a:rPr lang="en-US" sz="3600" dirty="0"/>
                  <a:t>the response of first order system to step </a:t>
                </a:r>
                <a:r>
                  <a:rPr lang="en-US" sz="3600" dirty="0" smtClean="0"/>
                  <a:t>input: 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507288" cy="6192688"/>
              </a:xfrm>
              <a:blipFill rotWithShape="1">
                <a:blip r:embed="rId2"/>
                <a:stretch>
                  <a:fillRect l="-1934" t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18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12" y="228600"/>
            <a:ext cx="8888288" cy="5904656"/>
          </a:xfrm>
        </p:spPr>
        <p:txBody>
          <a:bodyPr>
            <a:noAutofit/>
          </a:bodyPr>
          <a:lstStyle/>
          <a:p>
            <a:r>
              <a:rPr lang="en-US" sz="3600" dirty="0"/>
              <a:t>The plot illustrates distinctive characteristics of </a:t>
            </a:r>
            <a:r>
              <a:rPr lang="en-US" sz="3600" dirty="0" smtClean="0"/>
              <a:t>step </a:t>
            </a:r>
            <a:r>
              <a:rPr lang="en-US" sz="3600" dirty="0"/>
              <a:t>response </a:t>
            </a:r>
            <a:r>
              <a:rPr lang="en-US" sz="3600" dirty="0" smtClean="0"/>
              <a:t>for first </a:t>
            </a:r>
            <a:r>
              <a:rPr lang="en-US" sz="3600" dirty="0"/>
              <a:t>order </a:t>
            </a:r>
            <a:r>
              <a:rPr lang="en-US" sz="3600" dirty="0" smtClean="0"/>
              <a:t>system.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response is immediate and the slope is a maximum at t = 0; and decreases with increase in time. </a:t>
            </a:r>
            <a:endParaRPr lang="en-US" sz="3600" dirty="0" smtClean="0"/>
          </a:p>
          <a:p>
            <a:r>
              <a:rPr lang="en-US" sz="3600" dirty="0"/>
              <a:t>If the response is measured experimentally, the time constant, τ, can be evaluated. </a:t>
            </a:r>
            <a:endParaRPr lang="en-US" sz="3600" dirty="0" smtClean="0"/>
          </a:p>
          <a:p>
            <a:r>
              <a:rPr lang="en-US" sz="3600" dirty="0" smtClean="0"/>
              <a:t>The time </a:t>
            </a:r>
            <a:r>
              <a:rPr lang="en-US" sz="3600" dirty="0"/>
              <a:t>constant is the time required to reach 63.2% of the final response value. 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83323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04664"/>
                <a:ext cx="8663880" cy="586124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𝐴𝑡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=2</m:t>
                    </m:r>
                    <m:r>
                      <a:rPr lang="en-US" sz="3600" i="1">
                        <a:latin typeface="Cambria Math"/>
                      </a:rPr>
                      <m:t>𝜏</m:t>
                    </m:r>
                    <m:r>
                      <a:rPr lang="en-US" sz="36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=0.865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𝐴𝑡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=3</m:t>
                    </m:r>
                    <m:r>
                      <a:rPr lang="en-US" sz="3600" i="1">
                        <a:latin typeface="Cambria Math"/>
                      </a:rPr>
                      <m:t>𝜏</m:t>
                    </m:r>
                    <m:r>
                      <a:rPr lang="en-US" sz="3600" i="1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=0.950</m:t>
                    </m:r>
                  </m:oMath>
                </a14:m>
                <a:endParaRPr lang="en-US" sz="3600" dirty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settling time is the time required for the system to attain 95% of the final response</a:t>
                </a:r>
                <a:r>
                  <a:rPr lang="en-US" sz="3600" dirty="0" smtClean="0"/>
                  <a:t>.</a:t>
                </a:r>
              </a:p>
              <a:p>
                <a:r>
                  <a:rPr lang="en-US" sz="3600" dirty="0"/>
                  <a:t>It occurs at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≈3</m:t>
                    </m:r>
                    <m:r>
                      <a:rPr lang="en-US" sz="36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sz="3600" dirty="0"/>
                  <a:t> and stays within 5% of the total change for the rest of </a:t>
                </a:r>
                <a:r>
                  <a:rPr lang="en-US" sz="3600" dirty="0" smtClean="0"/>
                  <a:t>the time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04664"/>
                <a:ext cx="8663880" cy="5861248"/>
              </a:xfrm>
              <a:blipFill rotWithShape="1">
                <a:blip r:embed="rId2"/>
                <a:stretch>
                  <a:fillRect l="-1970" t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461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686800" cy="636456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4000" dirty="0" smtClean="0"/>
                  <a:t>Also</a:t>
                </a:r>
                <a:r>
                  <a:rPr lang="en-US" sz="4000" dirty="0"/>
                  <a:t>, from Equation </a:t>
                </a:r>
                <a:r>
                  <a:rPr lang="en-US" sz="4000" i="1" dirty="0" smtClean="0"/>
                  <a:t>(xi</a:t>
                </a:r>
                <a:r>
                  <a:rPr lang="en-US" sz="4000" i="1" dirty="0"/>
                  <a:t>)</a:t>
                </a:r>
                <a:r>
                  <a:rPr lang="en-US" sz="4000" dirty="0"/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⇒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At </a:t>
                </a:r>
                <a:r>
                  <a:rPr lang="en-US" sz="4000" dirty="0"/>
                  <a:t>t = 0, the slope of the graph is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4000" dirty="0" smtClean="0"/>
                  <a:t>.</a:t>
                </a:r>
              </a:p>
              <a:p>
                <a:r>
                  <a:rPr lang="en-US" sz="4000" dirty="0"/>
                  <a:t>Hence, if the initial rate of change were to be maintained, the response would be completed in time equivalent to one time constant.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686800" cy="6364560"/>
              </a:xfrm>
              <a:blipFill rotWithShape="1">
                <a:blip r:embed="rId2"/>
                <a:stretch>
                  <a:fillRect l="-2175" t="-1724" r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614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1473"/>
            <a:ext cx="7620000" cy="4171527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</a:t>
            </a:r>
            <a:r>
              <a:rPr lang="en-US" sz="3600" dirty="0"/>
              <a:t>the value of the time constant obtained by both methods is not the same within limits of experimental error, the response is exactly first order.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570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of First Order Dynamic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34400" cy="486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Liquid </a:t>
            </a:r>
            <a:r>
              <a:rPr lang="en-US" sz="3600" dirty="0"/>
              <a:t>Storage Tank </a:t>
            </a:r>
            <a:r>
              <a:rPr lang="en-US" sz="3600" dirty="0" smtClean="0"/>
              <a:t>System (fluid mechanics)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5888"/>
            <a:ext cx="5335488" cy="38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861-5662-45FD-8027-969F94A5811F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1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04800"/>
                <a:ext cx="85344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𝑦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𝑘𝑥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𝑖𝑖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Where: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𝑡𝑖𝑚𝑒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>
                          <a:latin typeface="Cambria Math"/>
                        </a:rPr>
                        <m:t>k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𝑠𝑦𝑠𝑡𝑒𝑚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𝑔𝑎𝑖𝑛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04800"/>
                <a:ext cx="8534400" cy="5668963"/>
              </a:xfrm>
              <a:blipFill rotWithShape="1">
                <a:blip r:embed="rId2"/>
                <a:stretch>
                  <a:fillRect l="-2214" t="-1613" b="-1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01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rmAutofit/>
          </a:bodyPr>
          <a:lstStyle/>
          <a:p>
            <a:r>
              <a:rPr lang="en-US" sz="3600" dirty="0"/>
              <a:t>The system contains a cylindrical tank of cross sectional area </a:t>
            </a:r>
            <a:r>
              <a:rPr lang="en-US" sz="3600" i="1" dirty="0"/>
              <a:t>A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liquid flows into the tank at a rate of </a:t>
            </a:r>
            <a:r>
              <a:rPr lang="en-US" sz="3600" i="1" dirty="0"/>
              <a:t>F</a:t>
            </a:r>
            <a:r>
              <a:rPr lang="en-US" sz="3600" i="1" baseline="-25000" dirty="0"/>
              <a:t>i</a:t>
            </a:r>
            <a:r>
              <a:rPr lang="en-US" sz="3600" dirty="0"/>
              <a:t> and out from the tank </a:t>
            </a:r>
            <a:r>
              <a:rPr lang="en-US" sz="3600" dirty="0" smtClean="0"/>
              <a:t>at a </a:t>
            </a:r>
            <a:r>
              <a:rPr lang="en-US" sz="3600" dirty="0"/>
              <a:t>rate of </a:t>
            </a:r>
            <a:r>
              <a:rPr lang="en-US" sz="3600" i="1" dirty="0" err="1"/>
              <a:t>F</a:t>
            </a:r>
            <a:r>
              <a:rPr lang="en-US" sz="3600" i="1" baseline="-25000" dirty="0" err="1"/>
              <a:t>o</a:t>
            </a:r>
            <a:r>
              <a:rPr lang="en-US" sz="3600" dirty="0"/>
              <a:t> . </a:t>
            </a:r>
            <a:r>
              <a:rPr lang="en-US" sz="3600" dirty="0" smtClean="0"/>
              <a:t>Height </a:t>
            </a:r>
            <a:r>
              <a:rPr lang="en-US" sz="3600" dirty="0"/>
              <a:t>of liquid level is </a:t>
            </a:r>
            <a:r>
              <a:rPr lang="en-US" sz="3600" i="1" dirty="0" smtClean="0"/>
              <a:t>h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/>
              <a:t>A control valve can be placed on the inlet pipe, implying that </a:t>
            </a:r>
            <a:r>
              <a:rPr lang="en-US" sz="3600" i="1" dirty="0"/>
              <a:t>F</a:t>
            </a:r>
            <a:r>
              <a:rPr lang="en-US" sz="3600" i="1" baseline="-25000" dirty="0"/>
              <a:t>i</a:t>
            </a:r>
            <a:r>
              <a:rPr lang="en-US" sz="3600" dirty="0"/>
              <a:t> becomes the manipulated </a:t>
            </a:r>
            <a:r>
              <a:rPr lang="en-US" sz="3600" dirty="0" smtClean="0"/>
              <a:t>variable of </a:t>
            </a:r>
            <a:r>
              <a:rPr lang="en-US" sz="3600" dirty="0"/>
              <a:t>the process and </a:t>
            </a:r>
            <a:r>
              <a:rPr lang="en-US" sz="3600" i="1" dirty="0"/>
              <a:t>h </a:t>
            </a:r>
            <a:r>
              <a:rPr lang="en-US" sz="3600" dirty="0"/>
              <a:t>becomes the </a:t>
            </a:r>
            <a:r>
              <a:rPr lang="en-US" sz="3600" dirty="0" smtClean="0"/>
              <a:t>controlled output or response to </a:t>
            </a:r>
            <a:r>
              <a:rPr lang="en-US" sz="3600" dirty="0"/>
              <a:t>the </a:t>
            </a:r>
            <a:r>
              <a:rPr lang="en-US" sz="3600" dirty="0" smtClean="0"/>
              <a:t>process</a:t>
            </a:r>
            <a:r>
              <a:rPr lang="en-US" sz="36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E88D-499E-4078-B8AF-439D9B1432F6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4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0512"/>
                <a:ext cx="8534400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From </a:t>
                </a:r>
                <a:r>
                  <a:rPr lang="en-US" sz="3600" dirty="0"/>
                  <a:t>fluid </a:t>
                </a:r>
                <a:r>
                  <a:rPr lang="en-US" sz="3600" dirty="0" smtClean="0"/>
                  <a:t>mechanics, the </a:t>
                </a:r>
                <a:r>
                  <a:rPr lang="en-US" sz="3600" dirty="0"/>
                  <a:t>pressure head of water column provides the necessary kinetic energy for water to eject out of the tank at </a:t>
                </a:r>
                <a:r>
                  <a:rPr lang="en-US" sz="3600" dirty="0" smtClean="0"/>
                  <a:t>the bottom.</a:t>
                </a:r>
              </a:p>
              <a:p>
                <a:r>
                  <a:rPr lang="en-US" sz="3600" dirty="0" smtClean="0"/>
                  <a:t>Therefore: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𝑔h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Where</a:t>
                </a:r>
                <a:r>
                  <a:rPr lang="en-US" sz="3600" dirty="0"/>
                  <a:t>, </a:t>
                </a:r>
                <a:r>
                  <a:rPr lang="en-US" sz="3600" i="1" dirty="0" smtClean="0"/>
                  <a:t>g</a:t>
                </a:r>
                <a:r>
                  <a:rPr lang="en-US" sz="3600" i="1" dirty="0"/>
                  <a:t> </a:t>
                </a:r>
                <a:r>
                  <a:rPr lang="en-US" sz="3600" dirty="0"/>
                  <a:t>is the gravitational constant, </a:t>
                </a:r>
                <a:r>
                  <a:rPr lang="en-US" sz="3600" i="1" dirty="0"/>
                  <a:t>v</a:t>
                </a:r>
                <a:r>
                  <a:rPr lang="en-US" sz="3600" dirty="0"/>
                  <a:t> is the velocity of fluid in the exit pipe of cross-sectional area, </a:t>
                </a:r>
                <a:r>
                  <a:rPr lang="en-US" sz="3600" i="1" dirty="0"/>
                  <a:t>a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0512"/>
                <a:ext cx="8534400" cy="6192688"/>
              </a:xfrm>
              <a:blipFill rotWithShape="1">
                <a:blip r:embed="rId2"/>
                <a:stretch>
                  <a:fillRect l="-1929" t="-1476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64E6-6678-4199-A219-77003A3D24A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8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435280" cy="6264696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Thus</a:t>
                </a:r>
                <a:r>
                  <a:rPr lang="en-US" sz="36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</m:e>
                      </m:d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ra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Where</a:t>
                </a:r>
                <a:r>
                  <a:rPr lang="en-US" sz="3600" dirty="0"/>
                  <a:t>, </a:t>
                </a:r>
                <a:r>
                  <a:rPr lang="en-US" sz="3600" i="1" dirty="0" smtClean="0"/>
                  <a:t>k</a:t>
                </a:r>
                <a:r>
                  <a:rPr lang="en-US" sz="3600" i="1" baseline="-25000" dirty="0" smtClean="0"/>
                  <a:t>1</a:t>
                </a:r>
                <a:r>
                  <a:rPr lang="en-US" sz="3600" i="1" dirty="0"/>
                  <a:t> </a:t>
                </a:r>
                <a:r>
                  <a:rPr lang="en-US" sz="3600" dirty="0"/>
                  <a:t>is a process constant. </a:t>
                </a:r>
                <a:endParaRPr lang="en-US" sz="3600" dirty="0" smtClean="0"/>
              </a:p>
              <a:p>
                <a:r>
                  <a:rPr lang="en-US" sz="3600" dirty="0" smtClean="0"/>
                  <a:t>A </a:t>
                </a:r>
                <a:r>
                  <a:rPr lang="en-US" sz="3600" dirty="0"/>
                  <a:t>material balance </a:t>
                </a:r>
                <a:r>
                  <a:rPr lang="en-US" sz="3600" dirty="0" smtClean="0"/>
                  <a:t>is: </a:t>
                </a:r>
                <a:r>
                  <a:rPr lang="en-US" sz="3600" i="1" dirty="0" smtClean="0"/>
                  <a:t>accumulation = </a:t>
                </a:r>
                <a:r>
                  <a:rPr lang="en-US" sz="3600" i="1" dirty="0"/>
                  <a:t>Liquid flow in – Liquid </a:t>
                </a:r>
                <a:r>
                  <a:rPr lang="en-US" sz="3600" i="1" dirty="0" smtClean="0"/>
                  <a:t>out flow, </a:t>
                </a:r>
                <a:r>
                  <a:rPr lang="en-US" sz="3600" i="1" dirty="0"/>
                  <a:t>i.e</a:t>
                </a:r>
                <a:r>
                  <a:rPr lang="en-US" sz="3600" i="1" dirty="0" smtClean="0"/>
                  <a:t>.,</a:t>
                </a:r>
              </a:p>
              <a:p>
                <a:pPr marL="0" indent="0">
                  <a:buNone/>
                </a:pPr>
                <a:r>
                  <a:rPr lang="en-US" sz="3600" i="1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ra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435280" cy="6264696"/>
              </a:xfrm>
              <a:blipFill rotWithShape="1">
                <a:blip r:embed="rId2"/>
                <a:stretch>
                  <a:fillRect l="-1951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C3FF-B12E-4DD5-8008-3E2BB20EB7B6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57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264696"/>
              </a:xfrm>
            </p:spPr>
            <p:txBody>
              <a:bodyPr>
                <a:noAutofit/>
              </a:bodyPr>
              <a:lstStyle/>
              <a:p>
                <a:r>
                  <a:rPr lang="en-US" sz="3400" dirty="0" smtClean="0"/>
                  <a:t>The process steady state </a:t>
                </a:r>
                <a:r>
                  <a:rPr lang="en-US" sz="3400" dirty="0"/>
                  <a:t>occurs </a:t>
                </a:r>
                <a:r>
                  <a:rPr lang="en-US" sz="3400" dirty="0" smtClean="0"/>
                  <a:t>at point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400" i="1">
                                <a:latin typeface="Cambria Math"/>
                              </a:rPr>
                              <m:t>𝑖𝑠</m:t>
                            </m:r>
                          </m:sub>
                        </m:sSub>
                        <m:r>
                          <a:rPr lang="en-US" sz="3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3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400" dirty="0"/>
                  <a:t>. </a:t>
                </a:r>
                <a:endParaRPr lang="en-US" sz="3400" dirty="0" smtClean="0"/>
              </a:p>
              <a:p>
                <a:r>
                  <a:rPr lang="en-US" sz="3400" dirty="0" smtClean="0"/>
                  <a:t>Equation </a:t>
                </a:r>
                <a:r>
                  <a:rPr lang="en-US" sz="3400" i="1" dirty="0" smtClean="0"/>
                  <a:t>(xii)</a:t>
                </a:r>
                <a:r>
                  <a:rPr lang="en-US" sz="3400" dirty="0" smtClean="0"/>
                  <a:t> is nonlinear and should be </a:t>
                </a:r>
                <a:r>
                  <a:rPr lang="en-US" sz="3400" dirty="0"/>
                  <a:t>linearized around the set point before </a:t>
                </a:r>
                <a:r>
                  <a:rPr lang="en-US" sz="3400" dirty="0" smtClean="0"/>
                  <a:t>further analysis. </a:t>
                </a:r>
              </a:p>
              <a:p>
                <a:r>
                  <a:rPr lang="en-US" sz="3400" dirty="0" smtClean="0"/>
                  <a:t>Using Taylor expansion series: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=</m:t>
                          </m:r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)(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</m:e>
                      </m:rad>
                      <m:r>
                        <a:rPr lang="en-US" sz="3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h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400" dirty="0"/>
              </a:p>
              <a:p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264696"/>
              </a:xfrm>
              <a:blipFill rotWithShape="1">
                <a:blip r:embed="rId2"/>
                <a:stretch>
                  <a:fillRect l="-1652" t="-1362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BE55-1135-4CEF-B431-6BE853B381ED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16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784976" cy="6292552"/>
              </a:xfrm>
            </p:spPr>
            <p:txBody>
              <a:bodyPr>
                <a:noAutofit/>
              </a:bodyPr>
              <a:lstStyle/>
              <a:p>
                <a:r>
                  <a:rPr lang="en-US" sz="3300" dirty="0" smtClean="0"/>
                  <a:t>Hence, Equation (xii</a:t>
                </a:r>
                <a:r>
                  <a:rPr lang="en-US" sz="3300" dirty="0"/>
                  <a:t>) can be re-written as</a:t>
                </a:r>
                <a:r>
                  <a:rPr lang="en-US" sz="3300" dirty="0" smtClean="0"/>
                  <a:t>:</a:t>
                </a:r>
              </a:p>
              <a:p>
                <a:pPr marL="0" indent="0">
                  <a:buNone/>
                </a:pPr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3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400" b="0" i="1" smtClean="0">
                          <a:latin typeface="Cambria Math"/>
                        </a:rPr>
                        <m:t>…(</m:t>
                      </m:r>
                      <m:r>
                        <a:rPr lang="en-US" sz="3400" b="0" i="1" smtClean="0">
                          <a:latin typeface="Cambria Math"/>
                        </a:rPr>
                        <m:t>𝑥𝑖𝑖𝑖</m:t>
                      </m:r>
                      <m:r>
                        <a:rPr lang="en-US" sz="3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300" dirty="0"/>
              </a:p>
              <a:p>
                <a:r>
                  <a:rPr lang="en-US" sz="3300" dirty="0"/>
                  <a:t>At steady state</a:t>
                </a:r>
                <a:r>
                  <a:rPr lang="en-US" sz="3300" dirty="0" smtClean="0"/>
                  <a:t>, </a:t>
                </a:r>
                <a:r>
                  <a:rPr lang="en-US" sz="3300" i="1" dirty="0" smtClean="0"/>
                  <a:t>h - </a:t>
                </a:r>
                <a:r>
                  <a:rPr lang="en-US" sz="3300" i="1" dirty="0" err="1" smtClean="0"/>
                  <a:t>h</a:t>
                </a:r>
                <a:r>
                  <a:rPr lang="en-US" sz="3300" i="1" baseline="-25000" dirty="0" err="1" smtClean="0"/>
                  <a:t>s</a:t>
                </a:r>
                <a:r>
                  <a:rPr lang="en-US" sz="3300" dirty="0" smtClean="0"/>
                  <a:t> </a:t>
                </a:r>
                <a:r>
                  <a:rPr lang="en-US" sz="3300" i="1" dirty="0" smtClean="0"/>
                  <a:t>= 0</a:t>
                </a:r>
                <a:r>
                  <a:rPr lang="en-US" sz="3300" dirty="0"/>
                  <a:t> </a:t>
                </a:r>
                <a:r>
                  <a:rPr lang="en-US" sz="3300" dirty="0" smtClean="0"/>
                  <a:t>and there is no deviation, i.e., no change in height: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𝑖𝑠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b="0" i="1" smtClean="0">
                          <a:latin typeface="Cambria Math"/>
                        </a:rPr>
                        <m:t>𝑥𝑖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endParaRPr lang="en-US" sz="3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784976" cy="6292552"/>
              </a:xfrm>
              <a:blipFill rotWithShape="1">
                <a:blip r:embed="rId2"/>
                <a:stretch>
                  <a:fillRect l="-1803" t="-1260" r="-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CA8F-87B3-46EB-874A-5265D0EAB36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45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784976" cy="6336704"/>
              </a:xfrm>
            </p:spPr>
            <p:txBody>
              <a:bodyPr/>
              <a:lstStyle/>
              <a:p>
                <a:r>
                  <a:rPr lang="en-US" dirty="0" smtClean="0"/>
                  <a:t>Subtracting Equation </a:t>
                </a:r>
                <a:r>
                  <a:rPr lang="en-US" i="1" dirty="0" smtClean="0"/>
                  <a:t>(xiv)</a:t>
                </a:r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:r>
                  <a:rPr lang="en-US" i="1" dirty="0" smtClean="0"/>
                  <a:t>(xiii)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……(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784976" cy="6336704"/>
              </a:xfrm>
              <a:blipFill rotWithShape="1">
                <a:blip r:embed="rId2"/>
                <a:stretch>
                  <a:fillRect l="-1734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A00A-0245-441F-8EAB-CDD1271BA714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52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856984" cy="6552728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  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3600" dirty="0"/>
                  <a:t> are the deviation variables of inlet liquid flow rate and height of the liquid level in the tank, respectively. </a:t>
                </a:r>
                <a:endParaRPr lang="en-US" sz="3600" dirty="0" smtClean="0"/>
              </a:p>
              <a:p>
                <a:r>
                  <a:rPr lang="en-US" sz="3600" dirty="0" smtClean="0"/>
                  <a:t>Taking </a:t>
                </a:r>
                <a:r>
                  <a:rPr lang="en-US" sz="3600" dirty="0"/>
                  <a:t>the Laplace Transform of Equation </a:t>
                </a:r>
                <a:r>
                  <a:rPr lang="en-US" sz="3600" i="1" dirty="0" smtClean="0"/>
                  <a:t>(xv)</a:t>
                </a:r>
                <a:r>
                  <a:rPr lang="en-US" sz="3600" dirty="0" smtClean="0"/>
                  <a:t>: 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𝐴𝑠</m:t>
                      </m:r>
                      <m:acc>
                        <m:accPr>
                          <m:chr m:val="̅"/>
                          <m:ctrlPr>
                            <a:rPr lang="en-US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acc>
                        <m:accPr>
                          <m:chr m:val="̅"/>
                          <m:ctrlPr>
                            <a:rPr lang="en-US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𝐴𝑠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856984" cy="6552728"/>
              </a:xfrm>
              <a:blipFill rotWithShape="1">
                <a:blip r:embed="rId2"/>
                <a:stretch>
                  <a:fillRect l="-1858" t="-1116" r="-1032" b="-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1160-0F82-4831-9DFE-337C45DBD46B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3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2400"/>
                <a:ext cx="8596064" cy="6324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⇒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…(</m:t>
                      </m:r>
                      <m:r>
                        <a:rPr lang="en-US" b="0" i="1" smtClean="0">
                          <a:latin typeface="Cambria Math"/>
                        </a:rPr>
                        <m:t>𝑥𝑣𝑖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2400"/>
                <a:ext cx="8596064" cy="6324599"/>
              </a:xfrm>
              <a:blipFill rotWithShape="1">
                <a:blip r:embed="rId2"/>
                <a:stretch>
                  <a:fillRect l="-1844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9CE-6A1B-47B1-8BD4-AE8C4198E084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74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5904656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Equation </a:t>
                </a:r>
                <a:r>
                  <a:rPr lang="en-US" sz="3600" i="1" dirty="0"/>
                  <a:t>(</a:t>
                </a:r>
                <a:r>
                  <a:rPr lang="en-US" sz="3600" i="1" dirty="0" smtClean="0"/>
                  <a:t>xvi)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shows that the liquid storage tank system is a first order process with the following </a:t>
                </a:r>
                <a:r>
                  <a:rPr lang="en-US" sz="3600" dirty="0" smtClean="0"/>
                  <a:t>parameters: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𝜏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5904656"/>
              </a:xfrm>
              <a:blipFill rotWithShape="1">
                <a:blip r:embed="rId2"/>
                <a:stretch>
                  <a:fillRect l="-2069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DF3-4BC8-41FE-BA66-BE4F6ECEEBAF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58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Assign-1</a:t>
            </a:r>
            <a:r>
              <a:rPr lang="en-US" sz="4000" b="1" dirty="0"/>
              <a:t>:</a:t>
            </a:r>
            <a:endParaRPr lang="en-US" sz="4000" b="1" dirty="0" smtClean="0"/>
          </a:p>
          <a:p>
            <a:r>
              <a:rPr lang="en-US" sz="3600" dirty="0" smtClean="0"/>
              <a:t>Consider the above tank-level control system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25546"/>
            <a:ext cx="5184576" cy="378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04800"/>
                <a:ext cx="8991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Equation </a:t>
                </a:r>
                <a:r>
                  <a:rPr lang="en-US" sz="3600" i="1" dirty="0" smtClean="0"/>
                  <a:t>(ii) </a:t>
                </a:r>
                <a:r>
                  <a:rPr lang="en-US" sz="3600" dirty="0" smtClean="0"/>
                  <a:t>is linear as long as </a:t>
                </a:r>
                <a:r>
                  <a:rPr lang="en-US" sz="3600" i="1" dirty="0" smtClean="0"/>
                  <a:t>x(t)</a:t>
                </a:r>
                <a:r>
                  <a:rPr lang="en-US" sz="3600" dirty="0" smtClean="0"/>
                  <a:t> is not a function of </a:t>
                </a:r>
                <a:r>
                  <a:rPr lang="en-US" sz="3600" i="1" dirty="0" smtClean="0"/>
                  <a:t>y.</a:t>
                </a:r>
              </a:p>
              <a:p>
                <a:r>
                  <a:rPr lang="en-US" sz="3600" dirty="0" smtClean="0"/>
                  <a:t>Taking Laplace transforms in equation </a:t>
                </a:r>
                <a:r>
                  <a:rPr lang="en-US" sz="3600" i="1" dirty="0" smtClean="0"/>
                  <a:t>(ii); </a:t>
                </a:r>
                <a:r>
                  <a:rPr lang="en-US" sz="3600" dirty="0" smtClean="0"/>
                  <a:t>y(0) = 0:</a:t>
                </a:r>
              </a:p>
              <a:p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𝑠𝑌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(0)+</m:t>
                      </m:r>
                      <m:r>
                        <a:rPr lang="en-US" sz="3600" b="0" i="1" smtClean="0">
                          <a:latin typeface="Cambria Math"/>
                        </a:rPr>
                        <m:t>𝑌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𝑠</m:t>
                      </m:r>
                      <m:r>
                        <a:rPr lang="en-US" sz="3600" b="0" i="1" smtClean="0">
                          <a:latin typeface="Cambria Math"/>
                        </a:rPr>
                        <m:t>)=</m:t>
                      </m:r>
                      <m:r>
                        <a:rPr lang="en-US" sz="3600" i="1">
                          <a:latin typeface="Cambria Math"/>
                        </a:rPr>
                        <m:t>𝑘𝑋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04800"/>
                <a:ext cx="8991600" cy="5745163"/>
              </a:xfrm>
              <a:blipFill rotWithShape="1">
                <a:blip r:embed="rId2"/>
                <a:stretch>
                  <a:fillRect l="-2102" t="-1592" b="-2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16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153400" cy="472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Suppose that at steady state, </a:t>
            </a:r>
            <a:r>
              <a:rPr lang="en-US" sz="3600" i="1" dirty="0" err="1" smtClean="0"/>
              <a:t>F</a:t>
            </a:r>
            <a:r>
              <a:rPr lang="en-US" sz="3600" i="1" baseline="-25000" dirty="0" err="1" smtClean="0"/>
              <a:t>is</a:t>
            </a:r>
            <a:r>
              <a:rPr lang="en-US" sz="3600" dirty="0" smtClean="0"/>
              <a:t> = </a:t>
            </a:r>
            <a:r>
              <a:rPr lang="en-US" sz="3600" i="1" dirty="0" err="1" smtClean="0"/>
              <a:t>F</a:t>
            </a:r>
            <a:r>
              <a:rPr lang="en-US" sz="3600" i="1" baseline="-25000" dirty="0" err="1" smtClean="0"/>
              <a:t>os</a:t>
            </a:r>
            <a:r>
              <a:rPr lang="en-US" sz="3600" dirty="0" smtClean="0"/>
              <a:t> = 10 m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/s; outer pipe cross-sectional area, </a:t>
            </a:r>
            <a:r>
              <a:rPr lang="en-US" sz="3600" i="1" dirty="0" smtClean="0"/>
              <a:t>a</a:t>
            </a:r>
            <a:r>
              <a:rPr lang="en-US" sz="3600" dirty="0" smtClean="0"/>
              <a:t> = 0.4517 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; acceleration due to gravity = 9.805 m/s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tank cross-sectional area, </a:t>
            </a:r>
            <a:r>
              <a:rPr lang="en-US" sz="3600" i="1" dirty="0" smtClean="0"/>
              <a:t>A</a:t>
            </a:r>
            <a:r>
              <a:rPr lang="en-US" sz="3600" dirty="0" smtClean="0"/>
              <a:t> = 5 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; and steady state height, </a:t>
            </a:r>
            <a:r>
              <a:rPr lang="en-US" sz="3600" i="1" dirty="0" err="1" smtClean="0"/>
              <a:t>h</a:t>
            </a:r>
            <a:r>
              <a:rPr lang="en-US" sz="3600" i="1" baseline="-25000" dirty="0" err="1" smtClean="0"/>
              <a:t>s</a:t>
            </a:r>
            <a:r>
              <a:rPr lang="en-US" sz="3600" dirty="0" smtClean="0"/>
              <a:t> = 16 m.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4102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3600" b="1" dirty="0"/>
                  <a:t>Determine the:</a:t>
                </a:r>
              </a:p>
              <a:p>
                <a:r>
                  <a:rPr lang="en-US" sz="3600" dirty="0"/>
                  <a:t>Steady state gain, K</a:t>
                </a:r>
              </a:p>
              <a:p>
                <a:r>
                  <a:rPr lang="en-US" sz="3600" dirty="0"/>
                  <a:t>Time constant,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3600" dirty="0"/>
                  <a:t>;</a:t>
                </a:r>
              </a:p>
              <a:p>
                <a:r>
                  <a:rPr lang="en-US" sz="3600" dirty="0"/>
                  <a:t>The tank height </a:t>
                </a:r>
                <a:r>
                  <a:rPr lang="en-US" sz="3600" dirty="0" smtClean="0"/>
                  <a:t>at time </a:t>
                </a:r>
                <a:r>
                  <a:rPr lang="en-US" sz="3600" i="1" dirty="0" smtClean="0"/>
                  <a:t>t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3600" dirty="0" smtClean="0"/>
                  <a:t>; and after </a:t>
                </a:r>
                <a:r>
                  <a:rPr lang="en-US" sz="3600" dirty="0"/>
                  <a:t>4 </a:t>
                </a:r>
                <a:r>
                  <a:rPr lang="en-US" sz="3600" dirty="0" smtClean="0"/>
                  <a:t>seconds, </a:t>
                </a:r>
                <a:r>
                  <a:rPr lang="en-US" sz="3600" dirty="0"/>
                  <a:t>when </a:t>
                </a:r>
                <a:r>
                  <a:rPr lang="en-US" sz="3600" dirty="0" err="1"/>
                  <a:t>F</a:t>
                </a:r>
                <a:r>
                  <a:rPr lang="en-US" sz="3600" baseline="-25000" dirty="0" err="1"/>
                  <a:t>is</a:t>
                </a:r>
                <a:r>
                  <a:rPr lang="en-US" sz="3600" dirty="0"/>
                  <a:t> changes to F</a:t>
                </a:r>
                <a:r>
                  <a:rPr lang="en-US" sz="3600" baseline="-25000" dirty="0"/>
                  <a:t>i</a:t>
                </a:r>
                <a:r>
                  <a:rPr lang="en-US" sz="3600" dirty="0"/>
                  <a:t> = 12 m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/s and stays there</a:t>
                </a:r>
                <a:r>
                  <a:rPr lang="en-US" sz="3600" dirty="0" smtClean="0"/>
                  <a:t>.</a:t>
                </a:r>
              </a:p>
              <a:p>
                <a:r>
                  <a:rPr lang="en-US" sz="3600" dirty="0" smtClean="0"/>
                  <a:t>What will be the height at </a:t>
                </a:r>
                <a:r>
                  <a:rPr lang="en-US" sz="3600" i="1" dirty="0"/>
                  <a:t>t</a:t>
                </a:r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36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if the input were a ramp given by: F</a:t>
                </a:r>
                <a:r>
                  <a:rPr lang="en-US" sz="3600" baseline="-25000" dirty="0" smtClean="0"/>
                  <a:t>i</a:t>
                </a:r>
                <a:r>
                  <a:rPr lang="en-US" sz="3600" dirty="0" smtClean="0"/>
                  <a:t>-</a:t>
                </a:r>
                <a:r>
                  <a:rPr lang="en-US" sz="3600" dirty="0" err="1" smtClean="0"/>
                  <a:t>F</a:t>
                </a:r>
                <a:r>
                  <a:rPr lang="en-US" sz="3600" baseline="-25000" dirty="0" err="1" smtClean="0"/>
                  <a:t>is</a:t>
                </a:r>
                <a:r>
                  <a:rPr lang="en-US" sz="3600" dirty="0" smtClean="0"/>
                  <a:t> = 5t 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410200"/>
              </a:xfrm>
              <a:blipFill rotWithShape="1">
                <a:blip r:embed="rId2"/>
                <a:stretch>
                  <a:fillRect l="-2175" t="-1689" b="-7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9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172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𝑋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 smtClean="0"/>
                  <a:t>Equation </a:t>
                </a:r>
                <a:r>
                  <a:rPr lang="en-US" sz="3600" i="1" dirty="0" smtClean="0"/>
                  <a:t>(iii)</a:t>
                </a:r>
                <a:r>
                  <a:rPr lang="en-US" sz="3600" dirty="0" smtClean="0"/>
                  <a:t> is </a:t>
                </a:r>
                <a:r>
                  <a:rPr lang="en-US" sz="3600" dirty="0"/>
                  <a:t>known as a </a:t>
                </a:r>
                <a:r>
                  <a:rPr lang="en-US" sz="3600" b="1" dirty="0"/>
                  <a:t>first order lag</a:t>
                </a:r>
                <a:r>
                  <a:rPr lang="en-US" sz="3600" dirty="0"/>
                  <a:t> with a steady state gain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, and time constant, </a:t>
                </a:r>
                <a:r>
                  <a:rPr lang="el-GR" sz="3600" i="1" dirty="0" smtClean="0"/>
                  <a:t>τ</a:t>
                </a:r>
                <a:r>
                  <a:rPr lang="en-US" sz="3600" dirty="0" smtClean="0"/>
                  <a:t>.</a:t>
                </a:r>
              </a:p>
              <a:p>
                <a:r>
                  <a:rPr lang="en-US" sz="3600" i="1" dirty="0" smtClean="0"/>
                  <a:t>G(s)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is </a:t>
                </a:r>
                <a:r>
                  <a:rPr lang="en-US" sz="3600" dirty="0" smtClean="0"/>
                  <a:t>the </a:t>
                </a:r>
                <a:r>
                  <a:rPr lang="en-US" sz="3600" b="1" dirty="0" smtClean="0"/>
                  <a:t>open loop transfer function</a:t>
                </a:r>
                <a:r>
                  <a:rPr lang="en-US" sz="3600" dirty="0" smtClean="0"/>
                  <a:t> of the process,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172200"/>
              </a:xfrm>
              <a:blipFill rotWithShape="1">
                <a:blip r:embed="rId2"/>
                <a:stretch>
                  <a:fillRect l="-2069" b="-10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CD3A-3C4A-4FE8-9909-446B2ABB444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block diagram form of Equations </a:t>
            </a:r>
            <a:r>
              <a:rPr lang="en-US" sz="3600" i="1" dirty="0" smtClean="0"/>
              <a:t>(ii)</a:t>
            </a:r>
            <a:r>
              <a:rPr lang="en-US" sz="3600" dirty="0" smtClean="0"/>
              <a:t> and </a:t>
            </a:r>
            <a:r>
              <a:rPr lang="en-US" sz="3600" i="1" dirty="0" smtClean="0"/>
              <a:t>(iii)</a:t>
            </a:r>
            <a:r>
              <a:rPr lang="en-US" sz="3600" dirty="0" smtClean="0"/>
              <a:t> is:</a:t>
            </a:r>
            <a:endParaRPr lang="en-US" sz="3600" dirty="0"/>
          </a:p>
          <a:p>
            <a:pPr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70104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8262-3B3C-4BF7-BBD8-E48BB86E0714}" type="datetime1">
              <a:rPr lang="en-US" smtClean="0"/>
              <a:pPr/>
              <a:t>10-Sep-18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0342"/>
            <a:ext cx="4724400" cy="21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04800"/>
                <a:ext cx="89154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corresponding equation from block diagram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𝜏</m:t>
                          </m:r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.</m:t>
                      </m:r>
                      <m:r>
                        <a:rPr lang="en-US" sz="3600" b="0" i="1" smtClean="0"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𝑠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Block diagrams make it possible to represent connection patterns between different processes and provide a way of visualizing and analyzing that connection   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04800"/>
                <a:ext cx="8915400" cy="5821363"/>
              </a:xfrm>
              <a:blipFill rotWithShape="1">
                <a:blip r:embed="rId2"/>
                <a:stretch>
                  <a:fillRect l="-1846" t="-157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166-5D6C-4DFF-976D-57B2741DA9C1}" type="datetime1">
              <a:rPr lang="en-US" smtClean="0"/>
              <a:pPr/>
              <a:t>10-Sep-18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2319</Words>
  <Application>Microsoft Office PowerPoint</Application>
  <PresentationFormat>On-screen Show (4:3)</PresentationFormat>
  <Paragraphs>301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PROCESS CONTROL AND ANALYSIS</vt:lpstr>
      <vt:lpstr>Presentation of Dynamic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 and Parallel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Closed Loop Transfer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 controller for E(S)=0; when H(S) is cascaded</vt:lpstr>
      <vt:lpstr>Block Diagram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Transfer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 of First Order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First Order Dynamic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Kyambogo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CONTROL AND ANALYSIS</dc:title>
  <dc:creator>Wanasolo</dc:creator>
  <cp:lastModifiedBy>DELL</cp:lastModifiedBy>
  <cp:revision>314</cp:revision>
  <cp:lastPrinted>2015-11-06T11:08:15Z</cp:lastPrinted>
  <dcterms:created xsi:type="dcterms:W3CDTF">2015-09-05T07:10:42Z</dcterms:created>
  <dcterms:modified xsi:type="dcterms:W3CDTF">2018-09-10T10:59:20Z</dcterms:modified>
</cp:coreProperties>
</file>