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4AFB-9FB7-49CF-80C3-86D5C7E8E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34B73-39C7-45BF-9F26-DD1810FA4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292C5-6E8E-4C88-9AC4-6FE4B02B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50B13-F89B-4DFA-BF28-8B05F4F0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4965-586B-4C15-BC12-665982E8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5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26AB-0B0A-4325-B85A-2E71B8FC5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DC676-7BD3-4832-B9F3-72D5C99D9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CB04A-A504-4683-ABBD-F71E80F3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C05E9-29C2-44A7-B62D-8A7263F1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7C796-738C-4EAB-AE37-11CA0F80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6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119F2-ED06-46CA-9082-E124D6A2F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0240D-E365-4028-82C3-B82B41C38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2411F-909B-42E8-A281-050C366E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2FFA3-EF95-45D7-AB9A-7E068DFD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6E34E-99CA-40EE-BDF3-CB7A768D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E602-5364-4C58-B97D-E42F8469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071AF-CC1C-44B4-8C02-D657A6496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006C-EA4A-4635-82AE-2DB4F0E3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50F9B-930E-4120-A5DE-80D3D2A4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B06D8-79E2-4F51-B803-9515676C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C8F4-47C9-4BFB-809D-E4322CC6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8E7C1-C937-458C-9DC0-A442E2D45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CD7B-FD0C-47E1-B9B7-E8337173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ED8CE-8797-4D0E-A503-731FAAC3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FB9C7-FD8E-4C26-B1B8-53A284E4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8CDC-9B15-4847-8D0B-20E10204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DC74-B403-4A8F-A5C7-7D160CDFD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E4AFF-6E26-4EDF-A1AF-81E74FD80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7402F-FF36-4A24-AFFF-18F4A80D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E3995-2B99-4503-B1DE-0DDD03F0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4567-F8A6-42CC-9157-A9D1D269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11619-91CB-45B2-A35C-D1C0A3B67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C179C-82DB-422B-AAAA-2A421ADC0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2B44D-7759-4BD0-8027-100E3135A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9D6E0-200B-46EF-A026-68124F61D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BDDEF-E0FB-43DC-AF17-59B4FF1EE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BC4F1-AC2B-46B6-B7CF-E2F04DF9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B9487-DE50-419C-B443-2CBFC532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5C33C-8582-40DC-92AE-61C1A0BB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7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D2FD-990C-40F3-820E-C5E4CA9F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A85C6-58A4-4D1C-B3DD-43632151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D239C-A91A-4376-BB2A-BA6E2D8F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DBD9B-6847-44B0-85DA-356ADEAA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5AFB1C-33C1-49C9-81C9-CDE6ACE5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00593-CAB0-4886-B5C1-D4AD6020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B421D-C3C6-422D-9019-22D868AD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F15F-5964-4A77-A8CB-B9E9B467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2329-540C-4E83-B30F-2EF19667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3A78E-F9B0-4A08-85AA-7913BFC61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9E28E-27F6-47ED-BD3B-2C47D7D0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9B884-57F9-4438-B68A-0D275F06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4824E-5C5C-4B66-B2CB-630036FA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8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495B-9235-40D1-957C-B2F01958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692D9-7E99-4613-BCB0-8C69C0DD1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15687-CAEA-4B57-B501-FD5929998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B3AE9-7FDE-42FB-884B-38A4F8A7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C830D-2989-4166-8EF0-C37A9F78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DE953-7EDA-4EF0-BC28-FE711514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0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120B0-83E1-4F44-850F-DF6B2E7C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0AA80-135C-4E6A-A966-18BF4C2B8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BC08-FD56-409B-9C99-D4148C8D9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85F-2018-4180-9284-5694F56A18D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D3D9A-BC5B-4043-A38D-C5EA81422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3FEC9-DB88-43A4-AC0E-5F786FA0A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E3E4-C909-404E-8263-359946A8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B6DC-4929-4838-B2B1-1E33F1303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RATIO AND REGRESSION ESTIMATORS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4D5A1-D824-48D2-BEBF-126F56F6D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2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5C93-9F0F-423C-9227-C487B928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A604BB-51C5-4BDA-B99D-8FE1111F25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formula; </a:t>
                </a:r>
                <a14:m>
                  <m:oMath xmlns:m="http://schemas.openxmlformats.org/officeDocument/2006/math">
                    <m:r>
                      <a:rPr lang="en-US" i="1"/>
                      <m:t>𝑛</m:t>
                    </m:r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𝑍</m:t>
                                </m:r>
                              </m:e>
                              <m:sub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∝</m:t>
                                    </m:r>
                                  </m:num>
                                  <m:den>
                                    <m:r>
                                      <a:rPr lang="en-US" i="1"/>
                                      <m:t>2</m:t>
                                    </m:r>
                                  </m:den>
                                </m:f>
                                <m:r>
                                  <a:rPr lang="en-US" i="1"/>
                                  <m:t>𝑆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/>
                              <m:t>𝐸</m:t>
                            </m:r>
                          </m:den>
                        </m:f>
                        <m:r>
                          <a:rPr lang="en-US" i="1"/>
                          <m:t> 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where Z is the level of confidence, S  is the standard deviation and E is the tolerated maximum value of the sampling error.</a:t>
                </a:r>
              </a:p>
              <a:p>
                <a:r>
                  <a:rPr lang="en-US" dirty="0"/>
                  <a:t>If sampling is done without replacement, the sample size is obtained </a:t>
                </a:r>
                <a:r>
                  <a:rPr lang="en-US" dirty="0" err="1"/>
                  <a:t>as;n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𝑁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𝑍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𝑆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𝑁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𝐸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+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𝑧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𝑆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where N is the population size and Z is the tabulated value.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A604BB-51C5-4BDA-B99D-8FE1111F25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214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6A6ED-4161-44E5-BCD4-73F4EAA1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68640B-1240-4E0E-B01B-EB7D155160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G</a:t>
                </a:r>
                <a:r>
                  <a:rPr lang="en-US" dirty="0"/>
                  <a:t>iven a population of size 750 and variance 32, estimate the sample size at 95% confidence interval if the maximum tolerable error is 2.5.</a:t>
                </a:r>
              </a:p>
              <a:p>
                <a:r>
                  <a:rPr lang="en-US" b="1" dirty="0"/>
                  <a:t>SOLUTION</a:t>
                </a:r>
              </a:p>
              <a:p>
                <a:pPr marL="514350" indent="-514350">
                  <a:buAutoNum type="alphaLcParenR"/>
                </a:pPr>
                <a:r>
                  <a:rPr lang="en-US" dirty="0"/>
                  <a:t>If  sampling is with replacement; </a:t>
                </a:r>
                <a14:m>
                  <m:oMath xmlns:m="http://schemas.openxmlformats.org/officeDocument/2006/math">
                    <m:r>
                      <a:rPr lang="en-US" i="1"/>
                      <m:t>𝑛</m:t>
                    </m:r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𝑍</m:t>
                                </m:r>
                              </m:e>
                              <m:sub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a:rPr lang="en-US" i="1"/>
                                      <m:t>∝</m:t>
                                    </m:r>
                                  </m:num>
                                  <m:den>
                                    <m:r>
                                      <a:rPr lang="en-US" i="1"/>
                                      <m:t>2</m:t>
                                    </m:r>
                                  </m:den>
                                </m:f>
                                <m:r>
                                  <a:rPr lang="en-US" i="1"/>
                                  <m:t>𝑆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/>
                              <m:t>𝐸</m:t>
                            </m:r>
                          </m:den>
                        </m:f>
                        <m:r>
                          <a:rPr lang="en-US" i="1"/>
                          <m:t> 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1.96∗</m:t>
                            </m:r>
                            <m:rad>
                              <m:radPr>
                                <m:degHide m:val="on"/>
                                <m:ctrlPr>
                                  <a:rPr lang="en-US" i="1"/>
                                </m:ctrlPr>
                              </m:radPr>
                              <m:deg/>
                              <m:e>
                                <m:r>
                                  <a:rPr lang="en-US" i="1"/>
                                  <m:t>32 </m:t>
                                </m:r>
                              </m:e>
                            </m:rad>
                          </m:num>
                          <m:den>
                            <m:r>
                              <a:rPr lang="en-US" i="1"/>
                              <m:t>2.5</m:t>
                            </m:r>
                          </m:den>
                        </m:f>
                        <m:r>
                          <a:rPr lang="en-US" i="1"/>
                          <m:t>)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4.44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=19.7~20.</m:t>
                    </m:r>
                  </m:oMath>
                </a14:m>
                <a:endParaRPr lang="en-US" b="1" dirty="0"/>
              </a:p>
              <a:p>
                <a:pPr marL="514350" indent="-514350">
                  <a:buAutoNum type="alphaLcParenR"/>
                </a:pPr>
                <a:r>
                  <a:rPr lang="en-US" dirty="0"/>
                  <a:t>Sampling without replacement; </a:t>
                </a:r>
                <a14:m>
                  <m:oMath xmlns:m="http://schemas.openxmlformats.org/officeDocument/2006/math">
                    <m:r>
                      <a:rPr lang="en-US" i="1"/>
                      <m:t>𝑛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𝑁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𝑍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𝑆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𝑁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𝐸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+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𝑧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𝑆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750∗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1.96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∗32</m:t>
                        </m:r>
                      </m:num>
                      <m:den>
                        <m:r>
                          <a:rPr lang="en-US" i="1"/>
                          <m:t>750∗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2.5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+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1.96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∗32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92198.4</m:t>
                        </m:r>
                      </m:num>
                      <m:den>
                        <m:r>
                          <a:rPr lang="en-US" i="1"/>
                          <m:t>4810.4</m:t>
                        </m:r>
                      </m:den>
                    </m:f>
                    <m:r>
                      <a:rPr lang="en-US" i="1"/>
                      <m:t>=19.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68640B-1240-4E0E-B01B-EB7D155160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26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4848-64E4-4191-A64F-2C3C4A38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LIMITATIONS OF SIMPLE RANDOM SAMPLING DESIGN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0B7EB-F590-4898-93CA-FF80BA34B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design does not take into account the size of the units in the population or the structure of the population. Failure to observe the above can lead to a random sample that is not a representative of different population subgroups.</a:t>
            </a:r>
          </a:p>
          <a:p>
            <a:pPr lvl="0"/>
            <a:r>
              <a:rPr lang="en-US"/>
              <a:t>Use of simple random sampling when the sampling units are highly variable in size leads to less precise estimates.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5DA9-EE00-4EF8-BB97-82209D33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ESTIMATORS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226864-8101-4724-BDAD-60933B3095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Let Y be the study variable and X the auxiliary variable which is correlated with Y. data on variable X are either readily available or can be easily collected for all units in the population. </a:t>
                </a:r>
              </a:p>
              <a:p>
                <a:pPr lvl="0"/>
                <a:r>
                  <a:rPr lang="en-US" dirty="0"/>
                  <a:t>The ratio estimator of the population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Y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R</m:t>
                        </m:r>
                      </m:sub>
                    </m:sSub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/>
                                  <m:t>y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/>
                              <m:t>n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/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/>
                              <m:t>n</m:t>
                            </m:r>
                          </m:sub>
                        </m:sSub>
                      </m:den>
                    </m:f>
                    <m:r>
                      <a:rPr lang="en-US" i="1"/>
                      <m:t>∗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are sample means for the variables x and y.</a:t>
                </a:r>
              </a:p>
              <a:p>
                <a:pPr lvl="0"/>
                <a:r>
                  <a:rPr lang="en-US" dirty="0"/>
                  <a:t>The estimator for the population total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Y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R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𝑁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. These estimators of the population mean and total are biased.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226864-8101-4724-BDAD-60933B3095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86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DA36-C898-4EA4-B2CD-B6B717A6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49A1F-BC19-43F1-AE0C-04C79CBF3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dirty="0"/>
                  <a:t>The ratio of the sample means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/>
                  <a:t> and the ratio of the population means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Estimator of the variance of the ratio estimator for the mean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dirty="0"/>
                  <a:t>. where f = n/N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𝑠𝑎𝑚𝑝𝑙𝑒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The coefficient of variation for variable x is defined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49A1F-BC19-43F1-AE0C-04C79CBF3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37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E2B0-72EB-48A5-ACC8-C21E12B51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E693-6F2A-42D2-B852-D60956D4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data below for variables x and y from a population of size 30 and the total of X is assumed to be known and given as 195, determine the ratio estimator for the total, the variance and standard error of this estimate.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089219-DF4B-41C8-A3FA-AA9536964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818016"/>
              </p:ext>
            </p:extLst>
          </p:nvPr>
        </p:nvGraphicFramePr>
        <p:xfrm>
          <a:off x="1644579" y="3543113"/>
          <a:ext cx="8902844" cy="933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727">
                  <a:extLst>
                    <a:ext uri="{9D8B030D-6E8A-4147-A177-3AD203B41FA5}">
                      <a16:colId xmlns:a16="http://schemas.microsoft.com/office/drawing/2014/main" val="773778021"/>
                    </a:ext>
                  </a:extLst>
                </a:gridCol>
                <a:gridCol w="889727">
                  <a:extLst>
                    <a:ext uri="{9D8B030D-6E8A-4147-A177-3AD203B41FA5}">
                      <a16:colId xmlns:a16="http://schemas.microsoft.com/office/drawing/2014/main" val="1473214870"/>
                    </a:ext>
                  </a:extLst>
                </a:gridCol>
                <a:gridCol w="889727">
                  <a:extLst>
                    <a:ext uri="{9D8B030D-6E8A-4147-A177-3AD203B41FA5}">
                      <a16:colId xmlns:a16="http://schemas.microsoft.com/office/drawing/2014/main" val="607765395"/>
                    </a:ext>
                  </a:extLst>
                </a:gridCol>
                <a:gridCol w="889727">
                  <a:extLst>
                    <a:ext uri="{9D8B030D-6E8A-4147-A177-3AD203B41FA5}">
                      <a16:colId xmlns:a16="http://schemas.microsoft.com/office/drawing/2014/main" val="2411987827"/>
                    </a:ext>
                  </a:extLst>
                </a:gridCol>
                <a:gridCol w="890656">
                  <a:extLst>
                    <a:ext uri="{9D8B030D-6E8A-4147-A177-3AD203B41FA5}">
                      <a16:colId xmlns:a16="http://schemas.microsoft.com/office/drawing/2014/main" val="2867350574"/>
                    </a:ext>
                  </a:extLst>
                </a:gridCol>
                <a:gridCol w="890656">
                  <a:extLst>
                    <a:ext uri="{9D8B030D-6E8A-4147-A177-3AD203B41FA5}">
                      <a16:colId xmlns:a16="http://schemas.microsoft.com/office/drawing/2014/main" val="1883087089"/>
                    </a:ext>
                  </a:extLst>
                </a:gridCol>
                <a:gridCol w="890656">
                  <a:extLst>
                    <a:ext uri="{9D8B030D-6E8A-4147-A177-3AD203B41FA5}">
                      <a16:colId xmlns:a16="http://schemas.microsoft.com/office/drawing/2014/main" val="1741415542"/>
                    </a:ext>
                  </a:extLst>
                </a:gridCol>
                <a:gridCol w="890656">
                  <a:extLst>
                    <a:ext uri="{9D8B030D-6E8A-4147-A177-3AD203B41FA5}">
                      <a16:colId xmlns:a16="http://schemas.microsoft.com/office/drawing/2014/main" val="3571351285"/>
                    </a:ext>
                  </a:extLst>
                </a:gridCol>
                <a:gridCol w="890656">
                  <a:extLst>
                    <a:ext uri="{9D8B030D-6E8A-4147-A177-3AD203B41FA5}">
                      <a16:colId xmlns:a16="http://schemas.microsoft.com/office/drawing/2014/main" val="3056672638"/>
                    </a:ext>
                  </a:extLst>
                </a:gridCol>
                <a:gridCol w="890656">
                  <a:extLst>
                    <a:ext uri="{9D8B030D-6E8A-4147-A177-3AD203B41FA5}">
                      <a16:colId xmlns:a16="http://schemas.microsoft.com/office/drawing/2014/main" val="3795938328"/>
                    </a:ext>
                  </a:extLst>
                </a:gridCol>
              </a:tblGrid>
              <a:tr h="466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X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24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extLst>
                  <a:ext uri="{0D108BD9-81ED-4DB2-BD59-A6C34878D82A}">
                    <a16:rowId xmlns:a16="http://schemas.microsoft.com/office/drawing/2014/main" val="2129076927"/>
                  </a:ext>
                </a:extLst>
              </a:tr>
              <a:tr h="466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27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8" marR="100408" marT="0" marB="0"/>
                </a:tc>
                <a:extLst>
                  <a:ext uri="{0D108BD9-81ED-4DB2-BD59-A6C34878D82A}">
                    <a16:rowId xmlns:a16="http://schemas.microsoft.com/office/drawing/2014/main" val="409983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2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3808-03A3-4C2B-908F-EED4C895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B91B4A-5015-4DAA-932A-2301B1D8C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N =30, n= 9</a:t>
                </a:r>
              </a:p>
              <a:p>
                <a:pPr lvl="0"/>
                <a:r>
                  <a:rPr lang="en-US" dirty="0"/>
                  <a:t>Ratio estimator for the total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Y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R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𝑁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𝑅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𝑁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/>
                                  <m:t>y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/>
                              <m:t>n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/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/>
                              <m:t>n</m:t>
                            </m:r>
                          </m:sub>
                        </m:sSub>
                      </m:den>
                    </m:f>
                    <m:r>
                      <a:rPr lang="en-US" i="1"/>
                      <m:t>∗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N</m:t>
                        </m:r>
                      </m:sub>
                    </m:sSub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30</m:t>
                        </m:r>
                      </m:e>
                    </m:d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9.22</m:t>
                            </m:r>
                          </m:num>
                          <m:den>
                            <m:r>
                              <a:rPr lang="en-US" i="1"/>
                              <m:t>7.67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6.5</m:t>
                        </m:r>
                      </m:e>
                    </m:d>
                    <m:r>
                      <a:rPr lang="en-US" i="1"/>
                      <m:t>=234.41.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Variance of the ratio estimator for the total  </a:t>
                </a:r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𝑅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𝑁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𝑁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𝑛</m:t>
                            </m:r>
                          </m:e>
                        </m:d>
                      </m:num>
                      <m:den>
                        <m:r>
                          <a:rPr lang="en-US" i="1"/>
                          <m:t>𝑛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−1</m:t>
                            </m:r>
                          </m:e>
                        </m:d>
                      </m:den>
                    </m:f>
                    <m:r>
                      <a:rPr lang="en-US" i="1"/>
                      <m:t>(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a:rPr lang="en-US" i="1"/>
                              <m:t>𝑦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  <m:sup>
                            <m:r>
                              <a:rPr lang="en-US" i="1"/>
                              <m:t>2</m:t>
                            </m:r>
                          </m:sup>
                        </m:sSubSup>
                        <m:r>
                          <a:rPr lang="en-US" i="1"/>
                          <m:t>−2</m:t>
                        </m:r>
                        <m:r>
                          <a:rPr lang="en-US" i="1"/>
                          <m:t>𝑟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b>
                                <m:r>
                                  <a:rPr lang="en-US" i="1"/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nary>
                    <m:r>
                      <a:rPr lang="en-US" i="1"/>
                      <m:t>+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𝑟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  <m:sup>
                            <m:r>
                              <a:rPr lang="en-US" i="1"/>
                              <m:t>2</m:t>
                            </m:r>
                          </m:sup>
                        </m:sSubSup>
                        <m:r>
                          <a:rPr lang="en-US" i="1"/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30(30−9)</m:t>
                        </m:r>
                      </m:num>
                      <m:den>
                        <m:r>
                          <a:rPr lang="en-US" i="1"/>
                          <m:t>10(10−1)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1175−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2∗1.202∗979</m:t>
                            </m:r>
                          </m:e>
                        </m:d>
                        <m:r>
                          <a:rPr lang="en-US" i="1"/>
                          <m:t>+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1.202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∗909</m:t>
                            </m:r>
                          </m:e>
                        </m:d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630</m:t>
                        </m:r>
                      </m:num>
                      <m:den>
                        <m:r>
                          <a:rPr lang="en-US" i="1"/>
                          <m:t>90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134.811</m:t>
                        </m:r>
                      </m:e>
                    </m:d>
                    <m:r>
                      <a:rPr lang="en-US" i="1"/>
                      <m:t>=943.677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 Standard error of the estimate </a:t>
                </a:r>
                <a14:m>
                  <m:oMath xmlns:m="http://schemas.openxmlformats.org/officeDocument/2006/math">
                    <m:r>
                      <a:rPr lang="en-US" i="1"/>
                      <m:t>𝑠𝑒</m:t>
                    </m:r>
                    <m:r>
                      <a:rPr lang="en-US" i="1"/>
                      <m:t>(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𝑅</m:t>
                        </m:r>
                      </m:sub>
                    </m:sSub>
                    <m:r>
                      <a:rPr lang="en-US" i="1"/>
                      <m:t>)=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943.677</m:t>
                        </m:r>
                      </m:e>
                    </m:rad>
                    <m:r>
                      <a:rPr lang="en-US" i="1"/>
                      <m:t>=30.72.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B91B4A-5015-4DAA-932A-2301B1D8C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65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0E88C-4027-465D-8387-688C297F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1800" b="1" dirty="0"/>
              <a:t>REGRESSION ESTIMATOR</a:t>
            </a:r>
            <a:br>
              <a:rPr lang="en-US" sz="1400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D8DAF4-2BB9-49BD-B53D-8D6BBEA824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relationship between variables x and y is linear but does not go through the origin, the population mean is estimated using a linear regression estimator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𝑙𝑟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+</m:t>
                    </m:r>
                    <m:r>
                      <a:rPr lang="en-US" i="1"/>
                      <m:t>𝑏</m:t>
                    </m:r>
                    <m:r>
                      <a:rPr lang="en-US" i="1"/>
                      <m:t>(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𝑁</m:t>
                        </m:r>
                      </m:sub>
                    </m:sSub>
                    <m:r>
                      <a:rPr lang="en-US" i="1"/>
                      <m:t>−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where b is a regression coefficient given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𝑦</m:t>
                            </m:r>
                            <m:r>
                              <a:rPr lang="en-US" i="1"/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  <m:r>
                              <a:rPr lang="en-US" i="1"/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𝑆</m:t>
                            </m:r>
                          </m:e>
                          <m:sub>
                            <m:r>
                              <a:rPr lang="en-US" i="1"/>
                              <m:t>𝑥𝑦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r>
                              <a:rPr lang="en-US" i="1"/>
                              <m:t>𝑆</m:t>
                            </m:r>
                          </m:e>
                          <m:sub>
                            <m:r>
                              <a:rPr lang="en-US" i="1"/>
                              <m:t>𝑥</m:t>
                            </m:r>
                          </m:sub>
                          <m:sup>
                            <m:r>
                              <a:rPr lang="en-US" i="1"/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/>
                  <a:t> OR 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The estimated variance of the above regression estimator is 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𝑙𝑟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𝑛</m:t>
                            </m:r>
                          </m:den>
                        </m:f>
                        <m:r>
                          <a:rPr lang="en-US" i="1"/>
                          <m:t>−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𝑁</m:t>
                            </m:r>
                          </m:den>
                        </m:f>
                      </m:e>
                    </m:d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𝑆</m:t>
                        </m:r>
                      </m:e>
                      <m:sub>
                        <m:r>
                          <a:rPr lang="en-US" i="1"/>
                          <m:t>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(1−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𝑟</m:t>
                        </m:r>
                      </m:e>
                      <m:sub>
                        <m:r>
                          <a:rPr lang="en-US" i="1"/>
                          <m:t>𝑥𝑦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,where r</a:t>
                </a:r>
                <a:r>
                  <a:rPr lang="en-US" baseline="30000" dirty="0"/>
                  <a:t>2</a:t>
                </a:r>
                <a:r>
                  <a:rPr lang="en-US" baseline="-25000" dirty="0"/>
                  <a:t>xy</a:t>
                </a:r>
                <a:r>
                  <a:rPr lang="en-US" dirty="0"/>
                  <a:t> is the square of the sample correlation coefficient between y and x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𝑣𝑎𝑟𝑖𝑎𝑛𝑐𝑒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D8DAF4-2BB9-49BD-B53D-8D6BBEA824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80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761AD-1995-408C-BE54-01E81322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A6A043-8F34-436E-A7A7-F0455159AE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using the example for 3.3 determine the population mean and its variance.</a:t>
                </a:r>
              </a:p>
              <a:p>
                <a:r>
                  <a:rPr lang="en-US" b="1" dirty="0"/>
                  <a:t>SOLUTION</a:t>
                </a:r>
                <a:endParaRPr lang="en-US" dirty="0"/>
              </a:p>
              <a:p>
                <a:r>
                  <a:rPr lang="en-US" dirty="0"/>
                  <a:t>Population mean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𝑙𝑟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+</m:t>
                    </m:r>
                    <m:r>
                      <a:rPr lang="en-US" i="1"/>
                      <m:t>𝑏</m:t>
                    </m:r>
                    <m:r>
                      <a:rPr lang="en-US" i="1"/>
                      <m:t>(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𝑁</m:t>
                        </m:r>
                      </m:sub>
                    </m:sSub>
                    <m:r>
                      <a:rPr lang="en-US" i="1"/>
                      <m:t>−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  <m:r>
                          <a:rPr lang="en-US" i="1"/>
                          <m:t>  </m:t>
                        </m:r>
                      </m:sub>
                    </m:sSub>
                    <m:r>
                      <a:rPr lang="en-US" i="1"/>
                      <m:t>=9.22, 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𝑁</m:t>
                        </m:r>
                      </m:sub>
                    </m:sSub>
                    <m:r>
                      <a:rPr lang="en-US" i="1"/>
                      <m:t>=6.5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=7.67</m:t>
                    </m:r>
                  </m:oMath>
                </a14:m>
                <a:r>
                  <a:rPr lang="en-US" dirty="0"/>
                  <a:t> and the coefficient ; b</a:t>
                </a:r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𝑥𝑦</m:t>
                            </m:r>
                            <m:r>
                              <a:rPr lang="en-US" i="1"/>
                              <m:t>−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 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  <m:r>
                                      <a:rPr lang="en-US" i="1"/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9∗979</m:t>
                            </m:r>
                          </m:e>
                        </m:d>
                        <m:r>
                          <a:rPr lang="en-US" i="1"/>
                          <m:t>−(69∗83)</m:t>
                        </m:r>
                      </m:num>
                      <m:den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9∗909</m:t>
                            </m:r>
                          </m:e>
                        </m:d>
                        <m:r>
                          <a:rPr lang="en-US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69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3084</m:t>
                        </m:r>
                      </m:num>
                      <m:den>
                        <m:r>
                          <a:rPr lang="en-US" i="1"/>
                          <m:t>3420</m:t>
                        </m:r>
                      </m:den>
                    </m:f>
                    <m:r>
                      <a:rPr lang="en-US" i="1"/>
                      <m:t>=0.902.</m:t>
                    </m:r>
                  </m:oMath>
                </a14:m>
                <a:r>
                  <a:rPr lang="en-US" dirty="0"/>
                  <a:t> 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𝑙𝑟</m:t>
                        </m:r>
                      </m:sub>
                    </m:sSub>
                    <m:r>
                      <a:rPr lang="en-US" i="1"/>
                      <m:t>=9.22+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0.902</m:t>
                        </m:r>
                      </m:e>
                    </m:d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6.5−7.67</m:t>
                        </m:r>
                      </m:e>
                    </m:d>
                    <m:r>
                      <a:rPr lang="en-US" i="1"/>
                      <m:t>=8.165.</m:t>
                    </m:r>
                  </m:oMath>
                </a14:m>
                <a:endParaRPr lang="en-US" dirty="0"/>
              </a:p>
              <a:p>
                <a:pPr lvl="0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A6A043-8F34-436E-A7A7-F0455159AE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19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A25C-CAA7-4814-94BB-EF4C77B8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4037D6-C974-496C-8D12-A12E0E9CDD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Estimated variance </a:t>
                </a:r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𝑙𝑟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𝑛</m:t>
                            </m:r>
                          </m:den>
                        </m:f>
                        <m:r>
                          <a:rPr lang="en-US" i="1"/>
                          <m:t>−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𝑁</m:t>
                            </m:r>
                          </m:den>
                        </m:f>
                      </m:e>
                    </m:d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𝑆</m:t>
                        </m:r>
                      </m:e>
                      <m:sub>
                        <m:r>
                          <a:rPr lang="en-US" i="1"/>
                          <m:t>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(1−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𝑟</m:t>
                        </m:r>
                      </m:e>
                      <m:sub>
                        <m:r>
                          <a:rPr lang="en-US" i="1"/>
                          <m:t>𝑥𝑦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𝑠</m:t>
                        </m:r>
                      </m:e>
                      <m:sub>
                        <m:r>
                          <a:rPr lang="en-US" i="1"/>
                          <m:t>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𝑛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r>
                          <a:rPr lang="en-US" i="1"/>
                          <m:t>−1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1175−(9∗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9.22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8</m:t>
                        </m:r>
                      </m:den>
                    </m:f>
                    <m:r>
                      <a:rPr lang="en-US" i="1"/>
                      <m:t>=51.24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𝑟</m:t>
                        </m:r>
                      </m:e>
                      <m:sub>
                        <m:r>
                          <a:rPr lang="en-US" i="1"/>
                          <m:t>𝑥𝑦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𝑥𝑦</m:t>
                            </m:r>
                            <m:r>
                              <a:rPr lang="en-US" i="1"/>
                              <m:t>−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𝑛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n-US" i="1"/>
                                        </m:ctrlPr>
                                      </m:sSupPr>
                                      <m:e>
                                        <m:r>
                                          <a:rPr lang="en-US" i="1"/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/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i="1"/>
                                        </m:ctrlPr>
                                      </m:sSupPr>
                                      <m:e>
                                        <m:r>
                                          <a:rPr lang="en-US" i="1"/>
                                          <m:t>(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en-US" i="1"/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i="1"/>
                                              <m:t>𝑥</m:t>
                                            </m:r>
                                            <m:r>
                                              <a:rPr lang="en-US" i="1"/>
                                              <m:t>)</m:t>
                                            </m:r>
                                          </m:e>
                                        </m:nary>
                                      </m:e>
                                      <m:sup>
                                        <m:r>
                                          <a:rPr lang="en-US" i="1"/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e>
                            </m:d>
                            <m:r>
                              <a:rPr lang="en-US" i="1"/>
                              <m:t> [</m:t>
                            </m:r>
                            <m:r>
                              <a:rPr lang="en-US" i="1"/>
                              <m:t>𝑛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(</m:t>
                                    </m:r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i="1"/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i="1"/>
                                          <m:t>𝑦</m:t>
                                        </m:r>
                                        <m:r>
                                          <a:rPr lang="en-US" i="1"/>
                                          <m:t>)</m:t>
                                        </m:r>
                                      </m:e>
                                    </m:nary>
                                  </m:e>
                                  <m:sup>
                                    <m:r>
                                      <a:rPr lang="en-US" i="1"/>
                                      <m:t>2</m:t>
                                    </m:r>
                                  </m:sup>
                                </m:sSup>
                                <m:r>
                                  <a:rPr lang="en-US" i="1"/>
                                  <m:t>]</m:t>
                                </m:r>
                              </m:e>
                            </m:nary>
                          </m:e>
                        </m:rad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9∗979</m:t>
                            </m:r>
                          </m:e>
                        </m:d>
                        <m:r>
                          <a:rPr lang="en-US" i="1"/>
                          <m:t>−(69∗83)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/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/>
                                    </m:ctrlPr>
                                  </m:dPr>
                                  <m:e>
                                    <m:r>
                                      <a:rPr lang="en-US" i="1"/>
                                      <m:t>9∗909</m:t>
                                    </m:r>
                                  </m:e>
                                </m:d>
                                <m:r>
                                  <a:rPr lang="en-US" i="1"/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69</m:t>
                                    </m:r>
                                  </m:e>
                                  <m:sup>
                                    <m:r>
                                      <a:rPr lang="en-US" i="1"/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i="1"/>
                              <m:t>[</m:t>
                            </m:r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9∗1175</m:t>
                                </m:r>
                              </m:e>
                            </m:d>
                            <m:r>
                              <a:rPr lang="en-US" i="1"/>
                              <m:t>−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83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3084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 i="1"/>
                              <m:t>3420∗3686</m:t>
                            </m:r>
                          </m:e>
                        </m:rad>
                      </m:den>
                    </m:f>
                    <m:r>
                      <a:rPr lang="en-US" i="1"/>
                      <m:t>=0.87.</m:t>
                    </m:r>
                    <m:r>
                      <a:rPr lang="en-US" i="1"/>
                      <m:t>𝑠𝑢𝑏𝑠𝑡𝑖𝑡𝑢𝑡𝑖𝑛𝑔</m:t>
                    </m:r>
                    <m:r>
                      <a:rPr lang="en-US" i="1"/>
                      <m:t> </m:t>
                    </m:r>
                    <m:r>
                      <a:rPr lang="en-US" i="1"/>
                      <m:t>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𝑙𝑟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9</m:t>
                            </m:r>
                          </m:den>
                        </m:f>
                        <m:r>
                          <a:rPr lang="en-US" i="1"/>
                          <m:t>−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30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51.24</m:t>
                        </m:r>
                      </m:e>
                    </m:d>
                    <m:d>
                      <m:dPr>
                        <m:ctrlPr>
                          <a:rPr lang="en-US" i="1" smtClean="0"/>
                        </m:ctrlPr>
                      </m:dPr>
                      <m:e>
                        <m:r>
                          <a:rPr lang="en-US" i="1"/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0.87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/>
                      <m:t>.</m:t>
                    </m:r>
                  </m:oMath>
                </a14:m>
                <a:r>
                  <a:rPr lang="en-US" dirty="0"/>
                  <a:t>=0.969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4037D6-C974-496C-8D12-A12E0E9CDD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0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461C-84DA-4CE2-9C1A-BFA94EE7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SIZE DETERMINATION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2607-3388-46C9-9529-16E1B8C7B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Using a too large sample wastes resources and a too small sample leads to imprecise estimates. The statistical considerations for sample size determination include;</a:t>
            </a:r>
          </a:p>
          <a:p>
            <a:pPr lvl="0"/>
            <a:r>
              <a:rPr lang="en-US" dirty="0"/>
              <a:t>Degree of precision aimed at.</a:t>
            </a:r>
          </a:p>
          <a:p>
            <a:pPr lvl="0"/>
            <a:r>
              <a:rPr lang="en-US" dirty="0"/>
              <a:t>Variability in the population</a:t>
            </a:r>
          </a:p>
          <a:p>
            <a:pPr lvl="0"/>
            <a:r>
              <a:rPr lang="en-US" dirty="0"/>
              <a:t>Number of characteristics for which specified precision is required</a:t>
            </a:r>
          </a:p>
          <a:p>
            <a:pPr lvl="0"/>
            <a:r>
              <a:rPr lang="en-US" dirty="0"/>
              <a:t>Population subdivisions for which separate estimates a given precision are desired.</a:t>
            </a:r>
          </a:p>
          <a:p>
            <a:pPr marL="0" indent="0">
              <a:buNone/>
            </a:pPr>
            <a:r>
              <a:rPr lang="en-US" dirty="0"/>
              <a:t>When sampling is done with replacement, the sample is determined using the </a:t>
            </a:r>
          </a:p>
        </p:txBody>
      </p:sp>
    </p:spTree>
    <p:extLst>
      <p:ext uri="{BB962C8B-B14F-4D97-AF65-F5344CB8AC3E}">
        <p14:creationId xmlns:p14="http://schemas.microsoft.com/office/powerpoint/2010/main" val="9578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770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RATIO AND REGRESSION ESTIMATORS</vt:lpstr>
      <vt:lpstr>RATIO ESTIMATORS</vt:lpstr>
      <vt:lpstr>CONTINUATION</vt:lpstr>
      <vt:lpstr>EXAMPLE 3.3</vt:lpstr>
      <vt:lpstr>SOLUTION</vt:lpstr>
      <vt:lpstr>REGRESSION ESTIMATOR </vt:lpstr>
      <vt:lpstr>example</vt:lpstr>
      <vt:lpstr>PowerPoint Presentation</vt:lpstr>
      <vt:lpstr>SAMPLE SIZE DETERMINATION </vt:lpstr>
      <vt:lpstr>continuation</vt:lpstr>
      <vt:lpstr>example</vt:lpstr>
      <vt:lpstr>LIMITATIONS OF SIMPLE RANDOM SAMPLING DESIGN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AND REGRESSION ESTIMATORS</dc:title>
  <dc:creator>USER</dc:creator>
  <cp:lastModifiedBy>USER</cp:lastModifiedBy>
  <cp:revision>5</cp:revision>
  <dcterms:created xsi:type="dcterms:W3CDTF">2021-10-11T10:08:15Z</dcterms:created>
  <dcterms:modified xsi:type="dcterms:W3CDTF">2021-10-11T10:50:15Z</dcterms:modified>
</cp:coreProperties>
</file>