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83" r:id="rId12"/>
    <p:sldId id="284" r:id="rId13"/>
    <p:sldId id="266" r:id="rId14"/>
    <p:sldId id="267" r:id="rId15"/>
    <p:sldId id="268" r:id="rId16"/>
    <p:sldId id="269" r:id="rId17"/>
    <p:sldId id="270" r:id="rId18"/>
    <p:sldId id="271" r:id="rId19"/>
    <p:sldId id="272" r:id="rId20"/>
    <p:sldId id="288" r:id="rId21"/>
    <p:sldId id="289" r:id="rId22"/>
    <p:sldId id="290" r:id="rId23"/>
    <p:sldId id="291" r:id="rId24"/>
    <p:sldId id="273" r:id="rId25"/>
    <p:sldId id="274" r:id="rId26"/>
    <p:sldId id="275" r:id="rId27"/>
    <p:sldId id="276" r:id="rId28"/>
    <p:sldId id="277" r:id="rId29"/>
    <p:sldId id="278" r:id="rId30"/>
    <p:sldId id="279" r:id="rId31"/>
    <p:sldId id="280" r:id="rId32"/>
    <p:sldId id="285" r:id="rId33"/>
    <p:sldId id="286" r:id="rId34"/>
    <p:sldId id="287" r:id="rId35"/>
    <p:sldId id="281" r:id="rId36"/>
    <p:sldId id="28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978"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100789-6704-4967-B47E-20C3B3477BAF}" type="datetimeFigureOut">
              <a:rPr lang="en-US" smtClean="0"/>
              <a:pPr/>
              <a:t>28-Sep-19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EC4496-F89C-428E-B99F-290ECCCBE754}" type="slidenum">
              <a:rPr lang="en-GB" smtClean="0"/>
              <a:pPr/>
              <a:t>‹#›</a:t>
            </a:fld>
            <a:endParaRPr lang="en-GB"/>
          </a:p>
        </p:txBody>
      </p:sp>
    </p:spTree>
    <p:extLst>
      <p:ext uri="{BB962C8B-B14F-4D97-AF65-F5344CB8AC3E}">
        <p14:creationId xmlns:p14="http://schemas.microsoft.com/office/powerpoint/2010/main" val="2464716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3CC700E-F1C1-4615-AB67-448E314D9D06}" type="datetime1">
              <a:rPr lang="en-US" smtClean="0"/>
              <a:pPr/>
              <a:t>28-Sep-19</a:t>
            </a:fld>
            <a:endParaRPr lang="en-GB"/>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6" name="Slide Number Placeholder 5"/>
          <p:cNvSpPr>
            <a:spLocks noGrp="1"/>
          </p:cNvSpPr>
          <p:nvPr>
            <p:ph type="sldNum" sz="quarter" idx="12"/>
          </p:nvPr>
        </p:nvSpPr>
        <p:spPr/>
        <p:txBody>
          <a:bodyPr/>
          <a:lstStyle/>
          <a:p>
            <a:fld id="{F0497662-2845-4084-AAE5-A5A88DC6C62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0F5FD4-D061-4725-A308-0E13F087A162}" type="datetime1">
              <a:rPr lang="en-US" smtClean="0"/>
              <a:pPr/>
              <a:t>28-Sep-19</a:t>
            </a:fld>
            <a:endParaRPr lang="en-GB"/>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6" name="Slide Number Placeholder 5"/>
          <p:cNvSpPr>
            <a:spLocks noGrp="1"/>
          </p:cNvSpPr>
          <p:nvPr>
            <p:ph type="sldNum" sz="quarter" idx="12"/>
          </p:nvPr>
        </p:nvSpPr>
        <p:spPr/>
        <p:txBody>
          <a:bodyPr/>
          <a:lstStyle/>
          <a:p>
            <a:fld id="{F0497662-2845-4084-AAE5-A5A88DC6C62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480CC8-1B80-4DFF-9613-75DCCFCEAFBF}" type="datetime1">
              <a:rPr lang="en-US" smtClean="0"/>
              <a:pPr/>
              <a:t>28-Sep-19</a:t>
            </a:fld>
            <a:endParaRPr lang="en-GB"/>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6" name="Slide Number Placeholder 5"/>
          <p:cNvSpPr>
            <a:spLocks noGrp="1"/>
          </p:cNvSpPr>
          <p:nvPr>
            <p:ph type="sldNum" sz="quarter" idx="12"/>
          </p:nvPr>
        </p:nvSpPr>
        <p:spPr/>
        <p:txBody>
          <a:bodyPr/>
          <a:lstStyle/>
          <a:p>
            <a:fld id="{F0497662-2845-4084-AAE5-A5A88DC6C62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899B4-6AC2-4864-BE36-2608D1505D7A}" type="datetime1">
              <a:rPr lang="en-US" smtClean="0"/>
              <a:pPr/>
              <a:t>28-Sep-19</a:t>
            </a:fld>
            <a:endParaRPr lang="en-GB"/>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6" name="Slide Number Placeholder 5"/>
          <p:cNvSpPr>
            <a:spLocks noGrp="1"/>
          </p:cNvSpPr>
          <p:nvPr>
            <p:ph type="sldNum" sz="quarter" idx="12"/>
          </p:nvPr>
        </p:nvSpPr>
        <p:spPr/>
        <p:txBody>
          <a:bodyPr/>
          <a:lstStyle/>
          <a:p>
            <a:fld id="{F0497662-2845-4084-AAE5-A5A88DC6C62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A26CE2-5342-4639-A183-2847469D109F}" type="datetime1">
              <a:rPr lang="en-US" smtClean="0"/>
              <a:pPr/>
              <a:t>28-Sep-19</a:t>
            </a:fld>
            <a:endParaRPr lang="en-GB"/>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6" name="Slide Number Placeholder 5"/>
          <p:cNvSpPr>
            <a:spLocks noGrp="1"/>
          </p:cNvSpPr>
          <p:nvPr>
            <p:ph type="sldNum" sz="quarter" idx="12"/>
          </p:nvPr>
        </p:nvSpPr>
        <p:spPr/>
        <p:txBody>
          <a:bodyPr/>
          <a:lstStyle/>
          <a:p>
            <a:fld id="{F0497662-2845-4084-AAE5-A5A88DC6C62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5A189D-1562-4CBF-B32B-57D9CEB4010B}" type="datetime1">
              <a:rPr lang="en-US" smtClean="0"/>
              <a:pPr/>
              <a:t>28-Sep-19</a:t>
            </a:fld>
            <a:endParaRPr lang="en-GB"/>
          </a:p>
        </p:txBody>
      </p:sp>
      <p:sp>
        <p:nvSpPr>
          <p:cNvPr id="6" name="Footer Placeholder 5"/>
          <p:cNvSpPr>
            <a:spLocks noGrp="1"/>
          </p:cNvSpPr>
          <p:nvPr>
            <p:ph type="ftr" sz="quarter" idx="11"/>
          </p:nvPr>
        </p:nvSpPr>
        <p:spPr/>
        <p:txBody>
          <a:bodyPr/>
          <a:lstStyle/>
          <a:p>
            <a:r>
              <a:rPr lang="en-GB" smtClean="0"/>
              <a:t>information systems modeling</a:t>
            </a:r>
            <a:endParaRPr lang="en-GB"/>
          </a:p>
        </p:txBody>
      </p:sp>
      <p:sp>
        <p:nvSpPr>
          <p:cNvPr id="7" name="Slide Number Placeholder 6"/>
          <p:cNvSpPr>
            <a:spLocks noGrp="1"/>
          </p:cNvSpPr>
          <p:nvPr>
            <p:ph type="sldNum" sz="quarter" idx="12"/>
          </p:nvPr>
        </p:nvSpPr>
        <p:spPr/>
        <p:txBody>
          <a:bodyPr/>
          <a:lstStyle/>
          <a:p>
            <a:fld id="{F0497662-2845-4084-AAE5-A5A88DC6C62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ED1045-A36C-4C44-84A3-827C21937A57}" type="datetime1">
              <a:rPr lang="en-US" smtClean="0"/>
              <a:pPr/>
              <a:t>28-Sep-19</a:t>
            </a:fld>
            <a:endParaRPr lang="en-GB"/>
          </a:p>
        </p:txBody>
      </p:sp>
      <p:sp>
        <p:nvSpPr>
          <p:cNvPr id="8" name="Footer Placeholder 7"/>
          <p:cNvSpPr>
            <a:spLocks noGrp="1"/>
          </p:cNvSpPr>
          <p:nvPr>
            <p:ph type="ftr" sz="quarter" idx="11"/>
          </p:nvPr>
        </p:nvSpPr>
        <p:spPr/>
        <p:txBody>
          <a:bodyPr/>
          <a:lstStyle/>
          <a:p>
            <a:r>
              <a:rPr lang="en-GB" smtClean="0"/>
              <a:t>information systems modeling</a:t>
            </a:r>
            <a:endParaRPr lang="en-GB"/>
          </a:p>
        </p:txBody>
      </p:sp>
      <p:sp>
        <p:nvSpPr>
          <p:cNvPr id="9" name="Slide Number Placeholder 8"/>
          <p:cNvSpPr>
            <a:spLocks noGrp="1"/>
          </p:cNvSpPr>
          <p:nvPr>
            <p:ph type="sldNum" sz="quarter" idx="12"/>
          </p:nvPr>
        </p:nvSpPr>
        <p:spPr/>
        <p:txBody>
          <a:bodyPr/>
          <a:lstStyle/>
          <a:p>
            <a:fld id="{F0497662-2845-4084-AAE5-A5A88DC6C62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9974C5-0FD5-419A-8031-486ED326D932}" type="datetime1">
              <a:rPr lang="en-US" smtClean="0"/>
              <a:pPr/>
              <a:t>28-Sep-19</a:t>
            </a:fld>
            <a:endParaRPr lang="en-GB"/>
          </a:p>
        </p:txBody>
      </p:sp>
      <p:sp>
        <p:nvSpPr>
          <p:cNvPr id="4" name="Footer Placeholder 3"/>
          <p:cNvSpPr>
            <a:spLocks noGrp="1"/>
          </p:cNvSpPr>
          <p:nvPr>
            <p:ph type="ftr" sz="quarter" idx="11"/>
          </p:nvPr>
        </p:nvSpPr>
        <p:spPr/>
        <p:txBody>
          <a:bodyPr/>
          <a:lstStyle/>
          <a:p>
            <a:r>
              <a:rPr lang="en-GB" smtClean="0"/>
              <a:t>information systems modeling</a:t>
            </a:r>
            <a:endParaRPr lang="en-GB"/>
          </a:p>
        </p:txBody>
      </p:sp>
      <p:sp>
        <p:nvSpPr>
          <p:cNvPr id="5" name="Slide Number Placeholder 4"/>
          <p:cNvSpPr>
            <a:spLocks noGrp="1"/>
          </p:cNvSpPr>
          <p:nvPr>
            <p:ph type="sldNum" sz="quarter" idx="12"/>
          </p:nvPr>
        </p:nvSpPr>
        <p:spPr/>
        <p:txBody>
          <a:bodyPr/>
          <a:lstStyle/>
          <a:p>
            <a:fld id="{F0497662-2845-4084-AAE5-A5A88DC6C62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89586D-3AEC-4A58-AEAA-9AE333CC0E94}" type="datetime1">
              <a:rPr lang="en-US" smtClean="0"/>
              <a:pPr/>
              <a:t>28-Sep-19</a:t>
            </a:fld>
            <a:endParaRPr lang="en-GB"/>
          </a:p>
        </p:txBody>
      </p:sp>
      <p:sp>
        <p:nvSpPr>
          <p:cNvPr id="3" name="Footer Placeholder 2"/>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ECE5E4-3D8B-4782-A986-7674771AB03A}" type="datetime1">
              <a:rPr lang="en-US" smtClean="0"/>
              <a:pPr/>
              <a:t>28-Sep-19</a:t>
            </a:fld>
            <a:endParaRPr lang="en-GB"/>
          </a:p>
        </p:txBody>
      </p:sp>
      <p:sp>
        <p:nvSpPr>
          <p:cNvPr id="6" name="Footer Placeholder 5"/>
          <p:cNvSpPr>
            <a:spLocks noGrp="1"/>
          </p:cNvSpPr>
          <p:nvPr>
            <p:ph type="ftr" sz="quarter" idx="11"/>
          </p:nvPr>
        </p:nvSpPr>
        <p:spPr/>
        <p:txBody>
          <a:bodyPr/>
          <a:lstStyle/>
          <a:p>
            <a:r>
              <a:rPr lang="en-GB" smtClean="0"/>
              <a:t>information systems modeling</a:t>
            </a:r>
            <a:endParaRPr lang="en-GB"/>
          </a:p>
        </p:txBody>
      </p:sp>
      <p:sp>
        <p:nvSpPr>
          <p:cNvPr id="7" name="Slide Number Placeholder 6"/>
          <p:cNvSpPr>
            <a:spLocks noGrp="1"/>
          </p:cNvSpPr>
          <p:nvPr>
            <p:ph type="sldNum" sz="quarter" idx="12"/>
          </p:nvPr>
        </p:nvSpPr>
        <p:spPr/>
        <p:txBody>
          <a:bodyPr/>
          <a:lstStyle/>
          <a:p>
            <a:fld id="{F0497662-2845-4084-AAE5-A5A88DC6C629}" type="slidenum">
              <a:rPr lang="en-GB" smtClean="0"/>
              <a:pPr/>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88FB48E-9559-46B6-8A31-2C8DD619E97D}" type="datetime1">
              <a:rPr lang="en-US" smtClean="0"/>
              <a:pPr/>
              <a:t>28-Sep-19</a:t>
            </a:fld>
            <a:endParaRPr lang="en-GB"/>
          </a:p>
        </p:txBody>
      </p:sp>
      <p:sp>
        <p:nvSpPr>
          <p:cNvPr id="9" name="Slide Number Placeholder 8"/>
          <p:cNvSpPr>
            <a:spLocks noGrp="1"/>
          </p:cNvSpPr>
          <p:nvPr>
            <p:ph type="sldNum" sz="quarter" idx="11"/>
          </p:nvPr>
        </p:nvSpPr>
        <p:spPr/>
        <p:txBody>
          <a:bodyPr/>
          <a:lstStyle/>
          <a:p>
            <a:fld id="{F0497662-2845-4084-AAE5-A5A88DC6C629}" type="slidenum">
              <a:rPr lang="en-GB" smtClean="0"/>
              <a:pPr/>
              <a:t>‹#›</a:t>
            </a:fld>
            <a:endParaRPr lang="en-GB"/>
          </a:p>
        </p:txBody>
      </p:sp>
      <p:sp>
        <p:nvSpPr>
          <p:cNvPr id="10" name="Footer Placeholder 9"/>
          <p:cNvSpPr>
            <a:spLocks noGrp="1"/>
          </p:cNvSpPr>
          <p:nvPr>
            <p:ph type="ftr" sz="quarter" idx="12"/>
          </p:nvPr>
        </p:nvSpPr>
        <p:spPr/>
        <p:txBody>
          <a:bodyPr/>
          <a:lstStyle/>
          <a:p>
            <a:r>
              <a:rPr lang="en-GB" smtClean="0"/>
              <a:t>information systems modeling</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0497662-2845-4084-AAE5-A5A88DC6C629}" type="slidenum">
              <a:rPr lang="en-GB" smtClean="0"/>
              <a:pPr/>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GB" smtClean="0"/>
              <a:t>information systems modeling</a:t>
            </a:r>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61BDB9E-7E4D-4F1B-BD04-0FDF23B44E11}" type="datetime1">
              <a:rPr lang="en-US" smtClean="0"/>
              <a:pPr/>
              <a:t>28-Sep-19</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Systems Modelling</a:t>
            </a:r>
            <a:r>
              <a:rPr lang="en-GB" sz="2800" dirty="0" smtClean="0"/>
              <a:t/>
            </a:r>
            <a:br>
              <a:rPr lang="en-GB" sz="2800" dirty="0" smtClean="0"/>
            </a:br>
            <a:r>
              <a:rPr lang="en-GB" sz="2800" dirty="0" smtClean="0"/>
              <a:t/>
            </a:r>
            <a:br>
              <a:rPr lang="en-GB" sz="2800" dirty="0" smtClean="0"/>
            </a:br>
            <a:endParaRPr lang="en-GB" dirty="0"/>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1</a:t>
            </a:fld>
            <a:endParaRPr lang="en-GB"/>
          </a:p>
        </p:txBody>
      </p:sp>
      <p:sp>
        <p:nvSpPr>
          <p:cNvPr id="3" name="Rectangle 2"/>
          <p:cNvSpPr/>
          <p:nvPr/>
        </p:nvSpPr>
        <p:spPr>
          <a:xfrm>
            <a:off x="1905000" y="5105400"/>
            <a:ext cx="6075958" cy="523220"/>
          </a:xfrm>
          <a:prstGeom prst="rect">
            <a:avLst/>
          </a:prstGeom>
        </p:spPr>
        <p:txBody>
          <a:bodyPr wrap="square">
            <a:spAutoFit/>
          </a:bodyPr>
          <a:lstStyle/>
          <a:p>
            <a:pPr algn="r"/>
            <a:r>
              <a:rPr lang="en-GB" sz="2800" b="1" dirty="0" smtClean="0"/>
              <a:t>Introduction to Problem Solving</a:t>
            </a:r>
            <a:endParaRPr lang="en-GB"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20762"/>
          </a:xfrm>
        </p:spPr>
        <p:txBody>
          <a:bodyPr/>
          <a:lstStyle/>
          <a:p>
            <a:r>
              <a:rPr lang="en-US" sz="4200" b="1" dirty="0" smtClean="0"/>
              <a:t>Approaches to problem solving;</a:t>
            </a:r>
            <a:endParaRPr lang="en-GB" sz="4200" dirty="0"/>
          </a:p>
        </p:txBody>
      </p:sp>
      <p:sp>
        <p:nvSpPr>
          <p:cNvPr id="3" name="Content Placeholder 2"/>
          <p:cNvSpPr>
            <a:spLocks noGrp="1"/>
          </p:cNvSpPr>
          <p:nvPr>
            <p:ph idx="1"/>
          </p:nvPr>
        </p:nvSpPr>
        <p:spPr>
          <a:xfrm>
            <a:off x="457200" y="1447800"/>
            <a:ext cx="8001000" cy="4953000"/>
          </a:xfrm>
        </p:spPr>
        <p:txBody>
          <a:bodyPr>
            <a:normAutofit/>
          </a:bodyPr>
          <a:lstStyle/>
          <a:p>
            <a:pPr>
              <a:buNone/>
            </a:pPr>
            <a:r>
              <a:rPr lang="en-GB" sz="3000" b="1" dirty="0" smtClean="0"/>
              <a:t>Soft Systems Methodology (SSM)  </a:t>
            </a:r>
          </a:p>
          <a:p>
            <a:r>
              <a:rPr lang="en-GB" sz="3000" dirty="0" smtClean="0"/>
              <a:t>Seeks to understand problem in totality, what is the problem, where didn’t happen, why has it happened</a:t>
            </a:r>
          </a:p>
          <a:p>
            <a:r>
              <a:rPr lang="en-GB" sz="3000" dirty="0" smtClean="0"/>
              <a:t>Look at situation as a whole &amp; not confine to just narrow problem definition.</a:t>
            </a:r>
          </a:p>
          <a:p>
            <a:r>
              <a:rPr lang="en-GB" sz="3000" dirty="0" smtClean="0"/>
              <a:t>Asking not just how something is done but why.</a:t>
            </a:r>
          </a:p>
          <a:p>
            <a:r>
              <a:rPr lang="en-US" sz="3000" dirty="0" smtClean="0"/>
              <a:t>It requires that you understand the problem in its totality</a:t>
            </a:r>
            <a:endParaRPr lang="en-GB" sz="3000" dirty="0" smtClean="0"/>
          </a:p>
          <a:p>
            <a:endParaRPr lang="en-GB" sz="3000" dirty="0"/>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Soft Systems; Five Es of decision criteria</a:t>
            </a:r>
            <a:endParaRPr lang="en-GB" b="1" dirty="0"/>
          </a:p>
        </p:txBody>
      </p:sp>
      <p:sp>
        <p:nvSpPr>
          <p:cNvPr id="3" name="Content Placeholder 2"/>
          <p:cNvSpPr>
            <a:spLocks noGrp="1"/>
          </p:cNvSpPr>
          <p:nvPr>
            <p:ph idx="1"/>
          </p:nvPr>
        </p:nvSpPr>
        <p:spPr>
          <a:xfrm>
            <a:off x="457200" y="1722437"/>
            <a:ext cx="7848600" cy="4525963"/>
          </a:xfrm>
        </p:spPr>
        <p:txBody>
          <a:bodyPr>
            <a:normAutofit/>
          </a:bodyPr>
          <a:lstStyle/>
          <a:p>
            <a:pPr marL="357188" indent="-357188" defTabSz="723900">
              <a:tabLst>
                <a:tab pos="357188" algn="l"/>
              </a:tabLst>
            </a:pPr>
            <a:r>
              <a:rPr lang="en-GB" sz="3600" dirty="0" smtClean="0"/>
              <a:t>efficacy (will it work at all?) </a:t>
            </a:r>
          </a:p>
          <a:p>
            <a:pPr marL="357188" indent="-357188" defTabSz="723900">
              <a:tabLst>
                <a:tab pos="357188" algn="l"/>
              </a:tabLst>
            </a:pPr>
            <a:r>
              <a:rPr lang="en-GB" sz="3600" dirty="0" smtClean="0"/>
              <a:t>efficiency (will it work with minimum resources?) </a:t>
            </a:r>
          </a:p>
          <a:p>
            <a:pPr marL="357188" indent="-357188" defTabSz="723900">
              <a:tabLst>
                <a:tab pos="357188" algn="l"/>
              </a:tabLst>
            </a:pPr>
            <a:r>
              <a:rPr lang="en-GB" sz="3600" dirty="0" smtClean="0"/>
              <a:t>effectiveness (does it contribute some value to the enterprise?) </a:t>
            </a:r>
          </a:p>
          <a:p>
            <a:pPr marL="357188" indent="-357188" defTabSz="723900">
              <a:tabLst>
                <a:tab pos="357188" algn="l"/>
              </a:tabLst>
            </a:pPr>
            <a:r>
              <a:rPr lang="en-GB" sz="3600" dirty="0" smtClean="0"/>
              <a:t>ethics (is it sound morally?) </a:t>
            </a:r>
          </a:p>
          <a:p>
            <a:pPr marL="357188" indent="-357188" defTabSz="723900">
              <a:tabLst>
                <a:tab pos="357188" algn="l"/>
              </a:tabLst>
            </a:pPr>
            <a:r>
              <a:rPr lang="en-GB" sz="3600" dirty="0" smtClean="0"/>
              <a:t>elegance (is it beautiful?)</a:t>
            </a:r>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i="1" dirty="0" smtClean="0"/>
              <a:t>Take  note;</a:t>
            </a:r>
            <a:endParaRPr lang="en-GB" dirty="0"/>
          </a:p>
        </p:txBody>
      </p:sp>
      <p:sp>
        <p:nvSpPr>
          <p:cNvPr id="3" name="Content Placeholder 2"/>
          <p:cNvSpPr>
            <a:spLocks noGrp="1"/>
          </p:cNvSpPr>
          <p:nvPr>
            <p:ph idx="1"/>
          </p:nvPr>
        </p:nvSpPr>
        <p:spPr/>
        <p:txBody>
          <a:bodyPr>
            <a:normAutofit/>
          </a:bodyPr>
          <a:lstStyle/>
          <a:p>
            <a:r>
              <a:rPr lang="en-GB" sz="3000" dirty="0" smtClean="0"/>
              <a:t>Above approaches should not be thought of as discrete alternatives, and often a combination may be appropriate.</a:t>
            </a:r>
          </a:p>
          <a:p>
            <a:r>
              <a:rPr lang="en-GB" sz="3000" dirty="0" smtClean="0"/>
              <a:t>In particular, throughout all of the above creative thinking is important</a:t>
            </a:r>
          </a:p>
          <a:p>
            <a:endParaRPr lang="en-GB" sz="3000" dirty="0"/>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12</a:t>
            </a:fld>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4200" b="1" dirty="0" smtClean="0"/>
              <a:t>Three Typical IS problems</a:t>
            </a:r>
            <a:endParaRPr lang="en-GB" sz="4200" b="1" dirty="0"/>
          </a:p>
        </p:txBody>
      </p:sp>
      <p:sp>
        <p:nvSpPr>
          <p:cNvPr id="3" name="Content Placeholder 2"/>
          <p:cNvSpPr>
            <a:spLocks noGrp="1"/>
          </p:cNvSpPr>
          <p:nvPr>
            <p:ph idx="1"/>
          </p:nvPr>
        </p:nvSpPr>
        <p:spPr>
          <a:xfrm>
            <a:off x="381000" y="1143000"/>
            <a:ext cx="8077200" cy="5181600"/>
          </a:xfrm>
        </p:spPr>
        <p:txBody>
          <a:bodyPr>
            <a:noAutofit/>
          </a:bodyPr>
          <a:lstStyle/>
          <a:p>
            <a:pPr>
              <a:buFont typeface="Monotype Sorts" pitchFamily="2" charset="2"/>
              <a:buNone/>
            </a:pPr>
            <a:r>
              <a:rPr lang="en-GB" sz="2500" dirty="0" smtClean="0"/>
              <a:t>1.  A company with a large computer network, running an order processing database system,  finds that at certain times of day the response time slows to an unacceptable level. </a:t>
            </a:r>
            <a:r>
              <a:rPr lang="en-GB" sz="2500" dirty="0" smtClean="0">
                <a:solidFill>
                  <a:srgbClr val="3333FF"/>
                </a:solidFill>
              </a:rPr>
              <a:t>Why is this happening?</a:t>
            </a:r>
          </a:p>
          <a:p>
            <a:pPr marL="457200" indent="-457200">
              <a:buFont typeface="Monotype Sorts" pitchFamily="2" charset="2"/>
              <a:buAutoNum type="arabicPeriod" startAt="2"/>
            </a:pPr>
            <a:r>
              <a:rPr lang="en-GB" sz="2500" dirty="0" smtClean="0"/>
              <a:t>Having taken delivery, last year, of a new Patient Records System things have gone from bad to worse at the local hospital. There are many varied views on why this has happened but there is not even agreement as to what the current problems are. </a:t>
            </a:r>
            <a:r>
              <a:rPr lang="en-GB" sz="2500" dirty="0" smtClean="0">
                <a:solidFill>
                  <a:srgbClr val="3333FF"/>
                </a:solidFill>
              </a:rPr>
              <a:t>What should the hospital managers do to improve this situation? </a:t>
            </a:r>
          </a:p>
          <a:p>
            <a:pPr marL="457200" indent="-457200">
              <a:buFont typeface="Monotype Sorts" pitchFamily="2" charset="2"/>
              <a:buAutoNum type="arabicPeriod" startAt="2"/>
            </a:pPr>
            <a:r>
              <a:rPr lang="en-GB" sz="2500" dirty="0" smtClean="0"/>
              <a:t>A software house wishes to develop ideas for an innovative website that will allow their clients to increase their market share. </a:t>
            </a:r>
            <a:r>
              <a:rPr lang="en-GB" sz="2500" dirty="0" smtClean="0">
                <a:solidFill>
                  <a:srgbClr val="3333FF"/>
                </a:solidFill>
              </a:rPr>
              <a:t>What features should the website contain?</a:t>
            </a:r>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strategy</a:t>
            </a:r>
            <a:endParaRPr lang="en-GB" dirty="0"/>
          </a:p>
        </p:txBody>
      </p:sp>
      <p:sp>
        <p:nvSpPr>
          <p:cNvPr id="3" name="Content Placeholder 2"/>
          <p:cNvSpPr>
            <a:spLocks noGrp="1"/>
          </p:cNvSpPr>
          <p:nvPr>
            <p:ph idx="1"/>
          </p:nvPr>
        </p:nvSpPr>
        <p:spPr>
          <a:xfrm>
            <a:off x="457200" y="1447800"/>
            <a:ext cx="7620000" cy="4800600"/>
          </a:xfrm>
        </p:spPr>
        <p:txBody>
          <a:bodyPr>
            <a:noAutofit/>
          </a:bodyPr>
          <a:lstStyle/>
          <a:p>
            <a:pPr algn="ctr"/>
            <a:r>
              <a:rPr lang="en-GB" sz="2800" dirty="0" smtClean="0"/>
              <a:t>Does the problem require a novel or innovative solution?</a:t>
            </a:r>
          </a:p>
          <a:p>
            <a:pPr algn="ctr"/>
            <a:r>
              <a:rPr lang="en-GB" sz="2800" dirty="0" smtClean="0">
                <a:solidFill>
                  <a:srgbClr val="3333FF"/>
                </a:solidFill>
              </a:rPr>
              <a:t>Creative strategy e.g. Brainstorming</a:t>
            </a:r>
            <a:endParaRPr lang="en-GB" sz="2800" dirty="0" smtClean="0"/>
          </a:p>
          <a:p>
            <a:pPr algn="ctr"/>
            <a:endParaRPr lang="en-GB" sz="2800" dirty="0" smtClean="0"/>
          </a:p>
          <a:p>
            <a:pPr algn="ctr"/>
            <a:r>
              <a:rPr lang="en-GB" sz="2800" dirty="0" smtClean="0"/>
              <a:t>Is the problem mechanistic? </a:t>
            </a:r>
          </a:p>
          <a:p>
            <a:pPr algn="ctr"/>
            <a:r>
              <a:rPr lang="en-GB" sz="2800" dirty="0" smtClean="0">
                <a:solidFill>
                  <a:srgbClr val="3333FF"/>
                </a:solidFill>
              </a:rPr>
              <a:t>Logical strategy e.g. Logical Thinking or </a:t>
            </a:r>
            <a:r>
              <a:rPr lang="en-GB" sz="2800" dirty="0" err="1" smtClean="0">
                <a:solidFill>
                  <a:srgbClr val="3333FF"/>
                </a:solidFill>
              </a:rPr>
              <a:t>Kepner-Tregoe</a:t>
            </a:r>
            <a:endParaRPr lang="en-GB" sz="2800" dirty="0" smtClean="0">
              <a:solidFill>
                <a:srgbClr val="3333FF"/>
              </a:solidFill>
            </a:endParaRPr>
          </a:p>
          <a:p>
            <a:pPr algn="ctr"/>
            <a:endParaRPr lang="en-GB" sz="2800" dirty="0" smtClean="0"/>
          </a:p>
          <a:p>
            <a:pPr algn="ctr"/>
            <a:r>
              <a:rPr lang="en-GB" sz="2800" dirty="0" smtClean="0"/>
              <a:t>Is the problem unclear &amp; involve people?</a:t>
            </a:r>
          </a:p>
          <a:p>
            <a:pPr algn="ctr"/>
            <a:r>
              <a:rPr lang="en-GB" sz="2800" dirty="0" smtClean="0">
                <a:solidFill>
                  <a:srgbClr val="3333FF"/>
                </a:solidFill>
              </a:rPr>
              <a:t>Soft Systems Methodology (SSM)</a:t>
            </a:r>
          </a:p>
          <a:p>
            <a:endParaRPr lang="en-GB" sz="2800" dirty="0"/>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14</a:t>
            </a:fld>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Creative problem solving </a:t>
            </a:r>
            <a:endParaRPr lang="en-GB" dirty="0"/>
          </a:p>
        </p:txBody>
      </p:sp>
      <p:sp>
        <p:nvSpPr>
          <p:cNvPr id="3" name="Content Placeholder 2"/>
          <p:cNvSpPr>
            <a:spLocks noGrp="1"/>
          </p:cNvSpPr>
          <p:nvPr>
            <p:ph idx="1"/>
          </p:nvPr>
        </p:nvSpPr>
        <p:spPr>
          <a:xfrm>
            <a:off x="457200" y="1447800"/>
            <a:ext cx="7620000" cy="4953000"/>
          </a:xfrm>
        </p:spPr>
        <p:txBody>
          <a:bodyPr>
            <a:normAutofit/>
          </a:bodyPr>
          <a:lstStyle/>
          <a:p>
            <a:pPr>
              <a:buClr>
                <a:schemeClr val="tx1"/>
              </a:buClr>
              <a:buSzPct val="100000"/>
            </a:pPr>
            <a:r>
              <a:rPr lang="en-GB" sz="3000" dirty="0" smtClean="0"/>
              <a:t>Use knowledge &amp; experience that we have and relates this to problems being tackled. </a:t>
            </a:r>
          </a:p>
          <a:p>
            <a:pPr>
              <a:buClr>
                <a:schemeClr val="tx1"/>
              </a:buClr>
              <a:buSzPct val="100000"/>
            </a:pPr>
            <a:r>
              <a:rPr lang="en-GB" sz="3000" dirty="0" smtClean="0"/>
              <a:t>Often innovative but simple solutions produced.</a:t>
            </a:r>
          </a:p>
          <a:p>
            <a:pPr>
              <a:buClr>
                <a:schemeClr val="tx1"/>
              </a:buClr>
              <a:buSzPct val="100000"/>
            </a:pPr>
            <a:r>
              <a:rPr lang="en-GB" sz="3000" dirty="0" smtClean="0"/>
              <a:t>Creative Strategies include:</a:t>
            </a:r>
          </a:p>
          <a:p>
            <a:pPr lvl="1">
              <a:buClr>
                <a:schemeClr val="tx1"/>
              </a:buClr>
              <a:buSzPct val="100000"/>
            </a:pPr>
            <a:r>
              <a:rPr lang="en-GB" sz="3000" dirty="0" smtClean="0"/>
              <a:t>Brainstorming</a:t>
            </a:r>
          </a:p>
          <a:p>
            <a:pPr lvl="1">
              <a:buClr>
                <a:schemeClr val="tx1"/>
              </a:buClr>
              <a:buSzPct val="100000"/>
            </a:pPr>
            <a:r>
              <a:rPr lang="en-GB" sz="3000" dirty="0" smtClean="0"/>
              <a:t>Synectics</a:t>
            </a:r>
          </a:p>
          <a:p>
            <a:pPr lvl="1">
              <a:buClr>
                <a:schemeClr val="tx1"/>
              </a:buClr>
              <a:buSzPct val="100000"/>
            </a:pPr>
            <a:r>
              <a:rPr lang="en-GB" sz="3000" dirty="0" smtClean="0"/>
              <a:t>Morphological Analysis</a:t>
            </a:r>
          </a:p>
          <a:p>
            <a:endParaRPr lang="en-GB" sz="3000" dirty="0"/>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15</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storming</a:t>
            </a:r>
            <a:endParaRPr lang="en-GB" dirty="0"/>
          </a:p>
        </p:txBody>
      </p:sp>
      <p:sp>
        <p:nvSpPr>
          <p:cNvPr id="3" name="Content Placeholder 2"/>
          <p:cNvSpPr>
            <a:spLocks noGrp="1"/>
          </p:cNvSpPr>
          <p:nvPr>
            <p:ph idx="1"/>
          </p:nvPr>
        </p:nvSpPr>
        <p:spPr>
          <a:xfrm>
            <a:off x="457200" y="1295400"/>
            <a:ext cx="8229600" cy="4953000"/>
          </a:xfrm>
        </p:spPr>
        <p:txBody>
          <a:bodyPr>
            <a:noAutofit/>
          </a:bodyPr>
          <a:lstStyle/>
          <a:p>
            <a:r>
              <a:rPr lang="en-GB" sz="3000" dirty="0" smtClean="0"/>
              <a:t>Process:</a:t>
            </a:r>
          </a:p>
          <a:p>
            <a:pPr lvl="1">
              <a:buSzPct val="50000"/>
              <a:buFont typeface="Monotype Sorts" pitchFamily="2" charset="2"/>
              <a:buChar char="u"/>
            </a:pPr>
            <a:r>
              <a:rPr lang="en-GB" sz="3000" dirty="0" smtClean="0">
                <a:solidFill>
                  <a:schemeClr val="tx1"/>
                </a:solidFill>
              </a:rPr>
              <a:t> Pre-meeting to define the problem</a:t>
            </a:r>
          </a:p>
          <a:p>
            <a:pPr lvl="1">
              <a:buSzPct val="50000"/>
              <a:buFont typeface="Monotype Sorts" pitchFamily="2" charset="2"/>
              <a:buChar char="u"/>
            </a:pPr>
            <a:r>
              <a:rPr lang="en-GB" sz="3000" dirty="0" smtClean="0">
                <a:solidFill>
                  <a:schemeClr val="tx1"/>
                </a:solidFill>
              </a:rPr>
              <a:t> Warm-up session </a:t>
            </a:r>
            <a:br>
              <a:rPr lang="en-GB" sz="3000" dirty="0" smtClean="0">
                <a:solidFill>
                  <a:schemeClr val="tx1"/>
                </a:solidFill>
              </a:rPr>
            </a:br>
            <a:r>
              <a:rPr lang="en-GB" sz="3000" dirty="0" smtClean="0">
                <a:solidFill>
                  <a:schemeClr val="tx1"/>
                </a:solidFill>
              </a:rPr>
              <a:t>	- may include problem re-definition</a:t>
            </a:r>
          </a:p>
          <a:p>
            <a:pPr lvl="1">
              <a:buSzPct val="50000"/>
              <a:buFont typeface="Monotype Sorts" pitchFamily="2" charset="2"/>
              <a:buChar char="u"/>
            </a:pPr>
            <a:r>
              <a:rPr lang="en-GB" sz="3000" dirty="0" smtClean="0">
                <a:solidFill>
                  <a:schemeClr val="tx1"/>
                </a:solidFill>
              </a:rPr>
              <a:t> Brainstorming session</a:t>
            </a:r>
          </a:p>
          <a:p>
            <a:pPr lvl="1">
              <a:buSzPct val="50000"/>
              <a:buFont typeface="Monotype Sorts" pitchFamily="2" charset="2"/>
              <a:buChar char="u"/>
            </a:pPr>
            <a:r>
              <a:rPr lang="en-GB" sz="3000" dirty="0" smtClean="0">
                <a:solidFill>
                  <a:schemeClr val="tx1"/>
                </a:solidFill>
              </a:rPr>
              <a:t> Subsequent acquisition of ideas</a:t>
            </a:r>
          </a:p>
          <a:p>
            <a:pPr lvl="1">
              <a:buSzPct val="50000"/>
              <a:buFont typeface="Monotype Sorts" pitchFamily="2" charset="2"/>
              <a:buChar char="u"/>
            </a:pPr>
            <a:r>
              <a:rPr lang="en-GB" sz="3000" dirty="0" smtClean="0">
                <a:solidFill>
                  <a:schemeClr val="tx1"/>
                </a:solidFill>
              </a:rPr>
              <a:t> Select the most promising ideas</a:t>
            </a:r>
          </a:p>
          <a:p>
            <a:pPr lvl="1">
              <a:buSzPct val="50000"/>
              <a:buFont typeface="Monotype Sorts" pitchFamily="2" charset="2"/>
              <a:buChar char="u"/>
            </a:pPr>
            <a:r>
              <a:rPr lang="en-GB" sz="3000" dirty="0" smtClean="0">
                <a:solidFill>
                  <a:schemeClr val="tx1"/>
                </a:solidFill>
              </a:rPr>
              <a:t> Develop selected ideas</a:t>
            </a:r>
          </a:p>
          <a:p>
            <a:pPr lvl="1">
              <a:buSzPct val="50000"/>
              <a:buFont typeface="Monotype Sorts" pitchFamily="2" charset="2"/>
              <a:buChar char="u"/>
            </a:pPr>
            <a:r>
              <a:rPr lang="en-GB" sz="3000" dirty="0" smtClean="0">
                <a:solidFill>
                  <a:schemeClr val="tx1"/>
                </a:solidFill>
              </a:rPr>
              <a:t> Verification &amp; presentation of selected ideas</a:t>
            </a:r>
          </a:p>
          <a:p>
            <a:endParaRPr lang="en-GB" sz="3000" dirty="0"/>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16</a:t>
            </a:fld>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of Brain storming</a:t>
            </a:r>
            <a:endParaRPr lang="en-GB" dirty="0"/>
          </a:p>
        </p:txBody>
      </p:sp>
      <p:sp>
        <p:nvSpPr>
          <p:cNvPr id="3" name="Content Placeholder 2"/>
          <p:cNvSpPr>
            <a:spLocks noGrp="1"/>
          </p:cNvSpPr>
          <p:nvPr>
            <p:ph idx="1"/>
          </p:nvPr>
        </p:nvSpPr>
        <p:spPr/>
        <p:txBody>
          <a:bodyPr>
            <a:normAutofit/>
          </a:bodyPr>
          <a:lstStyle/>
          <a:p>
            <a:r>
              <a:rPr lang="en-GB" sz="3000" dirty="0" smtClean="0"/>
              <a:t>No criticism allowed</a:t>
            </a:r>
          </a:p>
          <a:p>
            <a:r>
              <a:rPr lang="en-GB" sz="3000" dirty="0" smtClean="0"/>
              <a:t>Evaluate ideas later</a:t>
            </a:r>
          </a:p>
          <a:p>
            <a:r>
              <a:rPr lang="en-GB" sz="3000" dirty="0" smtClean="0"/>
              <a:t>Free-wheeling encouraged (the wilder the idea the better)</a:t>
            </a:r>
          </a:p>
          <a:p>
            <a:r>
              <a:rPr lang="en-GB" sz="3000" dirty="0" smtClean="0"/>
              <a:t>Quantity of ideas wanted (the greater the number of ideas the better)</a:t>
            </a:r>
          </a:p>
          <a:p>
            <a:r>
              <a:rPr lang="en-GB" sz="3000" dirty="0" smtClean="0"/>
              <a:t>Combination &amp; improvement of ideas (try to build on each other’s ideas)</a:t>
            </a:r>
          </a:p>
          <a:p>
            <a:endParaRPr lang="en-GB" sz="3000" dirty="0"/>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 brain storming</a:t>
            </a:r>
            <a:endParaRPr lang="en-GB" dirty="0"/>
          </a:p>
        </p:txBody>
      </p:sp>
      <p:sp>
        <p:nvSpPr>
          <p:cNvPr id="3" name="Content Placeholder 2"/>
          <p:cNvSpPr>
            <a:spLocks noGrp="1"/>
          </p:cNvSpPr>
          <p:nvPr>
            <p:ph idx="1"/>
          </p:nvPr>
        </p:nvSpPr>
        <p:spPr/>
        <p:txBody>
          <a:bodyPr>
            <a:normAutofit/>
          </a:bodyPr>
          <a:lstStyle/>
          <a:p>
            <a:r>
              <a:rPr lang="en-GB" sz="3000" dirty="0" smtClean="0"/>
              <a:t>Finding a name for a new service/system</a:t>
            </a:r>
          </a:p>
          <a:p>
            <a:r>
              <a:rPr lang="en-GB" sz="3000" dirty="0" smtClean="0"/>
              <a:t> Finding alternative uses of the system</a:t>
            </a:r>
          </a:p>
          <a:p>
            <a:r>
              <a:rPr lang="en-GB" sz="3000" dirty="0" smtClean="0"/>
              <a:t> Improving products/service/processes in a system</a:t>
            </a:r>
          </a:p>
          <a:p>
            <a:r>
              <a:rPr lang="en-GB" sz="3000" dirty="0" smtClean="0"/>
              <a:t> Finding more time/space/resources</a:t>
            </a:r>
          </a:p>
          <a:p>
            <a:r>
              <a:rPr lang="en-GB" sz="3000" dirty="0" smtClean="0"/>
              <a:t> Potential problem analysis</a:t>
            </a:r>
          </a:p>
          <a:p>
            <a:r>
              <a:rPr lang="en-GB" sz="3000" dirty="0" smtClean="0"/>
              <a:t> Obtaining a cross section of views on a</a:t>
            </a:r>
            <a:br>
              <a:rPr lang="en-GB" sz="3000" dirty="0" smtClean="0"/>
            </a:br>
            <a:r>
              <a:rPr lang="en-GB" sz="3000" dirty="0" smtClean="0"/>
              <a:t>  specific topic</a:t>
            </a:r>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18</a:t>
            </a:fld>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When </a:t>
            </a:r>
            <a:r>
              <a:rPr lang="en-US" i="1" dirty="0" smtClean="0">
                <a:latin typeface="+mn-lt"/>
              </a:rPr>
              <a:t>NOT</a:t>
            </a:r>
            <a:r>
              <a:rPr lang="en-US" dirty="0" smtClean="0">
                <a:latin typeface="+mn-lt"/>
              </a:rPr>
              <a:t> to use brain storming</a:t>
            </a:r>
            <a:endParaRPr lang="en-GB" dirty="0">
              <a:latin typeface="+mn-lt"/>
            </a:endParaRPr>
          </a:p>
        </p:txBody>
      </p:sp>
      <p:sp>
        <p:nvSpPr>
          <p:cNvPr id="3" name="Content Placeholder 2"/>
          <p:cNvSpPr>
            <a:spLocks noGrp="1"/>
          </p:cNvSpPr>
          <p:nvPr>
            <p:ph idx="1"/>
          </p:nvPr>
        </p:nvSpPr>
        <p:spPr/>
        <p:txBody>
          <a:bodyPr>
            <a:normAutofit/>
          </a:bodyPr>
          <a:lstStyle/>
          <a:p>
            <a:r>
              <a:rPr lang="en-GB" sz="3000" dirty="0" smtClean="0"/>
              <a:t>Not suitable for complex problems</a:t>
            </a:r>
          </a:p>
          <a:p>
            <a:r>
              <a:rPr lang="en-GB" sz="3000" dirty="0" smtClean="0"/>
              <a:t>For problems requiring a high level of expertise</a:t>
            </a:r>
          </a:p>
          <a:p>
            <a:r>
              <a:rPr lang="en-GB" sz="3000" dirty="0" smtClean="0"/>
              <a:t>For problems involving manipulation or motivation of people</a:t>
            </a:r>
          </a:p>
          <a:p>
            <a:r>
              <a:rPr lang="en-GB" sz="3000" dirty="0" smtClean="0"/>
              <a:t>For problems where written materials needs to be created or considered</a:t>
            </a:r>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19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a:xfrm>
            <a:off x="457200" y="1722437"/>
            <a:ext cx="8229600" cy="4678363"/>
          </a:xfrm>
        </p:spPr>
        <p:txBody>
          <a:bodyPr>
            <a:normAutofit/>
          </a:bodyPr>
          <a:lstStyle/>
          <a:p>
            <a:r>
              <a:rPr lang="en-GB" sz="3500" dirty="0" smtClean="0"/>
              <a:t>To introduce the nature of problems</a:t>
            </a:r>
          </a:p>
          <a:p>
            <a:r>
              <a:rPr lang="en-GB" sz="3500" dirty="0" smtClean="0"/>
              <a:t>To introduce examples of typical problems found in Information systems</a:t>
            </a:r>
          </a:p>
          <a:p>
            <a:r>
              <a:rPr lang="en-GB" sz="3500" dirty="0" smtClean="0"/>
              <a:t>To introduce a range of problem solving approaches or strategies </a:t>
            </a:r>
          </a:p>
        </p:txBody>
      </p:sp>
      <p:sp>
        <p:nvSpPr>
          <p:cNvPr id="6" name="Footer Placeholder 5"/>
          <p:cNvSpPr>
            <a:spLocks noGrp="1"/>
          </p:cNvSpPr>
          <p:nvPr>
            <p:ph type="ftr" sz="quarter" idx="11"/>
          </p:nvPr>
        </p:nvSpPr>
        <p:spPr/>
        <p:txBody>
          <a:bodyPr/>
          <a:lstStyle/>
          <a:p>
            <a:r>
              <a:rPr lang="en-GB" smtClean="0"/>
              <a:t>information systems modeling</a:t>
            </a:r>
            <a:endParaRPr lang="en-GB"/>
          </a:p>
        </p:txBody>
      </p:sp>
      <p:sp>
        <p:nvSpPr>
          <p:cNvPr id="5" name="Slide Number Placeholder 4"/>
          <p:cNvSpPr>
            <a:spLocks noGrp="1"/>
          </p:cNvSpPr>
          <p:nvPr>
            <p:ph type="sldNum" sz="quarter" idx="12"/>
          </p:nvPr>
        </p:nvSpPr>
        <p:spPr/>
        <p:txBody>
          <a:bodyPr/>
          <a:lstStyle/>
          <a:p>
            <a:fld id="{F0497662-2845-4084-AAE5-A5A88DC6C629}" type="slidenum">
              <a:rPr lang="en-GB" smtClean="0"/>
              <a:pPr/>
              <a:t>2</a:t>
            </a:fld>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Synectics</a:t>
            </a:r>
            <a:r>
              <a:rPr lang="en-US" dirty="0" smtClean="0"/>
              <a:t> </a:t>
            </a:r>
            <a:endParaRPr lang="en-GB" dirty="0"/>
          </a:p>
        </p:txBody>
      </p:sp>
      <p:sp>
        <p:nvSpPr>
          <p:cNvPr id="3" name="Content Placeholder 2"/>
          <p:cNvSpPr>
            <a:spLocks noGrp="1"/>
          </p:cNvSpPr>
          <p:nvPr>
            <p:ph idx="1"/>
          </p:nvPr>
        </p:nvSpPr>
        <p:spPr>
          <a:xfrm>
            <a:off x="457200" y="1600200"/>
            <a:ext cx="7848600" cy="4800600"/>
          </a:xfrm>
        </p:spPr>
        <p:txBody>
          <a:bodyPr>
            <a:normAutofit/>
          </a:bodyPr>
          <a:lstStyle/>
          <a:p>
            <a:r>
              <a:rPr lang="en-GB" sz="3000" b="1" dirty="0" smtClean="0"/>
              <a:t>Synectics</a:t>
            </a:r>
            <a:r>
              <a:rPr lang="en-GB" sz="3000" dirty="0" smtClean="0"/>
              <a:t> is a problem solving methodology that stimulates thought processes of which the subject may be unaware. </a:t>
            </a:r>
          </a:p>
          <a:p>
            <a:r>
              <a:rPr lang="en-GB" sz="3000" dirty="0" smtClean="0"/>
              <a:t>This method was developed by George M. Prince and William J.J. Gordon.</a:t>
            </a:r>
          </a:p>
          <a:p>
            <a:r>
              <a:rPr lang="en-GB" sz="3000" dirty="0" smtClean="0"/>
              <a:t>They set up Synectics Inc. (now </a:t>
            </a:r>
            <a:r>
              <a:rPr lang="en-GB" sz="3000" dirty="0" err="1" smtClean="0"/>
              <a:t>Synecticsworld</a:t>
            </a:r>
            <a:r>
              <a:rPr lang="en-GB" sz="3000" dirty="0" smtClean="0"/>
              <a:t>) in 1960</a:t>
            </a:r>
            <a:r>
              <a:rPr lang="en-GB" sz="3000" baseline="30000" dirty="0" smtClean="0"/>
              <a:t> </a:t>
            </a:r>
            <a:r>
              <a:rPr lang="en-GB" sz="3000" dirty="0" smtClean="0"/>
              <a:t>and the methodology has evolved substantially in the ensuing 50 years.</a:t>
            </a:r>
          </a:p>
          <a:p>
            <a:endParaRPr lang="en-GB" sz="3000" dirty="0"/>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20</a:t>
            </a:fld>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68362"/>
          </a:xfrm>
        </p:spPr>
        <p:txBody>
          <a:bodyPr/>
          <a:lstStyle/>
          <a:p>
            <a:r>
              <a:rPr lang="en-US" b="1" dirty="0" err="1" smtClean="0"/>
              <a:t>Synectics</a:t>
            </a:r>
            <a:r>
              <a:rPr lang="en-US" b="1" dirty="0" smtClean="0"/>
              <a:t> </a:t>
            </a:r>
            <a:endParaRPr lang="en-GB" b="1" dirty="0"/>
          </a:p>
        </p:txBody>
      </p:sp>
      <p:sp>
        <p:nvSpPr>
          <p:cNvPr id="3" name="Content Placeholder 2"/>
          <p:cNvSpPr>
            <a:spLocks noGrp="1"/>
          </p:cNvSpPr>
          <p:nvPr>
            <p:ph idx="1"/>
          </p:nvPr>
        </p:nvSpPr>
        <p:spPr>
          <a:xfrm>
            <a:off x="533400" y="1295400"/>
            <a:ext cx="7924800" cy="4876800"/>
          </a:xfrm>
        </p:spPr>
        <p:txBody>
          <a:bodyPr>
            <a:noAutofit/>
          </a:bodyPr>
          <a:lstStyle/>
          <a:p>
            <a:r>
              <a:rPr lang="en-GB" sz="3000" dirty="0" smtClean="0"/>
              <a:t>Synectics invented a technique called "</a:t>
            </a:r>
            <a:r>
              <a:rPr lang="en-GB" sz="3000" dirty="0" err="1" smtClean="0"/>
              <a:t>springboarding</a:t>
            </a:r>
            <a:r>
              <a:rPr lang="en-GB" sz="3000" dirty="0" smtClean="0"/>
              <a:t>" for getting creative beginning ideas. </a:t>
            </a:r>
          </a:p>
          <a:p>
            <a:r>
              <a:rPr lang="en-GB" sz="3000" dirty="0" smtClean="0"/>
              <a:t>For the beginning ideas, it incorporates </a:t>
            </a:r>
            <a:r>
              <a:rPr lang="en-GB" sz="3000" u="sng" dirty="0" smtClean="0"/>
              <a:t>brainstorming</a:t>
            </a:r>
            <a:r>
              <a:rPr lang="en-GB" sz="3000" dirty="0" smtClean="0"/>
              <a:t> and deepens and widens it with metaphor (use an </a:t>
            </a:r>
            <a:r>
              <a:rPr lang="en-GB" sz="3000" u="sng" dirty="0" smtClean="0"/>
              <a:t>image</a:t>
            </a:r>
            <a:r>
              <a:rPr lang="en-GB" sz="3000" dirty="0" smtClean="0"/>
              <a:t>, </a:t>
            </a:r>
            <a:r>
              <a:rPr lang="en-GB" sz="3000" u="sng" dirty="0" smtClean="0"/>
              <a:t>story</a:t>
            </a:r>
            <a:r>
              <a:rPr lang="en-GB" sz="3000" dirty="0" smtClean="0"/>
              <a:t> or tangible thing to represent a less tangible thing or some intangible quality or idea)</a:t>
            </a:r>
          </a:p>
          <a:p>
            <a:endParaRPr lang="en-GB" sz="3000" dirty="0"/>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21</a:t>
            </a:fld>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Synectics</a:t>
            </a:r>
            <a:r>
              <a:rPr lang="en-US" b="1" dirty="0" smtClean="0"/>
              <a:t> </a:t>
            </a:r>
            <a:endParaRPr lang="en-GB" b="1" dirty="0"/>
          </a:p>
        </p:txBody>
      </p:sp>
      <p:sp>
        <p:nvSpPr>
          <p:cNvPr id="3" name="Content Placeholder 2"/>
          <p:cNvSpPr>
            <a:spLocks noGrp="1"/>
          </p:cNvSpPr>
          <p:nvPr>
            <p:ph idx="1"/>
          </p:nvPr>
        </p:nvSpPr>
        <p:spPr>
          <a:xfrm>
            <a:off x="457200" y="1447800"/>
            <a:ext cx="7620000" cy="4953000"/>
          </a:xfrm>
        </p:spPr>
        <p:txBody>
          <a:bodyPr>
            <a:normAutofit lnSpcReduction="10000"/>
          </a:bodyPr>
          <a:lstStyle/>
          <a:p>
            <a:r>
              <a:rPr lang="en-GB" sz="3000" dirty="0" smtClean="0"/>
              <a:t>Uses an evaluation process for Idea Development, which takes new ideas that are attractive but not yet feasible and builds them into new courses of action which have the commitment of the people who will implement them.</a:t>
            </a:r>
          </a:p>
          <a:p>
            <a:r>
              <a:rPr lang="en-GB" sz="3000" dirty="0" smtClean="0"/>
              <a:t>the steps involved are more complicated and requires more time and effort than in brain storming. It is also much more rewarding because the end product is </a:t>
            </a:r>
            <a:r>
              <a:rPr lang="en-GB" sz="3000" i="1" dirty="0" smtClean="0"/>
              <a:t>action</a:t>
            </a:r>
            <a:r>
              <a:rPr lang="en-GB" sz="3000" dirty="0" smtClean="0"/>
              <a:t> not just </a:t>
            </a:r>
            <a:r>
              <a:rPr lang="en-GB" sz="3000" i="1" dirty="0" smtClean="0"/>
              <a:t>ideas</a:t>
            </a:r>
            <a:r>
              <a:rPr lang="en-GB" sz="3000" dirty="0" smtClean="0"/>
              <a:t>.</a:t>
            </a:r>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22</a:t>
            </a:fld>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Morphological Analysis </a:t>
            </a:r>
            <a:endParaRPr lang="en-GB" b="1" dirty="0"/>
          </a:p>
        </p:txBody>
      </p:sp>
      <p:sp>
        <p:nvSpPr>
          <p:cNvPr id="3" name="Content Placeholder 2"/>
          <p:cNvSpPr>
            <a:spLocks noGrp="1"/>
          </p:cNvSpPr>
          <p:nvPr>
            <p:ph idx="1"/>
          </p:nvPr>
        </p:nvSpPr>
        <p:spPr/>
        <p:txBody>
          <a:bodyPr>
            <a:normAutofit/>
          </a:bodyPr>
          <a:lstStyle/>
          <a:p>
            <a:pPr>
              <a:lnSpc>
                <a:spcPct val="150000"/>
              </a:lnSpc>
            </a:pPr>
            <a:r>
              <a:rPr lang="en-GB" sz="3000" dirty="0" smtClean="0"/>
              <a:t>is a method developed by Fritz </a:t>
            </a:r>
            <a:r>
              <a:rPr lang="en-GB" sz="3000" dirty="0" err="1" smtClean="0"/>
              <a:t>Zwicky</a:t>
            </a:r>
            <a:r>
              <a:rPr lang="en-GB" sz="3000" dirty="0" smtClean="0"/>
              <a:t> (1967, 1969) for exploring all the possible solutions to a multi-dimensional, non-quantified problem complex</a:t>
            </a:r>
          </a:p>
          <a:p>
            <a:pPr>
              <a:lnSpc>
                <a:spcPct val="150000"/>
              </a:lnSpc>
            </a:pPr>
            <a:r>
              <a:rPr lang="en-US" sz="3000" dirty="0" smtClean="0"/>
              <a:t>Understand and evaluate solutions to the problem from </a:t>
            </a:r>
            <a:r>
              <a:rPr lang="en-US" sz="3000" smtClean="0"/>
              <a:t>different angles</a:t>
            </a:r>
            <a:endParaRPr lang="en-GB" sz="3000" dirty="0"/>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23</a:t>
            </a:fld>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Rational/Logical strategies</a:t>
            </a:r>
            <a:endParaRPr lang="en-GB" b="1" dirty="0">
              <a:latin typeface="+mn-lt"/>
            </a:endParaRPr>
          </a:p>
        </p:txBody>
      </p:sp>
      <p:sp>
        <p:nvSpPr>
          <p:cNvPr id="3" name="Content Placeholder 2"/>
          <p:cNvSpPr>
            <a:spLocks noGrp="1"/>
          </p:cNvSpPr>
          <p:nvPr>
            <p:ph idx="1"/>
          </p:nvPr>
        </p:nvSpPr>
        <p:spPr/>
        <p:txBody>
          <a:bodyPr>
            <a:normAutofit/>
          </a:bodyPr>
          <a:lstStyle/>
          <a:p>
            <a:r>
              <a:rPr lang="en-GB" sz="3000" dirty="0" smtClean="0"/>
              <a:t>Careful &amp; methodological approach - common sense</a:t>
            </a:r>
          </a:p>
          <a:p>
            <a:r>
              <a:rPr lang="en-GB" sz="3000" dirty="0" smtClean="0"/>
              <a:t>Methodically working through a set of rational steps</a:t>
            </a:r>
          </a:p>
          <a:p>
            <a:r>
              <a:rPr lang="en-GB" sz="3000" dirty="0" smtClean="0"/>
              <a:t>Rational strategies include:</a:t>
            </a:r>
          </a:p>
          <a:p>
            <a:pPr lvl="1"/>
            <a:r>
              <a:rPr lang="en-GB" sz="3000" dirty="0" smtClean="0"/>
              <a:t>Logical Thinking</a:t>
            </a:r>
          </a:p>
          <a:p>
            <a:pPr lvl="1"/>
            <a:r>
              <a:rPr lang="en-GB" sz="3000" dirty="0" err="1" smtClean="0"/>
              <a:t>Kepner-Tregoe</a:t>
            </a:r>
            <a:endParaRPr lang="en-GB" sz="3000" dirty="0" smtClean="0"/>
          </a:p>
          <a:p>
            <a:endParaRPr lang="en-GB" sz="3000" dirty="0"/>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24</a:t>
            </a:fld>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Logical thinking</a:t>
            </a:r>
            <a:endParaRPr lang="en-GB" b="1" dirty="0">
              <a:latin typeface="+mn-lt"/>
            </a:endParaRPr>
          </a:p>
        </p:txBody>
      </p:sp>
      <p:sp>
        <p:nvSpPr>
          <p:cNvPr id="3" name="Content Placeholder 2"/>
          <p:cNvSpPr>
            <a:spLocks noGrp="1"/>
          </p:cNvSpPr>
          <p:nvPr>
            <p:ph idx="1"/>
          </p:nvPr>
        </p:nvSpPr>
        <p:spPr/>
        <p:txBody>
          <a:bodyPr>
            <a:normAutofit fontScale="92500"/>
          </a:bodyPr>
          <a:lstStyle/>
          <a:p>
            <a:r>
              <a:rPr lang="en-GB" sz="3000" dirty="0" smtClean="0"/>
              <a:t>Methodically working through a series</a:t>
            </a:r>
            <a:br>
              <a:rPr lang="en-GB" sz="3000" dirty="0" smtClean="0"/>
            </a:br>
            <a:r>
              <a:rPr lang="en-GB" sz="3000" dirty="0" smtClean="0"/>
              <a:t>    of steps</a:t>
            </a:r>
            <a:br>
              <a:rPr lang="en-GB" sz="3000" dirty="0" smtClean="0"/>
            </a:br>
            <a:endParaRPr lang="en-GB" sz="3000" dirty="0" smtClean="0"/>
          </a:p>
          <a:p>
            <a:r>
              <a:rPr lang="en-GB" sz="3000" dirty="0" smtClean="0"/>
              <a:t> Decisions are made on which direction to go in</a:t>
            </a:r>
            <a:br>
              <a:rPr lang="en-GB" sz="3000" dirty="0" smtClean="0"/>
            </a:br>
            <a:endParaRPr lang="en-GB" sz="3000" dirty="0" smtClean="0"/>
          </a:p>
          <a:p>
            <a:r>
              <a:rPr lang="en-GB" sz="3000" dirty="0" smtClean="0"/>
              <a:t> Choices inferred by what has gone before (decision at previous step influences subsequent decisions, past experiences are considered)</a:t>
            </a:r>
            <a:br>
              <a:rPr lang="en-GB" sz="3000" dirty="0" smtClean="0"/>
            </a:br>
            <a:endParaRPr lang="en-GB" sz="3000" dirty="0" smtClean="0"/>
          </a:p>
          <a:p>
            <a:r>
              <a:rPr lang="en-GB" sz="3000" dirty="0" smtClean="0"/>
              <a:t> Sometimes called Analytical thinking</a:t>
            </a:r>
          </a:p>
          <a:p>
            <a:endParaRPr lang="en-GB" sz="3000" dirty="0"/>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25</a:t>
            </a:fld>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dirty="0" smtClean="0">
                <a:latin typeface="+mn-lt"/>
              </a:rPr>
              <a:t>Logical strategies</a:t>
            </a:r>
            <a:endParaRPr lang="en-GB" b="1" dirty="0">
              <a:latin typeface="+mn-lt"/>
            </a:endParaRPr>
          </a:p>
        </p:txBody>
      </p:sp>
      <p:sp>
        <p:nvSpPr>
          <p:cNvPr id="3" name="Content Placeholder 2"/>
          <p:cNvSpPr>
            <a:spLocks noGrp="1"/>
          </p:cNvSpPr>
          <p:nvPr>
            <p:ph idx="1"/>
          </p:nvPr>
        </p:nvSpPr>
        <p:spPr>
          <a:xfrm>
            <a:off x="457200" y="1295400"/>
            <a:ext cx="8001000" cy="5029200"/>
          </a:xfrm>
        </p:spPr>
        <p:txBody>
          <a:bodyPr>
            <a:noAutofit/>
          </a:bodyPr>
          <a:lstStyle/>
          <a:p>
            <a:pPr>
              <a:buSzPct val="50000"/>
              <a:buFont typeface="Monotype Sorts" pitchFamily="2" charset="2"/>
              <a:buChar char="l"/>
            </a:pPr>
            <a:r>
              <a:rPr lang="en-GB" sz="2600" dirty="0" smtClean="0"/>
              <a:t> Abstraction - express problem in abstract terms</a:t>
            </a:r>
          </a:p>
          <a:p>
            <a:pPr>
              <a:buSzPct val="50000"/>
              <a:buFont typeface="Monotype Sorts" pitchFamily="2" charset="2"/>
              <a:buChar char="l"/>
            </a:pPr>
            <a:r>
              <a:rPr lang="en-GB" sz="2600" dirty="0" smtClean="0"/>
              <a:t>Progress by inference - problem statement contains or implies facts</a:t>
            </a:r>
          </a:p>
          <a:p>
            <a:pPr>
              <a:buSzPct val="50000"/>
              <a:buFont typeface="Monotype Sorts" pitchFamily="2" charset="2"/>
              <a:buChar char="l"/>
            </a:pPr>
            <a:r>
              <a:rPr lang="en-GB" sz="2600" dirty="0" smtClean="0"/>
              <a:t>Breakdown problem to sub-problem or stages</a:t>
            </a:r>
          </a:p>
          <a:p>
            <a:pPr>
              <a:buSzPct val="50000"/>
              <a:buFont typeface="Monotype Sorts" pitchFamily="2" charset="2"/>
              <a:buChar char="l"/>
            </a:pPr>
            <a:r>
              <a:rPr lang="en-GB" sz="2600" dirty="0" smtClean="0"/>
              <a:t>Work backwards - work back from the solution</a:t>
            </a:r>
          </a:p>
          <a:p>
            <a:pPr>
              <a:buSzPct val="50000"/>
              <a:buFont typeface="Monotype Sorts" pitchFamily="2" charset="2"/>
              <a:buChar char="l"/>
            </a:pPr>
            <a:r>
              <a:rPr lang="en-GB" sz="2600" dirty="0" smtClean="0"/>
              <a:t>‘Stock’ solution methods - use past experiences</a:t>
            </a:r>
          </a:p>
          <a:p>
            <a:pPr>
              <a:buSzPct val="50000"/>
              <a:buFont typeface="Monotype Sorts" pitchFamily="2" charset="2"/>
              <a:buChar char="l"/>
            </a:pPr>
            <a:r>
              <a:rPr lang="en-GB" sz="2600" dirty="0" smtClean="0"/>
              <a:t>Consider similar problems (if no stock solution applicable)</a:t>
            </a:r>
          </a:p>
          <a:p>
            <a:pPr>
              <a:buSzPct val="50000"/>
              <a:buFont typeface="Monotype Sorts" pitchFamily="2" charset="2"/>
              <a:buChar char="l"/>
            </a:pPr>
            <a:r>
              <a:rPr lang="en-GB" sz="2600" dirty="0" smtClean="0"/>
              <a:t>Investigate special/more general cases of the problem</a:t>
            </a:r>
          </a:p>
          <a:p>
            <a:pPr>
              <a:buSzPct val="50000"/>
              <a:buFont typeface="Monotype Sorts" pitchFamily="2" charset="2"/>
              <a:buChar char="l"/>
            </a:pPr>
            <a:r>
              <a:rPr lang="en-GB" sz="2600" dirty="0" smtClean="0"/>
              <a:t>Transform the problem</a:t>
            </a:r>
          </a:p>
          <a:p>
            <a:pPr>
              <a:buSzPct val="50000"/>
              <a:buFont typeface="Monotype Sorts" pitchFamily="2" charset="2"/>
              <a:buChar char="l"/>
            </a:pPr>
            <a:r>
              <a:rPr lang="en-GB" sz="2600" dirty="0" smtClean="0"/>
              <a:t>Check for validity</a:t>
            </a:r>
            <a:endParaRPr lang="en-GB" sz="2600" dirty="0"/>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26</a:t>
            </a:fld>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latin typeface="+mn-lt"/>
              </a:rPr>
              <a:t>Logical thinking</a:t>
            </a:r>
            <a:endParaRPr lang="en-GB" b="1" dirty="0">
              <a:latin typeface="+mn-lt"/>
            </a:endParaRPr>
          </a:p>
        </p:txBody>
      </p:sp>
      <p:sp>
        <p:nvSpPr>
          <p:cNvPr id="3" name="Content Placeholder 2"/>
          <p:cNvSpPr>
            <a:spLocks noGrp="1"/>
          </p:cNvSpPr>
          <p:nvPr>
            <p:ph idx="1"/>
          </p:nvPr>
        </p:nvSpPr>
        <p:spPr>
          <a:xfrm>
            <a:off x="457200" y="1219200"/>
            <a:ext cx="8001000" cy="5257800"/>
          </a:xfrm>
        </p:spPr>
        <p:txBody>
          <a:bodyPr>
            <a:normAutofit/>
          </a:bodyPr>
          <a:lstStyle/>
          <a:p>
            <a:r>
              <a:rPr lang="en-GB" sz="2600" dirty="0" smtClean="0"/>
              <a:t>When to use Logical thinking:</a:t>
            </a:r>
          </a:p>
          <a:p>
            <a:pPr>
              <a:buFont typeface="Monotype Sorts" pitchFamily="2" charset="2"/>
              <a:buNone/>
            </a:pPr>
            <a:r>
              <a:rPr lang="en-GB" sz="2600" dirty="0" smtClean="0"/>
              <a:t>		- Problem situation is well defined</a:t>
            </a:r>
          </a:p>
          <a:p>
            <a:pPr>
              <a:buFont typeface="Monotype Sorts" pitchFamily="2" charset="2"/>
              <a:buNone/>
            </a:pPr>
            <a:r>
              <a:rPr lang="en-GB" sz="2600" dirty="0" smtClean="0"/>
              <a:t>		- A clear idea of what will be an acceptable solution</a:t>
            </a:r>
          </a:p>
          <a:p>
            <a:pPr>
              <a:buFont typeface="Monotype Sorts" pitchFamily="2" charset="2"/>
              <a:buNone/>
            </a:pPr>
            <a:r>
              <a:rPr lang="en-GB" sz="2600" dirty="0" smtClean="0"/>
              <a:t>		- Tame, logical type problems</a:t>
            </a:r>
          </a:p>
          <a:p>
            <a:r>
              <a:rPr lang="en-GB" sz="2600" dirty="0" smtClean="0"/>
              <a:t>Logical Thinking </a:t>
            </a:r>
            <a:r>
              <a:rPr lang="en-GB" sz="2600" dirty="0" smtClean="0">
                <a:solidFill>
                  <a:srgbClr val="FF0000"/>
                </a:solidFill>
              </a:rPr>
              <a:t>Danger!</a:t>
            </a:r>
          </a:p>
          <a:p>
            <a:pPr>
              <a:buFont typeface="Monotype Sorts" pitchFamily="2" charset="2"/>
              <a:buNone/>
            </a:pPr>
            <a:r>
              <a:rPr lang="en-GB" sz="2600" dirty="0" smtClean="0"/>
              <a:t>		- Make sure assumptions are correct</a:t>
            </a:r>
          </a:p>
          <a:p>
            <a:pPr>
              <a:buFont typeface="Monotype Sorts" pitchFamily="2" charset="2"/>
              <a:buNone/>
            </a:pPr>
            <a:r>
              <a:rPr lang="en-GB" sz="2600" dirty="0" smtClean="0"/>
              <a:t>		- Must start from the ‘right’ place</a:t>
            </a:r>
          </a:p>
          <a:p>
            <a:pPr>
              <a:buFont typeface="Monotype Sorts" pitchFamily="2" charset="2"/>
              <a:buNone/>
            </a:pPr>
            <a:r>
              <a:rPr lang="en-GB" sz="2600" dirty="0" smtClean="0"/>
              <a:t>		- Avoid cavalier (inconsiderate) attitudes</a:t>
            </a:r>
          </a:p>
          <a:p>
            <a:pPr lvl="1">
              <a:buFont typeface="Monotype Sorts" pitchFamily="2" charset="2"/>
              <a:buNone/>
            </a:pPr>
            <a:r>
              <a:rPr lang="en-GB" sz="2400" dirty="0" smtClean="0"/>
              <a:t>		- Avoid sloppy (careless) use/abuse of logical thinking</a:t>
            </a:r>
            <a:endParaRPr lang="en-GB" sz="2400" dirty="0"/>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27</a:t>
            </a:fld>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GB" b="1" dirty="0" err="1" smtClean="0">
                <a:latin typeface="+mn-lt"/>
              </a:rPr>
              <a:t>Kepner-Tregoe</a:t>
            </a:r>
            <a:endParaRPr lang="en-GB" b="1" dirty="0">
              <a:latin typeface="+mn-lt"/>
            </a:endParaRPr>
          </a:p>
        </p:txBody>
      </p:sp>
      <p:sp>
        <p:nvSpPr>
          <p:cNvPr id="3" name="Content Placeholder 2"/>
          <p:cNvSpPr>
            <a:spLocks noGrp="1"/>
          </p:cNvSpPr>
          <p:nvPr>
            <p:ph idx="1"/>
          </p:nvPr>
        </p:nvSpPr>
        <p:spPr>
          <a:xfrm>
            <a:off x="457200" y="1295400"/>
            <a:ext cx="8229600" cy="5105400"/>
          </a:xfrm>
        </p:spPr>
        <p:txBody>
          <a:bodyPr>
            <a:normAutofit/>
          </a:bodyPr>
          <a:lstStyle/>
          <a:p>
            <a:r>
              <a:rPr lang="en-GB" sz="2800" dirty="0" smtClean="0"/>
              <a:t>Charles </a:t>
            </a:r>
            <a:r>
              <a:rPr lang="en-GB" sz="2800" dirty="0" err="1" smtClean="0"/>
              <a:t>Kepner</a:t>
            </a:r>
            <a:r>
              <a:rPr lang="en-GB" sz="2800" dirty="0" smtClean="0"/>
              <a:t> &amp; Benjamin </a:t>
            </a:r>
            <a:r>
              <a:rPr lang="en-GB" sz="2800" dirty="0" err="1" smtClean="0"/>
              <a:t>Tregoe</a:t>
            </a:r>
            <a:r>
              <a:rPr lang="en-GB" sz="2800" dirty="0" smtClean="0"/>
              <a:t> studied examples of good &amp; bad management</a:t>
            </a:r>
          </a:p>
          <a:p>
            <a:r>
              <a:rPr lang="en-GB" sz="2800" dirty="0" smtClean="0"/>
              <a:t>Philosophy of “Rational Management 1965</a:t>
            </a:r>
          </a:p>
          <a:p>
            <a:r>
              <a:rPr lang="en-GB" sz="2800" dirty="0" smtClean="0"/>
              <a:t>1981 advocated teamwork/KT training for all managers</a:t>
            </a:r>
          </a:p>
          <a:p>
            <a:r>
              <a:rPr lang="en-GB" sz="2800" dirty="0" smtClean="0"/>
              <a:t>Based on questions managers ask:</a:t>
            </a:r>
            <a:br>
              <a:rPr lang="en-GB" sz="2800" dirty="0" smtClean="0"/>
            </a:br>
            <a:r>
              <a:rPr lang="en-GB" sz="2800" dirty="0" smtClean="0"/>
              <a:t>	- Why did this happen? What lies ahead?</a:t>
            </a:r>
            <a:br>
              <a:rPr lang="en-GB" sz="2800" dirty="0" smtClean="0"/>
            </a:br>
            <a:r>
              <a:rPr lang="en-GB" sz="2800" dirty="0" smtClean="0"/>
              <a:t>	- Which course of action should we take?</a:t>
            </a:r>
          </a:p>
          <a:p>
            <a:r>
              <a:rPr lang="en-US" sz="2800" dirty="0" smtClean="0"/>
              <a:t>The </a:t>
            </a:r>
            <a:r>
              <a:rPr lang="en-US" sz="2800" dirty="0" err="1" smtClean="0"/>
              <a:t>Kepner-Tregoe</a:t>
            </a:r>
            <a:r>
              <a:rPr lang="en-US" sz="2800" dirty="0" smtClean="0"/>
              <a:t> approach involves identifying wants and musts. </a:t>
            </a:r>
          </a:p>
          <a:p>
            <a:endParaRPr lang="en-GB" sz="2800" dirty="0"/>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28</a:t>
            </a:fld>
            <a:endParaRPr lang="en-GB"/>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44562"/>
          </a:xfrm>
        </p:spPr>
        <p:txBody>
          <a:bodyPr/>
          <a:lstStyle/>
          <a:p>
            <a:r>
              <a:rPr lang="en-GB" b="1" dirty="0" err="1" smtClean="0">
                <a:latin typeface="+mn-lt"/>
              </a:rPr>
              <a:t>Kepner-Tregoe</a:t>
            </a:r>
            <a:r>
              <a:rPr lang="en-GB" b="1" dirty="0" smtClean="0">
                <a:latin typeface="+mn-lt"/>
              </a:rPr>
              <a:t> : Problem Analysis</a:t>
            </a:r>
            <a:endParaRPr lang="en-GB" b="1" dirty="0">
              <a:latin typeface="+mn-lt"/>
            </a:endParaRPr>
          </a:p>
        </p:txBody>
      </p:sp>
      <p:sp>
        <p:nvSpPr>
          <p:cNvPr id="3" name="Content Placeholder 2"/>
          <p:cNvSpPr>
            <a:spLocks noGrp="1"/>
          </p:cNvSpPr>
          <p:nvPr>
            <p:ph idx="1"/>
          </p:nvPr>
        </p:nvSpPr>
        <p:spPr>
          <a:xfrm>
            <a:off x="457200" y="1295400"/>
            <a:ext cx="8229600" cy="5257800"/>
          </a:xfrm>
        </p:spPr>
        <p:txBody>
          <a:bodyPr>
            <a:normAutofit/>
          </a:bodyPr>
          <a:lstStyle/>
          <a:p>
            <a:r>
              <a:rPr lang="en-GB" sz="3000" dirty="0" smtClean="0"/>
              <a:t>Definition of the problem</a:t>
            </a:r>
          </a:p>
          <a:p>
            <a:r>
              <a:rPr lang="en-GB" sz="3000" dirty="0" smtClean="0"/>
              <a:t>Description of the problem</a:t>
            </a:r>
          </a:p>
          <a:p>
            <a:pPr lvl="1"/>
            <a:r>
              <a:rPr lang="en-GB" sz="3000" dirty="0" smtClean="0"/>
              <a:t>Identity </a:t>
            </a:r>
            <a:r>
              <a:rPr lang="en-GB" sz="3000" dirty="0" smtClean="0">
                <a:solidFill>
                  <a:srgbClr val="3333FF"/>
                </a:solidFill>
              </a:rPr>
              <a:t>(what?)</a:t>
            </a:r>
            <a:endParaRPr lang="en-GB" sz="3000" dirty="0" smtClean="0"/>
          </a:p>
          <a:p>
            <a:pPr lvl="1"/>
            <a:r>
              <a:rPr lang="en-GB" sz="3000" dirty="0" smtClean="0"/>
              <a:t>Location </a:t>
            </a:r>
            <a:r>
              <a:rPr lang="en-GB" sz="3000" dirty="0" smtClean="0">
                <a:solidFill>
                  <a:srgbClr val="3333FF"/>
                </a:solidFill>
              </a:rPr>
              <a:t>(where?)</a:t>
            </a:r>
            <a:endParaRPr lang="en-GB" sz="3000" dirty="0" smtClean="0"/>
          </a:p>
          <a:p>
            <a:pPr lvl="1"/>
            <a:r>
              <a:rPr lang="en-GB" sz="3000" dirty="0" smtClean="0"/>
              <a:t>Timing </a:t>
            </a:r>
            <a:r>
              <a:rPr lang="en-GB" sz="3000" dirty="0" smtClean="0">
                <a:solidFill>
                  <a:srgbClr val="3333FF"/>
                </a:solidFill>
              </a:rPr>
              <a:t>(when?)</a:t>
            </a:r>
          </a:p>
          <a:p>
            <a:pPr lvl="1"/>
            <a:r>
              <a:rPr lang="en-GB" sz="3000" dirty="0" smtClean="0"/>
              <a:t>Magnitude </a:t>
            </a:r>
            <a:r>
              <a:rPr lang="en-GB" sz="3000" dirty="0" smtClean="0">
                <a:solidFill>
                  <a:srgbClr val="3333FF"/>
                </a:solidFill>
              </a:rPr>
              <a:t>(how serious/widespread?)</a:t>
            </a:r>
          </a:p>
          <a:p>
            <a:r>
              <a:rPr lang="en-GB" sz="3000" dirty="0" smtClean="0"/>
              <a:t>Generate possible causes </a:t>
            </a:r>
          </a:p>
          <a:p>
            <a:r>
              <a:rPr lang="en-GB" sz="3000" dirty="0" smtClean="0"/>
              <a:t>Test for the most probable cause </a:t>
            </a:r>
          </a:p>
          <a:p>
            <a:r>
              <a:rPr lang="en-GB" sz="3000" dirty="0" smtClean="0"/>
              <a:t>Verify the true cause</a:t>
            </a:r>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29</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problem solving?!</a:t>
            </a:r>
            <a:endParaRPr lang="en-GB" b="1" dirty="0"/>
          </a:p>
        </p:txBody>
      </p:sp>
      <p:graphicFrame>
        <p:nvGraphicFramePr>
          <p:cNvPr id="2050" name="Object 5"/>
          <p:cNvGraphicFramePr>
            <a:graphicFrameLocks noGrp="1" noChangeAspect="1"/>
          </p:cNvGraphicFramePr>
          <p:nvPr>
            <p:ph idx="1"/>
          </p:nvPr>
        </p:nvGraphicFramePr>
        <p:xfrm>
          <a:off x="2362200" y="1752600"/>
          <a:ext cx="4000500" cy="3148013"/>
        </p:xfrm>
        <a:graphic>
          <a:graphicData uri="http://schemas.openxmlformats.org/presentationml/2006/ole">
            <mc:AlternateContent xmlns:mc="http://schemas.openxmlformats.org/markup-compatibility/2006">
              <mc:Choice xmlns:v="urn:schemas-microsoft-com:vml" Requires="v">
                <p:oleObj spid="_x0000_s2067" name="Clip" r:id="rId3" imgW="4000320" imgH="3147480" progId="">
                  <p:embed/>
                </p:oleObj>
              </mc:Choice>
              <mc:Fallback>
                <p:oleObj name="Clip" r:id="rId3" imgW="4000320" imgH="3147480" progId="">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1752600"/>
                        <a:ext cx="4000500" cy="3148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ooter Placeholder 6"/>
          <p:cNvSpPr>
            <a:spLocks noGrp="1"/>
          </p:cNvSpPr>
          <p:nvPr>
            <p:ph type="ftr" sz="quarter" idx="11"/>
          </p:nvPr>
        </p:nvSpPr>
        <p:spPr/>
        <p:txBody>
          <a:bodyPr/>
          <a:lstStyle/>
          <a:p>
            <a:r>
              <a:rPr lang="en-GB" smtClean="0"/>
              <a:t>information systems modeling</a:t>
            </a:r>
            <a:endParaRPr lang="en-GB"/>
          </a:p>
        </p:txBody>
      </p:sp>
      <p:sp>
        <p:nvSpPr>
          <p:cNvPr id="6" name="Slide Number Placeholder 5"/>
          <p:cNvSpPr>
            <a:spLocks noGrp="1"/>
          </p:cNvSpPr>
          <p:nvPr>
            <p:ph type="sldNum" sz="quarter" idx="12"/>
          </p:nvPr>
        </p:nvSpPr>
        <p:spPr/>
        <p:txBody>
          <a:bodyPr/>
          <a:lstStyle/>
          <a:p>
            <a:fld id="{F0497662-2845-4084-AAE5-A5A88DC6C629}" type="slidenum">
              <a:rPr lang="en-GB" smtClean="0"/>
              <a:pPr/>
              <a:t>3</a:t>
            </a:fld>
            <a:endParaRPr lang="en-GB"/>
          </a:p>
        </p:txBody>
      </p:sp>
      <p:sp>
        <p:nvSpPr>
          <p:cNvPr id="5" name="Text Box 6"/>
          <p:cNvSpPr txBox="1">
            <a:spLocks noChangeArrowheads="1"/>
          </p:cNvSpPr>
          <p:nvPr/>
        </p:nvSpPr>
        <p:spPr bwMode="auto">
          <a:xfrm>
            <a:off x="1524000" y="5181600"/>
            <a:ext cx="6172200" cy="769441"/>
          </a:xfrm>
          <a:prstGeom prst="rect">
            <a:avLst/>
          </a:prstGeom>
          <a:noFill/>
          <a:ln w="12700">
            <a:noFill/>
            <a:miter lim="800000"/>
            <a:headEnd/>
            <a:tailEnd/>
          </a:ln>
        </p:spPr>
        <p:txBody>
          <a:bodyPr wrap="square">
            <a:spAutoFit/>
          </a:bodyPr>
          <a:lstStyle/>
          <a:p>
            <a:r>
              <a:rPr lang="en-GB" sz="4400" dirty="0"/>
              <a:t>Is this Problem Solving?</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When to use </a:t>
            </a:r>
            <a:r>
              <a:rPr lang="en-GB" b="1" dirty="0" err="1" smtClean="0">
                <a:latin typeface="+mn-lt"/>
              </a:rPr>
              <a:t>Kepner-Tregoe</a:t>
            </a:r>
            <a:endParaRPr lang="en-GB" b="1" dirty="0">
              <a:latin typeface="+mn-lt"/>
            </a:endParaRPr>
          </a:p>
        </p:txBody>
      </p:sp>
      <p:sp>
        <p:nvSpPr>
          <p:cNvPr id="3" name="Content Placeholder 2"/>
          <p:cNvSpPr>
            <a:spLocks noGrp="1"/>
          </p:cNvSpPr>
          <p:nvPr>
            <p:ph idx="1"/>
          </p:nvPr>
        </p:nvSpPr>
        <p:spPr/>
        <p:txBody>
          <a:bodyPr>
            <a:normAutofit/>
          </a:bodyPr>
          <a:lstStyle/>
          <a:p>
            <a:r>
              <a:rPr lang="en-GB" sz="3000" dirty="0" smtClean="0"/>
              <a:t>Organisation-wide basis</a:t>
            </a:r>
          </a:p>
          <a:p>
            <a:r>
              <a:rPr lang="en-GB" sz="3000" dirty="0" smtClean="0"/>
              <a:t>Top-down approach</a:t>
            </a:r>
          </a:p>
          <a:p>
            <a:r>
              <a:rPr lang="en-GB" sz="3000" dirty="0" smtClean="0"/>
              <a:t>When you need several, practical common-sense advice to improve management skills &amp; organise tasks</a:t>
            </a:r>
          </a:p>
          <a:p>
            <a:endParaRPr lang="en-US" sz="3000" dirty="0" smtClean="0"/>
          </a:p>
          <a:p>
            <a:pPr>
              <a:buNone/>
            </a:pPr>
            <a:r>
              <a:rPr lang="en-GB" sz="3000" dirty="0" smtClean="0">
                <a:solidFill>
                  <a:srgbClr val="FF9900"/>
                </a:solidFill>
              </a:rPr>
              <a:t>Used successfully by Oracle</a:t>
            </a:r>
            <a:r>
              <a:rPr lang="en-GB" sz="3000" dirty="0" smtClean="0">
                <a:solidFill>
                  <a:srgbClr val="FF9900"/>
                </a:solidFill>
                <a:sym typeface="Symbol" pitchFamily="18" charset="2"/>
              </a:rPr>
              <a:t></a:t>
            </a:r>
            <a:r>
              <a:rPr lang="en-GB" sz="3000" dirty="0" smtClean="0">
                <a:solidFill>
                  <a:srgbClr val="FF9900"/>
                </a:solidFill>
              </a:rPr>
              <a:t> technical support</a:t>
            </a:r>
            <a:endParaRPr lang="en-GB" sz="3000" dirty="0" smtClean="0"/>
          </a:p>
          <a:p>
            <a:endParaRPr lang="en-GB" sz="3000" dirty="0"/>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30</a:t>
            </a:fld>
            <a:endParaRPr lang="en-GB"/>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mn-lt"/>
              </a:rPr>
              <a:t>When to </a:t>
            </a:r>
            <a:r>
              <a:rPr lang="en-GB" b="1" i="1" dirty="0" smtClean="0">
                <a:latin typeface="+mn-lt"/>
              </a:rPr>
              <a:t>NOT</a:t>
            </a:r>
            <a:r>
              <a:rPr lang="en-GB" b="1" dirty="0" smtClean="0">
                <a:latin typeface="+mn-lt"/>
              </a:rPr>
              <a:t> to use </a:t>
            </a:r>
            <a:r>
              <a:rPr lang="en-GB" b="1" dirty="0" err="1" smtClean="0">
                <a:latin typeface="+mn-lt"/>
              </a:rPr>
              <a:t>Kepner-Tregoe</a:t>
            </a:r>
            <a:endParaRPr lang="en-GB" b="1" dirty="0">
              <a:latin typeface="+mn-lt"/>
            </a:endParaRPr>
          </a:p>
        </p:txBody>
      </p:sp>
      <p:sp>
        <p:nvSpPr>
          <p:cNvPr id="3" name="Content Placeholder 2"/>
          <p:cNvSpPr>
            <a:spLocks noGrp="1"/>
          </p:cNvSpPr>
          <p:nvPr>
            <p:ph idx="1"/>
          </p:nvPr>
        </p:nvSpPr>
        <p:spPr/>
        <p:txBody>
          <a:bodyPr>
            <a:normAutofit/>
          </a:bodyPr>
          <a:lstStyle/>
          <a:p>
            <a:r>
              <a:rPr lang="en-GB" sz="3000" dirty="0" smtClean="0"/>
              <a:t>If the problem being considered is vulnerable to external pressure</a:t>
            </a:r>
          </a:p>
          <a:p>
            <a:r>
              <a:rPr lang="en-GB" sz="3000" dirty="0" smtClean="0"/>
              <a:t>Where intra-organisational politics are involved</a:t>
            </a:r>
          </a:p>
          <a:p>
            <a:endParaRPr lang="en-US" sz="3000" dirty="0" smtClean="0"/>
          </a:p>
          <a:p>
            <a:pPr>
              <a:buNone/>
            </a:pPr>
            <a:r>
              <a:rPr lang="en-GB" sz="3000" i="1" dirty="0" smtClean="0">
                <a:solidFill>
                  <a:srgbClr val="FF0000"/>
                </a:solidFill>
              </a:rPr>
              <a:t>	Beware </a:t>
            </a:r>
            <a:r>
              <a:rPr lang="en-GB" sz="3000" i="1" dirty="0" err="1" smtClean="0">
                <a:solidFill>
                  <a:srgbClr val="FF0000"/>
                </a:solidFill>
              </a:rPr>
              <a:t>Kepner-Tregoe</a:t>
            </a:r>
            <a:r>
              <a:rPr lang="en-GB" sz="3000" i="1" dirty="0" smtClean="0">
                <a:solidFill>
                  <a:srgbClr val="FF0000"/>
                </a:solidFill>
              </a:rPr>
              <a:t> is not a total problem </a:t>
            </a:r>
            <a:br>
              <a:rPr lang="en-GB" sz="3000" i="1" dirty="0" smtClean="0">
                <a:solidFill>
                  <a:srgbClr val="FF0000"/>
                </a:solidFill>
              </a:rPr>
            </a:br>
            <a:r>
              <a:rPr lang="en-GB" sz="3000" i="1" dirty="0" smtClean="0">
                <a:solidFill>
                  <a:srgbClr val="FF0000"/>
                </a:solidFill>
              </a:rPr>
              <a:t>solving/decision making package</a:t>
            </a:r>
            <a:endParaRPr lang="en-GB" sz="3000" dirty="0" smtClean="0"/>
          </a:p>
          <a:p>
            <a:pPr>
              <a:buNone/>
            </a:pPr>
            <a:endParaRPr lang="en-GB" sz="3000" dirty="0"/>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31</a:t>
            </a:fld>
            <a:endParaRPr lang="en-GB"/>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1143000"/>
          </a:xfrm>
        </p:spPr>
        <p:txBody>
          <a:bodyPr/>
          <a:lstStyle/>
          <a:p>
            <a:r>
              <a:rPr lang="en-US" dirty="0" smtClean="0">
                <a:latin typeface="+mn-lt"/>
              </a:rPr>
              <a:t>Soft Systems Methodology (SSM)</a:t>
            </a:r>
            <a:endParaRPr lang="en-GB" dirty="0">
              <a:latin typeface="+mn-lt"/>
            </a:endParaRPr>
          </a:p>
        </p:txBody>
      </p:sp>
      <p:sp>
        <p:nvSpPr>
          <p:cNvPr id="3" name="Content Placeholder 2"/>
          <p:cNvSpPr>
            <a:spLocks noGrp="1"/>
          </p:cNvSpPr>
          <p:nvPr>
            <p:ph idx="1"/>
          </p:nvPr>
        </p:nvSpPr>
        <p:spPr/>
        <p:txBody>
          <a:bodyPr>
            <a:normAutofit/>
          </a:bodyPr>
          <a:lstStyle/>
          <a:p>
            <a:r>
              <a:rPr lang="en-GB" sz="3000" dirty="0" smtClean="0"/>
              <a:t>Is a systemic approach for tackling real-world problematic situations. </a:t>
            </a:r>
          </a:p>
          <a:p>
            <a:r>
              <a:rPr lang="en-GB" sz="3000" dirty="0" smtClean="0"/>
              <a:t>Introduced by Peter </a:t>
            </a:r>
            <a:r>
              <a:rPr lang="en-GB" sz="3000" dirty="0" err="1" smtClean="0"/>
              <a:t>Checkland</a:t>
            </a:r>
            <a:r>
              <a:rPr lang="en-GB" sz="3000" dirty="0" smtClean="0"/>
              <a:t>, to provide a framework for users to deal with the kind of messy (unclear) problem situations that lack a formal problem definition.</a:t>
            </a:r>
          </a:p>
          <a:p>
            <a:endParaRPr lang="en-GB" sz="3000" dirty="0"/>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32</a:t>
            </a:fld>
            <a:endParaRPr lang="en-GB"/>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7-Stage Approach of SSM</a:t>
            </a:r>
            <a:endParaRPr lang="en-GB"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arenR"/>
            </a:pPr>
            <a:r>
              <a:rPr lang="en-GB" sz="3000" dirty="0" smtClean="0"/>
              <a:t>Entering the problem situation.</a:t>
            </a:r>
          </a:p>
          <a:p>
            <a:pPr marL="514350" indent="-514350">
              <a:buFont typeface="+mj-lt"/>
              <a:buAutoNum type="arabicParenR"/>
            </a:pPr>
            <a:r>
              <a:rPr lang="en-GB" sz="3000" dirty="0" smtClean="0"/>
              <a:t>Expressing the problem situation.</a:t>
            </a:r>
          </a:p>
          <a:p>
            <a:pPr marL="514350" indent="-514350">
              <a:buFont typeface="+mj-lt"/>
              <a:buAutoNum type="arabicParenR"/>
            </a:pPr>
            <a:r>
              <a:rPr lang="en-GB" sz="3000" dirty="0" smtClean="0"/>
              <a:t>Formulating root definitions of relevant systems.</a:t>
            </a:r>
          </a:p>
          <a:p>
            <a:pPr marL="514350" indent="-514350">
              <a:buFont typeface="+mj-lt"/>
              <a:buAutoNum type="arabicParenR"/>
            </a:pPr>
            <a:r>
              <a:rPr lang="en-GB" sz="3000" dirty="0" smtClean="0"/>
              <a:t>Building Conceptual Models of Human Activity Systems.</a:t>
            </a:r>
          </a:p>
          <a:p>
            <a:pPr marL="514350" indent="-514350">
              <a:buFont typeface="+mj-lt"/>
              <a:buAutoNum type="arabicParenR"/>
            </a:pPr>
            <a:r>
              <a:rPr lang="en-GB" sz="3000" dirty="0" smtClean="0"/>
              <a:t>Comparing the models with the real world.</a:t>
            </a:r>
          </a:p>
          <a:p>
            <a:pPr marL="514350" indent="-514350">
              <a:buFont typeface="+mj-lt"/>
              <a:buAutoNum type="arabicParenR"/>
            </a:pPr>
            <a:r>
              <a:rPr lang="en-GB" sz="3000" dirty="0" smtClean="0"/>
              <a:t>Defining changes that are desirable and feasible.</a:t>
            </a:r>
          </a:p>
          <a:p>
            <a:pPr marL="514350" indent="-514350">
              <a:buFont typeface="+mj-lt"/>
              <a:buAutoNum type="arabicParenR"/>
            </a:pPr>
            <a:r>
              <a:rPr lang="en-GB" sz="3000" dirty="0" smtClean="0"/>
              <a:t>Taking action to improve the real world situation.</a:t>
            </a:r>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33</a:t>
            </a:fld>
            <a:endParaRPr lang="en-GB"/>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SSM</a:t>
            </a:r>
            <a:endParaRPr lang="en-GB" dirty="0"/>
          </a:p>
        </p:txBody>
      </p:sp>
      <p:sp>
        <p:nvSpPr>
          <p:cNvPr id="3" name="Content Placeholder 2"/>
          <p:cNvSpPr>
            <a:spLocks noGrp="1"/>
          </p:cNvSpPr>
          <p:nvPr>
            <p:ph idx="1"/>
          </p:nvPr>
        </p:nvSpPr>
        <p:spPr>
          <a:xfrm>
            <a:off x="457200" y="1219200"/>
            <a:ext cx="8229600" cy="4876800"/>
          </a:xfrm>
        </p:spPr>
        <p:txBody>
          <a:bodyPr>
            <a:noAutofit/>
          </a:bodyPr>
          <a:lstStyle/>
          <a:p>
            <a:r>
              <a:rPr lang="en-GB" sz="2800" dirty="0" smtClean="0"/>
              <a:t>The dynamics of the method come from the fact that stages (2) through (4) are always an iterative process. </a:t>
            </a:r>
          </a:p>
          <a:p>
            <a:r>
              <a:rPr lang="en-GB" sz="2800" dirty="0" smtClean="0"/>
              <a:t>The stake-holders (defined as Client, Actors and Owner) engage in a debate guided by the analyst/facilitator. </a:t>
            </a:r>
          </a:p>
          <a:p>
            <a:r>
              <a:rPr lang="en-GB" sz="2800" dirty="0" smtClean="0"/>
              <a:t>During this debate various root definitions (succinct statements of appropriate systems) and conceptual models are put forward, modified and developed until a desirable model is achieved by consensus. </a:t>
            </a:r>
          </a:p>
          <a:p>
            <a:r>
              <a:rPr lang="en-GB" sz="2800" dirty="0" smtClean="0"/>
              <a:t>This model then forms the basis for real world changes.</a:t>
            </a:r>
          </a:p>
          <a:p>
            <a:endParaRPr lang="en-GB" sz="2800" dirty="0"/>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34</a:t>
            </a:fld>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 </a:t>
            </a:r>
            <a:endParaRPr lang="en-GB" b="1" dirty="0"/>
          </a:p>
        </p:txBody>
      </p:sp>
      <p:sp>
        <p:nvSpPr>
          <p:cNvPr id="3" name="Content Placeholder 2"/>
          <p:cNvSpPr>
            <a:spLocks noGrp="1"/>
          </p:cNvSpPr>
          <p:nvPr>
            <p:ph idx="1"/>
          </p:nvPr>
        </p:nvSpPr>
        <p:spPr/>
        <p:txBody>
          <a:bodyPr>
            <a:normAutofit/>
          </a:bodyPr>
          <a:lstStyle/>
          <a:p>
            <a:r>
              <a:rPr lang="en-GB" sz="3000" dirty="0" smtClean="0"/>
              <a:t>Introduced the nature of problems</a:t>
            </a:r>
          </a:p>
          <a:p>
            <a:r>
              <a:rPr lang="en-GB" sz="3000" dirty="0" smtClean="0"/>
              <a:t>Introduced examples of typical problems found in Information systems</a:t>
            </a:r>
          </a:p>
          <a:p>
            <a:r>
              <a:rPr lang="en-GB" sz="3000" dirty="0" smtClean="0"/>
              <a:t>Introduced a range of problem solving approaches &amp; strategies </a:t>
            </a:r>
          </a:p>
          <a:p>
            <a:pPr lvl="1"/>
            <a:r>
              <a:rPr lang="en-GB" sz="3000" dirty="0" smtClean="0"/>
              <a:t>Creative</a:t>
            </a:r>
          </a:p>
          <a:p>
            <a:pPr lvl="1"/>
            <a:r>
              <a:rPr lang="en-GB" sz="3000" dirty="0" smtClean="0"/>
              <a:t>Rational</a:t>
            </a:r>
          </a:p>
          <a:p>
            <a:pPr lvl="1"/>
            <a:r>
              <a:rPr lang="en-GB" sz="3000" dirty="0" smtClean="0"/>
              <a:t>Soft Systems Methodology (SSM)</a:t>
            </a:r>
            <a:endParaRPr lang="en-GB" sz="3000" dirty="0"/>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35</a:t>
            </a:fld>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GB" dirty="0"/>
          </a:p>
        </p:txBody>
      </p:sp>
      <p:sp>
        <p:nvSpPr>
          <p:cNvPr id="3" name="Content Placeholder 2"/>
          <p:cNvSpPr>
            <a:spLocks noGrp="1"/>
          </p:cNvSpPr>
          <p:nvPr>
            <p:ph idx="1"/>
          </p:nvPr>
        </p:nvSpPr>
        <p:spPr/>
        <p:txBody>
          <a:bodyPr>
            <a:normAutofit/>
          </a:bodyPr>
          <a:lstStyle/>
          <a:p>
            <a:r>
              <a:rPr lang="en-GB" sz="3000" dirty="0" smtClean="0"/>
              <a:t>For each of the three typical IS problems outlined on slide 13, write 100 words (total 300) </a:t>
            </a:r>
          </a:p>
          <a:p>
            <a:pPr lvl="1"/>
            <a:r>
              <a:rPr lang="en-GB" sz="3000" dirty="0" smtClean="0"/>
              <a:t>briefly explaining the type of problem that it is;</a:t>
            </a:r>
          </a:p>
          <a:p>
            <a:pPr lvl="1"/>
            <a:r>
              <a:rPr lang="en-GB" sz="3000" dirty="0" smtClean="0"/>
              <a:t> state a problem solving strategy that is suited to solving that problem;</a:t>
            </a:r>
          </a:p>
          <a:p>
            <a:pPr lvl="1"/>
            <a:r>
              <a:rPr lang="en-GB" sz="3000" dirty="0" smtClean="0"/>
              <a:t> and briefly explain why that strategy is suited to that problem.</a:t>
            </a:r>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36</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problem solving?</a:t>
            </a:r>
            <a:endParaRPr lang="en-GB" b="1" dirty="0"/>
          </a:p>
        </p:txBody>
      </p:sp>
      <p:sp>
        <p:nvSpPr>
          <p:cNvPr id="3" name="Content Placeholder 2"/>
          <p:cNvSpPr>
            <a:spLocks noGrp="1"/>
          </p:cNvSpPr>
          <p:nvPr>
            <p:ph idx="1"/>
          </p:nvPr>
        </p:nvSpPr>
        <p:spPr/>
        <p:txBody>
          <a:bodyPr>
            <a:normAutofit lnSpcReduction="10000"/>
          </a:bodyPr>
          <a:lstStyle/>
          <a:p>
            <a:pPr>
              <a:buFont typeface="Monotype Sorts" pitchFamily="2" charset="2"/>
              <a:buNone/>
            </a:pPr>
            <a:r>
              <a:rPr lang="en-GB" sz="3600" b="1" dirty="0" smtClean="0"/>
              <a:t>Problem Solving is</a:t>
            </a:r>
            <a:r>
              <a:rPr lang="en-GB" b="1" dirty="0" smtClean="0"/>
              <a:t> …..</a:t>
            </a:r>
          </a:p>
          <a:p>
            <a:r>
              <a:rPr lang="en-GB" sz="3200" dirty="0" smtClean="0"/>
              <a:t>“….. the art of finding ways to get from where you are now to where you want to be (assuming you do not already know how).</a:t>
            </a:r>
          </a:p>
          <a:p>
            <a:endParaRPr lang="en-GB" sz="3200" dirty="0" smtClean="0"/>
          </a:p>
          <a:p>
            <a:r>
              <a:rPr lang="en-GB" sz="3200" dirty="0" smtClean="0"/>
              <a:t>The ‘problem’, therefore, is the gap between the present situation and a more desirable one.”	</a:t>
            </a:r>
            <a:r>
              <a:rPr lang="en-GB" dirty="0" smtClean="0"/>
              <a:t>		</a:t>
            </a:r>
          </a:p>
          <a:p>
            <a:pPr algn="r">
              <a:buFont typeface="Monotype Sorts" pitchFamily="2" charset="2"/>
              <a:buNone/>
            </a:pPr>
            <a:r>
              <a:rPr lang="en-GB" dirty="0" smtClean="0"/>
              <a:t>(Nolan 1989)</a:t>
            </a:r>
            <a:endParaRPr lang="en-GB" sz="4000" dirty="0" smtClean="0"/>
          </a:p>
          <a:p>
            <a:endParaRPr lang="en-GB" dirty="0"/>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4</a:t>
            </a:fld>
            <a:endParaRPr lang="en-GB"/>
          </a:p>
        </p:txBody>
      </p:sp>
      <p:graphicFrame>
        <p:nvGraphicFramePr>
          <p:cNvPr id="6" name="Object 5"/>
          <p:cNvGraphicFramePr>
            <a:graphicFrameLocks noChangeAspect="1"/>
          </p:cNvGraphicFramePr>
          <p:nvPr/>
        </p:nvGraphicFramePr>
        <p:xfrm>
          <a:off x="7062788" y="304800"/>
          <a:ext cx="1243012" cy="1600200"/>
        </p:xfrm>
        <a:graphic>
          <a:graphicData uri="http://schemas.openxmlformats.org/presentationml/2006/ole">
            <mc:AlternateContent xmlns:mc="http://schemas.openxmlformats.org/markup-compatibility/2006">
              <mc:Choice xmlns:v="urn:schemas-microsoft-com:vml" Requires="v">
                <p:oleObj spid="_x0000_s3090" name="Clip" r:id="rId3" imgW="3025775" imgH="3252788" progId="">
                  <p:embed/>
                </p:oleObj>
              </mc:Choice>
              <mc:Fallback>
                <p:oleObj name="Clip" r:id="rId3" imgW="3025775" imgH="3252788" progId="">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62788" y="304800"/>
                        <a:ext cx="1243012"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 solving description</a:t>
            </a:r>
            <a:endParaRPr lang="en-GB" b="1" dirty="0"/>
          </a:p>
        </p:txBody>
      </p:sp>
      <p:sp>
        <p:nvSpPr>
          <p:cNvPr id="3" name="Content Placeholder 2"/>
          <p:cNvSpPr>
            <a:spLocks noGrp="1"/>
          </p:cNvSpPr>
          <p:nvPr>
            <p:ph idx="1"/>
          </p:nvPr>
        </p:nvSpPr>
        <p:spPr>
          <a:xfrm>
            <a:off x="609600" y="1676400"/>
            <a:ext cx="8077200" cy="4480560"/>
          </a:xfrm>
        </p:spPr>
        <p:txBody>
          <a:bodyPr>
            <a:normAutofit/>
          </a:bodyPr>
          <a:lstStyle/>
          <a:p>
            <a:pPr>
              <a:buFontTx/>
              <a:buChar char="•"/>
            </a:pPr>
            <a:r>
              <a:rPr lang="en-GB" sz="3000" i="1" dirty="0" smtClean="0">
                <a:solidFill>
                  <a:srgbClr val="3333FF"/>
                </a:solidFill>
              </a:rPr>
              <a:t>Recognise</a:t>
            </a:r>
            <a:r>
              <a:rPr lang="en-GB" sz="3000" dirty="0" smtClean="0"/>
              <a:t> </a:t>
            </a:r>
            <a:r>
              <a:rPr lang="en-GB" sz="3000" dirty="0"/>
              <a:t>there is a </a:t>
            </a:r>
            <a:r>
              <a:rPr lang="en-GB" sz="3000" dirty="0" smtClean="0"/>
              <a:t>problem</a:t>
            </a:r>
          </a:p>
          <a:p>
            <a:pPr>
              <a:buFontTx/>
              <a:buChar char="•"/>
            </a:pPr>
            <a:endParaRPr lang="en-US" sz="3000" dirty="0" smtClean="0"/>
          </a:p>
          <a:p>
            <a:pPr>
              <a:buFontTx/>
              <a:buChar char="•"/>
            </a:pPr>
            <a:r>
              <a:rPr lang="en-GB" sz="3000" i="1" dirty="0" smtClean="0">
                <a:solidFill>
                  <a:srgbClr val="3333FF"/>
                </a:solidFill>
              </a:rPr>
              <a:t>Want to</a:t>
            </a:r>
            <a:r>
              <a:rPr lang="en-GB" sz="3000" dirty="0" smtClean="0"/>
              <a:t> resolve the problem</a:t>
            </a:r>
          </a:p>
          <a:p>
            <a:pPr>
              <a:buFontTx/>
              <a:buChar char="•"/>
            </a:pPr>
            <a:endParaRPr lang="en-GB" sz="3000" dirty="0"/>
          </a:p>
          <a:p>
            <a:pPr>
              <a:buFontTx/>
              <a:buChar char="•"/>
            </a:pPr>
            <a:r>
              <a:rPr lang="en-GB" sz="3000" i="1" dirty="0" smtClean="0">
                <a:solidFill>
                  <a:srgbClr val="3333FF"/>
                </a:solidFill>
              </a:rPr>
              <a:t>Do </a:t>
            </a:r>
            <a:r>
              <a:rPr lang="en-GB" sz="3000" i="1" dirty="0">
                <a:solidFill>
                  <a:srgbClr val="3333FF"/>
                </a:solidFill>
              </a:rPr>
              <a:t>not</a:t>
            </a:r>
            <a:r>
              <a:rPr lang="en-GB" sz="3000" dirty="0">
                <a:solidFill>
                  <a:srgbClr val="3333FF"/>
                </a:solidFill>
              </a:rPr>
              <a:t> </a:t>
            </a:r>
            <a:r>
              <a:rPr lang="en-GB" sz="3000" i="1" dirty="0">
                <a:solidFill>
                  <a:srgbClr val="3333FF"/>
                </a:solidFill>
              </a:rPr>
              <a:t>know</a:t>
            </a:r>
            <a:r>
              <a:rPr lang="en-GB" sz="3000" dirty="0">
                <a:solidFill>
                  <a:srgbClr val="3333FF"/>
                </a:solidFill>
              </a:rPr>
              <a:t> </a:t>
            </a:r>
            <a:r>
              <a:rPr lang="en-GB" sz="3000" i="1" dirty="0">
                <a:solidFill>
                  <a:srgbClr val="3333FF"/>
                </a:solidFill>
              </a:rPr>
              <a:t>how</a:t>
            </a:r>
            <a:r>
              <a:rPr lang="en-GB" sz="3000" dirty="0"/>
              <a:t> to resolve the problem</a:t>
            </a:r>
          </a:p>
          <a:p>
            <a:pPr>
              <a:buFontTx/>
              <a:buChar char="•"/>
            </a:pPr>
            <a:endParaRPr lang="en-GB" sz="3000" dirty="0"/>
          </a:p>
          <a:p>
            <a:pPr>
              <a:buFontTx/>
              <a:buChar char="•"/>
            </a:pPr>
            <a:r>
              <a:rPr lang="en-GB" sz="3000" i="1" dirty="0" smtClean="0">
                <a:solidFill>
                  <a:srgbClr val="3333FF"/>
                </a:solidFill>
              </a:rPr>
              <a:t>Are </a:t>
            </a:r>
            <a:r>
              <a:rPr lang="en-GB" sz="3000" i="1" dirty="0">
                <a:solidFill>
                  <a:srgbClr val="3333FF"/>
                </a:solidFill>
              </a:rPr>
              <a:t>able to</a:t>
            </a:r>
            <a:r>
              <a:rPr lang="en-GB" sz="3000" dirty="0"/>
              <a:t> implement solution when found</a:t>
            </a:r>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5</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44562"/>
          </a:xfrm>
        </p:spPr>
        <p:txBody>
          <a:bodyPr/>
          <a:lstStyle/>
          <a:p>
            <a:r>
              <a:rPr lang="en-US" b="1" dirty="0" smtClean="0"/>
              <a:t>Classifying a problem</a:t>
            </a:r>
            <a:endParaRPr lang="en-GB" b="1" dirty="0"/>
          </a:p>
        </p:txBody>
      </p:sp>
      <p:sp>
        <p:nvSpPr>
          <p:cNvPr id="3" name="Content Placeholder 2"/>
          <p:cNvSpPr>
            <a:spLocks noGrp="1"/>
          </p:cNvSpPr>
          <p:nvPr>
            <p:ph idx="1"/>
          </p:nvPr>
        </p:nvSpPr>
        <p:spPr>
          <a:xfrm>
            <a:off x="457200" y="1371600"/>
            <a:ext cx="8001000" cy="5029200"/>
          </a:xfrm>
        </p:spPr>
        <p:txBody>
          <a:bodyPr>
            <a:normAutofit fontScale="92500" lnSpcReduction="20000"/>
          </a:bodyPr>
          <a:lstStyle/>
          <a:p>
            <a:r>
              <a:rPr lang="en-GB" sz="2800" b="1" dirty="0" smtClean="0"/>
              <a:t>Complex Vs. Simple</a:t>
            </a:r>
          </a:p>
          <a:p>
            <a:pPr lvl="1"/>
            <a:r>
              <a:rPr lang="en-GB" sz="2800" b="1" dirty="0" smtClean="0">
                <a:solidFill>
                  <a:schemeClr val="accent6">
                    <a:lumMod val="50000"/>
                  </a:schemeClr>
                </a:solidFill>
              </a:rPr>
              <a:t>A simple problem </a:t>
            </a:r>
            <a:r>
              <a:rPr lang="en-GB" sz="2800" dirty="0" smtClean="0">
                <a:solidFill>
                  <a:schemeClr val="accent6">
                    <a:lumMod val="50000"/>
                  </a:schemeClr>
                </a:solidFill>
              </a:rPr>
              <a:t>describes the structure of the problem and how far reaching it is and its implications</a:t>
            </a:r>
          </a:p>
          <a:p>
            <a:pPr lvl="1"/>
            <a:r>
              <a:rPr lang="en-US" sz="2800" b="1" dirty="0" smtClean="0">
                <a:solidFill>
                  <a:schemeClr val="accent6">
                    <a:lumMod val="50000"/>
                  </a:schemeClr>
                </a:solidFill>
              </a:rPr>
              <a:t>A Complex problem </a:t>
            </a:r>
            <a:r>
              <a:rPr lang="en-US" sz="2800" dirty="0" smtClean="0">
                <a:solidFill>
                  <a:schemeClr val="accent6">
                    <a:lumMod val="50000"/>
                  </a:schemeClr>
                </a:solidFill>
              </a:rPr>
              <a:t>does not describe structure of the problem</a:t>
            </a:r>
            <a:endParaRPr lang="en-GB" sz="2800" dirty="0" smtClean="0">
              <a:solidFill>
                <a:schemeClr val="accent6">
                  <a:lumMod val="50000"/>
                </a:schemeClr>
              </a:solidFill>
            </a:endParaRPr>
          </a:p>
          <a:p>
            <a:r>
              <a:rPr lang="en-GB" sz="2800" b="1" dirty="0" smtClean="0"/>
              <a:t>ill-Defined Vs. well Defined</a:t>
            </a:r>
          </a:p>
          <a:p>
            <a:pPr lvl="1"/>
            <a:r>
              <a:rPr lang="en-GB" sz="2800" b="1" dirty="0" smtClean="0">
                <a:solidFill>
                  <a:schemeClr val="accent6">
                    <a:lumMod val="50000"/>
                  </a:schemeClr>
                </a:solidFill>
              </a:rPr>
              <a:t>An ill-defined problem </a:t>
            </a:r>
            <a:r>
              <a:rPr lang="en-GB" sz="2800" dirty="0" smtClean="0">
                <a:solidFill>
                  <a:schemeClr val="accent6">
                    <a:lumMod val="50000"/>
                  </a:schemeClr>
                </a:solidFill>
              </a:rPr>
              <a:t>is visualised or perceived from many angles (points of view). One has no way to ensure that they’re actually solving the ‘right’ problem</a:t>
            </a:r>
          </a:p>
          <a:p>
            <a:pPr lvl="1"/>
            <a:r>
              <a:rPr lang="en-US" sz="2800" b="1" dirty="0" smtClean="0">
                <a:solidFill>
                  <a:schemeClr val="accent6">
                    <a:lumMod val="50000"/>
                  </a:schemeClr>
                </a:solidFill>
              </a:rPr>
              <a:t>A well defined problem </a:t>
            </a:r>
            <a:r>
              <a:rPr lang="en-US" sz="2800" dirty="0" smtClean="0">
                <a:solidFill>
                  <a:schemeClr val="accent6">
                    <a:lumMod val="50000"/>
                  </a:schemeClr>
                </a:solidFill>
              </a:rPr>
              <a:t>does not visualize or manifest in many angles. It clearly  manifests and is easily understood and solved</a:t>
            </a:r>
            <a:endParaRPr lang="en-GB" sz="2800" dirty="0" smtClean="0">
              <a:solidFill>
                <a:schemeClr val="accent6">
                  <a:lumMod val="50000"/>
                </a:schemeClr>
              </a:solidFill>
            </a:endParaRPr>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6</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020762"/>
          </a:xfrm>
        </p:spPr>
        <p:txBody>
          <a:bodyPr>
            <a:noAutofit/>
          </a:bodyPr>
          <a:lstStyle/>
          <a:p>
            <a:r>
              <a:rPr lang="en-US" sz="4000" b="1" dirty="0"/>
              <a:t>Classifying a </a:t>
            </a:r>
            <a:r>
              <a:rPr lang="en-US" sz="4000" b="1" dirty="0" smtClean="0"/>
              <a:t>problem</a:t>
            </a:r>
            <a:endParaRPr lang="en-GB" sz="3800" b="1" dirty="0"/>
          </a:p>
        </p:txBody>
      </p:sp>
      <p:sp>
        <p:nvSpPr>
          <p:cNvPr id="3" name="Content Placeholder 2"/>
          <p:cNvSpPr>
            <a:spLocks noGrp="1"/>
          </p:cNvSpPr>
          <p:nvPr>
            <p:ph idx="1"/>
          </p:nvPr>
        </p:nvSpPr>
        <p:spPr>
          <a:xfrm>
            <a:off x="304800" y="1371600"/>
            <a:ext cx="8153400" cy="5105400"/>
          </a:xfrm>
        </p:spPr>
        <p:txBody>
          <a:bodyPr>
            <a:normAutofit fontScale="92500" lnSpcReduction="10000"/>
          </a:bodyPr>
          <a:lstStyle/>
          <a:p>
            <a:r>
              <a:rPr lang="en-GB" sz="2800" b="1" dirty="0"/>
              <a:t>Tame Vs. Wicked</a:t>
            </a:r>
          </a:p>
          <a:p>
            <a:r>
              <a:rPr lang="en-GB" sz="2800" b="1" dirty="0" smtClean="0"/>
              <a:t>A wicked problem</a:t>
            </a:r>
            <a:r>
              <a:rPr lang="en-GB" sz="2800" dirty="0" smtClean="0"/>
              <a:t> does not present a clear solution to it</a:t>
            </a:r>
          </a:p>
          <a:p>
            <a:r>
              <a:rPr lang="en-GB" sz="2800" b="1" dirty="0" smtClean="0"/>
              <a:t>A tame problem</a:t>
            </a:r>
            <a:r>
              <a:rPr lang="en-GB" sz="2800" dirty="0" smtClean="0"/>
              <a:t> is one that has a clear solution</a:t>
            </a:r>
          </a:p>
          <a:p>
            <a:r>
              <a:rPr lang="en-GB" sz="2800" dirty="0" smtClean="0"/>
              <a:t>Features of wicked problems</a:t>
            </a:r>
          </a:p>
          <a:p>
            <a:pPr lvl="2"/>
            <a:r>
              <a:rPr lang="en-GB" sz="2400" dirty="0" smtClean="0"/>
              <a:t>No certain way of knowing whether you have reached the best solution</a:t>
            </a:r>
          </a:p>
          <a:p>
            <a:pPr lvl="2"/>
            <a:r>
              <a:rPr lang="en-GB" sz="2400" dirty="0" smtClean="0"/>
              <a:t>They have an infinite number of possible solutions</a:t>
            </a:r>
          </a:p>
          <a:p>
            <a:pPr lvl="2"/>
            <a:r>
              <a:rPr lang="en-GB" sz="2400" dirty="0" smtClean="0"/>
              <a:t>Each problem is essentially unique</a:t>
            </a:r>
          </a:p>
          <a:p>
            <a:pPr lvl="2"/>
            <a:r>
              <a:rPr lang="en-GB" sz="2400" dirty="0" smtClean="0"/>
              <a:t>It is usually imperative that the correct solution is found at the first attempt</a:t>
            </a:r>
          </a:p>
          <a:p>
            <a:pPr lvl="2"/>
            <a:r>
              <a:rPr lang="en-GB" sz="2400" dirty="0" smtClean="0"/>
              <a:t>Many ways of looking at the problem (ill-defined)</a:t>
            </a:r>
            <a:endParaRPr lang="en-GB" sz="2400" b="1" i="1" dirty="0" smtClean="0"/>
          </a:p>
          <a:p>
            <a:pPr lvl="1"/>
            <a:r>
              <a:rPr lang="en-GB" sz="2800" b="1" i="1" dirty="0" smtClean="0">
                <a:solidFill>
                  <a:srgbClr val="FF0000"/>
                </a:solidFill>
              </a:rPr>
              <a:t>Simple, well defined &amp; tame problems are easy to deal with</a:t>
            </a:r>
            <a:endParaRPr lang="en-GB" sz="2800" b="1" i="1" dirty="0" smtClean="0"/>
          </a:p>
          <a:p>
            <a:endParaRPr lang="en-GB" sz="2800" dirty="0"/>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p:cNvSpPr>
            <a:spLocks noChangeArrowheads="1"/>
          </p:cNvSpPr>
          <p:nvPr/>
        </p:nvSpPr>
        <p:spPr bwMode="auto">
          <a:xfrm>
            <a:off x="152400" y="1371600"/>
            <a:ext cx="3124200" cy="2654300"/>
          </a:xfrm>
          <a:prstGeom prst="star16">
            <a:avLst>
              <a:gd name="adj" fmla="val 37500"/>
            </a:avLst>
          </a:prstGeom>
          <a:solidFill>
            <a:srgbClr val="CCFFCC"/>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2" name="Title 1"/>
          <p:cNvSpPr>
            <a:spLocks noGrp="1"/>
          </p:cNvSpPr>
          <p:nvPr>
            <p:ph type="title"/>
          </p:nvPr>
        </p:nvSpPr>
        <p:spPr/>
        <p:txBody>
          <a:bodyPr>
            <a:normAutofit fontScale="90000"/>
          </a:bodyPr>
          <a:lstStyle/>
          <a:p>
            <a:r>
              <a:rPr lang="en-US" b="1" dirty="0" smtClean="0"/>
              <a:t>Approaches (Strategies) to problem solving;</a:t>
            </a:r>
            <a:endParaRPr lang="en-GB" b="1" dirty="0"/>
          </a:p>
        </p:txBody>
      </p:sp>
      <p:sp>
        <p:nvSpPr>
          <p:cNvPr id="13" name="Footer Placeholder 12"/>
          <p:cNvSpPr>
            <a:spLocks noGrp="1"/>
          </p:cNvSpPr>
          <p:nvPr>
            <p:ph type="ftr" sz="quarter" idx="11"/>
          </p:nvPr>
        </p:nvSpPr>
        <p:spPr/>
        <p:txBody>
          <a:bodyPr/>
          <a:lstStyle/>
          <a:p>
            <a:r>
              <a:rPr lang="en-GB" smtClean="0"/>
              <a:t>information systems modeling</a:t>
            </a:r>
            <a:endParaRPr lang="en-GB"/>
          </a:p>
        </p:txBody>
      </p:sp>
      <p:sp>
        <p:nvSpPr>
          <p:cNvPr id="12" name="Slide Number Placeholder 11"/>
          <p:cNvSpPr>
            <a:spLocks noGrp="1"/>
          </p:cNvSpPr>
          <p:nvPr>
            <p:ph type="sldNum" sz="quarter" idx="12"/>
          </p:nvPr>
        </p:nvSpPr>
        <p:spPr/>
        <p:txBody>
          <a:bodyPr/>
          <a:lstStyle/>
          <a:p>
            <a:fld id="{F0497662-2845-4084-AAE5-A5A88DC6C629}" type="slidenum">
              <a:rPr lang="en-GB" smtClean="0"/>
              <a:pPr/>
              <a:t>8</a:t>
            </a:fld>
            <a:endParaRPr lang="en-GB"/>
          </a:p>
        </p:txBody>
      </p:sp>
      <p:grpSp>
        <p:nvGrpSpPr>
          <p:cNvPr id="5" name="Group 16"/>
          <p:cNvGrpSpPr>
            <a:grpSpLocks/>
          </p:cNvGrpSpPr>
          <p:nvPr/>
        </p:nvGrpSpPr>
        <p:grpSpPr bwMode="auto">
          <a:xfrm>
            <a:off x="2743200" y="2667000"/>
            <a:ext cx="3124200" cy="2667000"/>
            <a:chOff x="1872" y="1728"/>
            <a:chExt cx="1872" cy="1584"/>
          </a:xfrm>
        </p:grpSpPr>
        <p:sp>
          <p:nvSpPr>
            <p:cNvPr id="6" name="AutoShape 6"/>
            <p:cNvSpPr>
              <a:spLocks noChangeArrowheads="1"/>
            </p:cNvSpPr>
            <p:nvPr/>
          </p:nvSpPr>
          <p:spPr bwMode="auto">
            <a:xfrm>
              <a:off x="1872" y="1728"/>
              <a:ext cx="1872" cy="1584"/>
            </a:xfrm>
            <a:prstGeom prst="star16">
              <a:avLst>
                <a:gd name="adj" fmla="val 37500"/>
              </a:avLst>
            </a:prstGeom>
            <a:solidFill>
              <a:srgbClr val="CCFFCC"/>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7" name="Rectangle 9"/>
            <p:cNvSpPr>
              <a:spLocks noChangeArrowheads="1"/>
            </p:cNvSpPr>
            <p:nvPr/>
          </p:nvSpPr>
          <p:spPr bwMode="auto">
            <a:xfrm>
              <a:off x="2216" y="2016"/>
              <a:ext cx="1210" cy="912"/>
            </a:xfrm>
            <a:prstGeom prst="rect">
              <a:avLst/>
            </a:prstGeom>
            <a:noFill/>
            <a:ln w="9525">
              <a:noFill/>
              <a:miter lim="800000"/>
              <a:headEnd/>
              <a:tailEnd/>
            </a:ln>
          </p:spPr>
          <p:txBody>
            <a:bodyPr wrap="none" lIns="92075" tIns="46038" rIns="92075" bIns="46038">
              <a:spAutoFit/>
            </a:bodyPr>
            <a:lstStyle/>
            <a:p>
              <a:r>
                <a:rPr lang="en-GB" sz="2400" dirty="0"/>
                <a:t> </a:t>
              </a:r>
              <a:r>
                <a:rPr lang="en-GB" sz="2400" b="1" dirty="0"/>
                <a:t>Rational</a:t>
              </a:r>
            </a:p>
            <a:p>
              <a:r>
                <a:rPr lang="en-GB" sz="2400" b="1" dirty="0"/>
                <a:t> (Logical)</a:t>
              </a:r>
            </a:p>
            <a:p>
              <a:r>
                <a:rPr lang="en-GB" sz="2000" i="1" dirty="0"/>
                <a:t>Logical Thinking,</a:t>
              </a:r>
            </a:p>
            <a:p>
              <a:r>
                <a:rPr lang="en-GB" sz="2000" i="1" dirty="0" err="1"/>
                <a:t>Kepner-Tregoe</a:t>
              </a:r>
              <a:endParaRPr lang="en-GB" b="1" dirty="0"/>
            </a:p>
          </p:txBody>
        </p:sp>
      </p:grpSp>
      <p:grpSp>
        <p:nvGrpSpPr>
          <p:cNvPr id="8" name="Group 17"/>
          <p:cNvGrpSpPr>
            <a:grpSpLocks/>
          </p:cNvGrpSpPr>
          <p:nvPr/>
        </p:nvGrpSpPr>
        <p:grpSpPr bwMode="auto">
          <a:xfrm>
            <a:off x="5486400" y="3352800"/>
            <a:ext cx="3048000" cy="2819400"/>
            <a:chOff x="3792" y="2112"/>
            <a:chExt cx="1768" cy="1584"/>
          </a:xfrm>
        </p:grpSpPr>
        <p:sp>
          <p:nvSpPr>
            <p:cNvPr id="9" name="AutoShape 7"/>
            <p:cNvSpPr>
              <a:spLocks noChangeArrowheads="1"/>
            </p:cNvSpPr>
            <p:nvPr/>
          </p:nvSpPr>
          <p:spPr bwMode="auto">
            <a:xfrm>
              <a:off x="3792" y="2112"/>
              <a:ext cx="1768" cy="1584"/>
            </a:xfrm>
            <a:prstGeom prst="star16">
              <a:avLst>
                <a:gd name="adj" fmla="val 37500"/>
              </a:avLst>
            </a:prstGeom>
            <a:solidFill>
              <a:srgbClr val="CCFFCC"/>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10" name="Rectangle 11"/>
            <p:cNvSpPr>
              <a:spLocks noChangeArrowheads="1"/>
            </p:cNvSpPr>
            <p:nvPr/>
          </p:nvSpPr>
          <p:spPr bwMode="auto">
            <a:xfrm>
              <a:off x="4146" y="2715"/>
              <a:ext cx="1159" cy="467"/>
            </a:xfrm>
            <a:prstGeom prst="rect">
              <a:avLst/>
            </a:prstGeom>
            <a:noFill/>
            <a:ln w="9525">
              <a:noFill/>
              <a:miter lim="800000"/>
              <a:headEnd/>
              <a:tailEnd/>
            </a:ln>
          </p:spPr>
          <p:txBody>
            <a:bodyPr wrap="square" lIns="92075" tIns="46038" rIns="92075" bIns="46038">
              <a:spAutoFit/>
            </a:bodyPr>
            <a:lstStyle/>
            <a:p>
              <a:r>
                <a:rPr lang="en-GB" sz="2400" b="1" dirty="0" smtClean="0"/>
                <a:t>Soft Systems Methodology</a:t>
              </a:r>
              <a:endParaRPr lang="en-GB" sz="2400" b="1" dirty="0"/>
            </a:p>
          </p:txBody>
        </p:sp>
      </p:grpSp>
      <p:sp>
        <p:nvSpPr>
          <p:cNvPr id="11" name="Rectangle 8"/>
          <p:cNvSpPr>
            <a:spLocks noChangeArrowheads="1"/>
          </p:cNvSpPr>
          <p:nvPr/>
        </p:nvSpPr>
        <p:spPr bwMode="auto">
          <a:xfrm>
            <a:off x="685800" y="1983296"/>
            <a:ext cx="2667000" cy="1293304"/>
          </a:xfrm>
          <a:prstGeom prst="rect">
            <a:avLst/>
          </a:prstGeom>
          <a:noFill/>
          <a:ln w="9525">
            <a:noFill/>
            <a:miter lim="800000"/>
            <a:headEnd/>
            <a:tailEnd/>
          </a:ln>
        </p:spPr>
        <p:txBody>
          <a:bodyPr wrap="square" lIns="92075" tIns="46038" rIns="92075" bIns="46038">
            <a:spAutoFit/>
          </a:bodyPr>
          <a:lstStyle/>
          <a:p>
            <a:r>
              <a:rPr lang="en-GB" sz="2400" b="1" dirty="0"/>
              <a:t>Creative</a:t>
            </a:r>
          </a:p>
          <a:p>
            <a:r>
              <a:rPr lang="en-GB" i="1" dirty="0"/>
              <a:t>Brainstorming,</a:t>
            </a:r>
          </a:p>
          <a:p>
            <a:r>
              <a:rPr lang="en-GB" i="1" dirty="0" smtClean="0"/>
              <a:t>Synectics</a:t>
            </a:r>
          </a:p>
          <a:p>
            <a:r>
              <a:rPr lang="en-GB" i="1" dirty="0" smtClean="0"/>
              <a:t>Morphological analysis</a:t>
            </a:r>
            <a:endParaRPr lang="en-GB"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20762"/>
          </a:xfrm>
        </p:spPr>
        <p:txBody>
          <a:bodyPr/>
          <a:lstStyle/>
          <a:p>
            <a:r>
              <a:rPr lang="en-US" sz="4200" b="1" dirty="0" smtClean="0"/>
              <a:t>Approaches to problem solving;</a:t>
            </a:r>
            <a:endParaRPr lang="en-GB" sz="4200" dirty="0"/>
          </a:p>
        </p:txBody>
      </p:sp>
      <p:sp>
        <p:nvSpPr>
          <p:cNvPr id="3" name="Content Placeholder 2"/>
          <p:cNvSpPr>
            <a:spLocks noGrp="1"/>
          </p:cNvSpPr>
          <p:nvPr>
            <p:ph idx="1"/>
          </p:nvPr>
        </p:nvSpPr>
        <p:spPr>
          <a:xfrm>
            <a:off x="381000" y="1219200"/>
            <a:ext cx="8077200" cy="5257800"/>
          </a:xfrm>
        </p:spPr>
        <p:txBody>
          <a:bodyPr>
            <a:normAutofit/>
          </a:bodyPr>
          <a:lstStyle/>
          <a:p>
            <a:pPr>
              <a:buNone/>
            </a:pPr>
            <a:r>
              <a:rPr lang="en-GB" sz="3000" b="1" dirty="0" smtClean="0"/>
              <a:t>Creative strategy </a:t>
            </a:r>
          </a:p>
          <a:p>
            <a:r>
              <a:rPr lang="en-GB" sz="2800" dirty="0" smtClean="0"/>
              <a:t>Use knowledge &amp; experience we have and relate to problems being tackled. Often innovative but simple solutions produced.</a:t>
            </a:r>
          </a:p>
          <a:p>
            <a:endParaRPr lang="en-GB" sz="2800" dirty="0" smtClean="0"/>
          </a:p>
          <a:p>
            <a:pPr>
              <a:buNone/>
            </a:pPr>
            <a:r>
              <a:rPr lang="en-GB" sz="3000" b="1" dirty="0" smtClean="0"/>
              <a:t>Rational or logical or analytical strategy</a:t>
            </a:r>
            <a:endParaRPr lang="en-GB" sz="3000" dirty="0" smtClean="0"/>
          </a:p>
          <a:p>
            <a:r>
              <a:rPr lang="en-GB" sz="2800" dirty="0" smtClean="0"/>
              <a:t>Careful &amp; methodological approach - common sense.</a:t>
            </a:r>
          </a:p>
          <a:p>
            <a:r>
              <a:rPr lang="en-GB" sz="2800" dirty="0" smtClean="0"/>
              <a:t>Methodically working through a set of rational steps (based on reason and done realistically).</a:t>
            </a:r>
          </a:p>
        </p:txBody>
      </p:sp>
      <p:sp>
        <p:nvSpPr>
          <p:cNvPr id="5" name="Footer Placeholder 4"/>
          <p:cNvSpPr>
            <a:spLocks noGrp="1"/>
          </p:cNvSpPr>
          <p:nvPr>
            <p:ph type="ftr" sz="quarter" idx="11"/>
          </p:nvPr>
        </p:nvSpPr>
        <p:spPr/>
        <p:txBody>
          <a:bodyPr/>
          <a:lstStyle/>
          <a:p>
            <a:r>
              <a:rPr lang="en-GB" smtClean="0"/>
              <a:t>information systems modeling</a:t>
            </a:r>
            <a:endParaRPr lang="en-GB"/>
          </a:p>
        </p:txBody>
      </p:sp>
      <p:sp>
        <p:nvSpPr>
          <p:cNvPr id="4" name="Slide Number Placeholder 3"/>
          <p:cNvSpPr>
            <a:spLocks noGrp="1"/>
          </p:cNvSpPr>
          <p:nvPr>
            <p:ph type="sldNum" sz="quarter" idx="12"/>
          </p:nvPr>
        </p:nvSpPr>
        <p:spPr/>
        <p:txBody>
          <a:bodyPr/>
          <a:lstStyle/>
          <a:p>
            <a:fld id="{F0497662-2845-4084-AAE5-A5A88DC6C629}" type="slidenum">
              <a:rPr lang="en-GB" smtClean="0"/>
              <a:pPr/>
              <a:t>9</a:t>
            </a:fld>
            <a:endParaRPr lang="en-GB"/>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1177</TotalTime>
  <Words>1769</Words>
  <Application>Microsoft Office PowerPoint</Application>
  <PresentationFormat>On-screen Show (4:3)</PresentationFormat>
  <Paragraphs>290</Paragraphs>
  <Slides>36</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3" baseType="lpstr">
      <vt:lpstr>Arial</vt:lpstr>
      <vt:lpstr>Calibri</vt:lpstr>
      <vt:lpstr>Cambria</vt:lpstr>
      <vt:lpstr>Monotype Sorts</vt:lpstr>
      <vt:lpstr>Symbol</vt:lpstr>
      <vt:lpstr>Adjacency</vt:lpstr>
      <vt:lpstr>Clip</vt:lpstr>
      <vt:lpstr>Systems Modelling  </vt:lpstr>
      <vt:lpstr>Learning Objectives</vt:lpstr>
      <vt:lpstr>What is problem solving?!</vt:lpstr>
      <vt:lpstr>What is problem solving?</vt:lpstr>
      <vt:lpstr>Problem solving description</vt:lpstr>
      <vt:lpstr>Classifying a problem</vt:lpstr>
      <vt:lpstr>Classifying a problem</vt:lpstr>
      <vt:lpstr>Approaches (Strategies) to problem solving;</vt:lpstr>
      <vt:lpstr>Approaches to problem solving;</vt:lpstr>
      <vt:lpstr>Approaches to problem solving;</vt:lpstr>
      <vt:lpstr>Soft Systems; Five Es of decision criteria</vt:lpstr>
      <vt:lpstr>Take  note;</vt:lpstr>
      <vt:lpstr>Three Typical IS problems</vt:lpstr>
      <vt:lpstr>Choosing a strategy</vt:lpstr>
      <vt:lpstr>Creative problem solving </vt:lpstr>
      <vt:lpstr>Brain storming</vt:lpstr>
      <vt:lpstr>Rule of Brain storming</vt:lpstr>
      <vt:lpstr>When to use brain storming</vt:lpstr>
      <vt:lpstr>When NOT to use brain storming</vt:lpstr>
      <vt:lpstr>Synectics </vt:lpstr>
      <vt:lpstr>Synectics </vt:lpstr>
      <vt:lpstr>Synectics </vt:lpstr>
      <vt:lpstr>Morphological Analysis </vt:lpstr>
      <vt:lpstr>Rational/Logical strategies</vt:lpstr>
      <vt:lpstr>Logical thinking</vt:lpstr>
      <vt:lpstr>Logical strategies</vt:lpstr>
      <vt:lpstr>Logical thinking</vt:lpstr>
      <vt:lpstr>Kepner-Tregoe</vt:lpstr>
      <vt:lpstr>Kepner-Tregoe : Problem Analysis</vt:lpstr>
      <vt:lpstr>When to use Kepner-Tregoe</vt:lpstr>
      <vt:lpstr>When to NOT to use Kepner-Tregoe</vt:lpstr>
      <vt:lpstr>Soft Systems Methodology (SSM)</vt:lpstr>
      <vt:lpstr>The 7-Stage Approach of SSM</vt:lpstr>
      <vt:lpstr>SSM</vt:lpstr>
      <vt:lpstr>Summary </vt:lpstr>
      <vt:lpstr>Exercise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Modelling  Introduction to Problem Solving</dc:title>
  <dc:creator>Suha Rand</dc:creator>
  <cp:lastModifiedBy>Zake</cp:lastModifiedBy>
  <cp:revision>105</cp:revision>
  <dcterms:created xsi:type="dcterms:W3CDTF">2012-02-07T18:40:35Z</dcterms:created>
  <dcterms:modified xsi:type="dcterms:W3CDTF">2019-09-28T06:37:51Z</dcterms:modified>
</cp:coreProperties>
</file>