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62"/>
  </p:notesMasterIdLst>
  <p:handoutMasterIdLst>
    <p:handoutMasterId r:id="rId63"/>
  </p:handoutMasterIdLst>
  <p:sldIdLst>
    <p:sldId id="446" r:id="rId2"/>
    <p:sldId id="268" r:id="rId3"/>
    <p:sldId id="270" r:id="rId4"/>
    <p:sldId id="271" r:id="rId5"/>
    <p:sldId id="448" r:id="rId6"/>
    <p:sldId id="418" r:id="rId7"/>
    <p:sldId id="425" r:id="rId8"/>
    <p:sldId id="269" r:id="rId9"/>
    <p:sldId id="261" r:id="rId10"/>
    <p:sldId id="387" r:id="rId11"/>
    <p:sldId id="386" r:id="rId12"/>
    <p:sldId id="392" r:id="rId13"/>
    <p:sldId id="394" r:id="rId14"/>
    <p:sldId id="393" r:id="rId15"/>
    <p:sldId id="388" r:id="rId16"/>
    <p:sldId id="389" r:id="rId17"/>
    <p:sldId id="403" r:id="rId18"/>
    <p:sldId id="419" r:id="rId19"/>
    <p:sldId id="456" r:id="rId20"/>
    <p:sldId id="390" r:id="rId21"/>
    <p:sldId id="279" r:id="rId22"/>
    <p:sldId id="280" r:id="rId23"/>
    <p:sldId id="452" r:id="rId24"/>
    <p:sldId id="453" r:id="rId25"/>
    <p:sldId id="450" r:id="rId26"/>
    <p:sldId id="451" r:id="rId27"/>
    <p:sldId id="421" r:id="rId28"/>
    <p:sldId id="422" r:id="rId29"/>
    <p:sldId id="383" r:id="rId30"/>
    <p:sldId id="398" r:id="rId31"/>
    <p:sldId id="395" r:id="rId32"/>
    <p:sldId id="396" r:id="rId33"/>
    <p:sldId id="282" r:id="rId34"/>
    <p:sldId id="370" r:id="rId35"/>
    <p:sldId id="410" r:id="rId36"/>
    <p:sldId id="401" r:id="rId37"/>
    <p:sldId id="402" r:id="rId38"/>
    <p:sldId id="404" r:id="rId39"/>
    <p:sldId id="406" r:id="rId40"/>
    <p:sldId id="405" r:id="rId41"/>
    <p:sldId id="407" r:id="rId42"/>
    <p:sldId id="408" r:id="rId43"/>
    <p:sldId id="411" r:id="rId44"/>
    <p:sldId id="428" r:id="rId45"/>
    <p:sldId id="429" r:id="rId46"/>
    <p:sldId id="430" r:id="rId47"/>
    <p:sldId id="431" r:id="rId48"/>
    <p:sldId id="432" r:id="rId49"/>
    <p:sldId id="433" r:id="rId50"/>
    <p:sldId id="434" r:id="rId51"/>
    <p:sldId id="442" r:id="rId52"/>
    <p:sldId id="437" r:id="rId53"/>
    <p:sldId id="438" r:id="rId54"/>
    <p:sldId id="439" r:id="rId55"/>
    <p:sldId id="443" r:id="rId56"/>
    <p:sldId id="444" r:id="rId57"/>
    <p:sldId id="455" r:id="rId58"/>
    <p:sldId id="440" r:id="rId59"/>
    <p:sldId id="441" r:id="rId60"/>
    <p:sldId id="454" r:id="rId61"/>
  </p:sldIdLst>
  <p:sldSz cx="9144000" cy="6858000" type="screen4x3"/>
  <p:notesSz cx="9144000" cy="69802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9" autoAdjust="0"/>
  </p:normalViewPr>
  <p:slideViewPr>
    <p:cSldViewPr>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92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5180013" y="0"/>
            <a:ext cx="3962400" cy="349250"/>
          </a:xfrm>
          <a:prstGeom prst="rect">
            <a:avLst/>
          </a:prstGeom>
        </p:spPr>
        <p:txBody>
          <a:bodyPr vert="horz" lIns="91440" tIns="45720" rIns="91440" bIns="45720" rtlCol="0"/>
          <a:lstStyle>
            <a:lvl1pPr algn="r" eaLnBrk="1" hangingPunct="1">
              <a:defRPr sz="1200">
                <a:latin typeface="Arial" charset="0"/>
              </a:defRPr>
            </a:lvl1pPr>
          </a:lstStyle>
          <a:p>
            <a:pPr>
              <a:defRPr/>
            </a:pPr>
            <a:fld id="{BA5D7F9D-BEF7-4CC8-A270-C28F3E9A2241}" type="datetimeFigureOut">
              <a:rPr lang="en-US"/>
              <a:pPr>
                <a:defRPr/>
              </a:pPr>
              <a:t>7/7/2016</a:t>
            </a:fld>
            <a:endParaRPr lang="en-US"/>
          </a:p>
        </p:txBody>
      </p:sp>
      <p:sp>
        <p:nvSpPr>
          <p:cNvPr id="4" name="Footer Placeholder 3"/>
          <p:cNvSpPr>
            <a:spLocks noGrp="1"/>
          </p:cNvSpPr>
          <p:nvPr>
            <p:ph type="ftr" sz="quarter" idx="2"/>
          </p:nvPr>
        </p:nvSpPr>
        <p:spPr>
          <a:xfrm>
            <a:off x="0" y="6629400"/>
            <a:ext cx="3962400" cy="3492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180013" y="6629400"/>
            <a:ext cx="3962400" cy="349250"/>
          </a:xfrm>
          <a:prstGeom prst="rect">
            <a:avLst/>
          </a:prstGeom>
        </p:spPr>
        <p:txBody>
          <a:bodyPr vert="horz" lIns="91440" tIns="45720" rIns="91440" bIns="45720" rtlCol="0" anchor="b"/>
          <a:lstStyle>
            <a:lvl1pPr algn="r" eaLnBrk="1" hangingPunct="1">
              <a:defRPr sz="1200">
                <a:latin typeface="Arial" charset="0"/>
              </a:defRPr>
            </a:lvl1pPr>
          </a:lstStyle>
          <a:p>
            <a:pPr>
              <a:defRPr/>
            </a:pPr>
            <a:fld id="{9391AE54-8FE3-41C1-BDB9-D324EB609E20}" type="slidenum">
              <a:rPr lang="en-US"/>
              <a:pPr>
                <a:defRPr/>
              </a:pPr>
              <a:t>‹#›</a:t>
            </a:fld>
            <a:endParaRPr lang="en-US"/>
          </a:p>
        </p:txBody>
      </p:sp>
    </p:spTree>
    <p:extLst>
      <p:ext uri="{BB962C8B-B14F-4D97-AF65-F5344CB8AC3E}">
        <p14:creationId xmlns:p14="http://schemas.microsoft.com/office/powerpoint/2010/main" val="91577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92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180013" y="0"/>
            <a:ext cx="3962400" cy="349250"/>
          </a:xfrm>
          <a:prstGeom prst="rect">
            <a:avLst/>
          </a:prstGeom>
        </p:spPr>
        <p:txBody>
          <a:bodyPr vert="horz" lIns="91440" tIns="45720" rIns="91440" bIns="45720" rtlCol="0"/>
          <a:lstStyle>
            <a:lvl1pPr algn="r" eaLnBrk="1" hangingPunct="1">
              <a:defRPr sz="1200">
                <a:latin typeface="Arial" charset="0"/>
              </a:defRPr>
            </a:lvl1pPr>
          </a:lstStyle>
          <a:p>
            <a:pPr>
              <a:defRPr/>
            </a:pPr>
            <a:fld id="{D1BB903E-CB50-4D4F-AD57-252482EC1DCE}" type="datetimeFigureOut">
              <a:rPr lang="en-US"/>
              <a:pPr>
                <a:defRPr/>
              </a:pPr>
              <a:t>7/7/2016</a:t>
            </a:fld>
            <a:endParaRPr lang="en-US"/>
          </a:p>
        </p:txBody>
      </p:sp>
      <p:sp>
        <p:nvSpPr>
          <p:cNvPr id="4" name="Slide Image Placeholder 3"/>
          <p:cNvSpPr>
            <a:spLocks noGrp="1" noRot="1" noChangeAspect="1"/>
          </p:cNvSpPr>
          <p:nvPr>
            <p:ph type="sldImg" idx="2"/>
          </p:nvPr>
        </p:nvSpPr>
        <p:spPr>
          <a:xfrm>
            <a:off x="2827338" y="523875"/>
            <a:ext cx="3489325" cy="26177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316288"/>
            <a:ext cx="7315200" cy="31400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29400"/>
            <a:ext cx="3962400" cy="3492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180013" y="6629400"/>
            <a:ext cx="3962400" cy="349250"/>
          </a:xfrm>
          <a:prstGeom prst="rect">
            <a:avLst/>
          </a:prstGeom>
        </p:spPr>
        <p:txBody>
          <a:bodyPr vert="horz" lIns="91440" tIns="45720" rIns="91440" bIns="45720" rtlCol="0" anchor="b"/>
          <a:lstStyle>
            <a:lvl1pPr algn="r" eaLnBrk="1" hangingPunct="1">
              <a:defRPr sz="1200">
                <a:latin typeface="Arial" charset="0"/>
              </a:defRPr>
            </a:lvl1pPr>
          </a:lstStyle>
          <a:p>
            <a:pPr>
              <a:defRPr/>
            </a:pPr>
            <a:fld id="{7A43DEF2-C794-489E-B888-99C65CF31AE5}" type="slidenum">
              <a:rPr lang="en-US"/>
              <a:pPr>
                <a:defRPr/>
              </a:pPr>
              <a:t>‹#›</a:t>
            </a:fld>
            <a:endParaRPr lang="en-US"/>
          </a:p>
        </p:txBody>
      </p:sp>
    </p:spTree>
    <p:extLst>
      <p:ext uri="{BB962C8B-B14F-4D97-AF65-F5344CB8AC3E}">
        <p14:creationId xmlns:p14="http://schemas.microsoft.com/office/powerpoint/2010/main" val="682361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6F4149-EBDB-4653-9464-902A8E753FA9}" type="slidenum">
              <a:rPr lang="en-GB" smtClean="0"/>
              <a:pPr/>
              <a:t>6</a:t>
            </a:fld>
            <a:endParaRPr lang="en-GB"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8724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21ECA3-F87D-4E9A-A64D-C528591EB813}" type="slidenum">
              <a:rPr lang="en-GB" smtClean="0"/>
              <a:pPr/>
              <a:t>54</a:t>
            </a:fld>
            <a:endParaRPr lang="en-GB"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8172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F9E421-639A-4CB6-B6B7-22C363523698}" type="slidenum">
              <a:rPr lang="en-GB" smtClean="0"/>
              <a:pPr/>
              <a:t>23</a:t>
            </a:fld>
            <a:endParaRPr lang="en-GB"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12469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B3EA8F-0A6A-4318-92E4-F177C6BDACB6}" type="slidenum">
              <a:rPr lang="en-GB" smtClean="0"/>
              <a:pPr/>
              <a:t>24</a:t>
            </a:fld>
            <a:endParaRPr lang="en-GB"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3699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52BA6A-4137-4F54-9A3A-5B249650D2C2}" type="slidenum">
              <a:rPr lang="en-GB" smtClean="0"/>
              <a:pPr/>
              <a:t>27</a:t>
            </a:fld>
            <a:endParaRPr lang="en-GB"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0758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4B9CD8-16A0-4876-953D-539E4D5EB6D2}" type="slidenum">
              <a:rPr lang="en-GB" smtClean="0"/>
              <a:pPr/>
              <a:t>28</a:t>
            </a:fld>
            <a:endParaRPr lang="en-GB"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5082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84277E-1386-43A8-9250-02E9332B9186}" type="slidenum">
              <a:rPr lang="en-GB" smtClean="0"/>
              <a:pPr/>
              <a:t>29</a:t>
            </a:fld>
            <a:endParaRPr lang="en-GB"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7881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28AF72-8EDA-4ACC-90FD-CCDE3CD1C824}" type="slidenum">
              <a:rPr lang="en-GB" smtClean="0"/>
              <a:pPr/>
              <a:t>43</a:t>
            </a:fld>
            <a:endParaRPr lang="en-GB"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63814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845DE3-D161-4C97-9262-F4AA63CE9F03}" type="slidenum">
              <a:rPr lang="en-GB" smtClean="0"/>
              <a:pPr/>
              <a:t>51</a:t>
            </a:fld>
            <a:endParaRPr lang="en-GB"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89870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2D90C1-DAD9-4D34-9CE5-6DEA42D70B6B}" type="slidenum">
              <a:rPr lang="en-GB" smtClean="0"/>
              <a:pPr/>
              <a:t>53</a:t>
            </a:fld>
            <a:endParaRPr lang="en-GB"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5774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5E57D13-660F-44E1-954A-9BD816A18701}" type="datetime1">
              <a:rPr lang="en-US"/>
              <a:pPr>
                <a:defRPr/>
              </a:pPr>
              <a:t>7/7/2016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EC55AA-467A-4D65-A264-C3B02BEA293C}" type="slidenum">
              <a:rPr lang="en-US"/>
              <a:pPr>
                <a:defRPr/>
              </a:pPr>
              <a:t>‹#›</a:t>
            </a:fld>
            <a:endParaRPr lang="en-US"/>
          </a:p>
        </p:txBody>
      </p:sp>
    </p:spTree>
    <p:extLst>
      <p:ext uri="{BB962C8B-B14F-4D97-AF65-F5344CB8AC3E}">
        <p14:creationId xmlns:p14="http://schemas.microsoft.com/office/powerpoint/2010/main" val="261340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1E71D82-6518-42F2-8F46-796F7BB87B40}" type="datetime1">
              <a:rPr lang="en-US"/>
              <a:pPr>
                <a:defRPr/>
              </a:pPr>
              <a:t>7/7/2016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4C0E0D-8851-431E-9F24-24A3AC17698C}" type="slidenum">
              <a:rPr lang="en-US"/>
              <a:pPr>
                <a:defRPr/>
              </a:pPr>
              <a:t>‹#›</a:t>
            </a:fld>
            <a:endParaRPr lang="en-US"/>
          </a:p>
        </p:txBody>
      </p:sp>
    </p:spTree>
    <p:extLst>
      <p:ext uri="{BB962C8B-B14F-4D97-AF65-F5344CB8AC3E}">
        <p14:creationId xmlns:p14="http://schemas.microsoft.com/office/powerpoint/2010/main" val="344985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90EDF4D-4790-4E78-AE34-37D587C67C17}" type="datetime1">
              <a:rPr lang="en-US"/>
              <a:pPr>
                <a:defRPr/>
              </a:pPr>
              <a:t>7/7/2016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D651FFE-8C36-4AF8-8419-65BF78810FC1}" type="slidenum">
              <a:rPr lang="en-US"/>
              <a:pPr>
                <a:defRPr/>
              </a:pPr>
              <a:t>‹#›</a:t>
            </a:fld>
            <a:endParaRPr lang="en-US"/>
          </a:p>
        </p:txBody>
      </p:sp>
    </p:spTree>
    <p:extLst>
      <p:ext uri="{BB962C8B-B14F-4D97-AF65-F5344CB8AC3E}">
        <p14:creationId xmlns:p14="http://schemas.microsoft.com/office/powerpoint/2010/main" val="286599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1760" y="761389"/>
            <a:ext cx="7925760" cy="1143458"/>
          </a:xfrm>
        </p:spPr>
        <p:txBody>
          <a:bodyPr lIns="81272" tIns="40636" rIns="81272" bIns="40636"/>
          <a:lstStyle/>
          <a:p>
            <a:r>
              <a:rPr lang="en-US" smtClean="0"/>
              <a:t>Click to edit Master title style</a:t>
            </a:r>
            <a:endParaRPr lang="en-GB"/>
          </a:p>
        </p:txBody>
      </p:sp>
      <p:sp>
        <p:nvSpPr>
          <p:cNvPr id="3" name="ClipArt Placeholder 2"/>
          <p:cNvSpPr>
            <a:spLocks noGrp="1"/>
          </p:cNvSpPr>
          <p:nvPr>
            <p:ph type="clipArt" sz="half" idx="1"/>
          </p:nvPr>
        </p:nvSpPr>
        <p:spPr>
          <a:xfrm>
            <a:off x="838081" y="2362506"/>
            <a:ext cx="3777120" cy="3724485"/>
          </a:xfrm>
        </p:spPr>
        <p:txBody>
          <a:bodyPr rtlCol="0">
            <a:normAutofit/>
          </a:bodyPr>
          <a:lstStyle/>
          <a:p>
            <a:pPr lvl="0"/>
            <a:r>
              <a:rPr lang="en-US" noProof="0" smtClean="0"/>
              <a:t>Click icon to add online image</a:t>
            </a:r>
            <a:endParaRPr lang="en-GB" noProof="0" smtClean="0"/>
          </a:p>
        </p:txBody>
      </p:sp>
      <p:sp>
        <p:nvSpPr>
          <p:cNvPr id="4" name="Text Placeholder 3"/>
          <p:cNvSpPr>
            <a:spLocks noGrp="1"/>
          </p:cNvSpPr>
          <p:nvPr>
            <p:ph type="body" sz="half" idx="2"/>
          </p:nvPr>
        </p:nvSpPr>
        <p:spPr>
          <a:xfrm>
            <a:off x="4753440" y="2362506"/>
            <a:ext cx="3777120" cy="37244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p:txBody>
          <a:bodyPr lIns="81272" tIns="40636" rIns="81272" bIns="40636"/>
          <a:lstStyle>
            <a:lvl1pPr fontAlgn="base">
              <a:spcBef>
                <a:spcPct val="0"/>
              </a:spcBef>
              <a:spcAft>
                <a:spcPct val="0"/>
              </a:spcAft>
              <a:defRPr>
                <a:latin typeface="Arial" charset="0"/>
              </a:defRPr>
            </a:lvl1pPr>
          </a:lstStyle>
          <a:p>
            <a:pPr>
              <a:defRPr/>
            </a:pPr>
            <a:endParaRPr lang="en-US"/>
          </a:p>
        </p:txBody>
      </p:sp>
      <p:sp>
        <p:nvSpPr>
          <p:cNvPr id="6" name="Rectangle 13"/>
          <p:cNvSpPr>
            <a:spLocks noGrp="1" noChangeArrowheads="1"/>
          </p:cNvSpPr>
          <p:nvPr>
            <p:ph type="sldNum" sz="quarter" idx="11"/>
          </p:nvPr>
        </p:nvSpPr>
        <p:spPr/>
        <p:txBody>
          <a:bodyPr tIns="40636" bIns="40636"/>
          <a:lstStyle>
            <a:lvl1pPr fontAlgn="base">
              <a:spcBef>
                <a:spcPct val="0"/>
              </a:spcBef>
              <a:spcAft>
                <a:spcPct val="0"/>
              </a:spcAft>
              <a:defRPr>
                <a:latin typeface="Arial" charset="0"/>
              </a:defRPr>
            </a:lvl1pPr>
          </a:lstStyle>
          <a:p>
            <a:pPr>
              <a:defRPr/>
            </a:pPr>
            <a:fld id="{9A698138-EDF0-4539-98C8-C2C650C05DFE}" type="slidenum">
              <a:rPr lang="en-US"/>
              <a:pPr>
                <a:defRPr/>
              </a:pPr>
              <a:t>‹#›</a:t>
            </a:fld>
            <a:endParaRPr lang="en-US"/>
          </a:p>
        </p:txBody>
      </p:sp>
    </p:spTree>
    <p:extLst>
      <p:ext uri="{BB962C8B-B14F-4D97-AF65-F5344CB8AC3E}">
        <p14:creationId xmlns:p14="http://schemas.microsoft.com/office/powerpoint/2010/main" val="60555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fontAlgn="base">
              <a:spcBef>
                <a:spcPct val="0"/>
              </a:spcBef>
              <a:spcAft>
                <a:spcPct val="0"/>
              </a:spcAft>
              <a:defRPr smtClean="0">
                <a:solidFill>
                  <a:schemeClr val="tx1">
                    <a:tint val="75000"/>
                  </a:schemeClr>
                </a:solidFill>
                <a:latin typeface="Arial" charset="0"/>
              </a:defRPr>
            </a:lvl1pPr>
          </a:lstStyle>
          <a:p>
            <a:pPr>
              <a:defRPr/>
            </a:pPr>
            <a:r>
              <a:rPr lang="en-US"/>
              <a:t>CSC 1100                                   </a:t>
            </a:r>
          </a:p>
        </p:txBody>
      </p:sp>
      <p:sp>
        <p:nvSpPr>
          <p:cNvPr id="6" name="Rectangle 8"/>
          <p:cNvSpPr>
            <a:spLocks noGrp="1" noChangeArrowheads="1"/>
          </p:cNvSpPr>
          <p:nvPr>
            <p:ph type="sldNum"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r>
              <a:rPr lang="en-US"/>
              <a:t> Slide </a:t>
            </a:r>
            <a:fld id="{7F03B179-6406-4700-BACF-F7CF63360454}" type="slidenum">
              <a:rPr lang="en-US"/>
              <a:pPr>
                <a:defRPr/>
              </a:pPr>
              <a:t>‹#›</a:t>
            </a:fld>
            <a:endParaRPr lang="en-US"/>
          </a:p>
        </p:txBody>
      </p:sp>
    </p:spTree>
    <p:extLst>
      <p:ext uri="{BB962C8B-B14F-4D97-AF65-F5344CB8AC3E}">
        <p14:creationId xmlns:p14="http://schemas.microsoft.com/office/powerpoint/2010/main" val="233440001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32CD4A7-1CE7-4D56-8D0B-773432813D60}" type="datetime1">
              <a:rPr lang="en-US"/>
              <a:pPr>
                <a:defRPr/>
              </a:pPr>
              <a:t>7/7/2016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167D670-ABBE-4E79-869C-982426A65B65}" type="slidenum">
              <a:rPr lang="en-US"/>
              <a:pPr>
                <a:defRPr/>
              </a:pPr>
              <a:t>‹#›</a:t>
            </a:fld>
            <a:endParaRPr lang="en-US"/>
          </a:p>
        </p:txBody>
      </p:sp>
    </p:spTree>
    <p:extLst>
      <p:ext uri="{BB962C8B-B14F-4D97-AF65-F5344CB8AC3E}">
        <p14:creationId xmlns:p14="http://schemas.microsoft.com/office/powerpoint/2010/main" val="192423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B739E3-147B-459F-A18B-791B887A81D9}" type="datetime1">
              <a:rPr lang="en-US"/>
              <a:pPr>
                <a:defRPr/>
              </a:pPr>
              <a:t>7/7/2016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A47754-C629-4C50-8B60-A20080748F16}" type="slidenum">
              <a:rPr lang="en-US"/>
              <a:pPr>
                <a:defRPr/>
              </a:pPr>
              <a:t>‹#›</a:t>
            </a:fld>
            <a:endParaRPr lang="en-US"/>
          </a:p>
        </p:txBody>
      </p:sp>
    </p:spTree>
    <p:extLst>
      <p:ext uri="{BB962C8B-B14F-4D97-AF65-F5344CB8AC3E}">
        <p14:creationId xmlns:p14="http://schemas.microsoft.com/office/powerpoint/2010/main" val="134826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E41646-4C66-4CED-B86F-2AA2BF5A42C9}" type="datetime1">
              <a:rPr lang="en-US"/>
              <a:pPr>
                <a:defRPr/>
              </a:pPr>
              <a:t>7/7/2016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A2A10F-57F9-4F8B-80D0-1FF6ACC4F5ED}" type="slidenum">
              <a:rPr lang="en-US"/>
              <a:pPr>
                <a:defRPr/>
              </a:pPr>
              <a:t>‹#›</a:t>
            </a:fld>
            <a:endParaRPr lang="en-US"/>
          </a:p>
        </p:txBody>
      </p:sp>
    </p:spTree>
    <p:extLst>
      <p:ext uri="{BB962C8B-B14F-4D97-AF65-F5344CB8AC3E}">
        <p14:creationId xmlns:p14="http://schemas.microsoft.com/office/powerpoint/2010/main" val="187937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9CAC137-CFC2-41B8-AA3A-1BE0D3998822}" type="datetime1">
              <a:rPr lang="en-US"/>
              <a:pPr>
                <a:defRPr/>
              </a:pPr>
              <a:t>7/7/2016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D0D804-2ABE-4416-A3E0-4C3843DDF6AD}" type="slidenum">
              <a:rPr lang="en-US"/>
              <a:pPr>
                <a:defRPr/>
              </a:pPr>
              <a:t>‹#›</a:t>
            </a:fld>
            <a:endParaRPr lang="en-US"/>
          </a:p>
        </p:txBody>
      </p:sp>
    </p:spTree>
    <p:extLst>
      <p:ext uri="{BB962C8B-B14F-4D97-AF65-F5344CB8AC3E}">
        <p14:creationId xmlns:p14="http://schemas.microsoft.com/office/powerpoint/2010/main" val="384705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A1D3D2B-DBCD-4BFF-B1A3-1619426226C7}" type="datetime1">
              <a:rPr lang="en-US"/>
              <a:pPr>
                <a:defRPr/>
              </a:pPr>
              <a:t>7/7/2016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94272A-121A-47F0-ABC0-EA47545EC777}" type="slidenum">
              <a:rPr lang="en-US"/>
              <a:pPr>
                <a:defRPr/>
              </a:pPr>
              <a:t>‹#›</a:t>
            </a:fld>
            <a:endParaRPr lang="en-US"/>
          </a:p>
        </p:txBody>
      </p:sp>
    </p:spTree>
    <p:extLst>
      <p:ext uri="{BB962C8B-B14F-4D97-AF65-F5344CB8AC3E}">
        <p14:creationId xmlns:p14="http://schemas.microsoft.com/office/powerpoint/2010/main" val="21968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5E7BF0-F691-4710-9C86-30CAA5FC3440}" type="datetime1">
              <a:rPr lang="en-US"/>
              <a:pPr>
                <a:defRPr/>
              </a:pPr>
              <a:t>7/7/2016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F169BC-600B-4D8A-B636-AC054B6CC175}" type="slidenum">
              <a:rPr lang="en-US"/>
              <a:pPr>
                <a:defRPr/>
              </a:pPr>
              <a:t>‹#›</a:t>
            </a:fld>
            <a:endParaRPr lang="en-US"/>
          </a:p>
        </p:txBody>
      </p:sp>
    </p:spTree>
    <p:extLst>
      <p:ext uri="{BB962C8B-B14F-4D97-AF65-F5344CB8AC3E}">
        <p14:creationId xmlns:p14="http://schemas.microsoft.com/office/powerpoint/2010/main" val="91518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02D8BFD-B79C-47A6-A564-969CFD496542}" type="datetime1">
              <a:rPr lang="en-US"/>
              <a:pPr>
                <a:defRPr/>
              </a:pPr>
              <a:t>7/7/2016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12188D-7C70-416F-B8AE-2DD3C816B7E3}" type="slidenum">
              <a:rPr lang="en-US"/>
              <a:pPr>
                <a:defRPr/>
              </a:pPr>
              <a:t>‹#›</a:t>
            </a:fld>
            <a:endParaRPr lang="en-US"/>
          </a:p>
        </p:txBody>
      </p:sp>
    </p:spTree>
    <p:extLst>
      <p:ext uri="{BB962C8B-B14F-4D97-AF65-F5344CB8AC3E}">
        <p14:creationId xmlns:p14="http://schemas.microsoft.com/office/powerpoint/2010/main" val="170910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9D51DA-1FF1-4177-B72E-DBDA3B15B851}" type="datetime1">
              <a:rPr lang="en-US"/>
              <a:pPr>
                <a:defRPr/>
              </a:pPr>
              <a:t>7/7/2016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1C970D-2D94-4ABC-8603-CAF3A7AACBBC}" type="slidenum">
              <a:rPr lang="en-US"/>
              <a:pPr>
                <a:defRPr/>
              </a:pPr>
              <a:t>‹#›</a:t>
            </a:fld>
            <a:endParaRPr lang="en-US"/>
          </a:p>
        </p:txBody>
      </p:sp>
    </p:spTree>
    <p:extLst>
      <p:ext uri="{BB962C8B-B14F-4D97-AF65-F5344CB8AC3E}">
        <p14:creationId xmlns:p14="http://schemas.microsoft.com/office/powerpoint/2010/main" val="64684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3000">
              <a:schemeClr val="accent4">
                <a:lumMod val="0"/>
                <a:lumOff val="10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95E8AEA9-C708-40CC-9B31-809EEE695FF5}" type="datetime1">
              <a:rPr lang="en-US"/>
              <a:pPr>
                <a:defRPr/>
              </a:pPr>
              <a:t>7/7/2016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r>
              <a:rPr lang="en-US"/>
              <a:t>BIT 1104 - Computer Systems</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C6D2B858-4C54-47E4-AC19-D40AA6C560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48600" cy="1447800"/>
          </a:xfrm>
        </p:spPr>
        <p:txBody>
          <a:bodyPr rtlCol="0">
            <a:noAutofit/>
          </a:bodyPr>
          <a:lstStyle/>
          <a:p>
            <a:pPr fontAlgn="auto">
              <a:spcAft>
                <a:spcPts val="0"/>
              </a:spcAft>
              <a:defRPr/>
            </a:pPr>
            <a:r>
              <a:rPr lang="en-US" sz="4400" b="1" dirty="0">
                <a:solidFill>
                  <a:schemeClr val="accent6">
                    <a:lumMod val="50000"/>
                  </a:schemeClr>
                </a:solidFill>
                <a:cs typeface="Times New Roman" panose="02020603050405020304" pitchFamily="18" charset="0"/>
              </a:rPr>
              <a:t>UCC </a:t>
            </a:r>
            <a:r>
              <a:rPr lang="en-US" sz="4400" b="1" dirty="0" smtClean="0">
                <a:solidFill>
                  <a:schemeClr val="accent6">
                    <a:lumMod val="50000"/>
                  </a:schemeClr>
                </a:solidFill>
                <a:cs typeface="Times New Roman" panose="02020603050405020304" pitchFamily="18" charset="0"/>
              </a:rPr>
              <a:t>1100</a:t>
            </a:r>
            <a:r>
              <a:rPr lang="en-US" sz="4400" b="1" dirty="0">
                <a:solidFill>
                  <a:schemeClr val="accent6">
                    <a:lumMod val="50000"/>
                  </a:schemeClr>
                </a:solidFill>
                <a:cs typeface="Times New Roman" panose="02020603050405020304" pitchFamily="18" charset="0"/>
              </a:rPr>
              <a:t/>
            </a:r>
            <a:br>
              <a:rPr lang="en-US" sz="4400" b="1" dirty="0">
                <a:solidFill>
                  <a:schemeClr val="accent6">
                    <a:lumMod val="50000"/>
                  </a:schemeClr>
                </a:solidFill>
                <a:cs typeface="Times New Roman" panose="02020603050405020304" pitchFamily="18" charset="0"/>
              </a:rPr>
            </a:br>
            <a:r>
              <a:rPr lang="en-US" sz="4400" b="1" dirty="0">
                <a:solidFill>
                  <a:schemeClr val="accent6">
                    <a:lumMod val="50000"/>
                  </a:schemeClr>
                </a:solidFill>
                <a:cs typeface="Times New Roman" panose="02020603050405020304" pitchFamily="18" charset="0"/>
              </a:rPr>
              <a:t>Computer Fundamentals</a:t>
            </a:r>
            <a:endParaRPr lang="en-US" sz="4400" b="1" dirty="0">
              <a:latin typeface="Times New Roman" pitchFamily="18" charset="0"/>
              <a:cs typeface="Times New Roman" pitchFamily="18" charset="0"/>
            </a:endParaRPr>
          </a:p>
        </p:txBody>
      </p:sp>
      <p:sp>
        <p:nvSpPr>
          <p:cNvPr id="17411" name="Subtitle 2"/>
          <p:cNvSpPr>
            <a:spLocks noGrp="1"/>
          </p:cNvSpPr>
          <p:nvPr>
            <p:ph type="subTitle" idx="1"/>
          </p:nvPr>
        </p:nvSpPr>
        <p:spPr>
          <a:xfrm>
            <a:off x="228600" y="3200400"/>
            <a:ext cx="8686800" cy="2971800"/>
          </a:xfrm>
        </p:spPr>
        <p:txBody>
          <a:bodyPr/>
          <a:lstStyle/>
          <a:p>
            <a:endParaRPr lang="en-GB" sz="4000" b="1" smtClean="0">
              <a:latin typeface="Times New Roman" panose="02020603050405020304" pitchFamily="18" charset="0"/>
              <a:cs typeface="Times New Roman" panose="02020603050405020304" pitchFamily="18" charset="0"/>
            </a:endParaRPr>
          </a:p>
          <a:p>
            <a:r>
              <a:rPr lang="en-GB" sz="4000" b="1" smtClean="0">
                <a:latin typeface="Times New Roman" panose="02020603050405020304" pitchFamily="18" charset="0"/>
                <a:cs typeface="Times New Roman" panose="02020603050405020304" pitchFamily="18" charset="0"/>
              </a:rPr>
              <a:t>Ms Excel</a:t>
            </a:r>
          </a:p>
          <a:p>
            <a:endParaRPr lang="en-GB" sz="4000" b="1"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pPr>
              <a:defRPr/>
            </a:pPr>
            <a:fld id="{E69E4624-E022-4FB8-97EA-F28C9123DE26}"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dirty="0">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432567E2-A269-41B0-B96A-C85B7A9EB747}" type="slidenum">
              <a:rPr lang="en-US">
                <a:solidFill>
                  <a:schemeClr val="tx1">
                    <a:tint val="75000"/>
                  </a:schemeClr>
                </a:solidFill>
              </a:rPr>
              <a:pPr>
                <a:defRPr/>
              </a:pPr>
              <a:t>1</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274638"/>
            <a:ext cx="8534400" cy="868362"/>
          </a:xfrm>
        </p:spPr>
        <p:txBody>
          <a:bodyPr/>
          <a:lstStyle/>
          <a:p>
            <a:r>
              <a:rPr lang="en-GB" sz="3200" b="1" smtClean="0">
                <a:latin typeface="Times New Roman" panose="02020603050405020304" pitchFamily="18" charset="0"/>
                <a:cs typeface="Times New Roman" panose="02020603050405020304" pitchFamily="18" charset="0"/>
              </a:rPr>
              <a:t>Creating a New Workbook</a:t>
            </a:r>
          </a:p>
        </p:txBody>
      </p:sp>
      <p:sp>
        <p:nvSpPr>
          <p:cNvPr id="16387" name="Content Placeholder 2"/>
          <p:cNvSpPr>
            <a:spLocks noGrp="1"/>
          </p:cNvSpPr>
          <p:nvPr>
            <p:ph idx="1"/>
          </p:nvPr>
        </p:nvSpPr>
        <p:spPr>
          <a:xfrm>
            <a:off x="304800" y="1219200"/>
            <a:ext cx="8382000" cy="4953000"/>
          </a:xfrm>
        </p:spPr>
        <p:txBody>
          <a:bodyPr rtlCol="0">
            <a:normAutofit fontScale="92500"/>
          </a:bodyPr>
          <a:lstStyle/>
          <a:p>
            <a:pPr fontAlgn="auto">
              <a:spcAft>
                <a:spcPts val="0"/>
              </a:spcAft>
              <a:defRPr/>
            </a:pPr>
            <a:r>
              <a:rPr lang="en-US" smtClean="0"/>
              <a:t>When you first start Microsoft Excel, Excel displays a blank workbook with three empty worksheets named Sheet1, Sheet2, and Sheet3.</a:t>
            </a:r>
          </a:p>
          <a:p>
            <a:pPr fontAlgn="auto">
              <a:spcAft>
                <a:spcPts val="0"/>
              </a:spcAft>
              <a:defRPr/>
            </a:pPr>
            <a:r>
              <a:rPr lang="en-US" smtClean="0"/>
              <a:t>Click your </a:t>
            </a:r>
            <a:r>
              <a:rPr lang="en-US" b="1" smtClean="0">
                <a:solidFill>
                  <a:srgbClr val="FF0000"/>
                </a:solidFill>
              </a:rPr>
              <a:t>Office button</a:t>
            </a:r>
            <a:r>
              <a:rPr lang="en-US" smtClean="0">
                <a:solidFill>
                  <a:srgbClr val="FF0000"/>
                </a:solidFill>
              </a:rPr>
              <a:t> </a:t>
            </a:r>
            <a:r>
              <a:rPr lang="en-US" smtClean="0"/>
              <a:t>and </a:t>
            </a:r>
            <a:r>
              <a:rPr lang="en-US" b="1" smtClean="0">
                <a:solidFill>
                  <a:srgbClr val="FF0000"/>
                </a:solidFill>
              </a:rPr>
              <a:t>Select New</a:t>
            </a:r>
            <a:r>
              <a:rPr lang="en-US" b="1" smtClean="0"/>
              <a:t>. </a:t>
            </a:r>
          </a:p>
          <a:p>
            <a:pPr fontAlgn="auto">
              <a:spcAft>
                <a:spcPts val="0"/>
              </a:spcAft>
              <a:defRPr/>
            </a:pPr>
            <a:r>
              <a:rPr lang="en-US" smtClean="0"/>
              <a:t>Excel displays the </a:t>
            </a:r>
            <a:r>
              <a:rPr lang="en-US" b="1" smtClean="0">
                <a:solidFill>
                  <a:srgbClr val="FF0000"/>
                </a:solidFill>
              </a:rPr>
              <a:t>New Workbook </a:t>
            </a:r>
            <a:r>
              <a:rPr lang="en-US" smtClean="0"/>
              <a:t>dialog box.</a:t>
            </a:r>
          </a:p>
          <a:p>
            <a:pPr fontAlgn="auto">
              <a:spcAft>
                <a:spcPts val="0"/>
              </a:spcAft>
              <a:defRPr/>
            </a:pPr>
            <a:r>
              <a:rPr lang="en-US" smtClean="0"/>
              <a:t>Select either </a:t>
            </a:r>
            <a:r>
              <a:rPr lang="en-US" b="1" smtClean="0"/>
              <a:t>Blank Workbook </a:t>
            </a:r>
            <a:r>
              <a:rPr lang="en-US" smtClean="0"/>
              <a:t>if you want to start working on your worksheet from scratch or Select From the available </a:t>
            </a:r>
            <a:r>
              <a:rPr lang="en-US" b="1" smtClean="0"/>
              <a:t>templates</a:t>
            </a:r>
            <a:r>
              <a:rPr lang="en-US" smtClean="0"/>
              <a:t> to save yourself from lots of Formatting.</a:t>
            </a:r>
          </a:p>
          <a:p>
            <a:pPr fontAlgn="auto">
              <a:spcAft>
                <a:spcPts val="0"/>
              </a:spcAft>
              <a:defRPr/>
            </a:pPr>
            <a:r>
              <a:rPr lang="en-US" smtClean="0"/>
              <a:t>After creating your workbook, click the </a:t>
            </a:r>
            <a:r>
              <a:rPr lang="en-US" b="1" smtClean="0"/>
              <a:t>Quick Access toolbar’s Save button </a:t>
            </a:r>
            <a:r>
              <a:rPr lang="en-US" smtClean="0"/>
              <a:t>and type the name of your workbook and finally Click </a:t>
            </a:r>
            <a:r>
              <a:rPr lang="en-US" b="1" smtClean="0"/>
              <a:t>Save</a:t>
            </a:r>
            <a:r>
              <a:rPr lang="en-US" smtClean="0"/>
              <a:t> to save your workbook.</a:t>
            </a:r>
          </a:p>
        </p:txBody>
      </p:sp>
      <p:sp>
        <p:nvSpPr>
          <p:cNvPr id="4" name="Date Placeholder 3"/>
          <p:cNvSpPr>
            <a:spLocks noGrp="1"/>
          </p:cNvSpPr>
          <p:nvPr>
            <p:ph type="dt" sz="quarter" idx="10"/>
          </p:nvPr>
        </p:nvSpPr>
        <p:spPr/>
        <p:txBody>
          <a:bodyPr/>
          <a:lstStyle/>
          <a:p>
            <a:pPr>
              <a:defRPr/>
            </a:pPr>
            <a:fld id="{8BA122DE-F1A7-4053-8427-C9DA90C93BAC}"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706839C3-D894-436E-9080-69D2133BE241}" type="slidenum">
              <a:rPr lang="en-US">
                <a:solidFill>
                  <a:schemeClr val="tx1">
                    <a:tint val="75000"/>
                  </a:schemeClr>
                </a:solidFill>
              </a:rPr>
              <a:pPr>
                <a:defRPr/>
              </a:pPr>
              <a:t>10</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l="28111" t="12500" r="28551" b="38542"/>
          <a:stretch>
            <a:fillRect/>
          </a:stretch>
        </p:blipFill>
        <p:spPr bwMode="auto">
          <a:xfrm>
            <a:off x="271463" y="561975"/>
            <a:ext cx="85915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 y="152400"/>
            <a:ext cx="7467600" cy="523875"/>
          </a:xfrm>
          <a:prstGeom prst="rect">
            <a:avLst/>
          </a:prstGeom>
          <a:noFill/>
        </p:spPr>
        <p:txBody>
          <a:bodyPr>
            <a:spAutoFit/>
          </a:bodyPr>
          <a:lstStyle/>
          <a:p>
            <a:pPr eaLnBrk="1" hangingPunct="1">
              <a:defRPr/>
            </a:pPr>
            <a:r>
              <a:rPr lang="en-US" sz="2800" dirty="0">
                <a:solidFill>
                  <a:srgbClr val="FF0000"/>
                </a:solidFill>
                <a:latin typeface="+mj-lt"/>
              </a:rPr>
              <a:t>Appearance of an excel window</a:t>
            </a:r>
          </a:p>
        </p:txBody>
      </p:sp>
      <p:sp>
        <p:nvSpPr>
          <p:cNvPr id="4" name="Date Placeholder 3"/>
          <p:cNvSpPr>
            <a:spLocks noGrp="1"/>
          </p:cNvSpPr>
          <p:nvPr>
            <p:ph type="dt" sz="quarter" idx="10"/>
          </p:nvPr>
        </p:nvSpPr>
        <p:spPr/>
        <p:txBody>
          <a:bodyPr/>
          <a:lstStyle/>
          <a:p>
            <a:pPr>
              <a:defRPr/>
            </a:pPr>
            <a:fld id="{CFD7F44F-A00A-4C6A-BE7C-6942B94A6768}"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CE7AE4A1-23C6-4738-866F-E41744765F67}" type="slidenum">
              <a:rPr lang="en-US">
                <a:solidFill>
                  <a:schemeClr val="tx1">
                    <a:tint val="75000"/>
                  </a:schemeClr>
                </a:solidFill>
              </a:rPr>
              <a:pPr>
                <a:defRPr/>
              </a:pPr>
              <a:t>11</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304800"/>
            <a:ext cx="8210550" cy="891952"/>
          </a:xfrm>
        </p:spPr>
        <p:txBody>
          <a:bodyPr rtlCol="0">
            <a:normAutofit fontScale="90000"/>
          </a:bodyPr>
          <a:lstStyle/>
          <a:p>
            <a:pPr algn="ctr" fontAlgn="auto">
              <a:spcAft>
                <a:spcPts val="0"/>
              </a:spcAft>
              <a:defRPr/>
            </a:pP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b="1" dirty="0">
                <a:latin typeface="Times New Roman" pitchFamily="18" charset="0"/>
                <a:cs typeface="Times New Roman" pitchFamily="18" charset="0"/>
              </a:rPr>
              <a:t>Adding Worksheets, Rows and </a:t>
            </a:r>
            <a:r>
              <a:rPr lang="en-US" sz="3600" b="1" dirty="0" smtClean="0">
                <a:latin typeface="Times New Roman" pitchFamily="18" charset="0"/>
                <a:cs typeface="Times New Roman" pitchFamily="18" charset="0"/>
              </a:rPr>
              <a:t>Columns</a:t>
            </a: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r>
              <a:rPr lang="en-US" sz="3600" dirty="0" smtClean="0">
                <a:solidFill>
                  <a:schemeClr val="accent1"/>
                </a:solidFill>
                <a:latin typeface="Verdana" pitchFamily="34" charset="0"/>
              </a:rPr>
              <a:t/>
            </a:r>
            <a:br>
              <a:rPr lang="en-US" sz="3600" dirty="0" smtClean="0">
                <a:solidFill>
                  <a:schemeClr val="accent1"/>
                </a:solidFill>
                <a:latin typeface="Verdana" pitchFamily="34" charset="0"/>
              </a:rPr>
            </a:br>
            <a:endParaRPr lang="en-US" sz="3600" b="1" dirty="0" smtClean="0">
              <a:latin typeface="Times New Roman" pitchFamily="18" charset="0"/>
              <a:cs typeface="Times New Roman" pitchFamily="18" charset="0"/>
            </a:endParaRPr>
          </a:p>
        </p:txBody>
      </p:sp>
      <p:sp>
        <p:nvSpPr>
          <p:cNvPr id="23555" name="Content Placeholder 2"/>
          <p:cNvSpPr>
            <a:spLocks noGrp="1"/>
          </p:cNvSpPr>
          <p:nvPr>
            <p:ph idx="1"/>
          </p:nvPr>
        </p:nvSpPr>
        <p:spPr>
          <a:xfrm>
            <a:off x="628650" y="1109551"/>
            <a:ext cx="7759774" cy="5334000"/>
          </a:xfrm>
        </p:spPr>
        <p:txBody>
          <a:bodyPr rtlCol="0">
            <a:normAutofit lnSpcReduction="10000"/>
          </a:bodyPr>
          <a:lstStyle/>
          <a:p>
            <a:pPr lvl="1" algn="just" fontAlgn="auto">
              <a:lnSpc>
                <a:spcPct val="100000"/>
              </a:lnSpc>
              <a:spcAft>
                <a:spcPts val="0"/>
              </a:spcAft>
              <a:buFontTx/>
              <a:buChar char="•"/>
              <a:defRPr/>
            </a:pPr>
            <a:r>
              <a:rPr lang="en-US" b="1" dirty="0" smtClean="0"/>
              <a:t>Worksheets</a:t>
            </a:r>
            <a:r>
              <a:rPr lang="en-US" dirty="0" smtClean="0"/>
              <a:t> – Adding a new worksheet to a workbook, go to the </a:t>
            </a:r>
            <a:r>
              <a:rPr lang="en-US" b="1" dirty="0" smtClean="0"/>
              <a:t>worksheet  tab </a:t>
            </a:r>
            <a:r>
              <a:rPr lang="en-US" dirty="0" smtClean="0"/>
              <a:t>click on </a:t>
            </a:r>
            <a:r>
              <a:rPr lang="en-US" b="1" dirty="0" smtClean="0"/>
              <a:t>Insert worksheet. </a:t>
            </a:r>
            <a:r>
              <a:rPr lang="en-US" dirty="0" smtClean="0"/>
              <a:t>Or  (shift + F11)</a:t>
            </a:r>
          </a:p>
          <a:p>
            <a:pPr lvl="1" algn="just" fontAlgn="auto">
              <a:lnSpc>
                <a:spcPct val="100000"/>
              </a:lnSpc>
              <a:spcAft>
                <a:spcPts val="0"/>
              </a:spcAft>
              <a:buFontTx/>
              <a:buChar char="•"/>
              <a:defRPr/>
            </a:pPr>
            <a:endParaRPr lang="en-US" dirty="0" smtClean="0"/>
          </a:p>
          <a:p>
            <a:pPr lvl="1" algn="just" fontAlgn="auto">
              <a:lnSpc>
                <a:spcPct val="100000"/>
              </a:lnSpc>
              <a:spcAft>
                <a:spcPts val="0"/>
              </a:spcAft>
              <a:buFontTx/>
              <a:buChar char="•"/>
              <a:defRPr/>
            </a:pPr>
            <a:r>
              <a:rPr lang="en-US" dirty="0" smtClean="0"/>
              <a:t>To add a row to a worksheet,  place the cursor in the row below where you want the new row, or in the column to the left of where you want the new column. Click the </a:t>
            </a:r>
            <a:r>
              <a:rPr lang="en-US" b="1" dirty="0" smtClean="0"/>
              <a:t>Insert </a:t>
            </a:r>
            <a:r>
              <a:rPr lang="en-US" dirty="0" smtClean="0"/>
              <a:t>button on the cells group of the </a:t>
            </a:r>
            <a:r>
              <a:rPr lang="en-US" b="1" dirty="0" smtClean="0"/>
              <a:t>Home tab. </a:t>
            </a:r>
            <a:r>
              <a:rPr lang="en-US" dirty="0" smtClean="0"/>
              <a:t>Click the appropriate choice: </a:t>
            </a:r>
            <a:r>
              <a:rPr lang="en-US" b="1" dirty="0" smtClean="0"/>
              <a:t>cell, row or column</a:t>
            </a:r>
          </a:p>
          <a:p>
            <a:pPr lvl="1" algn="just" fontAlgn="auto">
              <a:lnSpc>
                <a:spcPct val="100000"/>
              </a:lnSpc>
              <a:spcAft>
                <a:spcPts val="0"/>
              </a:spcAft>
              <a:buFontTx/>
              <a:buChar char="•"/>
              <a:defRPr/>
            </a:pPr>
            <a:endParaRPr lang="en-US" b="1" dirty="0" smtClean="0"/>
          </a:p>
          <a:p>
            <a:pPr lvl="1" algn="just" fontAlgn="auto">
              <a:lnSpc>
                <a:spcPct val="100000"/>
              </a:lnSpc>
              <a:spcAft>
                <a:spcPts val="0"/>
              </a:spcAft>
              <a:buFontTx/>
              <a:buChar char="•"/>
              <a:defRPr/>
            </a:pPr>
            <a:r>
              <a:rPr lang="en-US" b="1" dirty="0" smtClean="0"/>
              <a:t>OR </a:t>
            </a:r>
            <a:r>
              <a:rPr lang="en-US" dirty="0" smtClean="0"/>
              <a:t>Right click on a </a:t>
            </a:r>
            <a:r>
              <a:rPr lang="en-US" b="1" dirty="0" smtClean="0"/>
              <a:t>row</a:t>
            </a:r>
            <a:r>
              <a:rPr lang="en-US" dirty="0" smtClean="0"/>
              <a:t> or </a:t>
            </a:r>
            <a:r>
              <a:rPr lang="en-US" b="1" dirty="0" smtClean="0"/>
              <a:t>column</a:t>
            </a:r>
            <a:r>
              <a:rPr lang="en-US" dirty="0" smtClean="0"/>
              <a:t> and choose </a:t>
            </a:r>
            <a:r>
              <a:rPr lang="en-US" b="1" dirty="0" smtClean="0"/>
              <a:t>insert</a:t>
            </a:r>
            <a:r>
              <a:rPr lang="en-US" dirty="0" smtClean="0"/>
              <a:t> from the drop down list to add a row above the selected row or a column to the Left of the highlighted column.</a:t>
            </a:r>
          </a:p>
          <a:p>
            <a:pPr lvl="1" algn="just" fontAlgn="auto">
              <a:lnSpc>
                <a:spcPct val="100000"/>
              </a:lnSpc>
              <a:spcAft>
                <a:spcPts val="0"/>
              </a:spcAft>
              <a:buFontTx/>
              <a:buChar char="•"/>
              <a:defRPr/>
            </a:pPr>
            <a:endParaRPr lang="en-US" dirty="0" smtClean="0"/>
          </a:p>
        </p:txBody>
      </p:sp>
      <p:sp>
        <p:nvSpPr>
          <p:cNvPr id="4" name="Date Placeholder 3"/>
          <p:cNvSpPr>
            <a:spLocks noGrp="1"/>
          </p:cNvSpPr>
          <p:nvPr>
            <p:ph type="dt" sz="quarter" idx="10"/>
          </p:nvPr>
        </p:nvSpPr>
        <p:spPr/>
        <p:txBody>
          <a:bodyPr/>
          <a:lstStyle/>
          <a:p>
            <a:pPr>
              <a:defRPr/>
            </a:pPr>
            <a:fld id="{16508A71-3CA7-49EF-946A-7AA308E3BA4A}"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A6670F01-2EDA-4FFB-9638-F823C0903572}" type="slidenum">
              <a:rPr lang="en-US">
                <a:solidFill>
                  <a:schemeClr val="tx1">
                    <a:tint val="75000"/>
                  </a:schemeClr>
                </a:solidFill>
              </a:rPr>
              <a:pPr>
                <a:defRPr/>
              </a:pPr>
              <a:t>12</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8534400" cy="762000"/>
          </a:xfrm>
        </p:spPr>
        <p:txBody>
          <a:bodyPr/>
          <a:lstStyle/>
          <a:p>
            <a:r>
              <a:rPr lang="en-GB" sz="3200" b="1" smtClean="0">
                <a:latin typeface="Times New Roman" panose="02020603050405020304" pitchFamily="18" charset="0"/>
                <a:cs typeface="Times New Roman" panose="02020603050405020304" pitchFamily="18" charset="0"/>
              </a:rPr>
              <a:t>Deleting Worksheets, Rows and Columns</a:t>
            </a:r>
          </a:p>
        </p:txBody>
      </p:sp>
      <p:sp>
        <p:nvSpPr>
          <p:cNvPr id="24579" name="Content Placeholder 2"/>
          <p:cNvSpPr>
            <a:spLocks noGrp="1"/>
          </p:cNvSpPr>
          <p:nvPr>
            <p:ph idx="1"/>
          </p:nvPr>
        </p:nvSpPr>
        <p:spPr>
          <a:xfrm>
            <a:off x="228600" y="1066800"/>
            <a:ext cx="8686800" cy="5257800"/>
          </a:xfrm>
        </p:spPr>
        <p:txBody>
          <a:bodyPr rtlCol="0">
            <a:normAutofit lnSpcReduction="10000"/>
          </a:bodyPr>
          <a:lstStyle/>
          <a:p>
            <a:pPr fontAlgn="auto">
              <a:spcAft>
                <a:spcPts val="0"/>
              </a:spcAft>
              <a:defRPr/>
            </a:pPr>
            <a:r>
              <a:rPr lang="en-US" dirty="0" smtClean="0"/>
              <a:t>To delete a worksheet, right click on the worksheet name and choose </a:t>
            </a:r>
            <a:r>
              <a:rPr lang="en-US" b="1" dirty="0" smtClean="0"/>
              <a:t>delete</a:t>
            </a:r>
            <a:r>
              <a:rPr lang="en-US" dirty="0" smtClean="0"/>
              <a:t> from the menu.</a:t>
            </a:r>
          </a:p>
          <a:p>
            <a:pPr fontAlgn="auto">
              <a:spcAft>
                <a:spcPts val="0"/>
              </a:spcAft>
              <a:defRPr/>
            </a:pPr>
            <a:r>
              <a:rPr lang="en-US" dirty="0" smtClean="0"/>
              <a:t>To delete a row, right-click the row number and select </a:t>
            </a:r>
            <a:r>
              <a:rPr lang="en-US" b="1" dirty="0" smtClean="0"/>
              <a:t>Delete </a:t>
            </a:r>
            <a:r>
              <a:rPr lang="en-US" dirty="0" smtClean="0"/>
              <a:t>from the menu.</a:t>
            </a:r>
          </a:p>
          <a:p>
            <a:pPr fontAlgn="auto">
              <a:spcAft>
                <a:spcPts val="0"/>
              </a:spcAft>
              <a:defRPr/>
            </a:pPr>
            <a:r>
              <a:rPr lang="en-US" dirty="0" smtClean="0"/>
              <a:t>To delete multiple rows, select all the row numbers you want to delete and right-click over the selection. Choose </a:t>
            </a:r>
            <a:r>
              <a:rPr lang="en-US" b="1" dirty="0" smtClean="0"/>
              <a:t>Delete</a:t>
            </a:r>
            <a:r>
              <a:rPr lang="en-US" dirty="0" smtClean="0"/>
              <a:t>, and Excel will delete those rows.</a:t>
            </a:r>
          </a:p>
          <a:p>
            <a:pPr fontAlgn="auto">
              <a:spcAft>
                <a:spcPts val="0"/>
              </a:spcAft>
              <a:defRPr/>
            </a:pPr>
            <a:endParaRPr lang="en-US" sz="900" dirty="0" smtClean="0"/>
          </a:p>
          <a:p>
            <a:pPr fontAlgn="auto">
              <a:spcAft>
                <a:spcPts val="0"/>
              </a:spcAft>
              <a:defRPr/>
            </a:pPr>
            <a:r>
              <a:rPr lang="en-US" dirty="0" smtClean="0"/>
              <a:t>To delete a column, right-click the column name and select </a:t>
            </a:r>
            <a:r>
              <a:rPr lang="en-US" b="1" dirty="0" smtClean="0"/>
              <a:t>Delete </a:t>
            </a:r>
            <a:r>
              <a:rPr lang="en-US" dirty="0" smtClean="0"/>
              <a:t>from the menu.</a:t>
            </a:r>
          </a:p>
          <a:p>
            <a:pPr fontAlgn="auto">
              <a:spcAft>
                <a:spcPts val="0"/>
              </a:spcAft>
              <a:defRPr/>
            </a:pPr>
            <a:r>
              <a:rPr lang="en-US" dirty="0" smtClean="0"/>
              <a:t>To delete multiple columns, select all the column names you want to delete and right-click over the selection. Choose </a:t>
            </a:r>
            <a:r>
              <a:rPr lang="en-US" b="1" dirty="0" smtClean="0"/>
              <a:t>Delete</a:t>
            </a:r>
            <a:r>
              <a:rPr lang="en-US" dirty="0" smtClean="0"/>
              <a:t>, and Excel will delete those columns.</a:t>
            </a:r>
          </a:p>
        </p:txBody>
      </p:sp>
      <p:sp>
        <p:nvSpPr>
          <p:cNvPr id="4" name="Date Placeholder 3"/>
          <p:cNvSpPr>
            <a:spLocks noGrp="1"/>
          </p:cNvSpPr>
          <p:nvPr>
            <p:ph type="dt" sz="quarter" idx="10"/>
          </p:nvPr>
        </p:nvSpPr>
        <p:spPr/>
        <p:txBody>
          <a:bodyPr/>
          <a:lstStyle/>
          <a:p>
            <a:pPr>
              <a:defRPr/>
            </a:pPr>
            <a:fld id="{30531552-D9F2-4C0A-B03D-81F99EC81754}"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E41C4828-724C-4781-9F70-D7B7100D57BB}" type="slidenum">
              <a:rPr lang="en-US">
                <a:solidFill>
                  <a:schemeClr val="tx1">
                    <a:tint val="75000"/>
                  </a:schemeClr>
                </a:solidFill>
              </a:rPr>
              <a:pPr>
                <a:defRPr/>
              </a:pPr>
              <a:t>13</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66700" y="396875"/>
            <a:ext cx="8382000" cy="609600"/>
          </a:xfrm>
        </p:spPr>
        <p:txBody>
          <a:bodyPr rtlCol="0">
            <a:normAutofit/>
          </a:bodyPr>
          <a:lstStyle/>
          <a:p>
            <a:pPr algn="ctr" fontAlgn="auto">
              <a:spcAft>
                <a:spcPts val="0"/>
              </a:spcAft>
              <a:defRPr/>
            </a:pPr>
            <a:r>
              <a:rPr lang="en-US" sz="3600" b="1" dirty="0" smtClean="0">
                <a:latin typeface="Times New Roman" pitchFamily="18" charset="0"/>
                <a:cs typeface="Times New Roman" pitchFamily="18" charset="0"/>
              </a:rPr>
              <a:t>Resizing Rows &amp; Columns</a:t>
            </a:r>
          </a:p>
        </p:txBody>
      </p:sp>
      <p:sp>
        <p:nvSpPr>
          <p:cNvPr id="31747" name="Content Placeholder 2"/>
          <p:cNvSpPr>
            <a:spLocks noGrp="1"/>
          </p:cNvSpPr>
          <p:nvPr>
            <p:ph idx="1"/>
          </p:nvPr>
        </p:nvSpPr>
        <p:spPr>
          <a:xfrm>
            <a:off x="43934" y="1009620"/>
            <a:ext cx="8610600" cy="5715000"/>
          </a:xfrm>
        </p:spPr>
        <p:txBody>
          <a:bodyPr/>
          <a:lstStyle/>
          <a:p>
            <a:pPr>
              <a:lnSpc>
                <a:spcPct val="100000"/>
              </a:lnSpc>
            </a:pPr>
            <a:r>
              <a:rPr lang="en-GB" sz="2400" dirty="0" smtClean="0"/>
              <a:t>There are two ways to resize rows and columns</a:t>
            </a:r>
            <a:r>
              <a:rPr lang="en-GB" sz="2400" b="1" dirty="0" smtClean="0"/>
              <a:t>.</a:t>
            </a:r>
          </a:p>
          <a:p>
            <a:pPr lvl="1">
              <a:lnSpc>
                <a:spcPct val="100000"/>
              </a:lnSpc>
              <a:buFontTx/>
              <a:buChar char="•"/>
            </a:pPr>
            <a:r>
              <a:rPr lang="en-GB" b="1" dirty="0" smtClean="0"/>
              <a:t>Resize a row</a:t>
            </a:r>
            <a:r>
              <a:rPr lang="en-GB" dirty="0" smtClean="0"/>
              <a:t> by dragging the line below the label of the row you would like to resize. </a:t>
            </a:r>
            <a:r>
              <a:rPr lang="en-GB" b="1" dirty="0" smtClean="0"/>
              <a:t>Resize a column</a:t>
            </a:r>
            <a:r>
              <a:rPr lang="en-GB" dirty="0" smtClean="0"/>
              <a:t> in a similar manner by dragging the line to the right of the label corresponding to the column you want to resize.   	</a:t>
            </a:r>
          </a:p>
          <a:p>
            <a:pPr marL="457200" lvl="1" indent="0">
              <a:lnSpc>
                <a:spcPct val="100000"/>
              </a:lnSpc>
              <a:buNone/>
            </a:pPr>
            <a:r>
              <a:rPr lang="en-GB" b="1" dirty="0" smtClean="0"/>
              <a:t>- OR</a:t>
            </a:r>
            <a:r>
              <a:rPr lang="en-GB" dirty="0" smtClean="0"/>
              <a:t> – </a:t>
            </a:r>
          </a:p>
          <a:p>
            <a:pPr lvl="1">
              <a:lnSpc>
                <a:spcPct val="100000"/>
              </a:lnSpc>
              <a:buFontTx/>
              <a:buChar char="•"/>
            </a:pPr>
            <a:endParaRPr lang="en-GB" sz="900" dirty="0" smtClean="0"/>
          </a:p>
          <a:p>
            <a:pPr lvl="1">
              <a:lnSpc>
                <a:spcPct val="100000"/>
              </a:lnSpc>
              <a:buFontTx/>
              <a:buChar char="•"/>
            </a:pPr>
            <a:r>
              <a:rPr lang="en-GB" dirty="0" smtClean="0"/>
              <a:t>Click the row or column label and select </a:t>
            </a:r>
            <a:r>
              <a:rPr lang="en-GB" b="1" dirty="0" smtClean="0"/>
              <a:t>home </a:t>
            </a:r>
            <a:r>
              <a:rPr lang="en-GB" b="1" dirty="0" err="1" smtClean="0"/>
              <a:t>tab|Format|Row|Height</a:t>
            </a:r>
            <a:r>
              <a:rPr lang="en-GB" dirty="0" smtClean="0"/>
              <a:t> or </a:t>
            </a:r>
            <a:r>
              <a:rPr lang="en-GB" b="1" dirty="0" err="1" smtClean="0"/>
              <a:t>Format|Column|Width</a:t>
            </a:r>
            <a:r>
              <a:rPr lang="en-GB" dirty="0" smtClean="0"/>
              <a:t> from the menu bar to enter a numerical value for the height of the row or width of the column. </a:t>
            </a:r>
          </a:p>
          <a:p>
            <a:pPr>
              <a:lnSpc>
                <a:spcPct val="100000"/>
              </a:lnSpc>
            </a:pPr>
            <a:endParaRPr lang="en-GB" sz="2400" dirty="0" smtClean="0"/>
          </a:p>
        </p:txBody>
      </p:sp>
      <p:sp>
        <p:nvSpPr>
          <p:cNvPr id="4" name="Date Placeholder 3"/>
          <p:cNvSpPr>
            <a:spLocks noGrp="1"/>
          </p:cNvSpPr>
          <p:nvPr>
            <p:ph type="dt" sz="quarter" idx="10"/>
          </p:nvPr>
        </p:nvSpPr>
        <p:spPr/>
        <p:txBody>
          <a:bodyPr/>
          <a:lstStyle/>
          <a:p>
            <a:pPr>
              <a:defRPr/>
            </a:pPr>
            <a:fld id="{9CEA9508-0282-4CBB-81B2-DDAB3146D978}"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dirty="0">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6F7DF5AA-3DB6-4FD4-B1F0-5A685E69225B}" type="slidenum">
              <a:rPr lang="en-US">
                <a:solidFill>
                  <a:schemeClr val="tx1">
                    <a:tint val="75000"/>
                  </a:schemeClr>
                </a:solidFill>
              </a:rPr>
              <a:pPr>
                <a:defRPr/>
              </a:pPr>
              <a:t>14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74638"/>
            <a:ext cx="8534400" cy="792162"/>
          </a:xfrm>
        </p:spPr>
        <p:txBody>
          <a:bodyPr/>
          <a:lstStyle/>
          <a:p>
            <a:r>
              <a:rPr lang="en-GB" sz="3200" b="1" smtClean="0">
                <a:latin typeface="Times New Roman" panose="02020603050405020304" pitchFamily="18" charset="0"/>
                <a:cs typeface="Times New Roman" panose="02020603050405020304" pitchFamily="18" charset="0"/>
              </a:rPr>
              <a:t>Entering Data in a Worksheet</a:t>
            </a:r>
          </a:p>
        </p:txBody>
      </p:sp>
      <p:sp>
        <p:nvSpPr>
          <p:cNvPr id="32771" name="Content Placeholder 2"/>
          <p:cNvSpPr>
            <a:spLocks noGrp="1"/>
          </p:cNvSpPr>
          <p:nvPr>
            <p:ph idx="1"/>
          </p:nvPr>
        </p:nvSpPr>
        <p:spPr>
          <a:xfrm>
            <a:off x="381000" y="1219200"/>
            <a:ext cx="8458200" cy="5029200"/>
          </a:xfrm>
        </p:spPr>
        <p:txBody>
          <a:bodyPr/>
          <a:lstStyle/>
          <a:p>
            <a:r>
              <a:rPr lang="en-GB" smtClean="0"/>
              <a:t>Excel works with the following kinds of data:</a:t>
            </a:r>
          </a:p>
          <a:p>
            <a:pPr lvl="1"/>
            <a:r>
              <a:rPr lang="en-GB" sz="2800" b="1" smtClean="0"/>
              <a:t>Labels - </a:t>
            </a:r>
            <a:r>
              <a:rPr lang="en-GB" sz="2800" smtClean="0"/>
              <a:t>text values such as names and addresses, as well as date and time values.</a:t>
            </a:r>
          </a:p>
          <a:p>
            <a:pPr lvl="1"/>
            <a:r>
              <a:rPr lang="en-GB" sz="2800" smtClean="0"/>
              <a:t> </a:t>
            </a:r>
            <a:r>
              <a:rPr lang="en-GB" sz="2800" b="1" smtClean="0"/>
              <a:t>Numbers - </a:t>
            </a:r>
            <a:r>
              <a:rPr lang="en-GB" sz="2800" smtClean="0"/>
              <a:t>Numeric values such as 34, –291, 545.67874, and 0.</a:t>
            </a:r>
          </a:p>
          <a:p>
            <a:pPr lvl="1"/>
            <a:r>
              <a:rPr lang="en-GB" sz="2800" b="1" smtClean="0"/>
              <a:t>Dates and times-</a:t>
            </a:r>
            <a:r>
              <a:rPr lang="en-GB" sz="2800" smtClean="0"/>
              <a:t>Excel accepts date and time values that you type in virtually any format.</a:t>
            </a:r>
          </a:p>
          <a:p>
            <a:pPr lvl="1"/>
            <a:r>
              <a:rPr lang="en-GB" sz="2800" smtClean="0"/>
              <a:t> </a:t>
            </a:r>
            <a:r>
              <a:rPr lang="en-GB" sz="2800" b="1" smtClean="0"/>
              <a:t>Formulas</a:t>
            </a:r>
            <a:r>
              <a:rPr lang="en-GB" sz="2800" smtClean="0"/>
              <a:t> - Expressions that compute numeric results. (Some formulas work with text values as well.)</a:t>
            </a:r>
          </a:p>
        </p:txBody>
      </p:sp>
      <p:sp>
        <p:nvSpPr>
          <p:cNvPr id="4" name="Date Placeholder 3"/>
          <p:cNvSpPr>
            <a:spLocks noGrp="1"/>
          </p:cNvSpPr>
          <p:nvPr>
            <p:ph type="dt" sz="quarter" idx="10"/>
          </p:nvPr>
        </p:nvSpPr>
        <p:spPr/>
        <p:txBody>
          <a:bodyPr/>
          <a:lstStyle/>
          <a:p>
            <a:pPr>
              <a:defRPr/>
            </a:pPr>
            <a:fld id="{B1E2658E-76BF-4B51-9C4B-F2EB8D326FD4}"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2D573C9E-4641-422D-A505-BC11DD3CF984}" type="slidenum">
              <a:rPr lang="en-US">
                <a:solidFill>
                  <a:schemeClr val="tx1">
                    <a:tint val="75000"/>
                  </a:schemeClr>
                </a:solidFill>
              </a:rPr>
              <a:pPr>
                <a:defRPr/>
              </a:pPr>
              <a:t>15</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74638"/>
            <a:ext cx="8382000" cy="792162"/>
          </a:xfrm>
        </p:spPr>
        <p:txBody>
          <a:bodyPr/>
          <a:lstStyle/>
          <a:p>
            <a:r>
              <a:rPr lang="en-GB" sz="3200" b="1" smtClean="0">
                <a:latin typeface="Times New Roman" panose="02020603050405020304" pitchFamily="18" charset="0"/>
                <a:cs typeface="Times New Roman" panose="02020603050405020304" pitchFamily="18" charset="0"/>
              </a:rPr>
              <a:t>Entering Data in a Worksheet</a:t>
            </a:r>
          </a:p>
        </p:txBody>
      </p:sp>
      <p:sp>
        <p:nvSpPr>
          <p:cNvPr id="27651" name="Content Placeholder 2"/>
          <p:cNvSpPr>
            <a:spLocks noGrp="1"/>
          </p:cNvSpPr>
          <p:nvPr>
            <p:ph idx="1"/>
          </p:nvPr>
        </p:nvSpPr>
        <p:spPr>
          <a:xfrm>
            <a:off x="228600" y="1066800"/>
            <a:ext cx="8686800" cy="5181600"/>
          </a:xfrm>
        </p:spPr>
        <p:txBody>
          <a:bodyPr rtlCol="0">
            <a:normAutofit lnSpcReduction="10000"/>
          </a:bodyPr>
          <a:lstStyle/>
          <a:p>
            <a:pPr fontAlgn="auto">
              <a:spcAft>
                <a:spcPts val="0"/>
              </a:spcAft>
              <a:defRPr/>
            </a:pPr>
            <a:r>
              <a:rPr lang="en-US" smtClean="0"/>
              <a:t>In a blank worksheet, click on a cell to make it active. The cell’s dark outline indicates that the cell is selected. </a:t>
            </a:r>
          </a:p>
          <a:p>
            <a:pPr fontAlgn="auto">
              <a:spcAft>
                <a:spcPts val="0"/>
              </a:spcAft>
              <a:defRPr/>
            </a:pPr>
            <a:r>
              <a:rPr lang="en-US" smtClean="0"/>
              <a:t>To enter the text, simply type the text, and it appears both in the selected cell and in the </a:t>
            </a:r>
            <a:r>
              <a:rPr lang="en-US" b="1" smtClean="0"/>
              <a:t>Formula box </a:t>
            </a:r>
            <a:r>
              <a:rPr lang="en-US" smtClean="0"/>
              <a:t>toward the top of the screen.</a:t>
            </a:r>
          </a:p>
          <a:p>
            <a:pPr fontAlgn="auto">
              <a:spcAft>
                <a:spcPts val="0"/>
              </a:spcAft>
              <a:defRPr/>
            </a:pPr>
            <a:r>
              <a:rPr lang="en-US" smtClean="0"/>
              <a:t>Press </a:t>
            </a:r>
            <a:r>
              <a:rPr lang="en-US" b="1" smtClean="0"/>
              <a:t>Enter</a:t>
            </a:r>
            <a:r>
              <a:rPr lang="en-US" smtClean="0"/>
              <a:t>, to the move to the next cell downwards.</a:t>
            </a:r>
          </a:p>
          <a:p>
            <a:pPr fontAlgn="auto">
              <a:spcAft>
                <a:spcPts val="0"/>
              </a:spcAft>
              <a:defRPr/>
            </a:pPr>
            <a:r>
              <a:rPr lang="en-US" b="1" smtClean="0"/>
              <a:t>OR</a:t>
            </a:r>
            <a:r>
              <a:rPr lang="en-US" smtClean="0"/>
              <a:t> Use the </a:t>
            </a:r>
            <a:r>
              <a:rPr lang="en-US" b="1" smtClean="0"/>
              <a:t>arrow keys </a:t>
            </a:r>
            <a:r>
              <a:rPr lang="en-US" smtClean="0"/>
              <a:t>respectively to move from one cell to another in all directions.</a:t>
            </a:r>
          </a:p>
          <a:p>
            <a:pPr fontAlgn="auto">
              <a:spcAft>
                <a:spcPts val="0"/>
              </a:spcAft>
              <a:defRPr/>
            </a:pPr>
            <a:r>
              <a:rPr lang="en-US" smtClean="0"/>
              <a:t>By default, text always appears left-justified in a cell, although you can click one of the justification buttons to center or right-justify text in a cell. </a:t>
            </a:r>
          </a:p>
          <a:p>
            <a:pPr fontAlgn="auto">
              <a:spcAft>
                <a:spcPts val="0"/>
              </a:spcAft>
              <a:defRPr/>
            </a:pPr>
            <a:r>
              <a:rPr lang="en-US" smtClean="0"/>
              <a:t>To correct a mistake, press Backspace and type the correct text.</a:t>
            </a:r>
          </a:p>
        </p:txBody>
      </p:sp>
      <p:sp>
        <p:nvSpPr>
          <p:cNvPr id="4" name="Date Placeholder 3"/>
          <p:cNvSpPr>
            <a:spLocks noGrp="1"/>
          </p:cNvSpPr>
          <p:nvPr>
            <p:ph type="dt" sz="quarter" idx="10"/>
          </p:nvPr>
        </p:nvSpPr>
        <p:spPr/>
        <p:txBody>
          <a:bodyPr/>
          <a:lstStyle/>
          <a:p>
            <a:pPr>
              <a:defRPr/>
            </a:pPr>
            <a:fld id="{7C5613BA-60E1-4C41-8E13-54320F311BBD}"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11BE0E78-719E-4187-A47D-4B0DF456D558}" type="slidenum">
              <a:rPr lang="en-US">
                <a:solidFill>
                  <a:schemeClr val="tx1">
                    <a:tint val="75000"/>
                  </a:schemeClr>
                </a:solidFill>
              </a:rPr>
              <a:pPr>
                <a:defRPr/>
              </a:pPr>
              <a:t>16</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52400"/>
            <a:ext cx="8534400" cy="914400"/>
          </a:xfrm>
        </p:spPr>
        <p:txBody>
          <a:bodyPr/>
          <a:lstStyle/>
          <a:p>
            <a:r>
              <a:rPr lang="en-GB" sz="3200" b="1" smtClean="0">
                <a:latin typeface="Times New Roman" panose="02020603050405020304" pitchFamily="18" charset="0"/>
                <a:cs typeface="Times New Roman" panose="02020603050405020304" pitchFamily="18" charset="0"/>
              </a:rPr>
              <a:t>Filling cells with Auto fill data</a:t>
            </a:r>
          </a:p>
        </p:txBody>
      </p:sp>
      <p:sp>
        <p:nvSpPr>
          <p:cNvPr id="28675" name="Content Placeholder 2"/>
          <p:cNvSpPr>
            <a:spLocks noGrp="1"/>
          </p:cNvSpPr>
          <p:nvPr>
            <p:ph idx="1"/>
          </p:nvPr>
        </p:nvSpPr>
        <p:spPr>
          <a:xfrm>
            <a:off x="228600" y="1143000"/>
            <a:ext cx="8686800" cy="5257800"/>
          </a:xfrm>
        </p:spPr>
        <p:txBody>
          <a:bodyPr rtlCol="0">
            <a:normAutofit lnSpcReduction="10000"/>
          </a:bodyPr>
          <a:lstStyle/>
          <a:p>
            <a:pPr fontAlgn="auto">
              <a:spcAft>
                <a:spcPts val="0"/>
              </a:spcAft>
              <a:defRPr/>
            </a:pPr>
            <a:r>
              <a:rPr lang="en-US" dirty="0" smtClean="0"/>
              <a:t>Excel uses </a:t>
            </a:r>
            <a:r>
              <a:rPr lang="en-US" b="1" dirty="0" smtClean="0"/>
              <a:t>Auto Fill </a:t>
            </a:r>
            <a:r>
              <a:rPr lang="en-US" dirty="0" smtClean="0"/>
              <a:t>to copy and extend data from one cell to several additional cells.</a:t>
            </a:r>
          </a:p>
          <a:p>
            <a:pPr fontAlgn="auto">
              <a:spcAft>
                <a:spcPts val="0"/>
              </a:spcAft>
              <a:defRPr/>
            </a:pPr>
            <a:r>
              <a:rPr lang="en-US" b="1" dirty="0" smtClean="0"/>
              <a:t>Auto Fill </a:t>
            </a:r>
            <a:r>
              <a:rPr lang="en-US" dirty="0" smtClean="0"/>
              <a:t>- The automatic placement of values in sheet cells based on a pattern in other cells.</a:t>
            </a:r>
          </a:p>
          <a:p>
            <a:pPr fontAlgn="auto">
              <a:spcAft>
                <a:spcPts val="0"/>
              </a:spcAft>
              <a:defRPr/>
            </a:pPr>
            <a:r>
              <a:rPr lang="en-US" dirty="0" smtClean="0"/>
              <a:t>Excel not only fills in numbers in sequences but also can determine sequential years, days of the week and month names etc. </a:t>
            </a:r>
          </a:p>
          <a:p>
            <a:pPr fontAlgn="auto">
              <a:spcAft>
                <a:spcPts val="0"/>
              </a:spcAft>
              <a:defRPr/>
            </a:pPr>
            <a:r>
              <a:rPr lang="en-US" dirty="0" smtClean="0"/>
              <a:t>Type your </a:t>
            </a:r>
            <a:r>
              <a:rPr lang="en-US" b="1" dirty="0" smtClean="0"/>
              <a:t>first label</a:t>
            </a:r>
            <a:r>
              <a:rPr lang="en-US" dirty="0" smtClean="0"/>
              <a:t>, such as </a:t>
            </a:r>
            <a:r>
              <a:rPr lang="en-US" b="1" dirty="0" smtClean="0"/>
              <a:t>Year</a:t>
            </a:r>
            <a:r>
              <a:rPr lang="en-US" dirty="0" smtClean="0"/>
              <a:t>. This will be the value you will fill succeeding cells with.</a:t>
            </a:r>
          </a:p>
          <a:p>
            <a:pPr fontAlgn="auto">
              <a:spcAft>
                <a:spcPts val="0"/>
              </a:spcAft>
              <a:defRPr/>
            </a:pPr>
            <a:r>
              <a:rPr lang="en-US" dirty="0" smtClean="0"/>
              <a:t>Click and drag the cell’s </a:t>
            </a:r>
            <a:r>
              <a:rPr lang="en-US" b="1" dirty="0" smtClean="0"/>
              <a:t>fill handle </a:t>
            </a:r>
            <a:r>
              <a:rPr lang="en-US" dirty="0" smtClean="0"/>
              <a:t>to the rest of the cells in which you want the label to appear.</a:t>
            </a:r>
          </a:p>
          <a:p>
            <a:pPr fontAlgn="auto">
              <a:spcAft>
                <a:spcPts val="0"/>
              </a:spcAft>
              <a:defRPr/>
            </a:pPr>
            <a:r>
              <a:rPr lang="en-US" dirty="0" smtClean="0"/>
              <a:t>When you release your mouse button, Excel fills the remaining cells in the range with your label.</a:t>
            </a:r>
          </a:p>
        </p:txBody>
      </p:sp>
      <p:sp>
        <p:nvSpPr>
          <p:cNvPr id="4" name="Date Placeholder 3"/>
          <p:cNvSpPr>
            <a:spLocks noGrp="1"/>
          </p:cNvSpPr>
          <p:nvPr>
            <p:ph type="dt" sz="quarter" idx="10"/>
          </p:nvPr>
        </p:nvSpPr>
        <p:spPr/>
        <p:txBody>
          <a:bodyPr/>
          <a:lstStyle/>
          <a:p>
            <a:pPr>
              <a:defRPr/>
            </a:pPr>
            <a:fld id="{63F34A38-B291-4487-A4B7-EECCB3204547}"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C613309D-2BDA-42F3-BE0E-8C43BE216B87}" type="slidenum">
              <a:rPr lang="en-US">
                <a:solidFill>
                  <a:schemeClr val="tx1">
                    <a:tint val="75000"/>
                  </a:schemeClr>
                </a:solidFill>
              </a:rPr>
              <a:pPr>
                <a:defRPr/>
              </a:pPr>
              <a:t>17</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639763"/>
          </a:xfrm>
        </p:spPr>
        <p:txBody>
          <a:bodyPr/>
          <a:lstStyle/>
          <a:p>
            <a:r>
              <a:rPr lang="en-GB" sz="3200" b="1" smtClean="0">
                <a:latin typeface="Times New Roman" panose="02020603050405020304" pitchFamily="18" charset="0"/>
                <a:cs typeface="Times New Roman" panose="02020603050405020304" pitchFamily="18" charset="0"/>
              </a:rPr>
              <a:t>Keyboard Short cuts</a:t>
            </a:r>
          </a:p>
        </p:txBody>
      </p:sp>
      <p:graphicFrame>
        <p:nvGraphicFramePr>
          <p:cNvPr id="7" name="Content Placeholder 6"/>
          <p:cNvGraphicFramePr>
            <a:graphicFrameLocks noGrp="1"/>
          </p:cNvGraphicFramePr>
          <p:nvPr>
            <p:ph idx="1"/>
          </p:nvPr>
        </p:nvGraphicFramePr>
        <p:xfrm>
          <a:off x="457200" y="838200"/>
          <a:ext cx="7924800" cy="5257797"/>
        </p:xfrm>
        <a:graphic>
          <a:graphicData uri="http://schemas.openxmlformats.org/drawingml/2006/table">
            <a:tbl>
              <a:tblPr firstRow="1" bandRow="1">
                <a:tableStyleId>{616DA210-FB5B-4158-B5E0-FEB733F419BA}</a:tableStyleId>
              </a:tblPr>
              <a:tblGrid>
                <a:gridCol w="1614311"/>
                <a:gridCol w="3668889"/>
                <a:gridCol w="2641600"/>
              </a:tblGrid>
              <a:tr h="621798">
                <a:tc>
                  <a:txBody>
                    <a:bodyPr/>
                    <a:lstStyle/>
                    <a:p>
                      <a:r>
                        <a:rPr lang="en-US" sz="1800" dirty="0" smtClean="0"/>
                        <a:t>Short cut</a:t>
                      </a:r>
                      <a:endParaRPr lang="en-US" sz="1800" dirty="0"/>
                    </a:p>
                  </a:txBody>
                  <a:tcPr/>
                </a:tc>
                <a:tc>
                  <a:txBody>
                    <a:bodyPr/>
                    <a:lstStyle/>
                    <a:p>
                      <a:r>
                        <a:rPr lang="en-US" sz="1800" dirty="0" smtClean="0"/>
                        <a:t>Action</a:t>
                      </a:r>
                      <a:endParaRPr lang="en-US" sz="1800" dirty="0"/>
                    </a:p>
                  </a:txBody>
                  <a:tcPr/>
                </a:tc>
                <a:tc>
                  <a:txBody>
                    <a:bodyPr/>
                    <a:lstStyle/>
                    <a:p>
                      <a:r>
                        <a:rPr lang="en-US" sz="1800" dirty="0" smtClean="0"/>
                        <a:t>Menu command</a:t>
                      </a:r>
                      <a:endParaRPr lang="en-US" sz="1800" dirty="0"/>
                    </a:p>
                  </a:txBody>
                  <a:tcPr/>
                </a:tc>
              </a:tr>
              <a:tr h="515111">
                <a:tc>
                  <a:txBody>
                    <a:bodyPr/>
                    <a:lstStyle/>
                    <a:p>
                      <a:r>
                        <a:rPr lang="en-US" sz="1800" dirty="0" err="1" smtClean="0"/>
                        <a:t>Ctrl+O</a:t>
                      </a:r>
                      <a:endParaRPr lang="en-US" sz="1800" dirty="0"/>
                    </a:p>
                  </a:txBody>
                  <a:tcPr/>
                </a:tc>
                <a:tc>
                  <a:txBody>
                    <a:bodyPr/>
                    <a:lstStyle/>
                    <a:p>
                      <a:r>
                        <a:rPr lang="en-US" sz="1800" dirty="0" smtClean="0"/>
                        <a:t>Open  an existing file</a:t>
                      </a:r>
                      <a:endParaRPr lang="en-US" sz="1800" dirty="0"/>
                    </a:p>
                  </a:txBody>
                  <a:tcPr/>
                </a:tc>
                <a:tc>
                  <a:txBody>
                    <a:bodyPr/>
                    <a:lstStyle/>
                    <a:p>
                      <a:r>
                        <a:rPr lang="en-US" sz="1800" dirty="0" smtClean="0"/>
                        <a:t>Office button/open</a:t>
                      </a:r>
                      <a:endParaRPr lang="en-US" sz="1800" dirty="0"/>
                    </a:p>
                  </a:txBody>
                  <a:tcPr/>
                </a:tc>
              </a:tr>
              <a:tr h="515111">
                <a:tc>
                  <a:txBody>
                    <a:bodyPr/>
                    <a:lstStyle/>
                    <a:p>
                      <a:r>
                        <a:rPr lang="en-US" sz="1800" dirty="0" err="1" smtClean="0"/>
                        <a:t>Ctrl+N</a:t>
                      </a:r>
                      <a:endParaRPr lang="en-US" sz="1800" dirty="0"/>
                    </a:p>
                  </a:txBody>
                  <a:tcPr/>
                </a:tc>
                <a:tc>
                  <a:txBody>
                    <a:bodyPr/>
                    <a:lstStyle/>
                    <a:p>
                      <a:r>
                        <a:rPr lang="en-US" sz="1800" dirty="0" smtClean="0"/>
                        <a:t>Open a new file</a:t>
                      </a:r>
                      <a:endParaRPr lang="en-US" sz="1800" dirty="0"/>
                    </a:p>
                  </a:txBody>
                  <a:tcPr/>
                </a:tc>
                <a:tc>
                  <a:txBody>
                    <a:bodyPr/>
                    <a:lstStyle/>
                    <a:p>
                      <a:r>
                        <a:rPr lang="en-US" sz="1800" dirty="0" smtClean="0"/>
                        <a:t>Office button/new</a:t>
                      </a:r>
                      <a:endParaRPr lang="en-US" sz="1800" dirty="0"/>
                    </a:p>
                  </a:txBody>
                  <a:tcPr/>
                </a:tc>
              </a:tr>
              <a:tr h="515111">
                <a:tc>
                  <a:txBody>
                    <a:bodyPr/>
                    <a:lstStyle/>
                    <a:p>
                      <a:r>
                        <a:rPr lang="en-US" sz="1800" dirty="0" err="1" smtClean="0"/>
                        <a:t>Ctrl+S</a:t>
                      </a:r>
                      <a:endParaRPr lang="en-US" sz="1800" dirty="0"/>
                    </a:p>
                  </a:txBody>
                  <a:tcPr/>
                </a:tc>
                <a:tc>
                  <a:txBody>
                    <a:bodyPr/>
                    <a:lstStyle/>
                    <a:p>
                      <a:r>
                        <a:rPr lang="en-US" sz="1800" dirty="0" smtClean="0"/>
                        <a:t>Saves</a:t>
                      </a:r>
                      <a:r>
                        <a:rPr lang="en-US" sz="1800" baseline="0" dirty="0" smtClean="0"/>
                        <a:t> the current file</a:t>
                      </a:r>
                      <a:endParaRPr lang="en-US" sz="1800" dirty="0"/>
                    </a:p>
                  </a:txBody>
                  <a:tcPr/>
                </a:tc>
                <a:tc>
                  <a:txBody>
                    <a:bodyPr/>
                    <a:lstStyle/>
                    <a:p>
                      <a:r>
                        <a:rPr lang="en-US" sz="1800" dirty="0" smtClean="0"/>
                        <a:t>Office button/save</a:t>
                      </a:r>
                      <a:endParaRPr lang="en-US" sz="1800" dirty="0"/>
                    </a:p>
                  </a:txBody>
                  <a:tcPr/>
                </a:tc>
              </a:tr>
              <a:tr h="515111">
                <a:tc>
                  <a:txBody>
                    <a:bodyPr/>
                    <a:lstStyle/>
                    <a:p>
                      <a:r>
                        <a:rPr lang="en-US" sz="1800" dirty="0" err="1" smtClean="0"/>
                        <a:t>Ctrl+C</a:t>
                      </a:r>
                      <a:endParaRPr lang="en-US" sz="1800" dirty="0"/>
                    </a:p>
                  </a:txBody>
                  <a:tcPr/>
                </a:tc>
                <a:tc>
                  <a:txBody>
                    <a:bodyPr/>
                    <a:lstStyle/>
                    <a:p>
                      <a:r>
                        <a:rPr lang="en-US" sz="1800" dirty="0" smtClean="0"/>
                        <a:t>Copies selected item</a:t>
                      </a:r>
                      <a:endParaRPr lang="en-US" sz="1800" dirty="0"/>
                    </a:p>
                  </a:txBody>
                  <a:tcPr/>
                </a:tc>
                <a:tc>
                  <a:txBody>
                    <a:bodyPr/>
                    <a:lstStyle/>
                    <a:p>
                      <a:r>
                        <a:rPr lang="en-US" sz="1800" dirty="0" smtClean="0"/>
                        <a:t>Home/copy</a:t>
                      </a:r>
                      <a:endParaRPr lang="en-US" sz="1800" dirty="0"/>
                    </a:p>
                  </a:txBody>
                  <a:tcPr/>
                </a:tc>
              </a:tr>
              <a:tr h="515111">
                <a:tc>
                  <a:txBody>
                    <a:bodyPr/>
                    <a:lstStyle/>
                    <a:p>
                      <a:r>
                        <a:rPr lang="en-US" sz="1800" dirty="0" err="1" smtClean="0"/>
                        <a:t>Ctrl+X</a:t>
                      </a:r>
                      <a:endParaRPr lang="en-US" sz="1800" dirty="0"/>
                    </a:p>
                  </a:txBody>
                  <a:tcPr/>
                </a:tc>
                <a:tc>
                  <a:txBody>
                    <a:bodyPr/>
                    <a:lstStyle/>
                    <a:p>
                      <a:r>
                        <a:rPr lang="en-US" sz="1800" dirty="0" smtClean="0"/>
                        <a:t>Cuts the selection</a:t>
                      </a:r>
                      <a:endParaRPr lang="en-US" sz="1800" dirty="0"/>
                    </a:p>
                  </a:txBody>
                  <a:tcPr/>
                </a:tc>
                <a:tc>
                  <a:txBody>
                    <a:bodyPr/>
                    <a:lstStyle/>
                    <a:p>
                      <a:r>
                        <a:rPr lang="en-US" sz="1800" dirty="0" smtClean="0"/>
                        <a:t>Home/cut</a:t>
                      </a:r>
                      <a:endParaRPr lang="en-US" sz="1800" dirty="0"/>
                    </a:p>
                  </a:txBody>
                  <a:tcPr/>
                </a:tc>
              </a:tr>
              <a:tr h="515111">
                <a:tc>
                  <a:txBody>
                    <a:bodyPr/>
                    <a:lstStyle/>
                    <a:p>
                      <a:r>
                        <a:rPr lang="en-US" sz="1800" dirty="0" err="1" smtClean="0"/>
                        <a:t>Ctrl+V</a:t>
                      </a:r>
                      <a:endParaRPr lang="en-US" sz="1800" dirty="0"/>
                    </a:p>
                  </a:txBody>
                  <a:tcPr/>
                </a:tc>
                <a:tc>
                  <a:txBody>
                    <a:bodyPr/>
                    <a:lstStyle/>
                    <a:p>
                      <a:r>
                        <a:rPr lang="en-US" sz="1800" dirty="0" smtClean="0"/>
                        <a:t>Pastes the copied item</a:t>
                      </a:r>
                      <a:endParaRPr lang="en-US" sz="1800" dirty="0"/>
                    </a:p>
                  </a:txBody>
                  <a:tcPr/>
                </a:tc>
                <a:tc>
                  <a:txBody>
                    <a:bodyPr/>
                    <a:lstStyle/>
                    <a:p>
                      <a:r>
                        <a:rPr lang="en-US" sz="1800" dirty="0" smtClean="0"/>
                        <a:t>Home/paste</a:t>
                      </a:r>
                      <a:endParaRPr lang="en-US" sz="1800" dirty="0"/>
                    </a:p>
                  </a:txBody>
                  <a:tcPr/>
                </a:tc>
              </a:tr>
              <a:tr h="515111">
                <a:tc>
                  <a:txBody>
                    <a:bodyPr/>
                    <a:lstStyle/>
                    <a:p>
                      <a:r>
                        <a:rPr lang="en-US" sz="1800" dirty="0" err="1" smtClean="0"/>
                        <a:t>Ctrl+Y</a:t>
                      </a:r>
                      <a:endParaRPr lang="en-US" sz="1800" dirty="0"/>
                    </a:p>
                  </a:txBody>
                  <a:tcPr/>
                </a:tc>
                <a:tc>
                  <a:txBody>
                    <a:bodyPr/>
                    <a:lstStyle/>
                    <a:p>
                      <a:r>
                        <a:rPr lang="en-US" sz="1800" dirty="0" smtClean="0"/>
                        <a:t>Repeats the previous task (Re-do)</a:t>
                      </a:r>
                      <a:endParaRPr lang="en-US" sz="1800" dirty="0"/>
                    </a:p>
                  </a:txBody>
                  <a:tcPr/>
                </a:tc>
                <a:tc>
                  <a:txBody>
                    <a:bodyPr/>
                    <a:lstStyle/>
                    <a:p>
                      <a:endParaRPr lang="en-US" sz="1800" dirty="0"/>
                    </a:p>
                  </a:txBody>
                  <a:tcPr/>
                </a:tc>
              </a:tr>
              <a:tr h="515111">
                <a:tc>
                  <a:txBody>
                    <a:bodyPr/>
                    <a:lstStyle/>
                    <a:p>
                      <a:r>
                        <a:rPr lang="en-US" sz="1800" dirty="0" err="1" smtClean="0"/>
                        <a:t>Ctrl+F</a:t>
                      </a:r>
                      <a:endParaRPr lang="en-US" sz="1800" dirty="0"/>
                    </a:p>
                  </a:txBody>
                  <a:tcPr/>
                </a:tc>
                <a:tc>
                  <a:txBody>
                    <a:bodyPr/>
                    <a:lstStyle/>
                    <a:p>
                      <a:r>
                        <a:rPr lang="en-US" sz="1800" dirty="0" smtClean="0"/>
                        <a:t>Search/find</a:t>
                      </a:r>
                      <a:endParaRPr lang="en-US" sz="1800" dirty="0"/>
                    </a:p>
                  </a:txBody>
                  <a:tcPr/>
                </a:tc>
                <a:tc>
                  <a:txBody>
                    <a:bodyPr/>
                    <a:lstStyle/>
                    <a:p>
                      <a:r>
                        <a:rPr lang="en-US" sz="1800" dirty="0" smtClean="0"/>
                        <a:t>Home/find</a:t>
                      </a:r>
                      <a:endParaRPr lang="en-US" sz="1800" dirty="0"/>
                    </a:p>
                  </a:txBody>
                  <a:tcPr/>
                </a:tc>
              </a:tr>
              <a:tr h="515111">
                <a:tc>
                  <a:txBody>
                    <a:bodyPr/>
                    <a:lstStyle/>
                    <a:p>
                      <a:r>
                        <a:rPr lang="en-US" sz="1800" dirty="0" smtClean="0"/>
                        <a:t>Ctrl + Z</a:t>
                      </a:r>
                      <a:endParaRPr lang="en-US" sz="1800" dirty="0"/>
                    </a:p>
                  </a:txBody>
                  <a:tcPr/>
                </a:tc>
                <a:tc>
                  <a:txBody>
                    <a:bodyPr/>
                    <a:lstStyle/>
                    <a:p>
                      <a:r>
                        <a:rPr lang="en-US" sz="1800" dirty="0" smtClean="0"/>
                        <a:t>Undo</a:t>
                      </a:r>
                      <a:endParaRPr lang="en-US" sz="1800" dirty="0"/>
                    </a:p>
                  </a:txBody>
                  <a:tcPr/>
                </a:tc>
                <a:tc>
                  <a:txBody>
                    <a:bodyPr/>
                    <a:lstStyle/>
                    <a:p>
                      <a:endParaRPr lang="en-US" sz="1800" dirty="0"/>
                    </a:p>
                  </a:txBody>
                  <a:tcPr/>
                </a:tc>
              </a:tr>
            </a:tbl>
          </a:graphicData>
        </a:graphic>
      </p:graphicFrame>
      <p:sp>
        <p:nvSpPr>
          <p:cNvPr id="4" name="Date Placeholder 3"/>
          <p:cNvSpPr>
            <a:spLocks noGrp="1"/>
          </p:cNvSpPr>
          <p:nvPr>
            <p:ph type="dt" sz="quarter" idx="10"/>
          </p:nvPr>
        </p:nvSpPr>
        <p:spPr/>
        <p:txBody>
          <a:bodyPr/>
          <a:lstStyle/>
          <a:p>
            <a:pPr>
              <a:defRPr/>
            </a:pPr>
            <a:fld id="{DEA727EB-E060-469C-B9F3-2201E3D320A9}"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3B0E13D5-79C3-49F9-A366-0C2B3E211B8E}" type="slidenum">
              <a:rPr lang="en-US">
                <a:solidFill>
                  <a:schemeClr val="tx1">
                    <a:tint val="75000"/>
                  </a:schemeClr>
                </a:solidFill>
              </a:rPr>
              <a:pPr>
                <a:defRPr/>
              </a:pPr>
              <a:t>18</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accent6">
                    <a:lumMod val="50000"/>
                  </a:schemeClr>
                </a:solidFill>
                <a:latin typeface="Times New Roman" pitchFamily="18" charset="0"/>
                <a:cs typeface="Times New Roman" pitchFamily="18" charset="0"/>
              </a:rPr>
              <a:t>Selecting Cells, Columns and Rows</a:t>
            </a:r>
            <a:endParaRPr lang="en-GB" sz="3600" dirty="0">
              <a:solidFill>
                <a:schemeClr val="accent6">
                  <a:lumMod val="50000"/>
                </a:schemeClr>
              </a:solidFill>
            </a:endParaRPr>
          </a:p>
        </p:txBody>
      </p:sp>
      <p:sp>
        <p:nvSpPr>
          <p:cNvPr id="3" name="Content Placeholder 2"/>
          <p:cNvSpPr>
            <a:spLocks noGrp="1"/>
          </p:cNvSpPr>
          <p:nvPr>
            <p:ph idx="1"/>
          </p:nvPr>
        </p:nvSpPr>
        <p:spPr/>
        <p:txBody>
          <a:bodyPr/>
          <a:lstStyle/>
          <a:p>
            <a:pPr fontAlgn="auto">
              <a:lnSpc>
                <a:spcPct val="100000"/>
              </a:lnSpc>
              <a:spcAft>
                <a:spcPts val="0"/>
              </a:spcAft>
              <a:defRPr/>
            </a:pPr>
            <a:r>
              <a:rPr lang="en-US" sz="2400" b="1" dirty="0"/>
              <a:t>shift + left arrow: </a:t>
            </a:r>
            <a:r>
              <a:rPr lang="en-US" sz="2400" dirty="0"/>
              <a:t>select the current cell and the cell to the left </a:t>
            </a:r>
          </a:p>
          <a:p>
            <a:pPr fontAlgn="auto">
              <a:lnSpc>
                <a:spcPct val="100000"/>
              </a:lnSpc>
              <a:spcAft>
                <a:spcPts val="0"/>
              </a:spcAft>
              <a:defRPr/>
            </a:pPr>
            <a:r>
              <a:rPr lang="en-US" sz="2400" b="1" dirty="0"/>
              <a:t>shift + right arrow: </a:t>
            </a:r>
            <a:r>
              <a:rPr lang="en-US" sz="2400" dirty="0"/>
              <a:t>select the current cell and the cell to the right </a:t>
            </a:r>
          </a:p>
          <a:p>
            <a:pPr fontAlgn="auto">
              <a:lnSpc>
                <a:spcPct val="100000"/>
              </a:lnSpc>
              <a:spcAft>
                <a:spcPts val="0"/>
              </a:spcAft>
              <a:defRPr/>
            </a:pPr>
            <a:r>
              <a:rPr lang="en-US" sz="2400" b="1" dirty="0"/>
              <a:t>shift + down arrow: </a:t>
            </a:r>
            <a:r>
              <a:rPr lang="en-US" sz="2400" dirty="0"/>
              <a:t>select the current cell and the cell below </a:t>
            </a:r>
          </a:p>
          <a:p>
            <a:pPr fontAlgn="auto">
              <a:lnSpc>
                <a:spcPct val="100000"/>
              </a:lnSpc>
              <a:spcAft>
                <a:spcPts val="0"/>
              </a:spcAft>
              <a:defRPr/>
            </a:pPr>
            <a:r>
              <a:rPr lang="en-US" sz="2400" b="1" dirty="0"/>
              <a:t>shift + up arrow: </a:t>
            </a:r>
            <a:r>
              <a:rPr lang="en-US" sz="2400" dirty="0"/>
              <a:t>select the current cell and the cell above </a:t>
            </a:r>
          </a:p>
          <a:p>
            <a:pPr fontAlgn="auto">
              <a:lnSpc>
                <a:spcPct val="100000"/>
              </a:lnSpc>
              <a:spcAft>
                <a:spcPts val="0"/>
              </a:spcAft>
              <a:defRPr/>
            </a:pPr>
            <a:r>
              <a:rPr lang="en-US" sz="2400" b="1" dirty="0"/>
              <a:t>shift + space: </a:t>
            </a:r>
            <a:r>
              <a:rPr lang="en-US" sz="2400" dirty="0"/>
              <a:t>select the whole row </a:t>
            </a:r>
          </a:p>
          <a:p>
            <a:pPr fontAlgn="auto">
              <a:lnSpc>
                <a:spcPct val="100000"/>
              </a:lnSpc>
              <a:spcAft>
                <a:spcPts val="0"/>
              </a:spcAft>
              <a:defRPr/>
            </a:pPr>
            <a:r>
              <a:rPr lang="en-US" sz="2400" b="1" dirty="0"/>
              <a:t>ctrl + space: </a:t>
            </a:r>
            <a:r>
              <a:rPr lang="en-US" sz="2400" dirty="0"/>
              <a:t>select the whole column </a:t>
            </a:r>
          </a:p>
          <a:p>
            <a:endParaRPr lang="en-GB" sz="2400" dirty="0"/>
          </a:p>
        </p:txBody>
      </p:sp>
      <p:sp>
        <p:nvSpPr>
          <p:cNvPr id="4" name="Date Placeholder 3"/>
          <p:cNvSpPr>
            <a:spLocks noGrp="1"/>
          </p:cNvSpPr>
          <p:nvPr>
            <p:ph type="dt" sz="half" idx="10"/>
          </p:nvPr>
        </p:nvSpPr>
        <p:spPr/>
        <p:txBody>
          <a:bodyPr/>
          <a:lstStyle/>
          <a:p>
            <a:pPr>
              <a:defRPr/>
            </a:pPr>
            <a:fld id="{632CD4A7-1CE7-4D56-8D0B-773432813D60}" type="datetime1">
              <a:rPr lang="en-US" smtClean="0"/>
              <a:pPr>
                <a:defRPr/>
              </a:pPr>
              <a:t>7/7/2016</a:t>
            </a:fld>
            <a:endParaRPr lang="en-US"/>
          </a:p>
        </p:txBody>
      </p:sp>
      <p:sp>
        <p:nvSpPr>
          <p:cNvPr id="5" name="Footer Placeholder 4"/>
          <p:cNvSpPr>
            <a:spLocks noGrp="1"/>
          </p:cNvSpPr>
          <p:nvPr>
            <p:ph type="ftr" sz="quarter" idx="11"/>
          </p:nvPr>
        </p:nvSpPr>
        <p:spPr/>
        <p:txBody>
          <a:bodyPr/>
          <a:lstStyle/>
          <a:p>
            <a:pPr>
              <a:defRPr/>
            </a:pPr>
            <a:r>
              <a:rPr lang="en-US" smtClean="0"/>
              <a:t>BIT 1104 - Computer Systems</a:t>
            </a:r>
            <a:endParaRPr lang="en-US"/>
          </a:p>
        </p:txBody>
      </p:sp>
      <p:sp>
        <p:nvSpPr>
          <p:cNvPr id="6" name="Slide Number Placeholder 5"/>
          <p:cNvSpPr>
            <a:spLocks noGrp="1"/>
          </p:cNvSpPr>
          <p:nvPr>
            <p:ph type="sldNum" sz="quarter" idx="12"/>
          </p:nvPr>
        </p:nvSpPr>
        <p:spPr/>
        <p:txBody>
          <a:bodyPr/>
          <a:lstStyle/>
          <a:p>
            <a:pPr>
              <a:defRPr/>
            </a:pPr>
            <a:fld id="{7167D670-ABBE-4E79-869C-982426A65B65}" type="slidenum">
              <a:rPr lang="en-US" smtClean="0"/>
              <a:pPr>
                <a:defRPr/>
              </a:pPr>
              <a:t>19</a:t>
            </a:fld>
            <a:endParaRPr lang="en-US"/>
          </a:p>
        </p:txBody>
      </p:sp>
    </p:spTree>
    <p:extLst>
      <p:ext uri="{BB962C8B-B14F-4D97-AF65-F5344CB8AC3E}">
        <p14:creationId xmlns:p14="http://schemas.microsoft.com/office/powerpoint/2010/main" val="149508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15962"/>
          </a:xfrm>
        </p:spPr>
        <p:txBody>
          <a:bodyPr/>
          <a:lstStyle/>
          <a:p>
            <a:r>
              <a:rPr lang="en-GB" sz="3200" b="1" smtClean="0">
                <a:latin typeface="Times New Roman" panose="02020603050405020304" pitchFamily="18" charset="0"/>
                <a:cs typeface="Times New Roman" panose="02020603050405020304" pitchFamily="18" charset="0"/>
              </a:rPr>
              <a:t>What is Microsoft Excel?</a:t>
            </a:r>
          </a:p>
        </p:txBody>
      </p:sp>
      <p:sp>
        <p:nvSpPr>
          <p:cNvPr id="8197" name="Content Placeholder 2"/>
          <p:cNvSpPr>
            <a:spLocks noGrp="1"/>
          </p:cNvSpPr>
          <p:nvPr>
            <p:ph idx="1"/>
          </p:nvPr>
        </p:nvSpPr>
        <p:spPr>
          <a:xfrm>
            <a:off x="628650" y="1066800"/>
            <a:ext cx="7886700" cy="5562600"/>
          </a:xfrm>
        </p:spPr>
        <p:txBody>
          <a:bodyPr rtlCol="0">
            <a:normAutofit fontScale="92500"/>
          </a:bodyPr>
          <a:lstStyle/>
          <a:p>
            <a:pPr fontAlgn="auto">
              <a:spcAft>
                <a:spcPts val="0"/>
              </a:spcAft>
              <a:defRPr/>
            </a:pPr>
            <a:r>
              <a:rPr lang="en-US" dirty="0" smtClean="0"/>
              <a:t>Is a full-featured spreadsheet program that allows you to:</a:t>
            </a:r>
          </a:p>
          <a:p>
            <a:pPr marL="974725" lvl="1" fontAlgn="auto">
              <a:spcAft>
                <a:spcPts val="0"/>
              </a:spcAft>
              <a:defRPr/>
            </a:pPr>
            <a:r>
              <a:rPr lang="en-US" sz="2800" dirty="0" smtClean="0"/>
              <a:t> organize data, </a:t>
            </a:r>
          </a:p>
          <a:p>
            <a:pPr marL="974725" lvl="1" fontAlgn="auto">
              <a:spcAft>
                <a:spcPts val="0"/>
              </a:spcAft>
              <a:defRPr/>
            </a:pPr>
            <a:r>
              <a:rPr lang="en-US" sz="2800" dirty="0" smtClean="0"/>
              <a:t>complete calculations, </a:t>
            </a:r>
          </a:p>
          <a:p>
            <a:pPr marL="974725" lvl="1" fontAlgn="auto">
              <a:spcAft>
                <a:spcPts val="0"/>
              </a:spcAft>
              <a:defRPr/>
            </a:pPr>
            <a:r>
              <a:rPr lang="en-US" sz="2800" dirty="0" smtClean="0"/>
              <a:t>make decisions, </a:t>
            </a:r>
          </a:p>
          <a:p>
            <a:pPr marL="974725" lvl="1" fontAlgn="auto">
              <a:spcAft>
                <a:spcPts val="0"/>
              </a:spcAft>
              <a:defRPr/>
            </a:pPr>
            <a:r>
              <a:rPr lang="en-US" sz="2800" dirty="0" smtClean="0"/>
              <a:t>graph data, and</a:t>
            </a:r>
          </a:p>
          <a:p>
            <a:pPr marL="974725" lvl="1" fontAlgn="auto">
              <a:spcAft>
                <a:spcPts val="0"/>
              </a:spcAft>
              <a:defRPr/>
            </a:pPr>
            <a:r>
              <a:rPr lang="en-US" sz="2800" dirty="0" smtClean="0"/>
              <a:t> develop professional looking reports.</a:t>
            </a:r>
          </a:p>
          <a:p>
            <a:pPr fontAlgn="auto">
              <a:spcAft>
                <a:spcPts val="0"/>
              </a:spcAft>
              <a:defRPr/>
            </a:pPr>
            <a:r>
              <a:rPr lang="en-US" dirty="0" smtClean="0"/>
              <a:t>Microsoft Office’s </a:t>
            </a:r>
            <a:r>
              <a:rPr lang="en-US" b="1" dirty="0" smtClean="0"/>
              <a:t>Excel</a:t>
            </a:r>
            <a:r>
              <a:rPr lang="en-US" dirty="0" smtClean="0"/>
              <a:t> is to </a:t>
            </a:r>
            <a:r>
              <a:rPr lang="en-US" b="1" dirty="0" smtClean="0"/>
              <a:t>numbers </a:t>
            </a:r>
            <a:r>
              <a:rPr lang="en-US" dirty="0" smtClean="0"/>
              <a:t>while </a:t>
            </a:r>
            <a:r>
              <a:rPr lang="en-US" b="1" dirty="0" smtClean="0"/>
              <a:t>Word</a:t>
            </a:r>
            <a:r>
              <a:rPr lang="en-US" dirty="0" smtClean="0"/>
              <a:t> is to</a:t>
            </a:r>
            <a:r>
              <a:rPr lang="en-US" b="1" dirty="0" smtClean="0"/>
              <a:t> text.</a:t>
            </a:r>
            <a:endParaRPr lang="en-US" dirty="0" smtClean="0"/>
          </a:p>
          <a:p>
            <a:pPr fontAlgn="auto">
              <a:spcAft>
                <a:spcPts val="0"/>
              </a:spcAft>
              <a:defRPr/>
            </a:pPr>
            <a:r>
              <a:rPr lang="en-US" dirty="0" smtClean="0"/>
              <a:t>All Excel 2007 files end in the </a:t>
            </a:r>
            <a:r>
              <a:rPr lang="en-US" b="1" dirty="0" smtClean="0"/>
              <a:t>.</a:t>
            </a:r>
            <a:r>
              <a:rPr lang="en-US" b="1" dirty="0" err="1" smtClean="0"/>
              <a:t>xlsx</a:t>
            </a:r>
            <a:r>
              <a:rPr lang="en-US" b="1" dirty="0" smtClean="0"/>
              <a:t> </a:t>
            </a:r>
            <a:r>
              <a:rPr lang="en-US" dirty="0" smtClean="0"/>
              <a:t>filename extension.</a:t>
            </a:r>
            <a:endParaRPr lang="en-US" i="1" dirty="0" smtClean="0">
              <a:solidFill>
                <a:srgbClr val="0070C0"/>
              </a:solidFill>
            </a:endParaRPr>
          </a:p>
          <a:p>
            <a:pPr fontAlgn="auto">
              <a:spcAft>
                <a:spcPts val="0"/>
              </a:spcAft>
              <a:defRPr/>
            </a:pPr>
            <a:r>
              <a:rPr lang="en-US" i="1" dirty="0" smtClean="0">
                <a:solidFill>
                  <a:srgbClr val="0070C0"/>
                </a:solidFill>
              </a:rPr>
              <a:t>Excel</a:t>
            </a:r>
            <a:r>
              <a:rPr lang="en-US" dirty="0" smtClean="0">
                <a:solidFill>
                  <a:srgbClr val="0070C0"/>
                </a:solidFill>
              </a:rPr>
              <a:t> is a spreadsheet program from Microsoft, a component of its Office product group for business applications.</a:t>
            </a:r>
          </a:p>
          <a:p>
            <a:pPr lvl="1" fontAlgn="auto">
              <a:spcAft>
                <a:spcPts val="0"/>
              </a:spcAft>
              <a:defRPr/>
            </a:pPr>
            <a:endParaRPr lang="en-US" dirty="0" smtClean="0"/>
          </a:p>
        </p:txBody>
      </p:sp>
      <p:sp>
        <p:nvSpPr>
          <p:cNvPr id="4" name="Date Placeholder 3"/>
          <p:cNvSpPr>
            <a:spLocks noGrp="1"/>
          </p:cNvSpPr>
          <p:nvPr>
            <p:ph type="dt" sz="quarter" idx="10"/>
          </p:nvPr>
        </p:nvSpPr>
        <p:spPr/>
        <p:txBody>
          <a:bodyPr/>
          <a:lstStyle/>
          <a:p>
            <a:pPr>
              <a:defRPr/>
            </a:pPr>
            <a:fld id="{494344F5-0415-44AF-B232-55F611EB9E36}"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4F13E922-FEB5-4897-BEB9-153C98EDCB4B}" type="slidenum">
              <a:rPr lang="en-US">
                <a:solidFill>
                  <a:schemeClr val="tx1">
                    <a:tint val="75000"/>
                  </a:schemeClr>
                </a:solidFill>
              </a:rPr>
              <a:pPr>
                <a:defRPr/>
              </a:pPr>
              <a:t>2</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l="31625" t="46875" r="26208" b="13542"/>
          <a:stretch>
            <a:fillRect/>
          </a:stretch>
        </p:blipFill>
        <p:spPr bwMode="auto">
          <a:xfrm>
            <a:off x="228600" y="533400"/>
            <a:ext cx="8007872" cy="512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fld id="{ED6E4939-F2A0-41AC-8477-7F5DF5BFC8D4}" type="datetime1">
              <a:rPr lang="en-US">
                <a:solidFill>
                  <a:schemeClr val="tx1">
                    <a:tint val="75000"/>
                  </a:schemeClr>
                </a:solidFill>
              </a:rPr>
              <a:pPr>
                <a:defRPr/>
              </a:pPr>
              <a:t>7/7/2016</a:t>
            </a:fld>
            <a:endParaRPr 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solidFill>
                  <a:schemeClr val="tx1">
                    <a:tint val="75000"/>
                  </a:schemeClr>
                </a:solidFill>
              </a:rPr>
              <a:t>CSC 1100                                   </a:t>
            </a:r>
          </a:p>
        </p:txBody>
      </p:sp>
      <p:sp>
        <p:nvSpPr>
          <p:cNvPr id="4" name="Slide Number Placeholder 3"/>
          <p:cNvSpPr>
            <a:spLocks noGrp="1"/>
          </p:cNvSpPr>
          <p:nvPr>
            <p:ph type="sldNum" sz="quarter" idx="12"/>
          </p:nvPr>
        </p:nvSpPr>
        <p:spPr/>
        <p:txBody>
          <a:bodyPr/>
          <a:lstStyle/>
          <a:p>
            <a:pPr>
              <a:defRPr/>
            </a:pPr>
            <a:fld id="{0B0EAF7E-1984-496D-9A9E-6F6126112258}" type="slidenum">
              <a:rPr lang="en-US">
                <a:solidFill>
                  <a:schemeClr val="tx1">
                    <a:tint val="75000"/>
                  </a:schemeClr>
                </a:solidFill>
              </a:rPr>
              <a:pPr>
                <a:defRPr/>
              </a:pPr>
              <a:t>20</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900336"/>
          </a:xfrm>
        </p:spPr>
        <p:txBody>
          <a:bodyPr rtlCol="0">
            <a:normAutofit/>
          </a:bodyPr>
          <a:lstStyle/>
          <a:p>
            <a:pPr algn="ctr" fontAlgn="auto">
              <a:spcAft>
                <a:spcPts val="0"/>
              </a:spcAft>
              <a:defRPr/>
            </a:pPr>
            <a:r>
              <a:rPr lang="en-US" sz="3600" b="1" dirty="0" smtClean="0">
                <a:solidFill>
                  <a:schemeClr val="accent6">
                    <a:lumMod val="50000"/>
                  </a:schemeClr>
                </a:solidFill>
                <a:latin typeface="Times New Roman" pitchFamily="18" charset="0"/>
                <a:cs typeface="Times New Roman" pitchFamily="18" charset="0"/>
              </a:rPr>
              <a:t>Selecting  Cells</a:t>
            </a:r>
          </a:p>
        </p:txBody>
      </p:sp>
      <p:sp>
        <p:nvSpPr>
          <p:cNvPr id="32771" name="Content Placeholder 2"/>
          <p:cNvSpPr>
            <a:spLocks noGrp="1"/>
          </p:cNvSpPr>
          <p:nvPr>
            <p:ph idx="1"/>
          </p:nvPr>
        </p:nvSpPr>
        <p:spPr>
          <a:xfrm>
            <a:off x="323528" y="1238491"/>
            <a:ext cx="8686800" cy="5440363"/>
          </a:xfrm>
        </p:spPr>
        <p:txBody>
          <a:bodyPr rtlCol="0">
            <a:normAutofit lnSpcReduction="10000"/>
          </a:bodyPr>
          <a:lstStyle/>
          <a:p>
            <a:pPr fontAlgn="auto">
              <a:spcAft>
                <a:spcPts val="0"/>
              </a:spcAft>
              <a:defRPr/>
            </a:pPr>
            <a:r>
              <a:rPr lang="en-US" dirty="0" smtClean="0"/>
              <a:t>Before a cell can be modified or formatted, it must first be selected (highlighted). Refer to the table below for selecting groups of cells.</a:t>
            </a:r>
          </a:p>
          <a:p>
            <a:pPr fontAlgn="auto">
              <a:spcAft>
                <a:spcPts val="0"/>
              </a:spcAft>
              <a:buFont typeface="Arial" charset="0"/>
              <a:buNone/>
              <a:defRPr/>
            </a:pPr>
            <a:endParaRPr lang="en-US" dirty="0" smtClean="0">
              <a:latin typeface="Verdana" pitchFamily="34" charset="0"/>
            </a:endParaRPr>
          </a:p>
          <a:p>
            <a:pPr fontAlgn="auto">
              <a:spcAft>
                <a:spcPts val="0"/>
              </a:spcAft>
              <a:buFont typeface="Arial" charset="0"/>
              <a:buNone/>
              <a:defRPr/>
            </a:pPr>
            <a:endParaRPr lang="en-US" dirty="0" smtClean="0">
              <a:latin typeface="Verdana" pitchFamily="34" charset="0"/>
            </a:endParaRPr>
          </a:p>
          <a:p>
            <a:pPr fontAlgn="auto">
              <a:spcAft>
                <a:spcPts val="0"/>
              </a:spcAft>
              <a:defRPr/>
            </a:pPr>
            <a:endParaRPr lang="en-US" dirty="0" smtClean="0">
              <a:latin typeface="Verdana" pitchFamily="34" charset="0"/>
            </a:endParaRPr>
          </a:p>
          <a:p>
            <a:pPr fontAlgn="auto">
              <a:spcAft>
                <a:spcPts val="0"/>
              </a:spcAft>
              <a:defRPr/>
            </a:pPr>
            <a:endParaRPr lang="en-US" dirty="0" smtClean="0">
              <a:latin typeface="Verdana" pitchFamily="34" charset="0"/>
            </a:endParaRPr>
          </a:p>
          <a:p>
            <a:pPr fontAlgn="auto">
              <a:spcAft>
                <a:spcPts val="0"/>
              </a:spcAft>
              <a:defRPr/>
            </a:pPr>
            <a:endParaRPr lang="en-US" dirty="0" smtClean="0">
              <a:latin typeface="Verdana" pitchFamily="34" charset="0"/>
            </a:endParaRPr>
          </a:p>
          <a:p>
            <a:pPr fontAlgn="auto">
              <a:spcAft>
                <a:spcPts val="0"/>
              </a:spcAft>
              <a:defRPr/>
            </a:pPr>
            <a:endParaRPr lang="en-US" sz="2700" dirty="0" smtClean="0">
              <a:latin typeface="Verdana" pitchFamily="34" charset="0"/>
            </a:endParaRPr>
          </a:p>
          <a:p>
            <a:pPr fontAlgn="auto">
              <a:spcAft>
                <a:spcPts val="0"/>
              </a:spcAft>
              <a:defRPr/>
            </a:pPr>
            <a:endParaRPr lang="en-US" sz="2700" dirty="0" smtClean="0">
              <a:latin typeface="Verdana" pitchFamily="34" charset="0"/>
            </a:endParaRPr>
          </a:p>
          <a:p>
            <a:pPr fontAlgn="auto">
              <a:spcAft>
                <a:spcPts val="0"/>
              </a:spcAft>
              <a:defRPr/>
            </a:pPr>
            <a:endParaRPr lang="en-US" sz="2000" dirty="0" smtClean="0">
              <a:latin typeface="Verdana" pitchFamily="34" charset="0"/>
            </a:endParaRPr>
          </a:p>
          <a:p>
            <a:pPr fontAlgn="auto">
              <a:spcAft>
                <a:spcPts val="0"/>
              </a:spcAft>
              <a:defRPr/>
            </a:pPr>
            <a:r>
              <a:rPr lang="en-US" sz="2000" dirty="0" smtClean="0">
                <a:latin typeface="Verdana" pitchFamily="34" charset="0"/>
              </a:rPr>
              <a:t>To activate the contents of a cell, double-click on the cell.</a:t>
            </a:r>
          </a:p>
          <a:p>
            <a:pPr fontAlgn="auto">
              <a:spcAft>
                <a:spcPts val="0"/>
              </a:spcAft>
              <a:defRPr/>
            </a:pPr>
            <a:endParaRPr lang="en-US" sz="2700" dirty="0" smtClean="0"/>
          </a:p>
        </p:txBody>
      </p:sp>
      <p:sp>
        <p:nvSpPr>
          <p:cNvPr id="48" name="Date Placeholder 47"/>
          <p:cNvSpPr>
            <a:spLocks noGrp="1"/>
          </p:cNvSpPr>
          <p:nvPr>
            <p:ph type="dt" sz="quarter" idx="10"/>
          </p:nvPr>
        </p:nvSpPr>
        <p:spPr/>
        <p:txBody>
          <a:bodyPr/>
          <a:lstStyle/>
          <a:p>
            <a:pPr>
              <a:defRPr/>
            </a:pPr>
            <a:fld id="{EE63D89D-48C4-43E3-BE96-2CFB9C8127F5}" type="datetime1">
              <a:rPr lang="en-US">
                <a:solidFill>
                  <a:schemeClr val="tx1">
                    <a:tint val="75000"/>
                  </a:schemeClr>
                </a:solidFill>
              </a:rPr>
              <a:pPr>
                <a:defRPr/>
              </a:pPr>
              <a:t>7/7/2016</a:t>
            </a:fld>
            <a:endParaRPr lang="en-US">
              <a:solidFill>
                <a:schemeClr val="tx1">
                  <a:tint val="75000"/>
                </a:schemeClr>
              </a:solidFill>
            </a:endParaRPr>
          </a:p>
        </p:txBody>
      </p:sp>
      <p:sp>
        <p:nvSpPr>
          <p:cNvPr id="50" name="Footer Placeholder 49"/>
          <p:cNvSpPr>
            <a:spLocks noGrp="1"/>
          </p:cNvSpPr>
          <p:nvPr>
            <p:ph type="ftr" sz="quarter" idx="11"/>
          </p:nvPr>
        </p:nvSpPr>
        <p:spPr/>
        <p:txBody>
          <a:bodyPr/>
          <a:lstStyle/>
          <a:p>
            <a:pPr>
              <a:defRPr/>
            </a:pPr>
            <a:r>
              <a:rPr lang="en-US">
                <a:solidFill>
                  <a:schemeClr val="tx1">
                    <a:tint val="75000"/>
                  </a:schemeClr>
                </a:solidFill>
              </a:rPr>
              <a:t>CSC 1100                                   </a:t>
            </a:r>
          </a:p>
        </p:txBody>
      </p:sp>
      <p:sp>
        <p:nvSpPr>
          <p:cNvPr id="49" name="Slide Number Placeholder 48"/>
          <p:cNvSpPr>
            <a:spLocks noGrp="1"/>
          </p:cNvSpPr>
          <p:nvPr>
            <p:ph type="sldNum" sz="quarter" idx="12"/>
          </p:nvPr>
        </p:nvSpPr>
        <p:spPr/>
        <p:txBody>
          <a:bodyPr/>
          <a:lstStyle/>
          <a:p>
            <a:pPr>
              <a:defRPr/>
            </a:pPr>
            <a:fld id="{5F22E0EA-02C2-45BB-9A27-3956D8D26187}" type="slidenum">
              <a:rPr lang="en-US">
                <a:solidFill>
                  <a:schemeClr val="tx1">
                    <a:tint val="75000"/>
                  </a:schemeClr>
                </a:solidFill>
              </a:rPr>
              <a:pPr>
                <a:defRPr/>
              </a:pPr>
              <a:t>21</a:t>
            </a:fld>
            <a:endParaRPr lang="en-US">
              <a:solidFill>
                <a:schemeClr val="tx1">
                  <a:tint val="75000"/>
                </a:schemeClr>
              </a:solidFill>
            </a:endParaRPr>
          </a:p>
        </p:txBody>
      </p:sp>
      <p:grpSp>
        <p:nvGrpSpPr>
          <p:cNvPr id="2" name="Group 48"/>
          <p:cNvGrpSpPr>
            <a:grpSpLocks/>
          </p:cNvGrpSpPr>
          <p:nvPr/>
        </p:nvGrpSpPr>
        <p:grpSpPr bwMode="auto">
          <a:xfrm>
            <a:off x="323528" y="2524671"/>
            <a:ext cx="8363272" cy="3352006"/>
            <a:chOff x="0" y="0"/>
            <a:chExt cx="5252" cy="927"/>
          </a:xfrm>
          <a:noFill/>
        </p:grpSpPr>
        <p:sp>
          <p:nvSpPr>
            <p:cNvPr id="8" name="Rectangle 8"/>
            <p:cNvSpPr>
              <a:spLocks noChangeArrowheads="1"/>
            </p:cNvSpPr>
            <p:nvPr/>
          </p:nvSpPr>
          <p:spPr bwMode="auto">
            <a:xfrm>
              <a:off x="0" y="0"/>
              <a:ext cx="4219" cy="0"/>
            </a:xfrm>
            <a:prstGeom prst="rect">
              <a:avLst/>
            </a:prstGeom>
            <a:grpFill/>
            <a:ln w="12700" cap="sq">
              <a:noFill/>
              <a:miter lim="800000"/>
              <a:headEnd type="none" w="sm" len="sm"/>
              <a:tailEnd type="none" w="sm" len="sm"/>
            </a:ln>
          </p:spPr>
          <p:txBody>
            <a:bodyPr>
              <a:spAutoFit/>
            </a:bodyPr>
            <a:lstStyle/>
            <a:p>
              <a:pPr eaLnBrk="1" hangingPunct="1">
                <a:defRPr/>
              </a:pPr>
              <a:endParaRPr lang="en-US">
                <a:latin typeface="Arial" charset="0"/>
              </a:endParaRPr>
            </a:p>
          </p:txBody>
        </p:sp>
        <p:grpSp>
          <p:nvGrpSpPr>
            <p:cNvPr id="3" name="Group 47"/>
            <p:cNvGrpSpPr>
              <a:grpSpLocks/>
            </p:cNvGrpSpPr>
            <p:nvPr/>
          </p:nvGrpSpPr>
          <p:grpSpPr bwMode="auto">
            <a:xfrm>
              <a:off x="0" y="0"/>
              <a:ext cx="5252" cy="927"/>
              <a:chOff x="0" y="0"/>
              <a:chExt cx="5252" cy="927"/>
            </a:xfrm>
            <a:grpFill/>
          </p:grpSpPr>
          <p:grpSp>
            <p:nvGrpSpPr>
              <p:cNvPr id="4" name="Group 45"/>
              <p:cNvGrpSpPr>
                <a:grpSpLocks/>
              </p:cNvGrpSpPr>
              <p:nvPr/>
            </p:nvGrpSpPr>
            <p:grpSpPr bwMode="auto">
              <a:xfrm>
                <a:off x="0" y="0"/>
                <a:ext cx="5252" cy="927"/>
                <a:chOff x="0" y="0"/>
                <a:chExt cx="5252" cy="927"/>
              </a:xfrm>
              <a:grpFill/>
            </p:grpSpPr>
            <p:grpSp>
              <p:nvGrpSpPr>
                <p:cNvPr id="5" name="Group 22"/>
                <p:cNvGrpSpPr>
                  <a:grpSpLocks/>
                </p:cNvGrpSpPr>
                <p:nvPr/>
              </p:nvGrpSpPr>
              <p:grpSpPr bwMode="auto">
                <a:xfrm>
                  <a:off x="0" y="0"/>
                  <a:ext cx="1084" cy="144"/>
                  <a:chOff x="0" y="0"/>
                  <a:chExt cx="1084" cy="144"/>
                </a:xfrm>
                <a:grpFill/>
              </p:grpSpPr>
              <p:sp>
                <p:nvSpPr>
                  <p:cNvPr id="46" name="Rectangle 9"/>
                  <p:cNvSpPr>
                    <a:spLocks noChangeArrowheads="1"/>
                  </p:cNvSpPr>
                  <p:nvPr/>
                </p:nvSpPr>
                <p:spPr bwMode="auto">
                  <a:xfrm>
                    <a:off x="34" y="0"/>
                    <a:ext cx="1050" cy="144"/>
                  </a:xfrm>
                  <a:prstGeom prst="rect">
                    <a:avLst/>
                  </a:prstGeom>
                  <a:grpFill/>
                  <a:ln w="12700" cap="sq">
                    <a:noFill/>
                    <a:miter lim="800000"/>
                    <a:headEnd type="none" w="sm" len="sm"/>
                    <a:tailEnd type="none" w="sm" len="sm"/>
                  </a:ln>
                </p:spPr>
                <p:txBody>
                  <a:bodyPr/>
                  <a:lstStyle/>
                  <a:p>
                    <a:pPr eaLnBrk="1" hangingPunct="1">
                      <a:defRPr/>
                    </a:pPr>
                    <a:r>
                      <a:rPr lang="en-US" sz="1600" b="1" dirty="0">
                        <a:latin typeface="Verdana" pitchFamily="34" charset="0"/>
                      </a:rPr>
                      <a:t>Cells to select</a:t>
                    </a:r>
                    <a:endParaRPr lang="en-US" sz="1600" dirty="0">
                      <a:latin typeface="Arial" charset="0"/>
                    </a:endParaRPr>
                  </a:p>
                </p:txBody>
              </p:sp>
              <p:sp>
                <p:nvSpPr>
                  <p:cNvPr id="47" name="Rectangle 21"/>
                  <p:cNvSpPr>
                    <a:spLocks noChangeArrowheads="1"/>
                  </p:cNvSpPr>
                  <p:nvPr/>
                </p:nvSpPr>
                <p:spPr bwMode="auto">
                  <a:xfrm>
                    <a:off x="0" y="0"/>
                    <a:ext cx="1050"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7" name="Group 24"/>
                <p:cNvGrpSpPr>
                  <a:grpSpLocks/>
                </p:cNvGrpSpPr>
                <p:nvPr/>
              </p:nvGrpSpPr>
              <p:grpSpPr bwMode="auto">
                <a:xfrm>
                  <a:off x="1050" y="0"/>
                  <a:ext cx="4202" cy="144"/>
                  <a:chOff x="1050" y="0"/>
                  <a:chExt cx="4202" cy="144"/>
                </a:xfrm>
                <a:grpFill/>
              </p:grpSpPr>
              <p:sp>
                <p:nvSpPr>
                  <p:cNvPr id="44" name="Rectangle 10"/>
                  <p:cNvSpPr>
                    <a:spLocks noChangeArrowheads="1"/>
                  </p:cNvSpPr>
                  <p:nvPr/>
                </p:nvSpPr>
                <p:spPr bwMode="auto">
                  <a:xfrm>
                    <a:off x="1050" y="0"/>
                    <a:ext cx="4202" cy="144"/>
                  </a:xfrm>
                  <a:prstGeom prst="rect">
                    <a:avLst/>
                  </a:prstGeom>
                  <a:grpFill/>
                  <a:ln w="12700" cap="sq">
                    <a:noFill/>
                    <a:miter lim="800000"/>
                    <a:headEnd type="none" w="sm" len="sm"/>
                    <a:tailEnd type="none" w="sm" len="sm"/>
                  </a:ln>
                </p:spPr>
                <p:txBody>
                  <a:bodyPr/>
                  <a:lstStyle/>
                  <a:p>
                    <a:pPr eaLnBrk="1" hangingPunct="1">
                      <a:defRPr/>
                    </a:pPr>
                    <a:r>
                      <a:rPr lang="en-US" sz="1600" b="1" dirty="0">
                        <a:latin typeface="Verdana" pitchFamily="34" charset="0"/>
                      </a:rPr>
                      <a:t>Mouse action</a:t>
                    </a:r>
                    <a:endParaRPr lang="en-US" sz="1600" dirty="0">
                      <a:latin typeface="Arial" charset="0"/>
                    </a:endParaRPr>
                  </a:p>
                </p:txBody>
              </p:sp>
              <p:sp>
                <p:nvSpPr>
                  <p:cNvPr id="45" name="Rectangle 23"/>
                  <p:cNvSpPr>
                    <a:spLocks noChangeArrowheads="1"/>
                  </p:cNvSpPr>
                  <p:nvPr/>
                </p:nvSpPr>
                <p:spPr bwMode="auto">
                  <a:xfrm>
                    <a:off x="1050" y="0"/>
                    <a:ext cx="4202"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9" name="Group 26"/>
                <p:cNvGrpSpPr>
                  <a:grpSpLocks/>
                </p:cNvGrpSpPr>
                <p:nvPr/>
              </p:nvGrpSpPr>
              <p:grpSpPr bwMode="auto">
                <a:xfrm>
                  <a:off x="0" y="144"/>
                  <a:ext cx="1050" cy="144"/>
                  <a:chOff x="0" y="144"/>
                  <a:chExt cx="1050" cy="144"/>
                </a:xfrm>
                <a:grpFill/>
              </p:grpSpPr>
              <p:sp>
                <p:nvSpPr>
                  <p:cNvPr id="42" name="Rectangle 11"/>
                  <p:cNvSpPr>
                    <a:spLocks noChangeArrowheads="1"/>
                  </p:cNvSpPr>
                  <p:nvPr/>
                </p:nvSpPr>
                <p:spPr bwMode="auto">
                  <a:xfrm>
                    <a:off x="0" y="144"/>
                    <a:ext cx="1050" cy="144"/>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One cell</a:t>
                    </a:r>
                    <a:endParaRPr lang="en-US" dirty="0">
                      <a:latin typeface="Arial" charset="0"/>
                    </a:endParaRPr>
                  </a:p>
                </p:txBody>
              </p:sp>
              <p:sp>
                <p:nvSpPr>
                  <p:cNvPr id="43" name="Rectangle 25"/>
                  <p:cNvSpPr>
                    <a:spLocks noChangeArrowheads="1"/>
                  </p:cNvSpPr>
                  <p:nvPr/>
                </p:nvSpPr>
                <p:spPr bwMode="auto">
                  <a:xfrm>
                    <a:off x="0" y="144"/>
                    <a:ext cx="1050"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0" name="Group 28"/>
                <p:cNvGrpSpPr>
                  <a:grpSpLocks/>
                </p:cNvGrpSpPr>
                <p:nvPr/>
              </p:nvGrpSpPr>
              <p:grpSpPr bwMode="auto">
                <a:xfrm>
                  <a:off x="1050" y="144"/>
                  <a:ext cx="4202" cy="144"/>
                  <a:chOff x="1050" y="144"/>
                  <a:chExt cx="4202" cy="144"/>
                </a:xfrm>
                <a:grpFill/>
              </p:grpSpPr>
              <p:sp>
                <p:nvSpPr>
                  <p:cNvPr id="40" name="Rectangle 12"/>
                  <p:cNvSpPr>
                    <a:spLocks noChangeArrowheads="1"/>
                  </p:cNvSpPr>
                  <p:nvPr/>
                </p:nvSpPr>
                <p:spPr bwMode="auto">
                  <a:xfrm>
                    <a:off x="1050" y="144"/>
                    <a:ext cx="4202" cy="144"/>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Click once in the cell</a:t>
                    </a:r>
                    <a:endParaRPr lang="en-US" dirty="0">
                      <a:latin typeface="Arial" charset="0"/>
                    </a:endParaRPr>
                  </a:p>
                </p:txBody>
              </p:sp>
              <p:sp>
                <p:nvSpPr>
                  <p:cNvPr id="41" name="Rectangle 27"/>
                  <p:cNvSpPr>
                    <a:spLocks noChangeArrowheads="1"/>
                  </p:cNvSpPr>
                  <p:nvPr/>
                </p:nvSpPr>
                <p:spPr bwMode="auto">
                  <a:xfrm>
                    <a:off x="1050" y="144"/>
                    <a:ext cx="4202"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2" name="Group 30"/>
                <p:cNvGrpSpPr>
                  <a:grpSpLocks/>
                </p:cNvGrpSpPr>
                <p:nvPr/>
              </p:nvGrpSpPr>
              <p:grpSpPr bwMode="auto">
                <a:xfrm>
                  <a:off x="0" y="288"/>
                  <a:ext cx="1050" cy="144"/>
                  <a:chOff x="0" y="288"/>
                  <a:chExt cx="1050" cy="144"/>
                </a:xfrm>
                <a:grpFill/>
              </p:grpSpPr>
              <p:sp>
                <p:nvSpPr>
                  <p:cNvPr id="38" name="Rectangle 13"/>
                  <p:cNvSpPr>
                    <a:spLocks noChangeArrowheads="1"/>
                  </p:cNvSpPr>
                  <p:nvPr/>
                </p:nvSpPr>
                <p:spPr bwMode="auto">
                  <a:xfrm>
                    <a:off x="0" y="288"/>
                    <a:ext cx="1050" cy="144"/>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Entire row</a:t>
                    </a:r>
                    <a:endParaRPr lang="en-US" dirty="0">
                      <a:latin typeface="Arial" charset="0"/>
                    </a:endParaRPr>
                  </a:p>
                </p:txBody>
              </p:sp>
              <p:sp>
                <p:nvSpPr>
                  <p:cNvPr id="39" name="Rectangle 29"/>
                  <p:cNvSpPr>
                    <a:spLocks noChangeArrowheads="1"/>
                  </p:cNvSpPr>
                  <p:nvPr/>
                </p:nvSpPr>
                <p:spPr bwMode="auto">
                  <a:xfrm>
                    <a:off x="0" y="288"/>
                    <a:ext cx="1050"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3" name="Group 32"/>
                <p:cNvGrpSpPr>
                  <a:grpSpLocks/>
                </p:cNvGrpSpPr>
                <p:nvPr/>
              </p:nvGrpSpPr>
              <p:grpSpPr bwMode="auto">
                <a:xfrm>
                  <a:off x="1050" y="288"/>
                  <a:ext cx="4202" cy="144"/>
                  <a:chOff x="1050" y="288"/>
                  <a:chExt cx="4202" cy="144"/>
                </a:xfrm>
                <a:grpFill/>
              </p:grpSpPr>
              <p:sp>
                <p:nvSpPr>
                  <p:cNvPr id="36" name="Rectangle 14"/>
                  <p:cNvSpPr>
                    <a:spLocks noChangeArrowheads="1"/>
                  </p:cNvSpPr>
                  <p:nvPr/>
                </p:nvSpPr>
                <p:spPr bwMode="auto">
                  <a:xfrm>
                    <a:off x="1050" y="288"/>
                    <a:ext cx="4202" cy="144"/>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Click the row label</a:t>
                    </a:r>
                    <a:endParaRPr lang="en-US" dirty="0">
                      <a:latin typeface="Arial" charset="0"/>
                    </a:endParaRPr>
                  </a:p>
                </p:txBody>
              </p:sp>
              <p:sp>
                <p:nvSpPr>
                  <p:cNvPr id="37" name="Rectangle 31"/>
                  <p:cNvSpPr>
                    <a:spLocks noChangeArrowheads="1"/>
                  </p:cNvSpPr>
                  <p:nvPr/>
                </p:nvSpPr>
                <p:spPr bwMode="auto">
                  <a:xfrm>
                    <a:off x="1050" y="288"/>
                    <a:ext cx="4202"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4" name="Group 34"/>
                <p:cNvGrpSpPr>
                  <a:grpSpLocks/>
                </p:cNvGrpSpPr>
                <p:nvPr/>
              </p:nvGrpSpPr>
              <p:grpSpPr bwMode="auto">
                <a:xfrm>
                  <a:off x="0" y="432"/>
                  <a:ext cx="1050" cy="144"/>
                  <a:chOff x="0" y="432"/>
                  <a:chExt cx="1050" cy="144"/>
                </a:xfrm>
                <a:grpFill/>
              </p:grpSpPr>
              <p:sp>
                <p:nvSpPr>
                  <p:cNvPr id="34" name="Rectangle 15"/>
                  <p:cNvSpPr>
                    <a:spLocks noChangeArrowheads="1"/>
                  </p:cNvSpPr>
                  <p:nvPr/>
                </p:nvSpPr>
                <p:spPr bwMode="auto">
                  <a:xfrm>
                    <a:off x="0" y="432"/>
                    <a:ext cx="1050" cy="144"/>
                  </a:xfrm>
                  <a:prstGeom prst="rect">
                    <a:avLst/>
                  </a:prstGeom>
                  <a:grpFill/>
                  <a:ln w="12700" cap="sq">
                    <a:noFill/>
                    <a:miter lim="800000"/>
                    <a:headEnd type="none" w="sm" len="sm"/>
                    <a:tailEnd type="none" w="sm" len="sm"/>
                  </a:ln>
                </p:spPr>
                <p:txBody>
                  <a:bodyPr/>
                  <a:lstStyle/>
                  <a:p>
                    <a:pPr eaLnBrk="1" hangingPunct="1">
                      <a:defRPr/>
                    </a:pPr>
                    <a:r>
                      <a:rPr lang="en-US" sz="1600" dirty="0">
                        <a:latin typeface="Verdana" pitchFamily="34" charset="0"/>
                      </a:rPr>
                      <a:t>Entire column</a:t>
                    </a:r>
                    <a:endParaRPr lang="en-US" sz="1600" dirty="0">
                      <a:latin typeface="Arial" charset="0"/>
                    </a:endParaRPr>
                  </a:p>
                </p:txBody>
              </p:sp>
              <p:sp>
                <p:nvSpPr>
                  <p:cNvPr id="35" name="Rectangle 33"/>
                  <p:cNvSpPr>
                    <a:spLocks noChangeArrowheads="1"/>
                  </p:cNvSpPr>
                  <p:nvPr/>
                </p:nvSpPr>
                <p:spPr bwMode="auto">
                  <a:xfrm>
                    <a:off x="0" y="432"/>
                    <a:ext cx="1050"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5" name="Group 36"/>
                <p:cNvGrpSpPr>
                  <a:grpSpLocks/>
                </p:cNvGrpSpPr>
                <p:nvPr/>
              </p:nvGrpSpPr>
              <p:grpSpPr bwMode="auto">
                <a:xfrm>
                  <a:off x="1050" y="432"/>
                  <a:ext cx="4202" cy="144"/>
                  <a:chOff x="1050" y="432"/>
                  <a:chExt cx="4202" cy="144"/>
                </a:xfrm>
                <a:grpFill/>
              </p:grpSpPr>
              <p:sp>
                <p:nvSpPr>
                  <p:cNvPr id="32" name="Rectangle 16"/>
                  <p:cNvSpPr>
                    <a:spLocks noChangeArrowheads="1"/>
                  </p:cNvSpPr>
                  <p:nvPr/>
                </p:nvSpPr>
                <p:spPr bwMode="auto">
                  <a:xfrm>
                    <a:off x="1050" y="432"/>
                    <a:ext cx="4202" cy="144"/>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Click the column label</a:t>
                    </a:r>
                    <a:endParaRPr lang="en-US" dirty="0">
                      <a:latin typeface="Arial" charset="0"/>
                    </a:endParaRPr>
                  </a:p>
                </p:txBody>
              </p:sp>
              <p:sp>
                <p:nvSpPr>
                  <p:cNvPr id="33" name="Rectangle 35"/>
                  <p:cNvSpPr>
                    <a:spLocks noChangeArrowheads="1"/>
                  </p:cNvSpPr>
                  <p:nvPr/>
                </p:nvSpPr>
                <p:spPr bwMode="auto">
                  <a:xfrm>
                    <a:off x="1050" y="432"/>
                    <a:ext cx="4202"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6" name="Group 38"/>
                <p:cNvGrpSpPr>
                  <a:grpSpLocks/>
                </p:cNvGrpSpPr>
                <p:nvPr/>
              </p:nvGrpSpPr>
              <p:grpSpPr bwMode="auto">
                <a:xfrm>
                  <a:off x="0" y="576"/>
                  <a:ext cx="1050" cy="144"/>
                  <a:chOff x="0" y="576"/>
                  <a:chExt cx="1050" cy="144"/>
                </a:xfrm>
                <a:grpFill/>
              </p:grpSpPr>
              <p:sp>
                <p:nvSpPr>
                  <p:cNvPr id="30" name="Rectangle 17"/>
                  <p:cNvSpPr>
                    <a:spLocks noChangeArrowheads="1"/>
                  </p:cNvSpPr>
                  <p:nvPr/>
                </p:nvSpPr>
                <p:spPr bwMode="auto">
                  <a:xfrm>
                    <a:off x="0" y="576"/>
                    <a:ext cx="1050" cy="144"/>
                  </a:xfrm>
                  <a:prstGeom prst="rect">
                    <a:avLst/>
                  </a:prstGeom>
                  <a:grpFill/>
                  <a:ln w="12700" cap="sq">
                    <a:noFill/>
                    <a:miter lim="800000"/>
                    <a:headEnd type="none" w="sm" len="sm"/>
                    <a:tailEnd type="none" w="sm" len="sm"/>
                  </a:ln>
                </p:spPr>
                <p:txBody>
                  <a:bodyPr/>
                  <a:lstStyle/>
                  <a:p>
                    <a:pPr eaLnBrk="1" hangingPunct="1">
                      <a:defRPr/>
                    </a:pPr>
                    <a:r>
                      <a:rPr lang="en-US" sz="1600" dirty="0">
                        <a:latin typeface="Verdana" pitchFamily="34" charset="0"/>
                      </a:rPr>
                      <a:t>Entire worksheet</a:t>
                    </a:r>
                    <a:endParaRPr lang="en-US" sz="1600" dirty="0">
                      <a:latin typeface="Arial" charset="0"/>
                    </a:endParaRPr>
                  </a:p>
                </p:txBody>
              </p:sp>
              <p:sp>
                <p:nvSpPr>
                  <p:cNvPr id="31" name="Rectangle 37"/>
                  <p:cNvSpPr>
                    <a:spLocks noChangeArrowheads="1"/>
                  </p:cNvSpPr>
                  <p:nvPr/>
                </p:nvSpPr>
                <p:spPr bwMode="auto">
                  <a:xfrm>
                    <a:off x="0" y="576"/>
                    <a:ext cx="1050"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7" name="Group 40"/>
                <p:cNvGrpSpPr>
                  <a:grpSpLocks/>
                </p:cNvGrpSpPr>
                <p:nvPr/>
              </p:nvGrpSpPr>
              <p:grpSpPr bwMode="auto">
                <a:xfrm>
                  <a:off x="1050" y="576"/>
                  <a:ext cx="4202" cy="144"/>
                  <a:chOff x="1050" y="576"/>
                  <a:chExt cx="4202" cy="144"/>
                </a:xfrm>
                <a:grpFill/>
              </p:grpSpPr>
              <p:sp>
                <p:nvSpPr>
                  <p:cNvPr id="28" name="Rectangle 18"/>
                  <p:cNvSpPr>
                    <a:spLocks noChangeArrowheads="1"/>
                  </p:cNvSpPr>
                  <p:nvPr/>
                </p:nvSpPr>
                <p:spPr bwMode="auto">
                  <a:xfrm>
                    <a:off x="1050" y="576"/>
                    <a:ext cx="4202" cy="144"/>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Click the whole sheet button</a:t>
                    </a:r>
                    <a:endParaRPr lang="en-US" dirty="0">
                      <a:latin typeface="Arial" charset="0"/>
                    </a:endParaRPr>
                  </a:p>
                </p:txBody>
              </p:sp>
              <p:sp>
                <p:nvSpPr>
                  <p:cNvPr id="29" name="Rectangle 39"/>
                  <p:cNvSpPr>
                    <a:spLocks noChangeArrowheads="1"/>
                  </p:cNvSpPr>
                  <p:nvPr/>
                </p:nvSpPr>
                <p:spPr bwMode="auto">
                  <a:xfrm>
                    <a:off x="1050" y="576"/>
                    <a:ext cx="4202" cy="144"/>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8" name="Group 42"/>
                <p:cNvGrpSpPr>
                  <a:grpSpLocks/>
                </p:cNvGrpSpPr>
                <p:nvPr/>
              </p:nvGrpSpPr>
              <p:grpSpPr bwMode="auto">
                <a:xfrm>
                  <a:off x="0" y="716"/>
                  <a:ext cx="1152" cy="190"/>
                  <a:chOff x="0" y="716"/>
                  <a:chExt cx="1152" cy="190"/>
                </a:xfrm>
                <a:grpFill/>
              </p:grpSpPr>
              <p:sp>
                <p:nvSpPr>
                  <p:cNvPr id="26" name="Rectangle 19"/>
                  <p:cNvSpPr>
                    <a:spLocks noChangeArrowheads="1"/>
                  </p:cNvSpPr>
                  <p:nvPr/>
                </p:nvSpPr>
                <p:spPr bwMode="auto">
                  <a:xfrm>
                    <a:off x="0" y="716"/>
                    <a:ext cx="1152" cy="190"/>
                  </a:xfrm>
                  <a:prstGeom prst="rect">
                    <a:avLst/>
                  </a:prstGeom>
                  <a:grpFill/>
                  <a:ln w="12700" cap="sq">
                    <a:noFill/>
                    <a:miter lim="800000"/>
                    <a:headEnd type="none" w="sm" len="sm"/>
                    <a:tailEnd type="none" w="sm" len="sm"/>
                  </a:ln>
                </p:spPr>
                <p:txBody>
                  <a:bodyPr/>
                  <a:lstStyle/>
                  <a:p>
                    <a:pPr eaLnBrk="1" hangingPunct="1">
                      <a:defRPr/>
                    </a:pPr>
                    <a:r>
                      <a:rPr lang="en-US" dirty="0">
                        <a:latin typeface="Verdana" pitchFamily="34" charset="0"/>
                      </a:rPr>
                      <a:t>Cluster of </a:t>
                    </a:r>
                  </a:p>
                  <a:p>
                    <a:pPr eaLnBrk="1" hangingPunct="1">
                      <a:defRPr/>
                    </a:pPr>
                    <a:r>
                      <a:rPr lang="en-US" dirty="0">
                        <a:latin typeface="Verdana" pitchFamily="34" charset="0"/>
                      </a:rPr>
                      <a:t>cells</a:t>
                    </a:r>
                    <a:endParaRPr lang="en-US" dirty="0">
                      <a:latin typeface="Arial" charset="0"/>
                    </a:endParaRPr>
                  </a:p>
                </p:txBody>
              </p:sp>
              <p:sp>
                <p:nvSpPr>
                  <p:cNvPr id="27" name="Rectangle 41"/>
                  <p:cNvSpPr>
                    <a:spLocks noChangeArrowheads="1"/>
                  </p:cNvSpPr>
                  <p:nvPr/>
                </p:nvSpPr>
                <p:spPr bwMode="auto">
                  <a:xfrm>
                    <a:off x="0" y="720"/>
                    <a:ext cx="1050" cy="186"/>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nvGrpSpPr>
                <p:cNvPr id="19" name="Group 44"/>
                <p:cNvGrpSpPr>
                  <a:grpSpLocks/>
                </p:cNvGrpSpPr>
                <p:nvPr/>
              </p:nvGrpSpPr>
              <p:grpSpPr bwMode="auto">
                <a:xfrm>
                  <a:off x="1050" y="720"/>
                  <a:ext cx="4202" cy="207"/>
                  <a:chOff x="1050" y="720"/>
                  <a:chExt cx="4202" cy="207"/>
                </a:xfrm>
                <a:grpFill/>
              </p:grpSpPr>
              <p:sp>
                <p:nvSpPr>
                  <p:cNvPr id="24" name="Rectangle 20"/>
                  <p:cNvSpPr>
                    <a:spLocks noChangeArrowheads="1"/>
                  </p:cNvSpPr>
                  <p:nvPr/>
                </p:nvSpPr>
                <p:spPr bwMode="auto">
                  <a:xfrm>
                    <a:off x="1060" y="720"/>
                    <a:ext cx="4192" cy="207"/>
                  </a:xfrm>
                  <a:prstGeom prst="rect">
                    <a:avLst/>
                  </a:prstGeom>
                  <a:grpFill/>
                  <a:ln w="12700" cap="sq">
                    <a:noFill/>
                    <a:miter lim="800000"/>
                    <a:headEnd type="none" w="sm" len="sm"/>
                    <a:tailEnd type="none" w="sm" len="sm"/>
                  </a:ln>
                </p:spPr>
                <p:txBody>
                  <a:bodyPr/>
                  <a:lstStyle/>
                  <a:p>
                    <a:pPr eaLnBrk="1" hangingPunct="1">
                      <a:defRPr/>
                    </a:pPr>
                    <a:r>
                      <a:rPr lang="en-US" sz="1400" dirty="0">
                        <a:latin typeface="Verdana" pitchFamily="34" charset="0"/>
                      </a:rPr>
                      <a:t> </a:t>
                    </a:r>
                    <a:r>
                      <a:rPr lang="en-US" dirty="0">
                        <a:latin typeface="Verdana" pitchFamily="34" charset="0"/>
                      </a:rPr>
                      <a:t>Drag mouse over the cells or hold down the </a:t>
                    </a:r>
                    <a:r>
                      <a:rPr lang="en-US" b="1" dirty="0">
                        <a:latin typeface="Verdana" pitchFamily="34" charset="0"/>
                      </a:rPr>
                      <a:t>SHIFT</a:t>
                    </a:r>
                    <a:r>
                      <a:rPr lang="en-US" dirty="0">
                        <a:latin typeface="Verdana" pitchFamily="34" charset="0"/>
                      </a:rPr>
                      <a:t> key while using the arrow keys</a:t>
                    </a:r>
                    <a:endParaRPr lang="en-US" dirty="0">
                      <a:latin typeface="Arial" charset="0"/>
                    </a:endParaRPr>
                  </a:p>
                </p:txBody>
              </p:sp>
              <p:sp>
                <p:nvSpPr>
                  <p:cNvPr id="25" name="Rectangle 43"/>
                  <p:cNvSpPr>
                    <a:spLocks noChangeArrowheads="1"/>
                  </p:cNvSpPr>
                  <p:nvPr/>
                </p:nvSpPr>
                <p:spPr bwMode="auto">
                  <a:xfrm>
                    <a:off x="1050" y="720"/>
                    <a:ext cx="4202" cy="186"/>
                  </a:xfrm>
                  <a:prstGeom prst="rect">
                    <a:avLst/>
                  </a:prstGeom>
                  <a:grpFill/>
                  <a:ln w="7" cap="sq">
                    <a:solidFill>
                      <a:srgbClr val="A0A0A0"/>
                    </a:solidFill>
                    <a:miter lim="800000"/>
                    <a:headEnd type="none" w="sm" len="sm"/>
                    <a:tailEnd type="none" w="sm" len="sm"/>
                  </a:ln>
                </p:spPr>
                <p:txBody>
                  <a:bodyPr wrap="none"/>
                  <a:lstStyle/>
                  <a:p>
                    <a:pPr eaLnBrk="1" hangingPunct="1">
                      <a:defRPr/>
                    </a:pPr>
                    <a:endParaRPr lang="en-US">
                      <a:latin typeface="Arial" charset="0"/>
                    </a:endParaRPr>
                  </a:p>
                </p:txBody>
              </p:sp>
            </p:grpSp>
          </p:grpSp>
          <p:sp>
            <p:nvSpPr>
              <p:cNvPr id="11" name="Rectangle 46"/>
              <p:cNvSpPr>
                <a:spLocks noChangeArrowheads="1"/>
              </p:cNvSpPr>
              <p:nvPr/>
            </p:nvSpPr>
            <p:spPr bwMode="auto">
              <a:xfrm>
                <a:off x="0" y="0"/>
                <a:ext cx="5252" cy="906"/>
              </a:xfrm>
              <a:prstGeom prst="rect">
                <a:avLst/>
              </a:prstGeom>
              <a:noFill/>
              <a:ln w="1" cap="sq">
                <a:solidFill>
                  <a:srgbClr val="00287A"/>
                </a:solidFill>
                <a:miter lim="800000"/>
                <a:headEnd type="none" w="sm" len="sm"/>
                <a:tailEnd type="none" w="sm" len="sm"/>
              </a:ln>
            </p:spPr>
            <p:txBody>
              <a:bodyPr wrap="none"/>
              <a:lstStyle/>
              <a:p>
                <a:pPr eaLnBrk="1" hangingPunct="1">
                  <a:defRPr/>
                </a:pPr>
                <a:endParaRPr lang="en-US">
                  <a:latin typeface="Arial"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Grp="1"/>
          </p:cNvGrpSpPr>
          <p:nvPr/>
        </p:nvGrpSpPr>
        <p:grpSpPr bwMode="auto">
          <a:xfrm>
            <a:off x="457200" y="274638"/>
            <a:ext cx="8229600" cy="563562"/>
            <a:chOff x="0" y="0"/>
            <a:chExt cx="4219" cy="144"/>
          </a:xfrm>
        </p:grpSpPr>
        <p:sp>
          <p:nvSpPr>
            <p:cNvPr id="39944"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3801" name="Rectangle 3"/>
            <p:cNvSpPr>
              <a:spLocks noChangeArrowheads="1"/>
            </p:cNvSpPr>
            <p:nvPr/>
          </p:nvSpPr>
          <p:spPr bwMode="auto">
            <a:xfrm>
              <a:off x="0" y="0"/>
              <a:ext cx="4219" cy="144"/>
            </a:xfrm>
            <a:prstGeom prst="rect">
              <a:avLst/>
            </a:prstGeom>
            <a:noFill/>
            <a:ln w="12700" cap="sq">
              <a:noFill/>
              <a:miter lim="800000"/>
              <a:headEnd type="none" w="sm" len="sm"/>
              <a:tailEnd type="none" w="sm" len="sm"/>
            </a:ln>
          </p:spPr>
          <p:txBody>
            <a:bodyPr/>
            <a:lstStyle/>
            <a:p>
              <a:pPr>
                <a:defRPr/>
              </a:pPr>
              <a:r>
                <a:rPr lang="en-US" sz="3200" b="1" dirty="0">
                  <a:latin typeface="Times New Roman" pitchFamily="18" charset="0"/>
                  <a:ea typeface="+mj-ea"/>
                  <a:cs typeface="Times New Roman" pitchFamily="18" charset="0"/>
                </a:rPr>
                <a:t>Formatting Cells</a:t>
              </a:r>
            </a:p>
          </p:txBody>
        </p:sp>
      </p:grpSp>
      <p:sp>
        <p:nvSpPr>
          <p:cNvPr id="39939" name="Content Placeholder 2"/>
          <p:cNvSpPr>
            <a:spLocks noGrp="1"/>
          </p:cNvSpPr>
          <p:nvPr>
            <p:ph idx="1"/>
          </p:nvPr>
        </p:nvSpPr>
        <p:spPr>
          <a:xfrm>
            <a:off x="228600" y="990600"/>
            <a:ext cx="8763000" cy="5135563"/>
          </a:xfrm>
        </p:spPr>
        <p:txBody>
          <a:bodyPr/>
          <a:lstStyle/>
          <a:p>
            <a:pPr algn="just">
              <a:lnSpc>
                <a:spcPct val="150000"/>
              </a:lnSpc>
            </a:pPr>
            <a:r>
              <a:rPr lang="en-GB" sz="2400" smtClean="0"/>
              <a:t>The contents of a </a:t>
            </a:r>
            <a:r>
              <a:rPr lang="en-GB" sz="2400" b="1" smtClean="0"/>
              <a:t>highlighted cell </a:t>
            </a:r>
            <a:r>
              <a:rPr lang="en-GB" sz="2400" smtClean="0"/>
              <a:t>can be formatted in many ways. Font and cell attributes can be added from shortcut buttons on the formatting bar. If this toolbar is not already visible on the screen, select  </a:t>
            </a:r>
            <a:r>
              <a:rPr lang="en-GB" sz="2400" b="1" smtClean="0"/>
              <a:t>Home </a:t>
            </a:r>
            <a:r>
              <a:rPr lang="en-GB" sz="2400" smtClean="0"/>
              <a:t>from the Ribbon</a:t>
            </a:r>
            <a:r>
              <a:rPr lang="en-GB" sz="2000" smtClean="0"/>
              <a:t>.</a:t>
            </a:r>
          </a:p>
          <a:p>
            <a:pPr algn="just">
              <a:lnSpc>
                <a:spcPct val="150000"/>
              </a:lnSpc>
            </a:pPr>
            <a:endParaRPr lang="en-GB" smtClean="0"/>
          </a:p>
        </p:txBody>
      </p:sp>
      <p:sp>
        <p:nvSpPr>
          <p:cNvPr id="7" name="Date Placeholder 6"/>
          <p:cNvSpPr>
            <a:spLocks noGrp="1"/>
          </p:cNvSpPr>
          <p:nvPr>
            <p:ph type="dt" sz="quarter" idx="10"/>
          </p:nvPr>
        </p:nvSpPr>
        <p:spPr/>
        <p:txBody>
          <a:bodyPr/>
          <a:lstStyle/>
          <a:p>
            <a:pPr>
              <a:defRPr/>
            </a:pPr>
            <a:fld id="{7247C7FD-06A0-407D-B9CB-4990107633BD}" type="datetime1">
              <a:rPr lang="en-US">
                <a:solidFill>
                  <a:schemeClr val="tx1">
                    <a:tint val="75000"/>
                  </a:schemeClr>
                </a:solidFill>
              </a:rPr>
              <a:pPr>
                <a:defRPr/>
              </a:pPr>
              <a:t>7/7/2016</a:t>
            </a:fld>
            <a:endParaRPr lang="en-US">
              <a:solidFill>
                <a:schemeClr val="tx1">
                  <a:tint val="75000"/>
                </a:schemeClr>
              </a:solidFill>
            </a:endParaRPr>
          </a:p>
        </p:txBody>
      </p:sp>
      <p:sp>
        <p:nvSpPr>
          <p:cNvPr id="9" name="Footer Placeholder 8"/>
          <p:cNvSpPr>
            <a:spLocks noGrp="1"/>
          </p:cNvSpPr>
          <p:nvPr>
            <p:ph type="ftr" sz="quarter" idx="11"/>
          </p:nvPr>
        </p:nvSpPr>
        <p:spPr/>
        <p:txBody>
          <a:bodyPr/>
          <a:lstStyle/>
          <a:p>
            <a:pPr>
              <a:defRPr/>
            </a:pPr>
            <a:r>
              <a:rPr lang="en-US">
                <a:solidFill>
                  <a:schemeClr val="tx1">
                    <a:tint val="75000"/>
                  </a:schemeClr>
                </a:solidFill>
              </a:rPr>
              <a:t>CSC 1100                                   </a:t>
            </a:r>
          </a:p>
        </p:txBody>
      </p:sp>
      <p:sp>
        <p:nvSpPr>
          <p:cNvPr id="8" name="Slide Number Placeholder 7"/>
          <p:cNvSpPr>
            <a:spLocks noGrp="1"/>
          </p:cNvSpPr>
          <p:nvPr>
            <p:ph type="sldNum" sz="quarter" idx="12"/>
          </p:nvPr>
        </p:nvSpPr>
        <p:spPr/>
        <p:txBody>
          <a:bodyPr/>
          <a:lstStyle/>
          <a:p>
            <a:pPr>
              <a:defRPr/>
            </a:pPr>
            <a:fld id="{1CBEE05F-76F8-4EB7-9C35-30B981682920}" type="slidenum">
              <a:rPr lang="en-US">
                <a:solidFill>
                  <a:schemeClr val="tx1">
                    <a:tint val="75000"/>
                  </a:schemeClr>
                </a:solidFill>
              </a:rPr>
              <a:pPr>
                <a:defRPr/>
              </a:pPr>
              <a:t>22</a:t>
            </a:fld>
            <a:endParaRPr lang="en-US">
              <a:solidFill>
                <a:schemeClr val="tx1">
                  <a:tint val="75000"/>
                </a:schemeClr>
              </a:solidFill>
            </a:endParaRPr>
          </a:p>
        </p:txBody>
      </p:sp>
      <p:pic>
        <p:nvPicPr>
          <p:cNvPr id="10" name="Picture 9" descr="[formatting tool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602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43000" y="152400"/>
            <a:ext cx="6773863" cy="838200"/>
            <a:chOff x="-48" y="-528"/>
            <a:chExt cx="4267" cy="528"/>
          </a:xfrm>
        </p:grpSpPr>
        <p:sp>
          <p:nvSpPr>
            <p:cNvPr id="40973"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4830" name="Rectangle 3"/>
            <p:cNvSpPr>
              <a:spLocks noChangeArrowheads="1"/>
            </p:cNvSpPr>
            <p:nvPr/>
          </p:nvSpPr>
          <p:spPr bwMode="auto">
            <a:xfrm>
              <a:off x="-48" y="-528"/>
              <a:ext cx="4219" cy="374"/>
            </a:xfrm>
            <a:prstGeom prst="rect">
              <a:avLst/>
            </a:prstGeom>
            <a:noFill/>
            <a:ln w="12700" cap="sq">
              <a:noFill/>
              <a:miter lim="800000"/>
              <a:headEnd type="none" w="sm" len="sm"/>
              <a:tailEnd type="none" w="sm" len="sm"/>
            </a:ln>
          </p:spPr>
          <p:txBody>
            <a:bodyPr/>
            <a:lstStyle/>
            <a:p>
              <a:pPr>
                <a:defRPr/>
              </a:pPr>
              <a:r>
                <a:rPr lang="en-US" sz="3200" b="1" dirty="0">
                  <a:latin typeface="Times New Roman" pitchFamily="18" charset="0"/>
                  <a:ea typeface="+mj-ea"/>
                  <a:cs typeface="Times New Roman" pitchFamily="18" charset="0"/>
                </a:rPr>
                <a:t>Format Cells Dialog Box</a:t>
              </a:r>
            </a:p>
            <a:p>
              <a:pPr>
                <a:defRPr/>
              </a:pPr>
              <a:endParaRPr lang="en-US" sz="3200" b="1" dirty="0">
                <a:latin typeface="Times New Roman" pitchFamily="18" charset="0"/>
                <a:ea typeface="+mj-ea"/>
                <a:cs typeface="Times New Roman" pitchFamily="18" charset="0"/>
              </a:endParaRPr>
            </a:p>
          </p:txBody>
        </p:sp>
      </p:grpSp>
      <p:grpSp>
        <p:nvGrpSpPr>
          <p:cNvPr id="3" name="Group 7"/>
          <p:cNvGrpSpPr>
            <a:grpSpLocks/>
          </p:cNvGrpSpPr>
          <p:nvPr/>
        </p:nvGrpSpPr>
        <p:grpSpPr bwMode="auto">
          <a:xfrm>
            <a:off x="152400" y="533400"/>
            <a:ext cx="8610600" cy="1644650"/>
            <a:chOff x="-576" y="-576"/>
            <a:chExt cx="4795" cy="1036"/>
          </a:xfrm>
        </p:grpSpPr>
        <p:sp>
          <p:nvSpPr>
            <p:cNvPr id="40971" name="Rectangle 5"/>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0972" name="Rectangle 6"/>
            <p:cNvSpPr>
              <a:spLocks noChangeArrowheads="1"/>
            </p:cNvSpPr>
            <p:nvPr/>
          </p:nvSpPr>
          <p:spPr bwMode="auto">
            <a:xfrm>
              <a:off x="-576" y="-576"/>
              <a:ext cx="4795"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en-GB" sz="2000">
                  <a:latin typeface="Calibri" panose="020F0502020204030204" pitchFamily="34" charset="0"/>
                </a:rPr>
                <a:t>For a complete list of formatting options, right-click on the highlighted cells and choose </a:t>
              </a:r>
              <a:r>
                <a:rPr lang="en-GB" sz="2000" b="1">
                  <a:latin typeface="Calibri" panose="020F0502020204030204" pitchFamily="34" charset="0"/>
                </a:rPr>
                <a:t>Format Cells</a:t>
              </a:r>
              <a:r>
                <a:rPr lang="en-GB" sz="2000">
                  <a:latin typeface="Calibri" panose="020F0502020204030204" pitchFamily="34" charset="0"/>
                </a:rPr>
                <a:t> from the shortcut menu or select </a:t>
              </a:r>
              <a:r>
                <a:rPr lang="en-GB" sz="2000" b="1">
                  <a:latin typeface="Calibri" panose="020F0502020204030204" pitchFamily="34" charset="0"/>
                </a:rPr>
                <a:t>home tab|Format|Format Cells</a:t>
              </a:r>
              <a:r>
                <a:rPr lang="en-GB" sz="2000">
                  <a:latin typeface="Calibri" panose="020F0502020204030204" pitchFamily="34" charset="0"/>
                </a:rPr>
                <a:t> from the ribbon</a:t>
              </a:r>
            </a:p>
            <a:p>
              <a:pPr algn="just" eaLnBrk="1" hangingPunct="1">
                <a:lnSpc>
                  <a:spcPct val="150000"/>
                </a:lnSpc>
              </a:pPr>
              <a:r>
                <a:rPr lang="en-GB" sz="2000">
                  <a:latin typeface="Calibri" panose="020F0502020204030204" pitchFamily="34" charset="0"/>
                </a:rPr>
                <a:t>.</a:t>
              </a:r>
            </a:p>
            <a:p>
              <a:pPr algn="just">
                <a:lnSpc>
                  <a:spcPct val="150000"/>
                </a:lnSpc>
              </a:pPr>
              <a:endParaRPr lang="en-GB" sz="2000">
                <a:latin typeface="Calibri" panose="020F0502020204030204" pitchFamily="34" charset="0"/>
              </a:endParaRPr>
            </a:p>
          </p:txBody>
        </p:sp>
      </p:grpSp>
      <p:grpSp>
        <p:nvGrpSpPr>
          <p:cNvPr id="40964" name="Group 11"/>
          <p:cNvGrpSpPr>
            <a:grpSpLocks/>
          </p:cNvGrpSpPr>
          <p:nvPr/>
        </p:nvGrpSpPr>
        <p:grpSpPr bwMode="auto">
          <a:xfrm>
            <a:off x="1223963" y="1730375"/>
            <a:ext cx="6697662" cy="3398838"/>
            <a:chOff x="0" y="0"/>
            <a:chExt cx="4219" cy="2141"/>
          </a:xfrm>
        </p:grpSpPr>
        <p:sp>
          <p:nvSpPr>
            <p:cNvPr id="40969" name="Rectangle 8"/>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0970" name="Rectangle 9"/>
            <p:cNvSpPr>
              <a:spLocks noChangeArrowheads="1"/>
            </p:cNvSpPr>
            <p:nvPr/>
          </p:nvSpPr>
          <p:spPr bwMode="auto">
            <a:xfrm>
              <a:off x="0" y="0"/>
              <a:ext cx="4219" cy="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900">
                  <a:latin typeface="Verdana" panose="020B0604030504040204" pitchFamily="34" charset="0"/>
                </a:rPr>
                <a:t>  </a:t>
              </a:r>
              <a:r>
                <a:rPr lang="en-GB" sz="20800">
                  <a:latin typeface="Verdana" panose="020B0604030504040204" pitchFamily="34" charset="0"/>
                </a:rPr>
                <a:t> </a:t>
              </a:r>
              <a:r>
                <a:rPr lang="en-GB" sz="900">
                  <a:latin typeface="Verdana" panose="020B0604030504040204" pitchFamily="34" charset="0"/>
                </a:rPr>
                <a:t>                                                                                                                 </a:t>
              </a:r>
            </a:p>
            <a:p>
              <a:pPr algn="ctr"/>
              <a:endParaRPr lang="en-GB" sz="900">
                <a:latin typeface="Verdana" panose="020B0604030504040204" pitchFamily="34" charset="0"/>
              </a:endParaRPr>
            </a:p>
          </p:txBody>
        </p:sp>
      </p:grpSp>
      <p:pic>
        <p:nvPicPr>
          <p:cNvPr id="26634" name="Picture 10" descr="[Format Cells dialo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56388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11"/>
          <p:cNvSpPr>
            <a:spLocks noGrp="1"/>
          </p:cNvSpPr>
          <p:nvPr>
            <p:ph type="dt" sz="quarter" idx="10"/>
          </p:nvPr>
        </p:nvSpPr>
        <p:spPr/>
        <p:txBody>
          <a:bodyPr/>
          <a:lstStyle/>
          <a:p>
            <a:pPr>
              <a:defRPr/>
            </a:pPr>
            <a:fld id="{31CD9508-6CA1-490E-9F18-AB61DC3E8357}" type="datetime1">
              <a:rPr lang="en-US">
                <a:solidFill>
                  <a:schemeClr val="tx1">
                    <a:tint val="75000"/>
                  </a:schemeClr>
                </a:solidFill>
              </a:rPr>
              <a:pPr>
                <a:defRPr/>
              </a:pPr>
              <a:t>7/7/2016</a:t>
            </a:fld>
            <a:endParaRPr lang="en-US">
              <a:solidFill>
                <a:schemeClr val="tx1">
                  <a:tint val="75000"/>
                </a:schemeClr>
              </a:solidFill>
            </a:endParaRPr>
          </a:p>
        </p:txBody>
      </p:sp>
      <p:sp>
        <p:nvSpPr>
          <p:cNvPr id="14" name="Footer Placeholder 13"/>
          <p:cNvSpPr>
            <a:spLocks noGrp="1"/>
          </p:cNvSpPr>
          <p:nvPr>
            <p:ph type="ftr" sz="quarter" idx="11"/>
          </p:nvPr>
        </p:nvSpPr>
        <p:spPr/>
        <p:txBody>
          <a:bodyPr/>
          <a:lstStyle/>
          <a:p>
            <a:pPr>
              <a:defRPr/>
            </a:pPr>
            <a:r>
              <a:rPr lang="en-US">
                <a:solidFill>
                  <a:schemeClr val="tx1">
                    <a:tint val="75000"/>
                  </a:schemeClr>
                </a:solidFill>
              </a:rPr>
              <a:t>CSC 1100                                   </a:t>
            </a:r>
          </a:p>
        </p:txBody>
      </p:sp>
      <p:sp>
        <p:nvSpPr>
          <p:cNvPr id="13" name="Slide Number Placeholder 12"/>
          <p:cNvSpPr>
            <a:spLocks noGrp="1"/>
          </p:cNvSpPr>
          <p:nvPr>
            <p:ph type="sldNum" sz="quarter" idx="12"/>
          </p:nvPr>
        </p:nvSpPr>
        <p:spPr/>
        <p:txBody>
          <a:bodyPr/>
          <a:lstStyle/>
          <a:p>
            <a:pPr>
              <a:defRPr/>
            </a:pPr>
            <a:fld id="{065D6BBD-F13B-4FFD-A322-45BC088FF849}" type="slidenum">
              <a:rPr lang="en-US">
                <a:solidFill>
                  <a:schemeClr val="tx1">
                    <a:tint val="75000"/>
                  </a:schemeClr>
                </a:solidFill>
              </a:rPr>
              <a:pPr>
                <a:defRPr/>
              </a:pPr>
              <a:t>23</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checkerboard(across)">
                                      <p:cBhvr>
                                        <p:cTn id="17"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7"/>
          <p:cNvSpPr>
            <a:spLocks noGrp="1"/>
          </p:cNvSpPr>
          <p:nvPr>
            <p:ph type="title"/>
          </p:nvPr>
        </p:nvSpPr>
        <p:spPr>
          <a:xfrm>
            <a:off x="304800" y="0"/>
            <a:ext cx="8534400" cy="838200"/>
          </a:xfrm>
        </p:spPr>
        <p:txBody>
          <a:bodyPr rtlCol="0">
            <a:normAutofit/>
          </a:bodyPr>
          <a:lstStyle/>
          <a:p>
            <a:pPr fontAlgn="auto">
              <a:spcAft>
                <a:spcPts val="0"/>
              </a:spcAft>
              <a:defRPr/>
            </a:pPr>
            <a:r>
              <a:rPr lang="en-US" sz="3200" b="1" dirty="0" smtClean="0">
                <a:latin typeface="Times New Roman" pitchFamily="18" charset="0"/>
                <a:cs typeface="Times New Roman" pitchFamily="18" charset="0"/>
              </a:rPr>
              <a:t>Format </a:t>
            </a:r>
            <a:r>
              <a:rPr lang="en-US" sz="3200" b="1" dirty="0" smtClean="0">
                <a:latin typeface="Times New Roman" pitchFamily="18" charset="0"/>
                <a:cs typeface="Times New Roman" pitchFamily="18" charset="0"/>
              </a:rPr>
              <a:t>Cells Dialog Box</a:t>
            </a:r>
          </a:p>
        </p:txBody>
      </p:sp>
      <p:sp>
        <p:nvSpPr>
          <p:cNvPr id="43011" name="Content Placeholder 8"/>
          <p:cNvSpPr>
            <a:spLocks noGrp="1"/>
          </p:cNvSpPr>
          <p:nvPr>
            <p:ph idx="1"/>
          </p:nvPr>
        </p:nvSpPr>
        <p:spPr>
          <a:xfrm>
            <a:off x="228600" y="762000"/>
            <a:ext cx="8686800" cy="5791200"/>
          </a:xfrm>
        </p:spPr>
        <p:txBody>
          <a:bodyPr/>
          <a:lstStyle/>
          <a:p>
            <a:pPr lvl="1">
              <a:lnSpc>
                <a:spcPct val="150000"/>
              </a:lnSpc>
              <a:buFontTx/>
              <a:buChar char="•"/>
            </a:pPr>
            <a:r>
              <a:rPr lang="en-GB" b="1" dirty="0" smtClean="0"/>
              <a:t>Number tab</a:t>
            </a:r>
            <a:r>
              <a:rPr lang="en-GB" dirty="0" smtClean="0"/>
              <a:t> - The data type can be selected from the options on this tab. Select </a:t>
            </a:r>
            <a:r>
              <a:rPr lang="en-GB" b="1" dirty="0" smtClean="0"/>
              <a:t>General</a:t>
            </a:r>
            <a:r>
              <a:rPr lang="en-GB" dirty="0" smtClean="0"/>
              <a:t> if the cell contains text and number, or another numerical category if the cell is a number that will be included in functions or formulas</a:t>
            </a:r>
            <a:r>
              <a:rPr lang="en-GB" sz="2000" dirty="0" smtClean="0"/>
              <a:t>.</a:t>
            </a:r>
          </a:p>
          <a:p>
            <a:pPr lvl="1">
              <a:lnSpc>
                <a:spcPct val="150000"/>
              </a:lnSpc>
              <a:buFontTx/>
              <a:buChar char="•"/>
            </a:pPr>
            <a:r>
              <a:rPr lang="en-GB" b="1" dirty="0" smtClean="0"/>
              <a:t>Alignment tab</a:t>
            </a:r>
            <a:r>
              <a:rPr lang="en-GB" dirty="0" smtClean="0"/>
              <a:t> - These options allow you to change the position and alignment of the data with the cell. </a:t>
            </a:r>
            <a:endParaRPr lang="en-GB" sz="800" dirty="0" smtClean="0"/>
          </a:p>
          <a:p>
            <a:pPr lvl="1">
              <a:lnSpc>
                <a:spcPct val="150000"/>
              </a:lnSpc>
              <a:buFontTx/>
              <a:buChar char="•"/>
            </a:pPr>
            <a:r>
              <a:rPr lang="en-GB" b="1" dirty="0" smtClean="0"/>
              <a:t>Font tab</a:t>
            </a:r>
            <a:r>
              <a:rPr lang="en-GB" dirty="0" smtClean="0"/>
              <a:t> - All of the font attributes are displayed in this tab including font face, size, style, and effects. </a:t>
            </a:r>
            <a:endParaRPr lang="en-GB" sz="800" dirty="0" smtClean="0"/>
          </a:p>
          <a:p>
            <a:pPr lvl="1">
              <a:lnSpc>
                <a:spcPct val="150000"/>
              </a:lnSpc>
              <a:buFontTx/>
              <a:buChar char="•"/>
            </a:pPr>
            <a:r>
              <a:rPr lang="en-GB" b="1" dirty="0" smtClean="0"/>
              <a:t>Border and Pattern tabs</a:t>
            </a:r>
            <a:r>
              <a:rPr lang="en-GB" dirty="0" smtClean="0"/>
              <a:t> - These tabs allow you to add borders, shading, and background </a:t>
            </a:r>
            <a:r>
              <a:rPr lang="en-GB" dirty="0" err="1" smtClean="0"/>
              <a:t>colors</a:t>
            </a:r>
            <a:r>
              <a:rPr lang="en-GB" dirty="0" smtClean="0"/>
              <a:t> to a cell. </a:t>
            </a:r>
          </a:p>
          <a:p>
            <a:pPr>
              <a:lnSpc>
                <a:spcPct val="150000"/>
              </a:lnSpc>
            </a:pPr>
            <a:endParaRPr lang="en-GB" sz="2000" dirty="0" smtClean="0">
              <a:solidFill>
                <a:srgbClr val="002060"/>
              </a:solidFill>
            </a:endParaRPr>
          </a:p>
          <a:p>
            <a:endParaRPr lang="en-GB" sz="2000" dirty="0" smtClean="0"/>
          </a:p>
        </p:txBody>
      </p:sp>
      <p:sp>
        <p:nvSpPr>
          <p:cNvPr id="5" name="Date Placeholder 4"/>
          <p:cNvSpPr>
            <a:spLocks noGrp="1"/>
          </p:cNvSpPr>
          <p:nvPr>
            <p:ph type="dt" sz="quarter" idx="10"/>
          </p:nvPr>
        </p:nvSpPr>
        <p:spPr/>
        <p:txBody>
          <a:bodyPr/>
          <a:lstStyle/>
          <a:p>
            <a:pPr>
              <a:defRPr/>
            </a:pPr>
            <a:fld id="{462AD883-72E9-46A7-A66F-1377E198E739}" type="datetime1">
              <a:rPr lang="en-US">
                <a:solidFill>
                  <a:schemeClr val="tx1">
                    <a:tint val="75000"/>
                  </a:schemeClr>
                </a:solidFill>
              </a:rPr>
              <a:pPr>
                <a:defRPr/>
              </a:pPr>
              <a:t>7/7/2016</a:t>
            </a:fld>
            <a:endParaRPr 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solidFill>
                  <a:schemeClr val="tx1">
                    <a:tint val="75000"/>
                  </a:schemeClr>
                </a:solidFill>
              </a:rPr>
              <a:t>CSC 1100                                   </a:t>
            </a:r>
          </a:p>
        </p:txBody>
      </p:sp>
      <p:sp>
        <p:nvSpPr>
          <p:cNvPr id="6" name="Slide Number Placeholder 5"/>
          <p:cNvSpPr>
            <a:spLocks noGrp="1"/>
          </p:cNvSpPr>
          <p:nvPr>
            <p:ph type="sldNum" sz="quarter" idx="12"/>
          </p:nvPr>
        </p:nvSpPr>
        <p:spPr/>
        <p:txBody>
          <a:bodyPr/>
          <a:lstStyle/>
          <a:p>
            <a:pPr>
              <a:defRPr/>
            </a:pPr>
            <a:fld id="{FEE27B9F-73A3-4011-ADBB-8A42C46313CF}" type="slidenum">
              <a:rPr lang="en-US">
                <a:solidFill>
                  <a:schemeClr val="tx1">
                    <a:tint val="75000"/>
                  </a:schemeClr>
                </a:solidFill>
              </a:rPr>
              <a:pPr>
                <a:defRPr/>
              </a:pPr>
              <a:t>24</a:t>
            </a:fld>
            <a:endParaRPr lang="en-US">
              <a:solidFill>
                <a:schemeClr val="tx1">
                  <a:tint val="75000"/>
                </a:schemeClr>
              </a:solidFill>
            </a:endParaRPr>
          </a:p>
        </p:txBody>
      </p:sp>
      <p:sp>
        <p:nvSpPr>
          <p:cNvPr id="43015" name="Rectangle 2"/>
          <p:cNvSpPr>
            <a:spLocks noChangeArrowheads="1"/>
          </p:cNvSpPr>
          <p:nvPr/>
        </p:nvSpPr>
        <p:spPr bwMode="auto">
          <a:xfrm>
            <a:off x="228600" y="533400"/>
            <a:ext cx="8686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467600" cy="762000"/>
          </a:xfrm>
        </p:spPr>
        <p:txBody>
          <a:bodyPr/>
          <a:lstStyle/>
          <a:p>
            <a:r>
              <a:rPr lang="en-GB" sz="3200" b="1" smtClean="0">
                <a:latin typeface="Times New Roman" panose="02020603050405020304" pitchFamily="18" charset="0"/>
                <a:cs typeface="Times New Roman" panose="02020603050405020304" pitchFamily="18" charset="0"/>
              </a:rPr>
              <a:t>Formatting Cell Features</a:t>
            </a:r>
          </a:p>
        </p:txBody>
      </p:sp>
      <p:pic>
        <p:nvPicPr>
          <p:cNvPr id="45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4324" b="45097"/>
          <a:stretch>
            <a:fillRect/>
          </a:stretch>
        </p:blipFill>
        <p:spPr>
          <a:xfrm>
            <a:off x="762000" y="1981200"/>
            <a:ext cx="4800600" cy="2408238"/>
          </a:xfrm>
        </p:spPr>
      </p:pic>
      <p:sp>
        <p:nvSpPr>
          <p:cNvPr id="17" name="Date Placeholder 16"/>
          <p:cNvSpPr>
            <a:spLocks noGrp="1"/>
          </p:cNvSpPr>
          <p:nvPr>
            <p:ph type="dt" sz="quarter" idx="10"/>
          </p:nvPr>
        </p:nvSpPr>
        <p:spPr/>
        <p:txBody>
          <a:bodyPr/>
          <a:lstStyle/>
          <a:p>
            <a:pPr>
              <a:defRPr/>
            </a:pPr>
            <a:fld id="{6710F51B-B1BF-4B81-A2E9-8DC150AE17AB}" type="datetime1">
              <a:rPr lang="en-US">
                <a:solidFill>
                  <a:schemeClr val="tx1">
                    <a:tint val="75000"/>
                  </a:schemeClr>
                </a:solidFill>
              </a:rPr>
              <a:pPr>
                <a:defRPr/>
              </a:pPr>
              <a:t>7/7/2016</a:t>
            </a:fld>
            <a:endParaRPr lang="en-US">
              <a:solidFill>
                <a:schemeClr val="tx1">
                  <a:tint val="75000"/>
                </a:schemeClr>
              </a:solidFill>
            </a:endParaRPr>
          </a:p>
        </p:txBody>
      </p:sp>
      <p:sp>
        <p:nvSpPr>
          <p:cNvPr id="19" name="Footer Placeholder 18"/>
          <p:cNvSpPr>
            <a:spLocks noGrp="1"/>
          </p:cNvSpPr>
          <p:nvPr>
            <p:ph type="ftr" sz="quarter" idx="11"/>
          </p:nvPr>
        </p:nvSpPr>
        <p:spPr/>
        <p:txBody>
          <a:bodyPr/>
          <a:lstStyle/>
          <a:p>
            <a:pPr>
              <a:defRPr/>
            </a:pPr>
            <a:r>
              <a:rPr lang="en-US">
                <a:solidFill>
                  <a:schemeClr val="tx1">
                    <a:tint val="75000"/>
                  </a:schemeClr>
                </a:solidFill>
              </a:rPr>
              <a:t>CSC 1100                                   </a:t>
            </a:r>
          </a:p>
        </p:txBody>
      </p:sp>
      <p:sp>
        <p:nvSpPr>
          <p:cNvPr id="18" name="Slide Number Placeholder 17"/>
          <p:cNvSpPr>
            <a:spLocks noGrp="1"/>
          </p:cNvSpPr>
          <p:nvPr>
            <p:ph type="sldNum" sz="quarter" idx="12"/>
          </p:nvPr>
        </p:nvSpPr>
        <p:spPr/>
        <p:txBody>
          <a:bodyPr/>
          <a:lstStyle/>
          <a:p>
            <a:pPr>
              <a:defRPr/>
            </a:pPr>
            <a:fld id="{3A7AA213-C4C8-45DD-85F5-291D007D52E5}" type="slidenum">
              <a:rPr lang="en-US">
                <a:solidFill>
                  <a:schemeClr val="tx1">
                    <a:tint val="75000"/>
                  </a:schemeClr>
                </a:solidFill>
              </a:rPr>
              <a:pPr>
                <a:defRPr/>
              </a:pPr>
              <a:t>25</a:t>
            </a:fld>
            <a:endParaRPr lang="en-US">
              <a:solidFill>
                <a:schemeClr val="tx1">
                  <a:tint val="75000"/>
                </a:schemeClr>
              </a:solidFill>
            </a:endParaRPr>
          </a:p>
        </p:txBody>
      </p:sp>
      <p:sp>
        <p:nvSpPr>
          <p:cNvPr id="45063" name="Text Box 9"/>
          <p:cNvSpPr txBox="1">
            <a:spLocks noChangeArrowheads="1"/>
          </p:cNvSpPr>
          <p:nvPr/>
        </p:nvSpPr>
        <p:spPr bwMode="auto">
          <a:xfrm>
            <a:off x="6096000" y="2590800"/>
            <a:ext cx="2209800" cy="1016000"/>
          </a:xfrm>
          <a:prstGeom prst="rect">
            <a:avLst/>
          </a:prstGeom>
          <a:solidFill>
            <a:srgbClr val="FF0000"/>
          </a:solidFill>
          <a:ln w="9525">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000" b="1">
                <a:solidFill>
                  <a:schemeClr val="bg1"/>
                </a:solidFill>
              </a:rPr>
              <a:t>Format</a:t>
            </a:r>
            <a:r>
              <a:rPr lang="en-GB" sz="2000" b="1"/>
              <a:t> </a:t>
            </a:r>
            <a:r>
              <a:rPr lang="en-GB" sz="2000" b="1">
                <a:solidFill>
                  <a:schemeClr val="bg1"/>
                </a:solidFill>
              </a:rPr>
              <a:t>from the formatting toolbar.    OR …</a:t>
            </a:r>
          </a:p>
        </p:txBody>
      </p:sp>
      <p:pic>
        <p:nvPicPr>
          <p:cNvPr id="45064" name="Picture 10"/>
          <p:cNvPicPr>
            <a:picLocks noChangeAspect="1" noChangeArrowheads="1"/>
          </p:cNvPicPr>
          <p:nvPr/>
        </p:nvPicPr>
        <p:blipFill>
          <a:blip r:embed="rId3">
            <a:extLst>
              <a:ext uri="{28A0092B-C50C-407E-A947-70E740481C1C}">
                <a14:useLocalDpi xmlns:a14="http://schemas.microsoft.com/office/drawing/2010/main" val="0"/>
              </a:ext>
            </a:extLst>
          </a:blip>
          <a:srcRect b="39389"/>
          <a:stretch>
            <a:fillRect/>
          </a:stretch>
        </p:blipFill>
        <p:spPr bwMode="auto">
          <a:xfrm>
            <a:off x="4876800" y="4495800"/>
            <a:ext cx="38100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11"/>
          <p:cNvSpPr>
            <a:spLocks noChangeArrowheads="1"/>
          </p:cNvSpPr>
          <p:nvPr/>
        </p:nvSpPr>
        <p:spPr bwMode="auto">
          <a:xfrm>
            <a:off x="1676400" y="50292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solidFill>
                  <a:schemeClr val="bg1"/>
                </a:solidFill>
              </a:rPr>
              <a:t>Format from Format Menu</a:t>
            </a:r>
          </a:p>
        </p:txBody>
      </p:sp>
      <p:sp>
        <p:nvSpPr>
          <p:cNvPr id="45066" name="Text Box 12"/>
          <p:cNvSpPr txBox="1">
            <a:spLocks noChangeArrowheads="1"/>
          </p:cNvSpPr>
          <p:nvPr/>
        </p:nvSpPr>
        <p:spPr bwMode="auto">
          <a:xfrm>
            <a:off x="1371600" y="4876800"/>
            <a:ext cx="2209800" cy="701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000" b="1">
                <a:solidFill>
                  <a:schemeClr val="bg1"/>
                </a:solidFill>
              </a:rPr>
              <a:t>Format from the Format Menu</a:t>
            </a:r>
          </a:p>
        </p:txBody>
      </p:sp>
      <p:sp>
        <p:nvSpPr>
          <p:cNvPr id="45067" name="Line 13"/>
          <p:cNvSpPr>
            <a:spLocks noChangeShapeType="1"/>
          </p:cNvSpPr>
          <p:nvPr/>
        </p:nvSpPr>
        <p:spPr bwMode="auto">
          <a:xfrm flipV="1">
            <a:off x="3581400" y="4724400"/>
            <a:ext cx="2057400" cy="533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68" name="Oval 14"/>
          <p:cNvSpPr>
            <a:spLocks noChangeArrowheads="1"/>
          </p:cNvSpPr>
          <p:nvPr/>
        </p:nvSpPr>
        <p:spPr bwMode="auto">
          <a:xfrm>
            <a:off x="5638800" y="4572000"/>
            <a:ext cx="457200" cy="3810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5069" name="Oval 15"/>
          <p:cNvSpPr>
            <a:spLocks noChangeArrowheads="1"/>
          </p:cNvSpPr>
          <p:nvPr/>
        </p:nvSpPr>
        <p:spPr bwMode="auto">
          <a:xfrm>
            <a:off x="2971800" y="2133600"/>
            <a:ext cx="762000" cy="304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5070" name="Line 16"/>
          <p:cNvSpPr>
            <a:spLocks noChangeShapeType="1"/>
          </p:cNvSpPr>
          <p:nvPr/>
        </p:nvSpPr>
        <p:spPr bwMode="auto">
          <a:xfrm flipH="1">
            <a:off x="2209800" y="2438400"/>
            <a:ext cx="9906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1" name="Line 17"/>
          <p:cNvSpPr>
            <a:spLocks noChangeShapeType="1"/>
          </p:cNvSpPr>
          <p:nvPr/>
        </p:nvSpPr>
        <p:spPr bwMode="auto">
          <a:xfrm flipH="1">
            <a:off x="2895600" y="2438400"/>
            <a:ext cx="4572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2" name="Line 18"/>
          <p:cNvSpPr>
            <a:spLocks noChangeShapeType="1"/>
          </p:cNvSpPr>
          <p:nvPr/>
        </p:nvSpPr>
        <p:spPr bwMode="auto">
          <a:xfrm>
            <a:off x="3352800" y="2438400"/>
            <a:ext cx="22860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3" name="Line 19"/>
          <p:cNvSpPr>
            <a:spLocks noChangeShapeType="1"/>
          </p:cNvSpPr>
          <p:nvPr/>
        </p:nvSpPr>
        <p:spPr bwMode="auto">
          <a:xfrm>
            <a:off x="3352800" y="2438400"/>
            <a:ext cx="4572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4" name="Line 20"/>
          <p:cNvSpPr>
            <a:spLocks noChangeShapeType="1"/>
          </p:cNvSpPr>
          <p:nvPr/>
        </p:nvSpPr>
        <p:spPr bwMode="auto">
          <a:xfrm>
            <a:off x="3352800" y="2438400"/>
            <a:ext cx="9906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5075" name="Line 21"/>
          <p:cNvSpPr>
            <a:spLocks noChangeShapeType="1"/>
          </p:cNvSpPr>
          <p:nvPr/>
        </p:nvSpPr>
        <p:spPr bwMode="auto">
          <a:xfrm>
            <a:off x="3352800" y="2438400"/>
            <a:ext cx="182880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228600"/>
            <a:ext cx="7315200" cy="762000"/>
          </a:xfrm>
        </p:spPr>
        <p:txBody>
          <a:bodyPr/>
          <a:lstStyle/>
          <a:p>
            <a:r>
              <a:rPr lang="en-GB" sz="3200" b="1" smtClean="0">
                <a:latin typeface="Times New Roman" panose="02020603050405020304" pitchFamily="18" charset="0"/>
                <a:cs typeface="Times New Roman" panose="02020603050405020304" pitchFamily="18" charset="0"/>
              </a:rPr>
              <a:t>Formatting Cell Features</a:t>
            </a:r>
          </a:p>
        </p:txBody>
      </p:sp>
      <p:pic>
        <p:nvPicPr>
          <p:cNvPr id="460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0050" y="1825625"/>
            <a:ext cx="5803900" cy="4351338"/>
          </a:xfrm>
        </p:spPr>
      </p:pic>
      <p:sp>
        <p:nvSpPr>
          <p:cNvPr id="5" name="Date Placeholder 4"/>
          <p:cNvSpPr>
            <a:spLocks noGrp="1"/>
          </p:cNvSpPr>
          <p:nvPr>
            <p:ph type="dt" sz="quarter" idx="10"/>
          </p:nvPr>
        </p:nvSpPr>
        <p:spPr/>
        <p:txBody>
          <a:bodyPr/>
          <a:lstStyle/>
          <a:p>
            <a:pPr>
              <a:defRPr/>
            </a:pPr>
            <a:fld id="{B719FE50-0036-4AA6-BD18-DEFDB8E78D5F}" type="datetime1">
              <a:rPr lang="en-US">
                <a:solidFill>
                  <a:schemeClr val="tx1">
                    <a:tint val="75000"/>
                  </a:schemeClr>
                </a:solidFill>
              </a:rPr>
              <a:pPr>
                <a:defRPr/>
              </a:pPr>
              <a:t>7/7/2016</a:t>
            </a:fld>
            <a:endParaRPr 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solidFill>
                  <a:schemeClr val="tx1">
                    <a:tint val="75000"/>
                  </a:schemeClr>
                </a:solidFill>
              </a:rPr>
              <a:t>CSC 1100                                   </a:t>
            </a:r>
          </a:p>
        </p:txBody>
      </p:sp>
      <p:sp>
        <p:nvSpPr>
          <p:cNvPr id="6" name="Slide Number Placeholder 5"/>
          <p:cNvSpPr>
            <a:spLocks noGrp="1"/>
          </p:cNvSpPr>
          <p:nvPr>
            <p:ph type="sldNum" sz="quarter" idx="12"/>
          </p:nvPr>
        </p:nvSpPr>
        <p:spPr/>
        <p:txBody>
          <a:bodyPr/>
          <a:lstStyle/>
          <a:p>
            <a:pPr>
              <a:defRPr/>
            </a:pPr>
            <a:fld id="{8E17DB3A-3C58-4DC0-BAB6-4C8AA8D664F6}" type="slidenum">
              <a:rPr lang="en-US">
                <a:solidFill>
                  <a:schemeClr val="tx1">
                    <a:tint val="75000"/>
                  </a:schemeClr>
                </a:solidFill>
              </a:rPr>
              <a:pPr>
                <a:defRPr/>
              </a:pPr>
              <a:t>26</a:t>
            </a:fld>
            <a:endParaRPr lang="en-US">
              <a:solidFill>
                <a:schemeClr val="tx1">
                  <a:tint val="75000"/>
                </a:schemeClr>
              </a:solidFill>
            </a:endParaRPr>
          </a:p>
        </p:txBody>
      </p:sp>
      <p:sp>
        <p:nvSpPr>
          <p:cNvPr id="46087" name="Oval 4"/>
          <p:cNvSpPr>
            <a:spLocks noChangeArrowheads="1"/>
          </p:cNvSpPr>
          <p:nvPr/>
        </p:nvSpPr>
        <p:spPr bwMode="auto">
          <a:xfrm>
            <a:off x="3124200" y="2667000"/>
            <a:ext cx="1295400" cy="24384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66800" y="228600"/>
            <a:ext cx="7315200" cy="609600"/>
            <a:chOff x="-96" y="-576"/>
            <a:chExt cx="4608" cy="768"/>
          </a:xfrm>
        </p:grpSpPr>
        <p:sp>
          <p:nvSpPr>
            <p:cNvPr id="47116"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6877" name="Rectangle 3"/>
            <p:cNvSpPr>
              <a:spLocks noChangeArrowheads="1"/>
            </p:cNvSpPr>
            <p:nvPr/>
          </p:nvSpPr>
          <p:spPr bwMode="auto">
            <a:xfrm>
              <a:off x="-96" y="-576"/>
              <a:ext cx="4608" cy="768"/>
            </a:xfrm>
            <a:prstGeom prst="rect">
              <a:avLst/>
            </a:prstGeom>
            <a:noFill/>
            <a:ln w="12700" cap="sq">
              <a:noFill/>
              <a:miter lim="800000"/>
              <a:headEnd type="none" w="sm" len="sm"/>
              <a:tailEnd type="none" w="sm" len="sm"/>
            </a:ln>
          </p:spPr>
          <p:txBody>
            <a:bodyPr/>
            <a:lstStyle/>
            <a:p>
              <a:pPr>
                <a:defRPr/>
              </a:pPr>
              <a:r>
                <a:rPr lang="en-US" sz="3200" b="1" dirty="0">
                  <a:latin typeface="Times New Roman" pitchFamily="18" charset="0"/>
                  <a:ea typeface="+mj-ea"/>
                  <a:cs typeface="Times New Roman" pitchFamily="18" charset="0"/>
                </a:rPr>
                <a:t>Moving and Copying Cells </a:t>
              </a:r>
            </a:p>
            <a:p>
              <a:pPr>
                <a:defRPr/>
              </a:pPr>
              <a:endParaRPr lang="en-US" sz="2800" dirty="0">
                <a:solidFill>
                  <a:srgbClr val="00B050"/>
                </a:solidFill>
                <a:latin typeface="Calibri" pitchFamily="34" charset="0"/>
              </a:endParaRPr>
            </a:p>
          </p:txBody>
        </p:sp>
      </p:grpSp>
      <p:grpSp>
        <p:nvGrpSpPr>
          <p:cNvPr id="3" name="Group 10"/>
          <p:cNvGrpSpPr>
            <a:grpSpLocks/>
          </p:cNvGrpSpPr>
          <p:nvPr/>
        </p:nvGrpSpPr>
        <p:grpSpPr bwMode="auto">
          <a:xfrm>
            <a:off x="152400" y="838200"/>
            <a:ext cx="8839200" cy="5334000"/>
            <a:chOff x="-531" y="-981"/>
            <a:chExt cx="4750" cy="3360"/>
          </a:xfrm>
        </p:grpSpPr>
        <p:sp>
          <p:nvSpPr>
            <p:cNvPr id="47114" name="Rectangle 5"/>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7115" name="Rectangle 6"/>
            <p:cNvSpPr>
              <a:spLocks noChangeArrowheads="1"/>
            </p:cNvSpPr>
            <p:nvPr/>
          </p:nvSpPr>
          <p:spPr bwMode="auto">
            <a:xfrm>
              <a:off x="-531" y="-981"/>
              <a:ext cx="4750"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GB" sz="2200" b="1">
                  <a:latin typeface="Calibri" panose="020F0502020204030204" pitchFamily="34" charset="0"/>
                </a:rPr>
                <a:t>Moving Cells</a:t>
              </a:r>
              <a:r>
                <a:rPr lang="en-GB" sz="2200">
                  <a:latin typeface="Calibri" panose="020F0502020204030204" pitchFamily="34" charset="0"/>
                </a:rPr>
                <a:t>       </a:t>
              </a:r>
              <a:br>
                <a:rPr lang="en-GB" sz="2200">
                  <a:latin typeface="Calibri" panose="020F0502020204030204" pitchFamily="34" charset="0"/>
                </a:rPr>
              </a:br>
              <a:r>
                <a:rPr lang="en-GB" sz="2200">
                  <a:latin typeface="Calibri" panose="020F0502020204030204" pitchFamily="34" charset="0"/>
                </a:rPr>
                <a:t>To cut cell contents that will be moved to another cell select </a:t>
              </a:r>
              <a:r>
                <a:rPr lang="en-GB" sz="2200" b="1">
                  <a:latin typeface="Calibri" panose="020F0502020204030204" pitchFamily="34" charset="0"/>
                </a:rPr>
                <a:t>Edit|Cut</a:t>
              </a:r>
              <a:r>
                <a:rPr lang="en-GB" sz="2200">
                  <a:latin typeface="Calibri" panose="020F0502020204030204" pitchFamily="34" charset="0"/>
                </a:rPr>
                <a:t>       from the menu bar or click the </a:t>
              </a:r>
              <a:r>
                <a:rPr lang="en-GB" sz="2200" b="1">
                  <a:latin typeface="Calibri" panose="020F0502020204030204" pitchFamily="34" charset="0"/>
                </a:rPr>
                <a:t>Cut</a:t>
              </a:r>
              <a:r>
                <a:rPr lang="en-GB" sz="2200">
                  <a:latin typeface="Calibri" panose="020F0502020204030204" pitchFamily="34" charset="0"/>
                </a:rPr>
                <a:t> button on the standard toolbar.</a:t>
              </a:r>
            </a:p>
            <a:p>
              <a:pPr>
                <a:lnSpc>
                  <a:spcPct val="150000"/>
                </a:lnSpc>
              </a:pPr>
              <a:r>
                <a:rPr lang="en-GB" sz="2200" b="1">
                  <a:latin typeface="Calibri" panose="020F0502020204030204" pitchFamily="34" charset="0"/>
                </a:rPr>
                <a:t>Copying Cells</a:t>
              </a:r>
              <a:r>
                <a:rPr lang="en-GB" sz="2200">
                  <a:latin typeface="Calibri" panose="020F0502020204030204" pitchFamily="34" charset="0"/>
                </a:rPr>
                <a:t>         </a:t>
              </a:r>
              <a:br>
                <a:rPr lang="en-GB" sz="2200">
                  <a:latin typeface="Calibri" panose="020F0502020204030204" pitchFamily="34" charset="0"/>
                </a:rPr>
              </a:br>
              <a:r>
                <a:rPr lang="en-GB" sz="2200">
                  <a:latin typeface="Calibri" panose="020F0502020204030204" pitchFamily="34" charset="0"/>
                </a:rPr>
                <a:t>To copy the cell contents, select </a:t>
              </a:r>
              <a:r>
                <a:rPr lang="en-GB" sz="2200" b="1">
                  <a:latin typeface="Calibri" panose="020F0502020204030204" pitchFamily="34" charset="0"/>
                </a:rPr>
                <a:t>Edit|Copy</a:t>
              </a:r>
              <a:r>
                <a:rPr lang="en-GB" sz="2200">
                  <a:latin typeface="Calibri" panose="020F0502020204030204" pitchFamily="34" charset="0"/>
                </a:rPr>
                <a:t> from the menu bar or click the </a:t>
              </a:r>
              <a:r>
                <a:rPr lang="en-GB" sz="2200" b="1">
                  <a:latin typeface="Calibri" panose="020F0502020204030204" pitchFamily="34" charset="0"/>
                </a:rPr>
                <a:t>Copy</a:t>
              </a:r>
              <a:r>
                <a:rPr lang="en-GB" sz="2200">
                  <a:latin typeface="Calibri" panose="020F0502020204030204" pitchFamily="34" charset="0"/>
                </a:rPr>
                <a:t> button on the standard toolbar.</a:t>
              </a:r>
            </a:p>
            <a:p>
              <a:pPr>
                <a:lnSpc>
                  <a:spcPct val="150000"/>
                </a:lnSpc>
              </a:pPr>
              <a:r>
                <a:rPr lang="en-GB" sz="2200" b="1">
                  <a:latin typeface="Calibri" panose="020F0502020204030204" pitchFamily="34" charset="0"/>
                </a:rPr>
                <a:t>Pasting Cut and Copied Cells </a:t>
              </a:r>
              <a:r>
                <a:rPr lang="en-GB" sz="2200">
                  <a:latin typeface="Calibri" panose="020F0502020204030204" pitchFamily="34" charset="0"/>
                </a:rPr>
                <a:t>        </a:t>
              </a:r>
              <a:br>
                <a:rPr lang="en-GB" sz="2200">
                  <a:latin typeface="Calibri" panose="020F0502020204030204" pitchFamily="34" charset="0"/>
                </a:rPr>
              </a:br>
              <a:r>
                <a:rPr lang="en-GB" sz="2200">
                  <a:latin typeface="Calibri" panose="020F0502020204030204" pitchFamily="34" charset="0"/>
                </a:rPr>
                <a:t>Highlight the cell you want to paste the cut or copied content into and select </a:t>
              </a:r>
              <a:r>
                <a:rPr lang="en-GB" sz="2200" b="1">
                  <a:latin typeface="Calibri" panose="020F0502020204030204" pitchFamily="34" charset="0"/>
                </a:rPr>
                <a:t>Edit|Paste</a:t>
              </a:r>
              <a:r>
                <a:rPr lang="en-GB" sz="2200">
                  <a:latin typeface="Calibri" panose="020F0502020204030204" pitchFamily="34" charset="0"/>
                </a:rPr>
                <a:t> from the menu bar or click the </a:t>
              </a:r>
              <a:r>
                <a:rPr lang="en-GB" sz="2200" b="1">
                  <a:latin typeface="Calibri" panose="020F0502020204030204" pitchFamily="34" charset="0"/>
                </a:rPr>
                <a:t>Paste</a:t>
              </a:r>
              <a:r>
                <a:rPr lang="en-GB" sz="2200">
                  <a:latin typeface="Calibri" panose="020F0502020204030204" pitchFamily="34" charset="0"/>
                </a:rPr>
                <a:t> button on the standard toolbar.</a:t>
              </a:r>
            </a:p>
          </p:txBody>
        </p:sp>
      </p:grpSp>
      <p:pic>
        <p:nvPicPr>
          <p:cNvPr id="23559" name="Picture 7" descr="[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4400"/>
            <a:ext cx="6778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14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pas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962400"/>
            <a:ext cx="5810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0"/>
          <p:cNvSpPr>
            <a:spLocks noGrp="1"/>
          </p:cNvSpPr>
          <p:nvPr>
            <p:ph type="dt" sz="quarter" idx="10"/>
          </p:nvPr>
        </p:nvSpPr>
        <p:spPr/>
        <p:txBody>
          <a:bodyPr/>
          <a:lstStyle/>
          <a:p>
            <a:pPr>
              <a:defRPr/>
            </a:pPr>
            <a:fld id="{4E5F95A1-0D76-4174-9F1E-030B81DB4ADE}" type="datetime1">
              <a:rPr lang="en-US">
                <a:solidFill>
                  <a:schemeClr val="tx1">
                    <a:tint val="75000"/>
                  </a:schemeClr>
                </a:solidFill>
              </a:rPr>
              <a:pPr>
                <a:defRPr/>
              </a:pPr>
              <a:t>7/7/2016</a:t>
            </a:fld>
            <a:endParaRPr lang="en-US">
              <a:solidFill>
                <a:schemeClr val="tx1">
                  <a:tint val="75000"/>
                </a:schemeClr>
              </a:solidFill>
            </a:endParaRPr>
          </a:p>
        </p:txBody>
      </p:sp>
      <p:sp>
        <p:nvSpPr>
          <p:cNvPr id="13" name="Footer Placeholder 12"/>
          <p:cNvSpPr>
            <a:spLocks noGrp="1"/>
          </p:cNvSpPr>
          <p:nvPr>
            <p:ph type="ftr" sz="quarter" idx="11"/>
          </p:nvPr>
        </p:nvSpPr>
        <p:spPr/>
        <p:txBody>
          <a:bodyPr/>
          <a:lstStyle/>
          <a:p>
            <a:pPr>
              <a:defRPr/>
            </a:pPr>
            <a:r>
              <a:rPr lang="en-US">
                <a:solidFill>
                  <a:schemeClr val="tx1">
                    <a:tint val="75000"/>
                  </a:schemeClr>
                </a:solidFill>
              </a:rPr>
              <a:t>CSC 1100                                   </a:t>
            </a:r>
          </a:p>
        </p:txBody>
      </p:sp>
      <p:sp>
        <p:nvSpPr>
          <p:cNvPr id="12" name="Slide Number Placeholder 11"/>
          <p:cNvSpPr>
            <a:spLocks noGrp="1"/>
          </p:cNvSpPr>
          <p:nvPr>
            <p:ph type="sldNum" sz="quarter" idx="12"/>
          </p:nvPr>
        </p:nvSpPr>
        <p:spPr/>
        <p:txBody>
          <a:bodyPr/>
          <a:lstStyle/>
          <a:p>
            <a:pPr>
              <a:defRPr/>
            </a:pPr>
            <a:fld id="{A9268D7C-9F28-4284-89CF-5BF55A13A719}" type="slidenum">
              <a:rPr lang="en-US">
                <a:solidFill>
                  <a:schemeClr val="tx1">
                    <a:tint val="75000"/>
                  </a:schemeClr>
                </a:solidFill>
              </a:rPr>
              <a:pPr>
                <a:defRPr/>
              </a:pPr>
              <a:t>27</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checkerboard(across)">
                                      <p:cBhvr>
                                        <p:cTn id="17" dur="500"/>
                                        <p:tgtEl>
                                          <p:spTgt spid="235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3560"/>
                                        </p:tgtEl>
                                        <p:attrNameLst>
                                          <p:attrName>style.visibility</p:attrName>
                                        </p:attrNameLst>
                                      </p:cBhvr>
                                      <p:to>
                                        <p:strVal val="visible"/>
                                      </p:to>
                                    </p:set>
                                    <p:animEffect transition="in" filter="checkerboard(across)">
                                      <p:cBhvr>
                                        <p:cTn id="22" dur="500"/>
                                        <p:tgtEl>
                                          <p:spTgt spid="235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animEffect transition="in" filter="checkerboard(across)">
                                      <p:cBhvr>
                                        <p:cTn id="27"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447800" y="228600"/>
            <a:ext cx="6697663" cy="457200"/>
            <a:chOff x="0" y="-240"/>
            <a:chExt cx="4219" cy="288"/>
          </a:xfrm>
        </p:grpSpPr>
        <p:sp>
          <p:nvSpPr>
            <p:cNvPr id="49162"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8923" name="Rectangle 3"/>
            <p:cNvSpPr>
              <a:spLocks noChangeArrowheads="1"/>
            </p:cNvSpPr>
            <p:nvPr/>
          </p:nvSpPr>
          <p:spPr bwMode="auto">
            <a:xfrm>
              <a:off x="0" y="-240"/>
              <a:ext cx="4219" cy="288"/>
            </a:xfrm>
            <a:prstGeom prst="rect">
              <a:avLst/>
            </a:prstGeom>
            <a:noFill/>
            <a:ln w="12700" cap="sq">
              <a:noFill/>
              <a:miter lim="800000"/>
              <a:headEnd type="none" w="sm" len="sm"/>
              <a:tailEnd type="none" w="sm" len="sm"/>
            </a:ln>
          </p:spPr>
          <p:txBody>
            <a:bodyPr/>
            <a:lstStyle/>
            <a:p>
              <a:pPr eaLnBrk="1" hangingPunct="1">
                <a:defRPr/>
              </a:pPr>
              <a:r>
                <a:rPr lang="en-US" sz="3200" b="1" dirty="0">
                  <a:latin typeface="Times New Roman" pitchFamily="18" charset="0"/>
                  <a:ea typeface="+mj-ea"/>
                  <a:cs typeface="Times New Roman" pitchFamily="18" charset="0"/>
                </a:rPr>
                <a:t>Format Painter   </a:t>
              </a:r>
              <a:r>
                <a:rPr lang="en-US" sz="2800" b="1" dirty="0">
                  <a:solidFill>
                    <a:srgbClr val="00B050"/>
                  </a:solidFill>
                  <a:latin typeface="Calibri" pitchFamily="34" charset="0"/>
                </a:rPr>
                <a:t>      </a:t>
              </a:r>
            </a:p>
            <a:p>
              <a:pPr>
                <a:defRPr/>
              </a:pPr>
              <a:endParaRPr lang="en-US" sz="2800" b="1" dirty="0">
                <a:solidFill>
                  <a:srgbClr val="00B050"/>
                </a:solidFill>
                <a:latin typeface="Calibri" pitchFamily="34" charset="0"/>
              </a:endParaRPr>
            </a:p>
          </p:txBody>
        </p:sp>
      </p:grpSp>
      <p:pic>
        <p:nvPicPr>
          <p:cNvPr id="33796" name="Picture 4" descr="[format pa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60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a:grpSpLocks/>
          </p:cNvGrpSpPr>
          <p:nvPr/>
        </p:nvGrpSpPr>
        <p:grpSpPr bwMode="auto">
          <a:xfrm>
            <a:off x="228600" y="762000"/>
            <a:ext cx="8534400" cy="2616200"/>
            <a:chOff x="-672" y="-672"/>
            <a:chExt cx="5376" cy="1648"/>
          </a:xfrm>
        </p:grpSpPr>
        <p:sp>
          <p:nvSpPr>
            <p:cNvPr id="49160" name="Rectangle 6"/>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9161" name="Rectangle 7"/>
            <p:cNvSpPr>
              <a:spLocks noChangeArrowheads="1"/>
            </p:cNvSpPr>
            <p:nvPr/>
          </p:nvSpPr>
          <p:spPr bwMode="auto">
            <a:xfrm>
              <a:off x="-672" y="-672"/>
              <a:ext cx="5376" cy="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GB" sz="2200">
                  <a:latin typeface="Calibri" panose="020F0502020204030204" pitchFamily="34" charset="0"/>
                </a:rPr>
                <a:t>A handy feature on the </a:t>
              </a:r>
              <a:r>
                <a:rPr lang="en-GB" sz="2200" b="1">
                  <a:latin typeface="Calibri" panose="020F0502020204030204" pitchFamily="34" charset="0"/>
                </a:rPr>
                <a:t>home tab</a:t>
              </a:r>
              <a:r>
                <a:rPr lang="en-GB" sz="2200">
                  <a:latin typeface="Calibri" panose="020F0502020204030204" pitchFamily="34" charset="0"/>
                </a:rPr>
                <a:t> for formatting text is the </a:t>
              </a:r>
              <a:r>
                <a:rPr lang="en-GB" sz="2200" b="1">
                  <a:latin typeface="Calibri" panose="020F0502020204030204" pitchFamily="34" charset="0"/>
                </a:rPr>
                <a:t>Format Painter</a:t>
              </a:r>
              <a:r>
                <a:rPr lang="en-GB" sz="2200">
                  <a:latin typeface="Calibri" panose="020F0502020204030204" pitchFamily="34" charset="0"/>
                </a:rPr>
                <a:t>. If you have formatted a cell with a certain font style, date format, border, and other formatting options, and you want to format another cell or group of cells the same way, place the cursor within the cell containing the formatting you want to copy.</a:t>
              </a:r>
            </a:p>
            <a:p>
              <a:pPr eaLnBrk="1" hangingPunct="1">
                <a:lnSpc>
                  <a:spcPct val="150000"/>
                </a:lnSpc>
              </a:pPr>
              <a:r>
                <a:rPr lang="en-GB" sz="2200">
                  <a:latin typeface="Calibri" panose="020F0502020204030204" pitchFamily="34" charset="0"/>
                </a:rPr>
                <a:t>Click the </a:t>
              </a:r>
              <a:r>
                <a:rPr lang="en-GB" sz="2200" b="1">
                  <a:latin typeface="Calibri" panose="020F0502020204030204" pitchFamily="34" charset="0"/>
                </a:rPr>
                <a:t>Format Painter </a:t>
              </a:r>
              <a:r>
                <a:rPr lang="en-GB" sz="2200">
                  <a:latin typeface="Calibri" panose="020F0502020204030204" pitchFamily="34" charset="0"/>
                </a:rPr>
                <a:t>button in the </a:t>
              </a:r>
              <a:r>
                <a:rPr lang="en-GB" sz="2200" b="1">
                  <a:latin typeface="Calibri" panose="020F0502020204030204" pitchFamily="34" charset="0"/>
                </a:rPr>
                <a:t>home tab</a:t>
              </a:r>
              <a:r>
                <a:rPr lang="en-GB" sz="2200">
                  <a:latin typeface="Calibri" panose="020F0502020204030204" pitchFamily="34" charset="0"/>
                </a:rPr>
                <a:t>(notice that your pointer now has a paintbrush beside it). Highlight the cells you want to add the same formatting to. To copy the formatting to many groups of cells, double-click the </a:t>
              </a:r>
              <a:r>
                <a:rPr lang="en-GB" sz="2200" b="1">
                  <a:latin typeface="Calibri" panose="020F0502020204030204" pitchFamily="34" charset="0"/>
                </a:rPr>
                <a:t>Format Painter</a:t>
              </a:r>
              <a:r>
                <a:rPr lang="en-GB" sz="2200">
                  <a:latin typeface="Calibri" panose="020F0502020204030204" pitchFamily="34" charset="0"/>
                </a:rPr>
                <a:t> button. The format painter remains active until you press the </a:t>
              </a:r>
              <a:r>
                <a:rPr lang="en-GB" sz="2200" b="1">
                  <a:latin typeface="Calibri" panose="020F0502020204030204" pitchFamily="34" charset="0"/>
                </a:rPr>
                <a:t>ESC</a:t>
              </a:r>
              <a:r>
                <a:rPr lang="en-GB" sz="2200">
                  <a:latin typeface="Calibri" panose="020F0502020204030204" pitchFamily="34" charset="0"/>
                </a:rPr>
                <a:t> key to turn it off. </a:t>
              </a:r>
            </a:p>
            <a:p>
              <a:pPr>
                <a:lnSpc>
                  <a:spcPct val="150000"/>
                </a:lnSpc>
              </a:pPr>
              <a:endParaRPr lang="en-GB" sz="2200">
                <a:latin typeface="Calibri" panose="020F0502020204030204" pitchFamily="34" charset="0"/>
              </a:endParaRPr>
            </a:p>
          </p:txBody>
        </p:sp>
      </p:grpSp>
      <p:sp>
        <p:nvSpPr>
          <p:cNvPr id="9" name="Date Placeholder 8"/>
          <p:cNvSpPr>
            <a:spLocks noGrp="1"/>
          </p:cNvSpPr>
          <p:nvPr>
            <p:ph type="dt" sz="quarter" idx="10"/>
          </p:nvPr>
        </p:nvSpPr>
        <p:spPr/>
        <p:txBody>
          <a:bodyPr/>
          <a:lstStyle/>
          <a:p>
            <a:pPr>
              <a:defRPr/>
            </a:pPr>
            <a:fld id="{CB78B4F0-A6AE-4610-82D9-2240B6169597}" type="datetime1">
              <a:rPr lang="en-US">
                <a:solidFill>
                  <a:schemeClr val="tx1">
                    <a:tint val="75000"/>
                  </a:schemeClr>
                </a:solidFill>
              </a:rPr>
              <a:pPr>
                <a:defRPr/>
              </a:pPr>
              <a:t>7/7/2016</a:t>
            </a:fld>
            <a:endParaRPr lang="en-US">
              <a:solidFill>
                <a:schemeClr val="tx1">
                  <a:tint val="75000"/>
                </a:schemeClr>
              </a:solidFill>
            </a:endParaRPr>
          </a:p>
        </p:txBody>
      </p:sp>
      <p:sp>
        <p:nvSpPr>
          <p:cNvPr id="11" name="Footer Placeholder 10"/>
          <p:cNvSpPr>
            <a:spLocks noGrp="1"/>
          </p:cNvSpPr>
          <p:nvPr>
            <p:ph type="ftr" sz="quarter" idx="11"/>
          </p:nvPr>
        </p:nvSpPr>
        <p:spPr/>
        <p:txBody>
          <a:bodyPr/>
          <a:lstStyle/>
          <a:p>
            <a:pPr>
              <a:defRPr/>
            </a:pPr>
            <a:r>
              <a:rPr lang="en-US">
                <a:solidFill>
                  <a:schemeClr val="tx1">
                    <a:tint val="75000"/>
                  </a:schemeClr>
                </a:solidFill>
              </a:rPr>
              <a:t>CSC 1100                                   </a:t>
            </a:r>
          </a:p>
        </p:txBody>
      </p:sp>
      <p:sp>
        <p:nvSpPr>
          <p:cNvPr id="10" name="Slide Number Placeholder 9"/>
          <p:cNvSpPr>
            <a:spLocks noGrp="1"/>
          </p:cNvSpPr>
          <p:nvPr>
            <p:ph type="sldNum" sz="quarter" idx="12"/>
          </p:nvPr>
        </p:nvSpPr>
        <p:spPr/>
        <p:txBody>
          <a:bodyPr/>
          <a:lstStyle/>
          <a:p>
            <a:pPr>
              <a:defRPr/>
            </a:pPr>
            <a:fld id="{9D53971A-9FFA-4681-944F-DFE9671E2B55}" type="slidenum">
              <a:rPr lang="en-US">
                <a:solidFill>
                  <a:schemeClr val="tx1">
                    <a:tint val="75000"/>
                  </a:schemeClr>
                </a:solidFill>
              </a:rPr>
              <a:pPr>
                <a:defRPr/>
              </a:pPr>
              <a:t>28</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checkerboard(across)">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66800" y="228600"/>
            <a:ext cx="6850063" cy="914400"/>
            <a:chOff x="-96" y="-576"/>
            <a:chExt cx="4315" cy="576"/>
          </a:xfrm>
        </p:grpSpPr>
        <p:sp>
          <p:nvSpPr>
            <p:cNvPr id="51213"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0974" name="Rectangle 3"/>
            <p:cNvSpPr>
              <a:spLocks noChangeArrowheads="1"/>
            </p:cNvSpPr>
            <p:nvPr/>
          </p:nvSpPr>
          <p:spPr bwMode="auto">
            <a:xfrm>
              <a:off x="-96" y="-576"/>
              <a:ext cx="4219" cy="240"/>
            </a:xfrm>
            <a:prstGeom prst="rect">
              <a:avLst/>
            </a:prstGeom>
            <a:noFill/>
            <a:ln w="12700" cap="sq">
              <a:noFill/>
              <a:miter lim="800000"/>
              <a:headEnd type="none" w="sm" len="sm"/>
              <a:tailEnd type="none" w="sm" len="sm"/>
            </a:ln>
          </p:spPr>
          <p:txBody>
            <a:bodyPr/>
            <a:lstStyle/>
            <a:p>
              <a:pPr algn="ctr" eaLnBrk="1" hangingPunct="1">
                <a:defRPr/>
              </a:pPr>
              <a:r>
                <a:rPr lang="en-US" sz="3200" b="1" dirty="0">
                  <a:latin typeface="Times New Roman" pitchFamily="18" charset="0"/>
                  <a:ea typeface="+mj-ea"/>
                  <a:cs typeface="Times New Roman" pitchFamily="18" charset="0"/>
                </a:rPr>
                <a:t>Styles</a:t>
              </a:r>
            </a:p>
            <a:p>
              <a:pPr>
                <a:defRPr/>
              </a:pPr>
              <a:endParaRPr lang="en-US" sz="2800" dirty="0">
                <a:solidFill>
                  <a:schemeClr val="accent1"/>
                </a:solidFill>
                <a:latin typeface="Calibri" pitchFamily="34" charset="0"/>
              </a:endParaRPr>
            </a:p>
          </p:txBody>
        </p:sp>
      </p:grpSp>
      <p:grpSp>
        <p:nvGrpSpPr>
          <p:cNvPr id="3" name="Group 7"/>
          <p:cNvGrpSpPr>
            <a:grpSpLocks/>
          </p:cNvGrpSpPr>
          <p:nvPr/>
        </p:nvGrpSpPr>
        <p:grpSpPr bwMode="auto">
          <a:xfrm>
            <a:off x="228600" y="685800"/>
            <a:ext cx="8458200" cy="1371600"/>
            <a:chOff x="0" y="-576"/>
            <a:chExt cx="4219" cy="864"/>
          </a:xfrm>
        </p:grpSpPr>
        <p:sp>
          <p:nvSpPr>
            <p:cNvPr id="51211" name="Rectangle 5"/>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12" name="Rectangle 6"/>
            <p:cNvSpPr>
              <a:spLocks noChangeArrowheads="1"/>
            </p:cNvSpPr>
            <p:nvPr/>
          </p:nvSpPr>
          <p:spPr bwMode="auto">
            <a:xfrm>
              <a:off x="0" y="-576"/>
              <a:ext cx="421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GB" sz="2000">
                  <a:latin typeface="Calibri" panose="020F0502020204030204" pitchFamily="34" charset="0"/>
                </a:rPr>
                <a:t>The use of styles in Excel allows you to quickly format your worksheet, provide consistency, and create a professional look. Select the Styles drop-down box from the </a:t>
              </a:r>
              <a:r>
                <a:rPr lang="en-GB" sz="2000" b="1">
                  <a:latin typeface="Calibri" panose="020F0502020204030204" pitchFamily="34" charset="0"/>
                </a:rPr>
                <a:t>cells styles </a:t>
              </a:r>
              <a:r>
                <a:rPr lang="en-GB" sz="2000">
                  <a:latin typeface="Calibri" panose="020F0502020204030204" pitchFamily="34" charset="0"/>
                </a:rPr>
                <a:t>under the</a:t>
              </a:r>
              <a:r>
                <a:rPr lang="en-GB" sz="2000" b="1">
                  <a:latin typeface="Calibri" panose="020F0502020204030204" pitchFamily="34" charset="0"/>
                </a:rPr>
                <a:t> home tab. </a:t>
              </a:r>
              <a:r>
                <a:rPr lang="en-GB" sz="2000">
                  <a:latin typeface="Calibri" panose="020F0502020204030204" pitchFamily="34" charset="0"/>
                </a:rPr>
                <a:t>Excel provides several preset styles:</a:t>
              </a:r>
            </a:p>
            <a:p>
              <a:pPr eaLnBrk="1" hangingPunct="1">
                <a:lnSpc>
                  <a:spcPct val="150000"/>
                </a:lnSpc>
              </a:pPr>
              <a:endParaRPr lang="en-GB" sz="2000">
                <a:latin typeface="Calibri" panose="020F0502020204030204" pitchFamily="34" charset="0"/>
              </a:endParaRPr>
            </a:p>
            <a:p>
              <a:pPr>
                <a:lnSpc>
                  <a:spcPct val="150000"/>
                </a:lnSpc>
              </a:pPr>
              <a:endParaRPr lang="en-GB" sz="2000">
                <a:latin typeface="Calibri" panose="020F0502020204030204" pitchFamily="34" charset="0"/>
              </a:endParaRPr>
            </a:p>
          </p:txBody>
        </p:sp>
      </p:grpSp>
      <p:grpSp>
        <p:nvGrpSpPr>
          <p:cNvPr id="51204" name="Group 11"/>
          <p:cNvGrpSpPr>
            <a:grpSpLocks/>
          </p:cNvGrpSpPr>
          <p:nvPr/>
        </p:nvGrpSpPr>
        <p:grpSpPr bwMode="auto">
          <a:xfrm>
            <a:off x="1223963" y="2278063"/>
            <a:ext cx="6697662" cy="2301875"/>
            <a:chOff x="0" y="0"/>
            <a:chExt cx="4219" cy="1450"/>
          </a:xfrm>
        </p:grpSpPr>
        <p:sp>
          <p:nvSpPr>
            <p:cNvPr id="51209" name="Rectangle 8"/>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1210" name="Rectangle 9"/>
            <p:cNvSpPr>
              <a:spLocks noChangeArrowheads="1"/>
            </p:cNvSpPr>
            <p:nvPr/>
          </p:nvSpPr>
          <p:spPr bwMode="auto">
            <a:xfrm>
              <a:off x="0" y="0"/>
              <a:ext cx="4219"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900">
                  <a:latin typeface="Verdana" panose="020B0604030504040204" pitchFamily="34" charset="0"/>
                </a:rPr>
                <a:t>  </a:t>
              </a:r>
              <a:r>
                <a:rPr lang="en-GB" sz="13600">
                  <a:latin typeface="Verdana" panose="020B0604030504040204" pitchFamily="34" charset="0"/>
                </a:rPr>
                <a:t> </a:t>
              </a:r>
              <a:r>
                <a:rPr lang="en-GB" sz="900">
                  <a:latin typeface="Verdana" panose="020B0604030504040204" pitchFamily="34" charset="0"/>
                </a:rPr>
                <a:t>                                                                                   </a:t>
              </a:r>
            </a:p>
            <a:p>
              <a:pPr algn="ctr"/>
              <a:endParaRPr lang="en-GB" sz="900">
                <a:latin typeface="Verdana" panose="020B0604030504040204" pitchFamily="34" charset="0"/>
              </a:endParaRPr>
            </a:p>
          </p:txBody>
        </p:sp>
      </p:gr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95513"/>
            <a:ext cx="8001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11"/>
          <p:cNvSpPr>
            <a:spLocks noGrp="1"/>
          </p:cNvSpPr>
          <p:nvPr>
            <p:ph type="dt" sz="quarter" idx="10"/>
          </p:nvPr>
        </p:nvSpPr>
        <p:spPr/>
        <p:txBody>
          <a:bodyPr/>
          <a:lstStyle/>
          <a:p>
            <a:pPr>
              <a:defRPr/>
            </a:pPr>
            <a:fld id="{F3438C9F-C18C-47C7-A541-6C5B0ED14724}" type="datetime1">
              <a:rPr lang="en-US">
                <a:solidFill>
                  <a:schemeClr val="tx1">
                    <a:tint val="75000"/>
                  </a:schemeClr>
                </a:solidFill>
              </a:rPr>
              <a:pPr>
                <a:defRPr/>
              </a:pPr>
              <a:t>7/7/2016</a:t>
            </a:fld>
            <a:endParaRPr lang="en-US">
              <a:solidFill>
                <a:schemeClr val="tx1">
                  <a:tint val="75000"/>
                </a:schemeClr>
              </a:solidFill>
            </a:endParaRPr>
          </a:p>
        </p:txBody>
      </p:sp>
      <p:sp>
        <p:nvSpPr>
          <p:cNvPr id="14" name="Footer Placeholder 13"/>
          <p:cNvSpPr>
            <a:spLocks noGrp="1"/>
          </p:cNvSpPr>
          <p:nvPr>
            <p:ph type="ftr" sz="quarter" idx="11"/>
          </p:nvPr>
        </p:nvSpPr>
        <p:spPr/>
        <p:txBody>
          <a:bodyPr/>
          <a:lstStyle/>
          <a:p>
            <a:pPr>
              <a:defRPr/>
            </a:pPr>
            <a:r>
              <a:rPr lang="en-US">
                <a:solidFill>
                  <a:schemeClr val="tx1">
                    <a:tint val="75000"/>
                  </a:schemeClr>
                </a:solidFill>
              </a:rPr>
              <a:t>CSC 1100                                   </a:t>
            </a:r>
          </a:p>
        </p:txBody>
      </p:sp>
      <p:sp>
        <p:nvSpPr>
          <p:cNvPr id="13" name="Slide Number Placeholder 12"/>
          <p:cNvSpPr>
            <a:spLocks noGrp="1"/>
          </p:cNvSpPr>
          <p:nvPr>
            <p:ph type="sldNum" sz="quarter" idx="12"/>
          </p:nvPr>
        </p:nvSpPr>
        <p:spPr/>
        <p:txBody>
          <a:bodyPr/>
          <a:lstStyle/>
          <a:p>
            <a:pPr>
              <a:defRPr/>
            </a:pPr>
            <a:fld id="{06825968-0B5F-41C5-A009-DF026A90F609}" type="slidenum">
              <a:rPr lang="en-US">
                <a:solidFill>
                  <a:schemeClr val="tx1">
                    <a:tint val="75000"/>
                  </a:schemeClr>
                </a:solidFill>
              </a:rPr>
              <a:pPr>
                <a:defRPr/>
              </a:pPr>
              <a:t>29</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74638"/>
            <a:ext cx="8305800" cy="715962"/>
          </a:xfrm>
        </p:spPr>
        <p:txBody>
          <a:bodyPr/>
          <a:lstStyle/>
          <a:p>
            <a:r>
              <a:rPr lang="en-GB" sz="3200" b="1" smtClean="0">
                <a:latin typeface="Times New Roman" panose="02020603050405020304" pitchFamily="18" charset="0"/>
                <a:cs typeface="Times New Roman" panose="02020603050405020304" pitchFamily="18" charset="0"/>
              </a:rPr>
              <a:t>Common words used in Excel</a:t>
            </a:r>
          </a:p>
        </p:txBody>
      </p:sp>
      <p:sp>
        <p:nvSpPr>
          <p:cNvPr id="10243" name="Content Placeholder 2"/>
          <p:cNvSpPr>
            <a:spLocks noGrp="1"/>
          </p:cNvSpPr>
          <p:nvPr>
            <p:ph idx="1"/>
          </p:nvPr>
        </p:nvSpPr>
        <p:spPr>
          <a:xfrm>
            <a:off x="228600" y="1143000"/>
            <a:ext cx="8534400" cy="4983163"/>
          </a:xfrm>
        </p:spPr>
        <p:txBody>
          <a:bodyPr rtlCol="0">
            <a:normAutofit lnSpcReduction="10000"/>
          </a:bodyPr>
          <a:lstStyle/>
          <a:p>
            <a:pPr algn="just" fontAlgn="auto">
              <a:spcAft>
                <a:spcPts val="0"/>
              </a:spcAft>
              <a:defRPr/>
            </a:pPr>
            <a:r>
              <a:rPr lang="en-US" dirty="0" smtClean="0"/>
              <a:t>The </a:t>
            </a:r>
            <a:r>
              <a:rPr lang="en-US" b="1" dirty="0" smtClean="0"/>
              <a:t>worksheet/Spreadsheet</a:t>
            </a:r>
            <a:r>
              <a:rPr lang="en-US" dirty="0" smtClean="0"/>
              <a:t> is a grid of </a:t>
            </a:r>
            <a:r>
              <a:rPr lang="en-US" b="1" dirty="0" smtClean="0"/>
              <a:t>columns</a:t>
            </a:r>
            <a:r>
              <a:rPr lang="en-US" dirty="0" smtClean="0"/>
              <a:t> (indicated by letters) and </a:t>
            </a:r>
            <a:r>
              <a:rPr lang="en-US" b="1" dirty="0" smtClean="0"/>
              <a:t>rows</a:t>
            </a:r>
            <a:r>
              <a:rPr lang="en-US" dirty="0" smtClean="0"/>
              <a:t> (indicated by numbers). </a:t>
            </a:r>
          </a:p>
          <a:p>
            <a:pPr algn="just" fontAlgn="auto">
              <a:spcAft>
                <a:spcPts val="0"/>
              </a:spcAft>
              <a:defRPr/>
            </a:pPr>
            <a:r>
              <a:rPr lang="en-US" dirty="0" smtClean="0"/>
              <a:t>It is a collection of columns and rows that hold numbers and text.</a:t>
            </a:r>
          </a:p>
          <a:p>
            <a:pPr algn="just" fontAlgn="auto">
              <a:spcAft>
                <a:spcPts val="0"/>
              </a:spcAft>
              <a:defRPr/>
            </a:pPr>
            <a:endParaRPr lang="en-US" dirty="0" smtClean="0"/>
          </a:p>
          <a:p>
            <a:pPr algn="just" fontAlgn="auto">
              <a:spcAft>
                <a:spcPts val="0"/>
              </a:spcAft>
              <a:defRPr/>
            </a:pPr>
            <a:r>
              <a:rPr lang="en-US" dirty="0" smtClean="0"/>
              <a:t>A </a:t>
            </a:r>
            <a:r>
              <a:rPr lang="en-US" b="1" dirty="0" smtClean="0"/>
              <a:t>workbook</a:t>
            </a:r>
            <a:r>
              <a:rPr lang="en-US" dirty="0" smtClean="0"/>
              <a:t>- is a collection of worksheets.</a:t>
            </a:r>
          </a:p>
          <a:p>
            <a:pPr fontAlgn="auto">
              <a:spcAft>
                <a:spcPts val="0"/>
              </a:spcAft>
              <a:defRPr/>
            </a:pPr>
            <a:r>
              <a:rPr lang="en-US" dirty="0" smtClean="0"/>
              <a:t>Excel enables you to create and edit one or more </a:t>
            </a:r>
            <a:r>
              <a:rPr lang="en-US" b="1" dirty="0" smtClean="0"/>
              <a:t>worksheets </a:t>
            </a:r>
            <a:r>
              <a:rPr lang="en-US" dirty="0" smtClean="0"/>
              <a:t>that you store in </a:t>
            </a:r>
            <a:r>
              <a:rPr lang="en-US" b="1" dirty="0" smtClean="0"/>
              <a:t>workbooks</a:t>
            </a:r>
            <a:r>
              <a:rPr lang="en-US" dirty="0" smtClean="0"/>
              <a:t>.</a:t>
            </a:r>
          </a:p>
          <a:p>
            <a:pPr algn="just" fontAlgn="auto">
              <a:spcAft>
                <a:spcPts val="0"/>
              </a:spcAft>
              <a:buFont typeface="Wingdings 2" pitchFamily="18" charset="2"/>
              <a:buNone/>
              <a:defRPr/>
            </a:pPr>
            <a:r>
              <a:rPr lang="en-US" b="1" u="sng" dirty="0" smtClean="0"/>
              <a:t>Note: </a:t>
            </a:r>
          </a:p>
          <a:p>
            <a:pPr algn="just" fontAlgn="auto">
              <a:spcAft>
                <a:spcPts val="0"/>
              </a:spcAft>
              <a:buFont typeface="Wingdings 2" pitchFamily="18" charset="2"/>
              <a:buNone/>
              <a:defRPr/>
            </a:pPr>
            <a:r>
              <a:rPr lang="en-US" dirty="0" smtClean="0"/>
              <a:t>The letters and numbers of the columns and rows (called </a:t>
            </a:r>
            <a:r>
              <a:rPr lang="en-US" b="1" dirty="0" smtClean="0"/>
              <a:t>labels</a:t>
            </a:r>
            <a:r>
              <a:rPr lang="en-US" dirty="0" smtClean="0"/>
              <a:t>) are displayed in gray buttons across the top and left side of the worksheet</a:t>
            </a:r>
            <a:r>
              <a:rPr lang="en-US" sz="2400" dirty="0" smtClean="0"/>
              <a:t>.</a:t>
            </a:r>
          </a:p>
          <a:p>
            <a:pPr algn="just" fontAlgn="auto">
              <a:spcAft>
                <a:spcPts val="0"/>
              </a:spcAft>
              <a:buFont typeface="Wingdings 2" pitchFamily="18" charset="2"/>
              <a:buNone/>
              <a:defRPr/>
            </a:pPr>
            <a:endParaRPr lang="en-US" sz="2400" dirty="0" smtClean="0"/>
          </a:p>
        </p:txBody>
      </p:sp>
      <p:sp>
        <p:nvSpPr>
          <p:cNvPr id="4" name="Date Placeholder 3"/>
          <p:cNvSpPr>
            <a:spLocks noGrp="1"/>
          </p:cNvSpPr>
          <p:nvPr>
            <p:ph type="dt" sz="quarter" idx="10"/>
          </p:nvPr>
        </p:nvSpPr>
        <p:spPr/>
        <p:txBody>
          <a:bodyPr/>
          <a:lstStyle/>
          <a:p>
            <a:pPr>
              <a:defRPr/>
            </a:pPr>
            <a:fld id="{DB45F461-1D9B-46F6-897E-E84F019CDC19}"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9A580469-6184-4DC4-BCE5-36B570DC9EE4}" type="slidenum">
              <a:rPr lang="en-US">
                <a:solidFill>
                  <a:schemeClr val="tx1">
                    <a:tint val="75000"/>
                  </a:schemeClr>
                </a:solidFill>
              </a:rPr>
              <a:pPr>
                <a:defRPr/>
              </a:pPr>
              <a:t>3</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686800" cy="838200"/>
          </a:xfrm>
        </p:spPr>
        <p:txBody>
          <a:bodyPr/>
          <a:lstStyle/>
          <a:p>
            <a:r>
              <a:rPr lang="en-GB" sz="3200" b="1" smtClean="0">
                <a:latin typeface="Times New Roman" panose="02020603050405020304" pitchFamily="18" charset="0"/>
                <a:cs typeface="Times New Roman" panose="02020603050405020304" pitchFamily="18" charset="0"/>
              </a:rPr>
              <a:t>Number Format Styles</a:t>
            </a:r>
          </a:p>
        </p:txBody>
      </p:sp>
      <p:sp>
        <p:nvSpPr>
          <p:cNvPr id="41987" name="Content Placeholder 2"/>
          <p:cNvSpPr>
            <a:spLocks noGrp="1"/>
          </p:cNvSpPr>
          <p:nvPr>
            <p:ph idx="1"/>
          </p:nvPr>
        </p:nvSpPr>
        <p:spPr>
          <a:xfrm>
            <a:off x="228600" y="1066800"/>
            <a:ext cx="8686800" cy="5181600"/>
          </a:xfrm>
        </p:spPr>
        <p:txBody>
          <a:bodyPr rtlCol="0">
            <a:normAutofit lnSpcReduction="10000"/>
          </a:bodyPr>
          <a:lstStyle/>
          <a:p>
            <a:pPr lvl="1" fontAlgn="auto">
              <a:lnSpc>
                <a:spcPct val="150000"/>
              </a:lnSpc>
              <a:spcAft>
                <a:spcPts val="0"/>
              </a:spcAft>
              <a:buFontTx/>
              <a:buChar char="•"/>
              <a:defRPr/>
            </a:pPr>
            <a:r>
              <a:rPr lang="en-US" b="1" smtClean="0"/>
              <a:t>Comma</a:t>
            </a:r>
            <a:r>
              <a:rPr lang="en-US" smtClean="0"/>
              <a:t> - Adds commas to the number and two digits beyond a decimal point. </a:t>
            </a:r>
          </a:p>
          <a:p>
            <a:pPr lvl="1" fontAlgn="auto">
              <a:lnSpc>
                <a:spcPct val="150000"/>
              </a:lnSpc>
              <a:spcAft>
                <a:spcPts val="0"/>
              </a:spcAft>
              <a:buFontTx/>
              <a:buChar char="•"/>
              <a:defRPr/>
            </a:pPr>
            <a:r>
              <a:rPr lang="en-US" b="1" smtClean="0"/>
              <a:t>Comma [0]</a:t>
            </a:r>
            <a:r>
              <a:rPr lang="en-US" smtClean="0"/>
              <a:t> - Comma style that rounds to a whole number. </a:t>
            </a:r>
          </a:p>
          <a:p>
            <a:pPr lvl="1" fontAlgn="auto">
              <a:lnSpc>
                <a:spcPct val="150000"/>
              </a:lnSpc>
              <a:spcAft>
                <a:spcPts val="0"/>
              </a:spcAft>
              <a:buFontTx/>
              <a:buChar char="•"/>
              <a:defRPr/>
            </a:pPr>
            <a:r>
              <a:rPr lang="en-US" b="1" smtClean="0"/>
              <a:t>Currency</a:t>
            </a:r>
            <a:r>
              <a:rPr lang="en-US" smtClean="0"/>
              <a:t> - Formats the number as currency with a dollar sign, commas, and two digits beyond the decimal point. </a:t>
            </a:r>
          </a:p>
          <a:p>
            <a:pPr lvl="1" fontAlgn="auto">
              <a:lnSpc>
                <a:spcPct val="150000"/>
              </a:lnSpc>
              <a:spcAft>
                <a:spcPts val="0"/>
              </a:spcAft>
              <a:buFontTx/>
              <a:buChar char="•"/>
              <a:defRPr/>
            </a:pPr>
            <a:r>
              <a:rPr lang="en-US" b="1" smtClean="0"/>
              <a:t>Currency [0]</a:t>
            </a:r>
            <a:r>
              <a:rPr lang="en-US" smtClean="0"/>
              <a:t> - Currency style that rounds to a whole number. </a:t>
            </a:r>
          </a:p>
          <a:p>
            <a:pPr lvl="1" fontAlgn="auto">
              <a:lnSpc>
                <a:spcPct val="150000"/>
              </a:lnSpc>
              <a:spcAft>
                <a:spcPts val="0"/>
              </a:spcAft>
              <a:buFontTx/>
              <a:buChar char="•"/>
              <a:defRPr/>
            </a:pPr>
            <a:r>
              <a:rPr lang="en-US" b="1" smtClean="0"/>
              <a:t>Normal</a:t>
            </a:r>
            <a:r>
              <a:rPr lang="en-US" smtClean="0"/>
              <a:t> - Reverts any changes to general number format. </a:t>
            </a:r>
          </a:p>
          <a:p>
            <a:pPr lvl="1" fontAlgn="auto">
              <a:lnSpc>
                <a:spcPct val="150000"/>
              </a:lnSpc>
              <a:spcAft>
                <a:spcPts val="0"/>
              </a:spcAft>
              <a:buFontTx/>
              <a:buChar char="•"/>
              <a:defRPr/>
            </a:pPr>
            <a:r>
              <a:rPr lang="en-US" b="1" smtClean="0"/>
              <a:t>Percent</a:t>
            </a:r>
            <a:r>
              <a:rPr lang="en-US" smtClean="0"/>
              <a:t> - Changes the number to a percent and adds a percent sign. </a:t>
            </a:r>
          </a:p>
          <a:p>
            <a:pPr fontAlgn="auto">
              <a:spcAft>
                <a:spcPts val="0"/>
              </a:spcAft>
              <a:defRPr/>
            </a:pPr>
            <a:endParaRPr lang="en-US" smtClean="0"/>
          </a:p>
        </p:txBody>
      </p:sp>
      <p:sp>
        <p:nvSpPr>
          <p:cNvPr id="4" name="Date Placeholder 3"/>
          <p:cNvSpPr>
            <a:spLocks noGrp="1"/>
          </p:cNvSpPr>
          <p:nvPr>
            <p:ph type="dt" sz="quarter" idx="10"/>
          </p:nvPr>
        </p:nvSpPr>
        <p:spPr/>
        <p:txBody>
          <a:bodyPr/>
          <a:lstStyle/>
          <a:p>
            <a:pPr>
              <a:defRPr/>
            </a:pPr>
            <a:fld id="{A098FB4E-68AB-4B4F-A500-412898660403}"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06724127-B5D6-440C-9000-5455256CD8D6}" type="slidenum">
              <a:rPr lang="en-US">
                <a:solidFill>
                  <a:schemeClr val="tx1">
                    <a:tint val="75000"/>
                  </a:schemeClr>
                </a:solidFill>
              </a:rPr>
              <a:pPr>
                <a:defRPr/>
              </a:pPr>
              <a:t>30</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228600" y="228600"/>
            <a:ext cx="8610600" cy="762000"/>
          </a:xfrm>
        </p:spPr>
        <p:txBody>
          <a:bodyPr/>
          <a:lstStyle/>
          <a:p>
            <a:r>
              <a:rPr lang="en-GB" sz="3200" b="1" smtClean="0">
                <a:latin typeface="Times New Roman" panose="02020603050405020304" pitchFamily="18" charset="0"/>
                <a:cs typeface="Times New Roman" panose="02020603050405020304" pitchFamily="18" charset="0"/>
              </a:rPr>
              <a:t>Printing a Worksheet</a:t>
            </a:r>
          </a:p>
        </p:txBody>
      </p:sp>
      <p:sp>
        <p:nvSpPr>
          <p:cNvPr id="54275" name="Content Placeholder 5"/>
          <p:cNvSpPr>
            <a:spLocks noGrp="1"/>
          </p:cNvSpPr>
          <p:nvPr>
            <p:ph idx="1"/>
          </p:nvPr>
        </p:nvSpPr>
        <p:spPr>
          <a:xfrm>
            <a:off x="228600" y="1143000"/>
            <a:ext cx="8686800" cy="5105400"/>
          </a:xfrm>
        </p:spPr>
        <p:txBody>
          <a:bodyPr/>
          <a:lstStyle/>
          <a:p>
            <a:r>
              <a:rPr lang="en-GB" sz="2400" smtClean="0"/>
              <a:t>Before you print, look at the </a:t>
            </a:r>
            <a:r>
              <a:rPr lang="en-GB" sz="2400" b="1" smtClean="0"/>
              <a:t>Page Setup dialog box </a:t>
            </a:r>
            <a:r>
              <a:rPr lang="en-GB" sz="2400" smtClean="0"/>
              <a:t>by displaying your </a:t>
            </a:r>
            <a:r>
              <a:rPr lang="en-GB" sz="2400" b="1" smtClean="0"/>
              <a:t>Page Layout ribbon </a:t>
            </a:r>
            <a:r>
              <a:rPr lang="en-GB" sz="2400" smtClean="0"/>
              <a:t>and clicking on the group name Page Setup. Click the Sheet tab. From the </a:t>
            </a:r>
            <a:r>
              <a:rPr lang="en-GB" sz="2400" b="1" smtClean="0"/>
              <a:t>Sheet </a:t>
            </a:r>
            <a:r>
              <a:rPr lang="en-GB" sz="2400" smtClean="0"/>
              <a:t>page, you can specify whether you want to print using any of the following options:</a:t>
            </a:r>
          </a:p>
          <a:p>
            <a:endParaRPr lang="en-GB" sz="1000" smtClean="0"/>
          </a:p>
          <a:p>
            <a:r>
              <a:rPr lang="en-GB" sz="2400" b="1" smtClean="0"/>
              <a:t>Print Area - </a:t>
            </a:r>
            <a:r>
              <a:rPr lang="en-GB" sz="2400" smtClean="0"/>
              <a:t>Enables you to specify a range of cells to print.</a:t>
            </a:r>
          </a:p>
          <a:p>
            <a:endParaRPr lang="en-GB" sz="900" smtClean="0"/>
          </a:p>
          <a:p>
            <a:r>
              <a:rPr lang="en-GB" sz="2400" b="1" smtClean="0"/>
              <a:t>Titles - </a:t>
            </a:r>
            <a:r>
              <a:rPr lang="en-GB" sz="2400" smtClean="0"/>
              <a:t>Enables you to select rows and columns to be used for titles across the top and down the left side of your printed worksheet.</a:t>
            </a:r>
          </a:p>
          <a:p>
            <a:endParaRPr lang="en-GB" sz="900" smtClean="0"/>
          </a:p>
          <a:p>
            <a:r>
              <a:rPr lang="en-GB" sz="2400" b="1" smtClean="0"/>
              <a:t>Workbook Elements - </a:t>
            </a:r>
            <a:r>
              <a:rPr lang="en-GB" sz="2400" smtClean="0"/>
              <a:t>Enables you to request the printing of any or all of the following: gridlines, draft quality, row and column headings, black and white, comments etc</a:t>
            </a:r>
          </a:p>
          <a:p>
            <a:endParaRPr lang="en-GB" smtClean="0"/>
          </a:p>
        </p:txBody>
      </p:sp>
      <p:sp>
        <p:nvSpPr>
          <p:cNvPr id="4" name="Date Placeholder 3"/>
          <p:cNvSpPr>
            <a:spLocks noGrp="1"/>
          </p:cNvSpPr>
          <p:nvPr>
            <p:ph type="dt" sz="quarter" idx="10"/>
          </p:nvPr>
        </p:nvSpPr>
        <p:spPr/>
        <p:txBody>
          <a:bodyPr/>
          <a:lstStyle/>
          <a:p>
            <a:pPr>
              <a:defRPr/>
            </a:pPr>
            <a:fld id="{903E5AD9-C226-40DA-A76A-5EF90D1B47BC}"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D50612AD-D7FE-49D3-82EC-36352E108844}" type="slidenum">
              <a:rPr lang="en-US">
                <a:solidFill>
                  <a:schemeClr val="tx1">
                    <a:tint val="75000"/>
                  </a:schemeClr>
                </a:solidFill>
              </a:rPr>
              <a:pPr>
                <a:defRPr/>
              </a:pPr>
              <a:t>31</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274638"/>
            <a:ext cx="8686800" cy="715962"/>
          </a:xfrm>
        </p:spPr>
        <p:txBody>
          <a:bodyPr/>
          <a:lstStyle/>
          <a:p>
            <a:r>
              <a:rPr lang="en-GB" sz="3200" b="1" smtClean="0">
                <a:latin typeface="Times New Roman" panose="02020603050405020304" pitchFamily="18" charset="0"/>
                <a:cs typeface="Times New Roman" panose="02020603050405020304" pitchFamily="18" charset="0"/>
              </a:rPr>
              <a:t>Printing a Worksheet</a:t>
            </a:r>
          </a:p>
        </p:txBody>
      </p:sp>
      <p:sp>
        <p:nvSpPr>
          <p:cNvPr id="44035" name="Content Placeholder 2"/>
          <p:cNvSpPr>
            <a:spLocks noGrp="1"/>
          </p:cNvSpPr>
          <p:nvPr>
            <p:ph idx="1"/>
          </p:nvPr>
        </p:nvSpPr>
        <p:spPr>
          <a:xfrm>
            <a:off x="304800" y="990600"/>
            <a:ext cx="8610600" cy="5257800"/>
          </a:xfrm>
        </p:spPr>
        <p:txBody>
          <a:bodyPr rtlCol="0">
            <a:normAutofit fontScale="92500" lnSpcReduction="10000"/>
          </a:bodyPr>
          <a:lstStyle/>
          <a:p>
            <a:pPr fontAlgn="auto">
              <a:spcAft>
                <a:spcPts val="0"/>
              </a:spcAft>
              <a:defRPr/>
            </a:pPr>
            <a:r>
              <a:rPr lang="en-US" b="1" smtClean="0"/>
              <a:t>Page Order</a:t>
            </a:r>
            <a:r>
              <a:rPr lang="en-US" smtClean="0"/>
              <a:t>—Determines how your worksheet prints over multiple pages. A worksheet rarely fits on a single piece of paper. </a:t>
            </a:r>
          </a:p>
          <a:p>
            <a:pPr fontAlgn="auto">
              <a:spcAft>
                <a:spcPts val="0"/>
              </a:spcAft>
              <a:defRPr/>
            </a:pPr>
            <a:r>
              <a:rPr lang="en-US" smtClean="0"/>
              <a:t>After setting up the appearance of your worksheet:</a:t>
            </a:r>
          </a:p>
          <a:p>
            <a:pPr fontAlgn="auto">
              <a:spcAft>
                <a:spcPts val="0"/>
              </a:spcAft>
              <a:defRPr/>
            </a:pPr>
            <a:r>
              <a:rPr lang="en-US" smtClean="0"/>
              <a:t>Click your </a:t>
            </a:r>
            <a:r>
              <a:rPr lang="en-US" b="1" smtClean="0"/>
              <a:t>Office button </a:t>
            </a:r>
            <a:r>
              <a:rPr lang="en-US" smtClean="0"/>
              <a:t>and select </a:t>
            </a:r>
            <a:r>
              <a:rPr lang="en-US" b="1" smtClean="0"/>
              <a:t>Print. </a:t>
            </a:r>
            <a:r>
              <a:rPr lang="en-US" smtClean="0"/>
              <a:t>On the menu that appears, select </a:t>
            </a:r>
            <a:r>
              <a:rPr lang="en-US" b="1" smtClean="0"/>
              <a:t>Page Preview</a:t>
            </a:r>
            <a:r>
              <a:rPr lang="en-US" smtClean="0"/>
              <a:t>. Excel shows you how your current worksheet will look printed on paper each worksheet individually.</a:t>
            </a:r>
          </a:p>
          <a:p>
            <a:pPr fontAlgn="auto">
              <a:spcAft>
                <a:spcPts val="0"/>
              </a:spcAft>
              <a:defRPr/>
            </a:pPr>
            <a:r>
              <a:rPr lang="en-US" smtClean="0"/>
              <a:t>Close the Preview.</a:t>
            </a:r>
          </a:p>
          <a:p>
            <a:pPr fontAlgn="auto">
              <a:spcAft>
                <a:spcPts val="0"/>
              </a:spcAft>
              <a:defRPr/>
            </a:pPr>
            <a:r>
              <a:rPr lang="en-US" smtClean="0"/>
              <a:t>Select the </a:t>
            </a:r>
            <a:r>
              <a:rPr lang="en-US" b="1" smtClean="0"/>
              <a:t>Print </a:t>
            </a:r>
            <a:r>
              <a:rPr lang="en-US" smtClean="0"/>
              <a:t>option from the </a:t>
            </a:r>
            <a:r>
              <a:rPr lang="en-US" b="1" smtClean="0"/>
              <a:t>Office menu. </a:t>
            </a:r>
            <a:r>
              <a:rPr lang="en-US" smtClean="0"/>
              <a:t>The </a:t>
            </a:r>
            <a:r>
              <a:rPr lang="en-US" b="1" smtClean="0"/>
              <a:t>Print dialog box </a:t>
            </a:r>
            <a:r>
              <a:rPr lang="en-US" smtClean="0"/>
              <a:t>appears.</a:t>
            </a:r>
          </a:p>
          <a:p>
            <a:pPr fontAlgn="auto">
              <a:spcAft>
                <a:spcPts val="0"/>
              </a:spcAft>
              <a:defRPr/>
            </a:pPr>
            <a:r>
              <a:rPr lang="en-US" smtClean="0"/>
              <a:t>After you’ve determined how many pages and copies to print, click the </a:t>
            </a:r>
            <a:r>
              <a:rPr lang="en-US" b="1" smtClean="0"/>
              <a:t>OK </a:t>
            </a:r>
            <a:r>
              <a:rPr lang="en-US" smtClean="0"/>
              <a:t>button to print your worksheet and close the </a:t>
            </a:r>
            <a:r>
              <a:rPr lang="en-US" b="1" smtClean="0"/>
              <a:t>Print dialog box.</a:t>
            </a:r>
            <a:endParaRPr lang="en-US" smtClean="0"/>
          </a:p>
        </p:txBody>
      </p:sp>
      <p:sp>
        <p:nvSpPr>
          <p:cNvPr id="4" name="Date Placeholder 3"/>
          <p:cNvSpPr>
            <a:spLocks noGrp="1"/>
          </p:cNvSpPr>
          <p:nvPr>
            <p:ph type="dt" sz="quarter" idx="10"/>
          </p:nvPr>
        </p:nvSpPr>
        <p:spPr/>
        <p:txBody>
          <a:bodyPr/>
          <a:lstStyle/>
          <a:p>
            <a:pPr>
              <a:defRPr/>
            </a:pPr>
            <a:fld id="{0294D692-63AB-413D-86AF-3399442C26E8}"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EC316B31-6A33-48E6-9465-F08ED307ABFC}" type="slidenum">
              <a:rPr lang="en-US">
                <a:solidFill>
                  <a:schemeClr val="tx1">
                    <a:tint val="75000"/>
                  </a:schemeClr>
                </a:solidFill>
              </a:rPr>
              <a:pPr>
                <a:defRPr/>
              </a:pPr>
              <a:t>32</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half" idx="1"/>
          </p:nvPr>
        </p:nvSpPr>
        <p:spPr>
          <a:xfrm>
            <a:off x="457200" y="914400"/>
            <a:ext cx="4038600" cy="5211763"/>
          </a:xfrm>
        </p:spPr>
        <p:txBody>
          <a:bodyPr rtlCol="0">
            <a:normAutofit lnSpcReduction="10000"/>
          </a:bodyPr>
          <a:lstStyle/>
          <a:p>
            <a:pPr fontAlgn="auto">
              <a:spcBef>
                <a:spcPct val="0"/>
              </a:spcBef>
              <a:spcAft>
                <a:spcPts val="0"/>
              </a:spcAft>
              <a:buFont typeface="Wingdings 2" pitchFamily="18" charset="2"/>
              <a:buNone/>
              <a:defRPr/>
            </a:pPr>
            <a:r>
              <a:rPr lang="en-US" sz="3200" b="1" dirty="0" smtClean="0">
                <a:latin typeface="Times New Roman" pitchFamily="18" charset="0"/>
                <a:ea typeface="+mj-ea"/>
                <a:cs typeface="Times New Roman" pitchFamily="18" charset="0"/>
              </a:rPr>
              <a:t>Personal Practice</a:t>
            </a:r>
          </a:p>
          <a:p>
            <a:pPr fontAlgn="auto">
              <a:spcAft>
                <a:spcPts val="0"/>
              </a:spcAft>
              <a:defRPr/>
            </a:pPr>
            <a:r>
              <a:rPr lang="en-US" dirty="0" smtClean="0"/>
              <a:t>Create  and exit an excel document.</a:t>
            </a:r>
          </a:p>
          <a:p>
            <a:pPr fontAlgn="auto">
              <a:spcAft>
                <a:spcPts val="0"/>
              </a:spcAft>
              <a:defRPr/>
            </a:pPr>
            <a:r>
              <a:rPr lang="en-US" dirty="0" smtClean="0"/>
              <a:t>Enter:</a:t>
            </a:r>
          </a:p>
          <a:p>
            <a:pPr lvl="1" fontAlgn="auto">
              <a:spcAft>
                <a:spcPts val="0"/>
              </a:spcAft>
              <a:defRPr/>
            </a:pPr>
            <a:r>
              <a:rPr lang="en-US" sz="2800" dirty="0" smtClean="0"/>
              <a:t>Numbers</a:t>
            </a:r>
          </a:p>
          <a:p>
            <a:pPr lvl="1" fontAlgn="auto">
              <a:spcAft>
                <a:spcPts val="0"/>
              </a:spcAft>
              <a:defRPr/>
            </a:pPr>
            <a:r>
              <a:rPr lang="en-US" sz="2800" dirty="0" smtClean="0"/>
              <a:t>Text</a:t>
            </a:r>
          </a:p>
          <a:p>
            <a:pPr lvl="1" fontAlgn="auto">
              <a:spcAft>
                <a:spcPts val="0"/>
              </a:spcAft>
              <a:defRPr/>
            </a:pPr>
            <a:r>
              <a:rPr lang="en-US" sz="2800" dirty="0" smtClean="0"/>
              <a:t>Align (left, right, center and at an angle).</a:t>
            </a:r>
          </a:p>
          <a:p>
            <a:pPr fontAlgn="auto">
              <a:spcAft>
                <a:spcPts val="0"/>
              </a:spcAft>
              <a:defRPr/>
            </a:pPr>
            <a:r>
              <a:rPr lang="en-US" dirty="0" smtClean="0"/>
              <a:t>Save document</a:t>
            </a:r>
          </a:p>
          <a:p>
            <a:pPr fontAlgn="auto">
              <a:spcAft>
                <a:spcPts val="0"/>
              </a:spcAft>
              <a:defRPr/>
            </a:pPr>
            <a:r>
              <a:rPr lang="en-US" dirty="0" smtClean="0"/>
              <a:t>Open an existing file.</a:t>
            </a:r>
          </a:p>
          <a:p>
            <a:pPr fontAlgn="auto">
              <a:spcAft>
                <a:spcPts val="0"/>
              </a:spcAft>
              <a:defRPr/>
            </a:pPr>
            <a:r>
              <a:rPr lang="en-US" dirty="0" smtClean="0"/>
              <a:t>Wrap text.</a:t>
            </a:r>
          </a:p>
          <a:p>
            <a:pPr fontAlgn="auto">
              <a:spcAft>
                <a:spcPts val="0"/>
              </a:spcAft>
              <a:defRPr/>
            </a:pPr>
            <a:endParaRPr lang="en-US" sz="2400" dirty="0" smtClean="0"/>
          </a:p>
        </p:txBody>
      </p:sp>
      <p:sp>
        <p:nvSpPr>
          <p:cNvPr id="45059" name="Content Placeholder 3"/>
          <p:cNvSpPr>
            <a:spLocks noGrp="1"/>
          </p:cNvSpPr>
          <p:nvPr>
            <p:ph sz="half" idx="2"/>
          </p:nvPr>
        </p:nvSpPr>
        <p:spPr>
          <a:xfrm>
            <a:off x="4648200" y="1066800"/>
            <a:ext cx="4038600" cy="5059363"/>
          </a:xfrm>
        </p:spPr>
        <p:txBody>
          <a:bodyPr rtlCol="0">
            <a:normAutofit lnSpcReduction="10000"/>
          </a:bodyPr>
          <a:lstStyle/>
          <a:p>
            <a:pPr fontAlgn="auto">
              <a:spcAft>
                <a:spcPts val="0"/>
              </a:spcAft>
              <a:defRPr/>
            </a:pPr>
            <a:r>
              <a:rPr lang="en-US" dirty="0" smtClean="0"/>
              <a:t>Search .</a:t>
            </a:r>
          </a:p>
          <a:p>
            <a:pPr fontAlgn="auto">
              <a:spcAft>
                <a:spcPts val="0"/>
              </a:spcAft>
              <a:defRPr/>
            </a:pPr>
            <a:r>
              <a:rPr lang="en-US" dirty="0" smtClean="0"/>
              <a:t>Protect document.</a:t>
            </a:r>
          </a:p>
          <a:p>
            <a:pPr fontAlgn="auto">
              <a:spcAft>
                <a:spcPts val="0"/>
              </a:spcAft>
              <a:defRPr/>
            </a:pPr>
            <a:r>
              <a:rPr lang="en-US" dirty="0" smtClean="0"/>
              <a:t>Track changes.</a:t>
            </a:r>
          </a:p>
          <a:p>
            <a:pPr fontAlgn="auto">
              <a:spcAft>
                <a:spcPts val="0"/>
              </a:spcAft>
              <a:defRPr/>
            </a:pPr>
            <a:r>
              <a:rPr lang="en-US" dirty="0" smtClean="0"/>
              <a:t>Insert :</a:t>
            </a:r>
          </a:p>
          <a:p>
            <a:pPr lvl="1" fontAlgn="auto">
              <a:spcAft>
                <a:spcPts val="0"/>
              </a:spcAft>
              <a:defRPr/>
            </a:pPr>
            <a:r>
              <a:rPr lang="en-US" sz="2800" dirty="0" smtClean="0"/>
              <a:t>A row</a:t>
            </a:r>
          </a:p>
          <a:p>
            <a:pPr lvl="1" fontAlgn="auto">
              <a:spcAft>
                <a:spcPts val="0"/>
              </a:spcAft>
              <a:defRPr/>
            </a:pPr>
            <a:r>
              <a:rPr lang="en-US" sz="2800" dirty="0" smtClean="0"/>
              <a:t>A column</a:t>
            </a:r>
          </a:p>
          <a:p>
            <a:pPr lvl="1" fontAlgn="auto">
              <a:spcAft>
                <a:spcPts val="0"/>
              </a:spcAft>
              <a:defRPr/>
            </a:pPr>
            <a:r>
              <a:rPr lang="en-US" sz="2800" dirty="0" smtClean="0"/>
              <a:t>Date</a:t>
            </a:r>
          </a:p>
          <a:p>
            <a:pPr lvl="1" fontAlgn="auto">
              <a:spcAft>
                <a:spcPts val="0"/>
              </a:spcAft>
              <a:defRPr/>
            </a:pPr>
            <a:r>
              <a:rPr lang="en-US" sz="2800" dirty="0" smtClean="0"/>
              <a:t>Time</a:t>
            </a:r>
          </a:p>
          <a:p>
            <a:pPr lvl="1" fontAlgn="auto">
              <a:spcAft>
                <a:spcPts val="0"/>
              </a:spcAft>
              <a:defRPr/>
            </a:pPr>
            <a:r>
              <a:rPr lang="en-US" sz="2800" dirty="0" smtClean="0"/>
              <a:t>Currency symbol</a:t>
            </a:r>
          </a:p>
          <a:p>
            <a:pPr fontAlgn="auto">
              <a:spcAft>
                <a:spcPts val="0"/>
              </a:spcAft>
              <a:defRPr/>
            </a:pPr>
            <a:r>
              <a:rPr lang="en-US" dirty="0" smtClean="0"/>
              <a:t>Delete the above.</a:t>
            </a:r>
          </a:p>
        </p:txBody>
      </p:sp>
      <p:sp>
        <p:nvSpPr>
          <p:cNvPr id="4" name="Date Placeholder 3"/>
          <p:cNvSpPr>
            <a:spLocks noGrp="1"/>
          </p:cNvSpPr>
          <p:nvPr>
            <p:ph type="dt" sz="quarter" idx="10"/>
          </p:nvPr>
        </p:nvSpPr>
        <p:spPr/>
        <p:txBody>
          <a:bodyPr/>
          <a:lstStyle/>
          <a:p>
            <a:pPr>
              <a:defRPr/>
            </a:pPr>
            <a:fld id="{823B7117-D273-42FF-85CC-64B0800AB05D}"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342C9907-65D4-4992-90F5-A66BF6779EC4}" type="slidenum">
              <a:rPr lang="en-US">
                <a:solidFill>
                  <a:schemeClr val="tx1">
                    <a:tint val="75000"/>
                  </a:schemeClr>
                </a:solidFill>
              </a:rPr>
              <a:pPr>
                <a:defRPr/>
              </a:pPr>
              <a:t>33</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a:xfrm>
            <a:off x="457200" y="274638"/>
            <a:ext cx="8229600" cy="639762"/>
          </a:xfrm>
        </p:spPr>
        <p:txBody>
          <a:bodyPr/>
          <a:lstStyle/>
          <a:p>
            <a:pPr marL="273050" indent="-273050">
              <a:buClr>
                <a:schemeClr val="accent1"/>
              </a:buClr>
              <a:buSzPct val="85000"/>
            </a:pPr>
            <a:r>
              <a:rPr lang="en-GB" sz="3200" b="1" smtClean="0">
                <a:latin typeface="Times New Roman" panose="02020603050405020304" pitchFamily="18" charset="0"/>
                <a:cs typeface="Times New Roman" panose="02020603050405020304" pitchFamily="18" charset="0"/>
              </a:rPr>
              <a:t>Formulas in Excel</a:t>
            </a:r>
          </a:p>
        </p:txBody>
      </p:sp>
      <p:sp>
        <p:nvSpPr>
          <p:cNvPr id="46083" name="Content Placeholder 5"/>
          <p:cNvSpPr>
            <a:spLocks noGrp="1"/>
          </p:cNvSpPr>
          <p:nvPr>
            <p:ph idx="1"/>
          </p:nvPr>
        </p:nvSpPr>
        <p:spPr>
          <a:xfrm>
            <a:off x="304800" y="990600"/>
            <a:ext cx="8534400" cy="5867400"/>
          </a:xfrm>
        </p:spPr>
        <p:txBody>
          <a:bodyPr rtlCol="0">
            <a:normAutofit lnSpcReduction="10000"/>
          </a:bodyPr>
          <a:lstStyle/>
          <a:p>
            <a:pPr fontAlgn="auto">
              <a:lnSpc>
                <a:spcPct val="150000"/>
              </a:lnSpc>
              <a:spcAft>
                <a:spcPts val="0"/>
              </a:spcAft>
              <a:buFontTx/>
              <a:buChar char="•"/>
              <a:defRPr/>
            </a:pPr>
            <a:r>
              <a:rPr lang="en-US" sz="2400" dirty="0" smtClean="0"/>
              <a:t>The distinguishing feature of a spreadsheet program such as Excel is that it allows you to create mathematical formulas and execute functions.</a:t>
            </a:r>
          </a:p>
          <a:p>
            <a:pPr fontAlgn="auto">
              <a:lnSpc>
                <a:spcPct val="150000"/>
              </a:lnSpc>
              <a:spcAft>
                <a:spcPts val="0"/>
              </a:spcAft>
              <a:buFontTx/>
              <a:buChar char="•"/>
              <a:defRPr/>
            </a:pPr>
            <a:r>
              <a:rPr lang="en-US" sz="2400" dirty="0" smtClean="0"/>
              <a:t>Even the best calculator in the world cannot beat Excel at the versatility it has with calculations. </a:t>
            </a:r>
          </a:p>
          <a:p>
            <a:pPr fontAlgn="auto">
              <a:lnSpc>
                <a:spcPct val="150000"/>
              </a:lnSpc>
              <a:spcAft>
                <a:spcPts val="0"/>
              </a:spcAft>
              <a:defRPr/>
            </a:pPr>
            <a:r>
              <a:rPr lang="en-US" sz="2400" dirty="0" smtClean="0"/>
              <a:t>These are entered in a cell and they always start with  an ‘=’ sign</a:t>
            </a:r>
          </a:p>
          <a:p>
            <a:pPr fontAlgn="auto">
              <a:lnSpc>
                <a:spcPct val="150000"/>
              </a:lnSpc>
              <a:spcAft>
                <a:spcPts val="0"/>
              </a:spcAft>
              <a:buFont typeface="Wingdings 2" pitchFamily="18" charset="2"/>
              <a:buNone/>
              <a:defRPr/>
            </a:pPr>
            <a:r>
              <a:rPr lang="en-US" sz="2400" dirty="0" smtClean="0"/>
              <a:t>For instance </a:t>
            </a:r>
          </a:p>
          <a:p>
            <a:pPr fontAlgn="auto">
              <a:lnSpc>
                <a:spcPct val="150000"/>
              </a:lnSpc>
              <a:spcAft>
                <a:spcPts val="0"/>
              </a:spcAft>
              <a:buFont typeface="Wingdings 2" pitchFamily="18" charset="2"/>
              <a:buNone/>
              <a:defRPr/>
            </a:pPr>
            <a:r>
              <a:rPr lang="en-US" sz="2400" dirty="0" smtClean="0"/>
              <a:t> 		      =B2+C4</a:t>
            </a:r>
          </a:p>
          <a:p>
            <a:pPr fontAlgn="auto">
              <a:lnSpc>
                <a:spcPct val="150000"/>
              </a:lnSpc>
              <a:spcAft>
                <a:spcPts val="0"/>
              </a:spcAft>
              <a:defRPr/>
            </a:pPr>
            <a:r>
              <a:rPr lang="en-US" sz="2400" dirty="0" smtClean="0"/>
              <a:t>After entering a formula, press enter to view results of the formula</a:t>
            </a:r>
          </a:p>
        </p:txBody>
      </p:sp>
      <p:sp>
        <p:nvSpPr>
          <p:cNvPr id="4" name="Date Placeholder 3"/>
          <p:cNvSpPr>
            <a:spLocks noGrp="1"/>
          </p:cNvSpPr>
          <p:nvPr>
            <p:ph type="dt" sz="quarter" idx="10"/>
          </p:nvPr>
        </p:nvSpPr>
        <p:spPr/>
        <p:txBody>
          <a:bodyPr/>
          <a:lstStyle/>
          <a:p>
            <a:pPr>
              <a:defRPr/>
            </a:pPr>
            <a:fld id="{EB2E04F3-A08B-4B42-BF19-F82E505CF208}"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49EA5E0E-5939-4BF4-BA8E-42374F335482}" type="slidenum">
              <a:rPr lang="en-US">
                <a:solidFill>
                  <a:schemeClr val="tx1">
                    <a:tint val="75000"/>
                  </a:schemeClr>
                </a:solidFill>
              </a:rPr>
              <a:pPr>
                <a:defRPr/>
              </a:pPr>
              <a:t>34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800" y="152400"/>
            <a:ext cx="8534400" cy="914400"/>
          </a:xfrm>
        </p:spPr>
        <p:txBody>
          <a:bodyPr/>
          <a:lstStyle/>
          <a:p>
            <a:pPr marL="273050" indent="-273050">
              <a:buClr>
                <a:schemeClr val="accent1"/>
              </a:buClr>
              <a:buSzPct val="85000"/>
            </a:pPr>
            <a:r>
              <a:rPr lang="en-GB" sz="3200" b="1" smtClean="0">
                <a:latin typeface="Times New Roman" panose="02020603050405020304" pitchFamily="18" charset="0"/>
                <a:cs typeface="Times New Roman" panose="02020603050405020304" pitchFamily="18" charset="0"/>
              </a:rPr>
              <a:t>Formulas and Functions</a:t>
            </a:r>
          </a:p>
        </p:txBody>
      </p:sp>
      <p:sp>
        <p:nvSpPr>
          <p:cNvPr id="58371" name="Content Placeholder 2"/>
          <p:cNvSpPr>
            <a:spLocks noGrp="1"/>
          </p:cNvSpPr>
          <p:nvPr>
            <p:ph idx="1"/>
          </p:nvPr>
        </p:nvSpPr>
        <p:spPr>
          <a:xfrm>
            <a:off x="228600" y="1066800"/>
            <a:ext cx="8686800" cy="5257800"/>
          </a:xfrm>
        </p:spPr>
        <p:txBody>
          <a:bodyPr/>
          <a:lstStyle/>
          <a:p>
            <a:r>
              <a:rPr lang="en-GB" smtClean="0"/>
              <a:t>Functions can be a more efficient way of performing mathematical operations than formulas. For example, if you wanted to add the values of cells D1 through D10, you would type the formula "=</a:t>
            </a:r>
            <a:r>
              <a:rPr lang="en-GB" b="1" smtClean="0"/>
              <a:t>D1+D2+D3+D4+D5+D6+D7+D8+D9+D10". </a:t>
            </a:r>
          </a:p>
          <a:p>
            <a:r>
              <a:rPr lang="en-GB" smtClean="0"/>
              <a:t>After the formula is typed into the cell, press </a:t>
            </a:r>
            <a:r>
              <a:rPr lang="en-GB" b="1" smtClean="0"/>
              <a:t>ENTER &amp; </a:t>
            </a:r>
            <a:r>
              <a:rPr lang="en-GB" smtClean="0"/>
              <a:t>the calculation executes immediately and the formula itself is visible in the formula bar. </a:t>
            </a:r>
          </a:p>
          <a:p>
            <a:r>
              <a:rPr lang="en-GB" smtClean="0"/>
              <a:t>A shorter way would be to use the SUM function and simply type "=</a:t>
            </a:r>
            <a:r>
              <a:rPr lang="en-GB" b="1" smtClean="0"/>
              <a:t>SUM(D1:D10)"</a:t>
            </a:r>
            <a:r>
              <a:rPr lang="en-GB" smtClean="0"/>
              <a:t>.</a:t>
            </a:r>
          </a:p>
        </p:txBody>
      </p:sp>
      <p:sp>
        <p:nvSpPr>
          <p:cNvPr id="4" name="Date Placeholder 3"/>
          <p:cNvSpPr>
            <a:spLocks noGrp="1"/>
          </p:cNvSpPr>
          <p:nvPr>
            <p:ph type="dt" sz="quarter" idx="10"/>
          </p:nvPr>
        </p:nvSpPr>
        <p:spPr/>
        <p:txBody>
          <a:bodyPr/>
          <a:lstStyle/>
          <a:p>
            <a:pPr>
              <a:defRPr/>
            </a:pPr>
            <a:fld id="{923ADD8F-218C-4EC4-89A0-9A7CB03BDECC}"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B7F19539-3591-4414-B1FE-0C00CBD057ED}" type="slidenum">
              <a:rPr lang="en-US">
                <a:solidFill>
                  <a:schemeClr val="tx1">
                    <a:tint val="75000"/>
                  </a:schemeClr>
                </a:solidFill>
              </a:rPr>
              <a:pPr>
                <a:defRPr/>
              </a:pPr>
              <a:t>35</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304800" y="274638"/>
            <a:ext cx="8534400" cy="792162"/>
          </a:xfrm>
        </p:spPr>
        <p:txBody>
          <a:bodyPr/>
          <a:lstStyle/>
          <a:p>
            <a:pPr marL="273050" indent="-273050">
              <a:buClr>
                <a:schemeClr val="accent1"/>
              </a:buClr>
              <a:buSzPct val="85000"/>
            </a:pPr>
            <a:r>
              <a:rPr lang="en-GB" sz="3200" b="1" smtClean="0">
                <a:latin typeface="Times New Roman" panose="02020603050405020304" pitchFamily="18" charset="0"/>
                <a:cs typeface="Times New Roman" panose="02020603050405020304" pitchFamily="18" charset="0"/>
              </a:rPr>
              <a:t>Creating an Excel Range</a:t>
            </a:r>
          </a:p>
        </p:txBody>
      </p:sp>
      <p:sp>
        <p:nvSpPr>
          <p:cNvPr id="48131" name="Content Placeholder 5"/>
          <p:cNvSpPr>
            <a:spLocks noGrp="1"/>
          </p:cNvSpPr>
          <p:nvPr>
            <p:ph idx="1"/>
          </p:nvPr>
        </p:nvSpPr>
        <p:spPr>
          <a:xfrm>
            <a:off x="228600" y="1066800"/>
            <a:ext cx="8686800" cy="5334000"/>
          </a:xfrm>
        </p:spPr>
        <p:txBody>
          <a:bodyPr rtlCol="0">
            <a:normAutofit lnSpcReduction="10000"/>
          </a:bodyPr>
          <a:lstStyle/>
          <a:p>
            <a:pPr fontAlgn="auto">
              <a:spcAft>
                <a:spcPts val="0"/>
              </a:spcAft>
              <a:defRPr/>
            </a:pPr>
            <a:r>
              <a:rPr lang="en-US" b="1" smtClean="0"/>
              <a:t>Range - </a:t>
            </a:r>
            <a:r>
              <a:rPr lang="en-US" smtClean="0"/>
              <a:t>One or more cells, selected adjacent to each other in a rectangular manner, that you can name and treat as a single entity or group of cells in formulas.</a:t>
            </a:r>
          </a:p>
          <a:p>
            <a:pPr fontAlgn="auto">
              <a:spcAft>
                <a:spcPts val="0"/>
              </a:spcAft>
              <a:defRPr/>
            </a:pPr>
            <a:r>
              <a:rPr lang="en-US" smtClean="0"/>
              <a:t>A selected group of cells composes a </a:t>
            </a:r>
            <a:r>
              <a:rPr lang="en-US" b="1" smtClean="0"/>
              <a:t>range</a:t>
            </a:r>
            <a:r>
              <a:rPr lang="en-US" smtClean="0"/>
              <a:t>. A range is always rectangular, and it might be a single cell, a row, a column, or several adjacent rows and columns.</a:t>
            </a:r>
          </a:p>
          <a:p>
            <a:pPr fontAlgn="auto">
              <a:spcAft>
                <a:spcPts val="0"/>
              </a:spcAft>
              <a:defRPr/>
            </a:pPr>
            <a:r>
              <a:rPr lang="en-US" smtClean="0"/>
              <a:t>Cell references and range names appear throughout the formulas:</a:t>
            </a:r>
          </a:p>
          <a:p>
            <a:pPr lvl="3" fontAlgn="auto">
              <a:spcAft>
                <a:spcPts val="0"/>
              </a:spcAft>
              <a:buFont typeface="Wingdings 2" pitchFamily="18" charset="2"/>
              <a:buNone/>
              <a:defRPr/>
            </a:pPr>
            <a:r>
              <a:rPr lang="en-US" sz="2600" smtClean="0"/>
              <a:t>= (SalesTotals)/NumOfSales</a:t>
            </a:r>
          </a:p>
          <a:p>
            <a:pPr fontAlgn="auto">
              <a:spcAft>
                <a:spcPts val="0"/>
              </a:spcAft>
              <a:buFont typeface="Wingdings 2" pitchFamily="18" charset="2"/>
              <a:buNone/>
              <a:defRPr/>
            </a:pPr>
            <a:r>
              <a:rPr lang="en-US" smtClean="0"/>
              <a:t>            =C4 * 2 - (Rate * .08)</a:t>
            </a:r>
          </a:p>
          <a:p>
            <a:pPr fontAlgn="auto">
              <a:spcAft>
                <a:spcPts val="0"/>
              </a:spcAft>
              <a:defRPr/>
            </a:pPr>
            <a:r>
              <a:rPr lang="en-US" smtClean="0"/>
              <a:t>When you enter formulas that contain range references, you can either type the full reference or point to the cell reference.</a:t>
            </a:r>
          </a:p>
          <a:p>
            <a:pPr fontAlgn="auto">
              <a:spcAft>
                <a:spcPts val="0"/>
              </a:spcAft>
              <a:defRPr/>
            </a:pPr>
            <a:endParaRPr lang="en-US" smtClean="0"/>
          </a:p>
        </p:txBody>
      </p:sp>
      <p:sp>
        <p:nvSpPr>
          <p:cNvPr id="4" name="Date Placeholder 3"/>
          <p:cNvSpPr>
            <a:spLocks noGrp="1"/>
          </p:cNvSpPr>
          <p:nvPr>
            <p:ph type="dt" sz="quarter" idx="10"/>
          </p:nvPr>
        </p:nvSpPr>
        <p:spPr/>
        <p:txBody>
          <a:bodyPr/>
          <a:lstStyle/>
          <a:p>
            <a:pPr>
              <a:defRPr/>
            </a:pPr>
            <a:fld id="{B11A5788-626A-4E0F-AD37-A466C03691B5}"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AA7CC1A2-6909-4B75-B2FB-B2322ED25362}" type="slidenum">
              <a:rPr lang="en-US">
                <a:solidFill>
                  <a:schemeClr val="tx1">
                    <a:tint val="75000"/>
                  </a:schemeClr>
                </a:solidFill>
              </a:rPr>
              <a:pPr>
                <a:defRPr/>
              </a:pPr>
              <a:t>36</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152400"/>
            <a:ext cx="8686800" cy="838200"/>
          </a:xfrm>
        </p:spPr>
        <p:txBody>
          <a:bodyPr/>
          <a:lstStyle/>
          <a:p>
            <a:pPr marL="273050" indent="-273050">
              <a:buClr>
                <a:schemeClr val="accent1"/>
              </a:buClr>
              <a:buSzPct val="85000"/>
            </a:pPr>
            <a:r>
              <a:rPr lang="en-GB" sz="3200" b="1" smtClean="0">
                <a:latin typeface="Times New Roman" panose="02020603050405020304" pitchFamily="18" charset="0"/>
                <a:cs typeface="Times New Roman" panose="02020603050405020304" pitchFamily="18" charset="0"/>
              </a:rPr>
              <a:t>Creating an Excel Range</a:t>
            </a:r>
          </a:p>
        </p:txBody>
      </p:sp>
      <p:sp>
        <p:nvSpPr>
          <p:cNvPr id="49155" name="Content Placeholder 2"/>
          <p:cNvSpPr>
            <a:spLocks noGrp="1"/>
          </p:cNvSpPr>
          <p:nvPr>
            <p:ph idx="1"/>
          </p:nvPr>
        </p:nvSpPr>
        <p:spPr>
          <a:xfrm>
            <a:off x="228600" y="1066800"/>
            <a:ext cx="8610600" cy="5181600"/>
          </a:xfrm>
        </p:spPr>
        <p:txBody>
          <a:bodyPr rtlCol="0">
            <a:normAutofit lnSpcReduction="10000"/>
          </a:bodyPr>
          <a:lstStyle/>
          <a:p>
            <a:pPr fontAlgn="auto">
              <a:spcAft>
                <a:spcPts val="0"/>
              </a:spcAft>
              <a:defRPr/>
            </a:pPr>
            <a:r>
              <a:rPr lang="en-US" b="1" smtClean="0"/>
              <a:t>Highlight the cells </a:t>
            </a:r>
            <a:r>
              <a:rPr lang="en-US" smtClean="0"/>
              <a:t>you want to include in the Range.</a:t>
            </a:r>
          </a:p>
          <a:p>
            <a:pPr fontAlgn="auto">
              <a:spcAft>
                <a:spcPts val="0"/>
              </a:spcAft>
              <a:defRPr/>
            </a:pPr>
            <a:r>
              <a:rPr lang="en-US" smtClean="0"/>
              <a:t>Right-click the range(Highlighted cells) and select </a:t>
            </a:r>
            <a:r>
              <a:rPr lang="en-US" b="1" smtClean="0"/>
              <a:t>Name a Range </a:t>
            </a:r>
            <a:r>
              <a:rPr lang="en-US" smtClean="0"/>
              <a:t>from the menu. The New </a:t>
            </a:r>
            <a:r>
              <a:rPr lang="en-US" b="1" smtClean="0"/>
              <a:t>Name dialog box </a:t>
            </a:r>
            <a:r>
              <a:rPr lang="en-US" smtClean="0"/>
              <a:t>appears</a:t>
            </a:r>
            <a:r>
              <a:rPr lang="en-US" b="1" smtClean="0"/>
              <a:t>. </a:t>
            </a:r>
            <a:r>
              <a:rPr lang="en-US" smtClean="0"/>
              <a:t>This is where you name ranges and manage them.</a:t>
            </a:r>
          </a:p>
          <a:p>
            <a:pPr fontAlgn="auto">
              <a:spcAft>
                <a:spcPts val="0"/>
              </a:spcAft>
              <a:defRPr/>
            </a:pPr>
            <a:r>
              <a:rPr lang="en-US" smtClean="0"/>
              <a:t>Type a name for your selected range in the </a:t>
            </a:r>
            <a:r>
              <a:rPr lang="en-US" b="1" smtClean="0"/>
              <a:t>Name text box. </a:t>
            </a:r>
            <a:r>
              <a:rPr lang="en-US" smtClean="0"/>
              <a:t>Do not include spaces in the range name. </a:t>
            </a:r>
          </a:p>
          <a:p>
            <a:pPr fontAlgn="auto">
              <a:spcAft>
                <a:spcPts val="0"/>
              </a:spcAft>
              <a:defRPr/>
            </a:pPr>
            <a:r>
              <a:rPr lang="en-US" smtClean="0"/>
              <a:t>Click </a:t>
            </a:r>
            <a:r>
              <a:rPr lang="en-US" b="1" smtClean="0"/>
              <a:t>OK</a:t>
            </a:r>
            <a:r>
              <a:rPr lang="en-US" smtClean="0"/>
              <a:t> to add the name to your worksheet. </a:t>
            </a:r>
          </a:p>
          <a:p>
            <a:pPr fontAlgn="auto">
              <a:spcAft>
                <a:spcPts val="0"/>
              </a:spcAft>
              <a:defRPr/>
            </a:pPr>
            <a:endParaRPr lang="en-US" sz="1200" smtClean="0"/>
          </a:p>
          <a:p>
            <a:pPr fontAlgn="auto">
              <a:spcAft>
                <a:spcPts val="0"/>
              </a:spcAft>
              <a:defRPr/>
            </a:pPr>
            <a:r>
              <a:rPr lang="en-US" smtClean="0"/>
              <a:t>Where you would otherwise use the </a:t>
            </a:r>
            <a:r>
              <a:rPr lang="en-US" b="1" smtClean="0"/>
              <a:t>cell addresses</a:t>
            </a:r>
            <a:r>
              <a:rPr lang="en-US" smtClean="0"/>
              <a:t>, such as in a Sum() function or inside any calculation, use </a:t>
            </a:r>
            <a:r>
              <a:rPr lang="en-US" b="1" smtClean="0"/>
              <a:t>range names </a:t>
            </a:r>
            <a:r>
              <a:rPr lang="en-US" smtClean="0"/>
              <a:t>instead. The </a:t>
            </a:r>
            <a:r>
              <a:rPr lang="en-US" b="1" smtClean="0"/>
              <a:t>Formula bar </a:t>
            </a:r>
            <a:r>
              <a:rPr lang="en-US" smtClean="0"/>
              <a:t>always displays the range name inside formulas.</a:t>
            </a:r>
          </a:p>
          <a:p>
            <a:pPr fontAlgn="auto">
              <a:spcAft>
                <a:spcPts val="0"/>
              </a:spcAft>
              <a:defRPr/>
            </a:pPr>
            <a:endParaRPr lang="en-US" smtClean="0"/>
          </a:p>
        </p:txBody>
      </p:sp>
      <p:sp>
        <p:nvSpPr>
          <p:cNvPr id="4" name="Date Placeholder 3"/>
          <p:cNvSpPr>
            <a:spLocks noGrp="1"/>
          </p:cNvSpPr>
          <p:nvPr>
            <p:ph type="dt" sz="quarter" idx="10"/>
          </p:nvPr>
        </p:nvSpPr>
        <p:spPr/>
        <p:txBody>
          <a:bodyPr/>
          <a:lstStyle/>
          <a:p>
            <a:pPr>
              <a:defRPr/>
            </a:pPr>
            <a:fld id="{4317D8C8-68B3-4BBD-9C5E-9EED6C04E3D8}"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2E4AF63A-86C8-4011-B64A-135B6A4A5E9A}" type="slidenum">
              <a:rPr lang="en-US">
                <a:solidFill>
                  <a:schemeClr val="tx1">
                    <a:tint val="75000"/>
                  </a:schemeClr>
                </a:solidFill>
              </a:rPr>
              <a:pPr>
                <a:defRPr/>
              </a:pPr>
              <a:t>37</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 y="274638"/>
            <a:ext cx="8610600" cy="792162"/>
          </a:xfrm>
        </p:spPr>
        <p:txBody>
          <a:bodyPr/>
          <a:lstStyle/>
          <a:p>
            <a:pPr marL="273050" indent="-273050">
              <a:buClr>
                <a:schemeClr val="accent1"/>
              </a:buClr>
              <a:buSzPct val="85000"/>
            </a:pPr>
            <a:r>
              <a:rPr lang="en-GB" sz="3200" b="1" smtClean="0">
                <a:latin typeface="Times New Roman" panose="02020603050405020304" pitchFamily="18" charset="0"/>
                <a:cs typeface="Times New Roman" panose="02020603050405020304" pitchFamily="18" charset="0"/>
              </a:rPr>
              <a:t>Formulas and Functions</a:t>
            </a:r>
          </a:p>
        </p:txBody>
      </p:sp>
      <p:sp>
        <p:nvSpPr>
          <p:cNvPr id="50179" name="Content Placeholder 2"/>
          <p:cNvSpPr>
            <a:spLocks noGrp="1"/>
          </p:cNvSpPr>
          <p:nvPr>
            <p:ph idx="1"/>
          </p:nvPr>
        </p:nvSpPr>
        <p:spPr>
          <a:xfrm>
            <a:off x="304800" y="1143000"/>
            <a:ext cx="8610600" cy="5181600"/>
          </a:xfrm>
        </p:spPr>
        <p:txBody>
          <a:bodyPr rtlCol="0">
            <a:normAutofit fontScale="92500" lnSpcReduction="10000"/>
          </a:bodyPr>
          <a:lstStyle/>
          <a:p>
            <a:pPr fontAlgn="auto">
              <a:spcAft>
                <a:spcPts val="0"/>
              </a:spcAft>
              <a:defRPr/>
            </a:pPr>
            <a:r>
              <a:rPr lang="en-US" smtClean="0"/>
              <a:t>A function accepts zero or more </a:t>
            </a:r>
            <a:r>
              <a:rPr lang="en-US" b="1" smtClean="0"/>
              <a:t>arguments</a:t>
            </a:r>
            <a:r>
              <a:rPr lang="en-US" smtClean="0"/>
              <a:t>, and those arguments go inside the parentheses.</a:t>
            </a:r>
          </a:p>
          <a:p>
            <a:pPr fontAlgn="auto">
              <a:spcAft>
                <a:spcPts val="0"/>
              </a:spcAft>
              <a:defRPr/>
            </a:pPr>
            <a:r>
              <a:rPr lang="en-US" smtClean="0"/>
              <a:t>When using multiple arguments in a function, separate the arguments with commas.</a:t>
            </a:r>
          </a:p>
          <a:p>
            <a:pPr fontAlgn="auto">
              <a:spcAft>
                <a:spcPts val="0"/>
              </a:spcAft>
              <a:defRPr/>
            </a:pPr>
            <a:r>
              <a:rPr lang="en-US" smtClean="0"/>
              <a:t>Every formula starts with an equal sign.</a:t>
            </a:r>
          </a:p>
          <a:p>
            <a:pPr fontAlgn="auto">
              <a:spcAft>
                <a:spcPts val="0"/>
              </a:spcAft>
              <a:defRPr/>
            </a:pPr>
            <a:r>
              <a:rPr lang="en-US" b="1" smtClean="0"/>
              <a:t>Arguments</a:t>
            </a:r>
            <a:r>
              <a:rPr lang="en-US" smtClean="0"/>
              <a:t> - Values appearing inside a function’s parentheses that the function uses in some way to produce its result.</a:t>
            </a:r>
          </a:p>
          <a:p>
            <a:pPr fontAlgn="auto">
              <a:spcAft>
                <a:spcPts val="0"/>
              </a:spcAft>
              <a:defRPr/>
            </a:pPr>
            <a:r>
              <a:rPr lang="en-US" smtClean="0"/>
              <a:t>Therefore, all the following compute an average from the argument list:</a:t>
            </a:r>
          </a:p>
          <a:p>
            <a:pPr fontAlgn="auto">
              <a:spcAft>
                <a:spcPts val="0"/>
              </a:spcAft>
              <a:buFont typeface="Wingdings 2" pitchFamily="18" charset="2"/>
              <a:buNone/>
              <a:defRPr/>
            </a:pPr>
            <a:r>
              <a:rPr lang="pt-BR" smtClean="0"/>
              <a:t>		=Average(18, 65, 299, $R$5, 10, -2, 102)</a:t>
            </a:r>
          </a:p>
          <a:p>
            <a:pPr fontAlgn="auto">
              <a:spcAft>
                <a:spcPts val="0"/>
              </a:spcAft>
              <a:buFont typeface="Wingdings 2" pitchFamily="18" charset="2"/>
              <a:buNone/>
              <a:defRPr/>
            </a:pPr>
            <a:r>
              <a:rPr lang="en-US" smtClean="0"/>
              <a:t>		=Average(SalesTotals)</a:t>
            </a:r>
          </a:p>
          <a:p>
            <a:pPr fontAlgn="auto">
              <a:spcAft>
                <a:spcPts val="0"/>
              </a:spcAft>
              <a:buFont typeface="Wingdings 2" pitchFamily="18" charset="2"/>
              <a:buNone/>
              <a:defRPr/>
            </a:pPr>
            <a:r>
              <a:rPr lang="en-US" smtClean="0"/>
              <a:t>		=Average(D4:D14)</a:t>
            </a:r>
          </a:p>
          <a:p>
            <a:pPr fontAlgn="auto">
              <a:spcAft>
                <a:spcPts val="0"/>
              </a:spcAft>
              <a:defRPr/>
            </a:pPr>
            <a:endParaRPr lang="en-US" smtClean="0"/>
          </a:p>
        </p:txBody>
      </p:sp>
      <p:sp>
        <p:nvSpPr>
          <p:cNvPr id="4" name="Date Placeholder 3"/>
          <p:cNvSpPr>
            <a:spLocks noGrp="1"/>
          </p:cNvSpPr>
          <p:nvPr>
            <p:ph type="dt" sz="quarter" idx="10"/>
          </p:nvPr>
        </p:nvSpPr>
        <p:spPr/>
        <p:txBody>
          <a:bodyPr/>
          <a:lstStyle/>
          <a:p>
            <a:pPr>
              <a:defRPr/>
            </a:pPr>
            <a:fld id="{AAFF386C-C312-4453-85FB-09FCD76E407E}"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7B99379D-C9E2-4DFE-A37A-BB39C9268812}" type="slidenum">
              <a:rPr lang="en-US">
                <a:solidFill>
                  <a:schemeClr val="tx1">
                    <a:tint val="75000"/>
                  </a:schemeClr>
                </a:solidFill>
              </a:rPr>
              <a:pPr>
                <a:defRPr/>
              </a:pPr>
              <a:t>38</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l="29868" t="14583" r="28551" b="26042"/>
          <a:stretch>
            <a:fillRect/>
          </a:stretch>
        </p:blipFill>
        <p:spPr bwMode="auto">
          <a:xfrm>
            <a:off x="533400" y="211138"/>
            <a:ext cx="80772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fld id="{FCBD9713-CB42-4500-8E5E-44AF9233C2D9}" type="datetime1">
              <a:rPr lang="en-US">
                <a:solidFill>
                  <a:schemeClr val="tx1">
                    <a:tint val="75000"/>
                  </a:schemeClr>
                </a:solidFill>
              </a:rPr>
              <a:pPr>
                <a:defRPr/>
              </a:pPr>
              <a:t>7/7/2016</a:t>
            </a:fld>
            <a:endParaRPr 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solidFill>
                  <a:schemeClr val="tx1">
                    <a:tint val="75000"/>
                  </a:schemeClr>
                </a:solidFill>
              </a:rPr>
              <a:t>CSC 1100                                   </a:t>
            </a:r>
          </a:p>
        </p:txBody>
      </p:sp>
      <p:sp>
        <p:nvSpPr>
          <p:cNvPr id="4" name="Slide Number Placeholder 3"/>
          <p:cNvSpPr>
            <a:spLocks noGrp="1"/>
          </p:cNvSpPr>
          <p:nvPr>
            <p:ph type="sldNum" sz="quarter" idx="12"/>
          </p:nvPr>
        </p:nvSpPr>
        <p:spPr/>
        <p:txBody>
          <a:bodyPr/>
          <a:lstStyle/>
          <a:p>
            <a:pPr>
              <a:defRPr/>
            </a:pPr>
            <a:fld id="{EF4F3D32-A85D-4543-81D2-C6B1D216EAF8}" type="slidenum">
              <a:rPr lang="en-US">
                <a:solidFill>
                  <a:schemeClr val="tx1">
                    <a:tint val="75000"/>
                  </a:schemeClr>
                </a:solidFill>
              </a:rPr>
              <a:pPr>
                <a:defRPr/>
              </a:pPr>
              <a:t>39</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2162"/>
          </a:xfrm>
        </p:spPr>
        <p:txBody>
          <a:bodyPr/>
          <a:lstStyle/>
          <a:p>
            <a:r>
              <a:rPr lang="en-GB" sz="3200" b="1" smtClean="0">
                <a:latin typeface="Times New Roman" panose="02020603050405020304" pitchFamily="18" charset="0"/>
                <a:cs typeface="Times New Roman" panose="02020603050405020304" pitchFamily="18" charset="0"/>
              </a:rPr>
              <a:t>Common words used in Excel</a:t>
            </a:r>
          </a:p>
        </p:txBody>
      </p:sp>
      <p:sp>
        <p:nvSpPr>
          <p:cNvPr id="20483" name="Content Placeholder 2"/>
          <p:cNvSpPr>
            <a:spLocks noGrp="1"/>
          </p:cNvSpPr>
          <p:nvPr>
            <p:ph idx="1"/>
          </p:nvPr>
        </p:nvSpPr>
        <p:spPr>
          <a:xfrm>
            <a:off x="228600" y="1143000"/>
            <a:ext cx="8458200" cy="4983163"/>
          </a:xfrm>
        </p:spPr>
        <p:txBody>
          <a:bodyPr/>
          <a:lstStyle/>
          <a:p>
            <a:pPr>
              <a:buFontTx/>
              <a:buChar char="•"/>
            </a:pPr>
            <a:r>
              <a:rPr lang="en-GB" b="1" smtClean="0"/>
              <a:t>A row</a:t>
            </a:r>
            <a:r>
              <a:rPr lang="en-GB" smtClean="0"/>
              <a:t>- is the horizontal arrangement of cells from the left to the right of the worksheet.</a:t>
            </a:r>
            <a:endParaRPr lang="en-GB" b="1" smtClean="0"/>
          </a:p>
          <a:p>
            <a:pPr>
              <a:buFontTx/>
              <a:buChar char="•"/>
            </a:pPr>
            <a:r>
              <a:rPr lang="en-GB" b="1" smtClean="0"/>
              <a:t>A column </a:t>
            </a:r>
            <a:r>
              <a:rPr lang="en-GB" smtClean="0"/>
              <a:t>–is the vertical arrangement of cells from top to bottom. </a:t>
            </a:r>
          </a:p>
          <a:p>
            <a:pPr>
              <a:buFontTx/>
              <a:buChar char="•"/>
            </a:pPr>
            <a:r>
              <a:rPr lang="en-GB" smtClean="0"/>
              <a:t>The intersection of a column and a row is called a </a:t>
            </a:r>
            <a:r>
              <a:rPr lang="en-GB" sz="4000" b="1" smtClean="0"/>
              <a:t>cell</a:t>
            </a:r>
            <a:r>
              <a:rPr lang="en-GB" sz="4000" smtClean="0"/>
              <a:t>.</a:t>
            </a:r>
          </a:p>
          <a:p>
            <a:pPr>
              <a:buFontTx/>
              <a:buChar char="•"/>
            </a:pPr>
            <a:r>
              <a:rPr lang="en-GB" smtClean="0"/>
              <a:t> Each </a:t>
            </a:r>
            <a:r>
              <a:rPr lang="en-GB" b="1" smtClean="0"/>
              <a:t>cell</a:t>
            </a:r>
            <a:r>
              <a:rPr lang="en-GB" smtClean="0"/>
              <a:t> on the spreadsheet has a </a:t>
            </a:r>
            <a:r>
              <a:rPr lang="en-GB" b="1" smtClean="0"/>
              <a:t>cell address/cell reference</a:t>
            </a:r>
            <a:r>
              <a:rPr lang="en-GB" b="1" i="1" smtClean="0"/>
              <a:t>,</a:t>
            </a:r>
            <a:r>
              <a:rPr lang="en-GB" smtClean="0"/>
              <a:t> that is a combination of column letter and the row number, e.g.</a:t>
            </a:r>
            <a:r>
              <a:rPr lang="en-GB" b="1" smtClean="0"/>
              <a:t> A11 </a:t>
            </a:r>
          </a:p>
          <a:p>
            <a:pPr>
              <a:buFontTx/>
              <a:buChar char="•"/>
            </a:pPr>
            <a:r>
              <a:rPr lang="en-GB" smtClean="0"/>
              <a:t>Cells can contain either text, numbers, or mathematical formulas.</a:t>
            </a:r>
          </a:p>
          <a:p>
            <a:endParaRPr lang="en-GB" smtClean="0"/>
          </a:p>
        </p:txBody>
      </p:sp>
      <p:sp>
        <p:nvSpPr>
          <p:cNvPr id="4" name="Date Placeholder 3"/>
          <p:cNvSpPr>
            <a:spLocks noGrp="1"/>
          </p:cNvSpPr>
          <p:nvPr>
            <p:ph type="dt" sz="quarter" idx="10"/>
          </p:nvPr>
        </p:nvSpPr>
        <p:spPr/>
        <p:txBody>
          <a:bodyPr/>
          <a:lstStyle/>
          <a:p>
            <a:pPr>
              <a:defRPr/>
            </a:pPr>
            <a:fld id="{70488C4A-90BD-45C1-AC05-9751AE835AE7}"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1BE5FA4F-E1E8-43DC-B2DA-0366BBEAABF9}" type="slidenum">
              <a:rPr lang="en-US">
                <a:solidFill>
                  <a:schemeClr val="tx1">
                    <a:tint val="75000"/>
                  </a:schemeClr>
                </a:solidFill>
              </a:rPr>
              <a:pPr>
                <a:defRPr/>
              </a:pPr>
              <a:t>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490" name="Title 1"/>
          <p:cNvSpPr>
            <a:spLocks noGrp="1"/>
          </p:cNvSpPr>
          <p:nvPr>
            <p:ph type="title"/>
          </p:nvPr>
        </p:nvSpPr>
        <p:spPr>
          <a:xfrm>
            <a:off x="304800" y="274638"/>
            <a:ext cx="8610600" cy="792162"/>
          </a:xfrm>
        </p:spPr>
        <p:txBody>
          <a:bodyPr/>
          <a:lstStyle/>
          <a:p>
            <a:pPr marL="273050" indent="-273050">
              <a:buClr>
                <a:schemeClr val="accent1"/>
              </a:buClr>
              <a:buSzPct val="85000"/>
            </a:pPr>
            <a:r>
              <a:rPr lang="en-GB" sz="3200" b="1" smtClean="0">
                <a:latin typeface="Times New Roman" panose="02020603050405020304" pitchFamily="18" charset="0"/>
                <a:cs typeface="Times New Roman" panose="02020603050405020304" pitchFamily="18" charset="0"/>
              </a:rPr>
              <a:t>Formulas and Functions</a:t>
            </a:r>
          </a:p>
        </p:txBody>
      </p:sp>
      <p:sp>
        <p:nvSpPr>
          <p:cNvPr id="3" name="Content Placeholder 2"/>
          <p:cNvSpPr>
            <a:spLocks noGrp="1"/>
          </p:cNvSpPr>
          <p:nvPr>
            <p:ph idx="1"/>
          </p:nvPr>
        </p:nvSpPr>
        <p:spPr>
          <a:xfrm>
            <a:off x="304800" y="1143000"/>
            <a:ext cx="8610600" cy="5181600"/>
          </a:xfrm>
        </p:spPr>
        <p:txBody>
          <a:bodyPr rtlCol="0">
            <a:normAutofit lnSpcReduction="10000"/>
          </a:bodyPr>
          <a:lstStyle/>
          <a:p>
            <a:pPr fontAlgn="auto">
              <a:spcAft>
                <a:spcPts val="0"/>
              </a:spcAft>
              <a:defRPr/>
            </a:pPr>
            <a:r>
              <a:rPr lang="en-US" dirty="0" smtClean="0"/>
              <a:t>Steps involved in using Excel functions:</a:t>
            </a:r>
          </a:p>
          <a:p>
            <a:pPr marL="514350" indent="-514350" fontAlgn="auto">
              <a:spcAft>
                <a:spcPts val="0"/>
              </a:spcAft>
              <a:buFont typeface="+mj-lt"/>
              <a:buAutoNum type="arabicParenR"/>
              <a:defRPr/>
            </a:pPr>
            <a:r>
              <a:rPr lang="en-US" dirty="0" smtClean="0"/>
              <a:t>Click to select the cell you want to contain the result of the function.</a:t>
            </a:r>
          </a:p>
          <a:p>
            <a:pPr marL="514350" indent="-514350" fontAlgn="auto">
              <a:spcAft>
                <a:spcPts val="0"/>
              </a:spcAft>
              <a:buFont typeface="+mj-lt"/>
              <a:buAutoNum type="arabicParenR"/>
              <a:defRPr/>
            </a:pPr>
            <a:r>
              <a:rPr lang="en-US" dirty="0" smtClean="0"/>
              <a:t>Type an equal sign (</a:t>
            </a:r>
            <a:r>
              <a:rPr lang="en-US" sz="2200" dirty="0" smtClean="0"/>
              <a:t>=</a:t>
            </a:r>
            <a:r>
              <a:rPr lang="en-US" dirty="0" smtClean="0"/>
              <a:t>) followed by the name of the function.</a:t>
            </a:r>
          </a:p>
          <a:p>
            <a:pPr marL="514350" indent="-514350" fontAlgn="auto">
              <a:spcAft>
                <a:spcPts val="0"/>
              </a:spcAft>
              <a:buFont typeface="+mj-lt"/>
              <a:buAutoNum type="arabicParenR"/>
              <a:defRPr/>
            </a:pPr>
            <a:r>
              <a:rPr lang="en-US" dirty="0" smtClean="0"/>
              <a:t>Type an open parenthesis and then type or select the values you want to include in the function, followed by a closing parenthesis. A border appears around any cell or range to be included in the equation.</a:t>
            </a:r>
          </a:p>
          <a:p>
            <a:pPr marL="514350" indent="-514350" fontAlgn="auto">
              <a:spcAft>
                <a:spcPts val="0"/>
              </a:spcAft>
              <a:buFont typeface="+mj-lt"/>
              <a:buAutoNum type="arabicParenR"/>
              <a:defRPr/>
            </a:pPr>
            <a:r>
              <a:rPr lang="en-US" dirty="0" smtClean="0"/>
              <a:t>After the range or set of arguments is correct, press Enter to accept the function.</a:t>
            </a:r>
          </a:p>
          <a:p>
            <a:pPr marL="514350" indent="-514350" fontAlgn="auto">
              <a:spcAft>
                <a:spcPts val="0"/>
              </a:spcAft>
              <a:buFont typeface="+mj-lt"/>
              <a:buAutoNum type="arabicParenR"/>
              <a:defRPr/>
            </a:pPr>
            <a:r>
              <a:rPr lang="en-US" dirty="0" smtClean="0"/>
              <a:t>The result of the function then appears in your cell.</a:t>
            </a:r>
            <a:endParaRPr lang="en-US" dirty="0"/>
          </a:p>
        </p:txBody>
      </p:sp>
      <p:sp>
        <p:nvSpPr>
          <p:cNvPr id="4" name="Date Placeholder 3"/>
          <p:cNvSpPr>
            <a:spLocks noGrp="1"/>
          </p:cNvSpPr>
          <p:nvPr>
            <p:ph type="dt" sz="quarter" idx="10"/>
          </p:nvPr>
        </p:nvSpPr>
        <p:spPr/>
        <p:txBody>
          <a:bodyPr/>
          <a:lstStyle/>
          <a:p>
            <a:pPr>
              <a:defRPr/>
            </a:pPr>
            <a:fld id="{4A7AFAE5-3108-42C3-9FEF-971526A35DE1}"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0BF7D995-978A-415C-93EE-B1C2F2A5874C}" type="slidenum">
              <a:rPr lang="en-US">
                <a:solidFill>
                  <a:schemeClr val="tx1">
                    <a:tint val="75000"/>
                  </a:schemeClr>
                </a:solidFill>
              </a:rPr>
              <a:pPr>
                <a:defRPr/>
              </a:pPr>
              <a:t>40</a:t>
            </a:fld>
            <a:endParaRPr lang="en-US">
              <a:solidFill>
                <a:schemeClr val="tx1">
                  <a:tint val="75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152400"/>
            <a:ext cx="8458200" cy="990600"/>
          </a:xfrm>
        </p:spPr>
        <p:txBody>
          <a:bodyPr/>
          <a:lstStyle/>
          <a:p>
            <a:r>
              <a:rPr lang="en-GB" sz="3200" b="1" smtClean="0">
                <a:latin typeface="Times New Roman" panose="02020603050405020304" pitchFamily="18" charset="0"/>
                <a:cs typeface="Times New Roman" panose="02020603050405020304" pitchFamily="18" charset="0"/>
              </a:rPr>
              <a:t>Formulas and Functions</a:t>
            </a:r>
          </a:p>
        </p:txBody>
      </p:sp>
      <p:sp>
        <p:nvSpPr>
          <p:cNvPr id="64515" name="Content Placeholder 2"/>
          <p:cNvSpPr>
            <a:spLocks noGrp="1"/>
          </p:cNvSpPr>
          <p:nvPr>
            <p:ph idx="1"/>
          </p:nvPr>
        </p:nvSpPr>
        <p:spPr>
          <a:xfrm>
            <a:off x="304800" y="1143000"/>
            <a:ext cx="8610600" cy="5334000"/>
          </a:xfrm>
        </p:spPr>
        <p:txBody>
          <a:bodyPr/>
          <a:lstStyle/>
          <a:p>
            <a:r>
              <a:rPr lang="en-GB" smtClean="0"/>
              <a:t>You can drag the formula’s fill handle whose cell contains a function, such as Average() or Count(), to another cell to extend that formula.</a:t>
            </a:r>
          </a:p>
          <a:p>
            <a:endParaRPr lang="en-GB" sz="1000" smtClean="0"/>
          </a:p>
          <a:p>
            <a:r>
              <a:rPr lang="en-GB" smtClean="0"/>
              <a:t> You can select multiple ranges before typing the final parenthesis to finish your function. When typing an argument, move your mouse pointer or use your arrow keys to select a range and press comma (,) to separate the different ranges. </a:t>
            </a:r>
          </a:p>
          <a:p>
            <a:r>
              <a:rPr lang="en-GB" smtClean="0"/>
              <a:t>Press the closing parenthesis to finish the function and view the result.</a:t>
            </a:r>
          </a:p>
        </p:txBody>
      </p:sp>
      <p:sp>
        <p:nvSpPr>
          <p:cNvPr id="4" name="Date Placeholder 3"/>
          <p:cNvSpPr>
            <a:spLocks noGrp="1"/>
          </p:cNvSpPr>
          <p:nvPr>
            <p:ph type="dt" sz="quarter" idx="10"/>
          </p:nvPr>
        </p:nvSpPr>
        <p:spPr/>
        <p:txBody>
          <a:bodyPr/>
          <a:lstStyle/>
          <a:p>
            <a:pPr>
              <a:defRPr/>
            </a:pPr>
            <a:fld id="{C10BE4C1-00D0-4F07-B97B-96B6BEAFF686}"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F5D355B9-AEA6-4558-B110-AA886730E3A2}" type="slidenum">
              <a:rPr lang="en-US">
                <a:solidFill>
                  <a:schemeClr val="tx1">
                    <a:tint val="75000"/>
                  </a:schemeClr>
                </a:solidFill>
              </a:rPr>
              <a:pPr>
                <a:defRPr/>
              </a:pPr>
              <a:t>41</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04800" y="274638"/>
            <a:ext cx="8610600" cy="868362"/>
          </a:xfrm>
        </p:spPr>
        <p:txBody>
          <a:bodyPr/>
          <a:lstStyle/>
          <a:p>
            <a:r>
              <a:rPr lang="en-GB" sz="3200" b="1" smtClean="0">
                <a:latin typeface="Times New Roman" panose="02020603050405020304" pitchFamily="18" charset="0"/>
                <a:cs typeface="Times New Roman" panose="02020603050405020304" pitchFamily="18" charset="0"/>
              </a:rPr>
              <a:t>Formulas and Functions</a:t>
            </a:r>
          </a:p>
        </p:txBody>
      </p:sp>
      <p:sp>
        <p:nvSpPr>
          <p:cNvPr id="54275" name="Content Placeholder 2"/>
          <p:cNvSpPr>
            <a:spLocks noGrp="1"/>
          </p:cNvSpPr>
          <p:nvPr>
            <p:ph idx="1"/>
          </p:nvPr>
        </p:nvSpPr>
        <p:spPr>
          <a:xfrm>
            <a:off x="304800" y="1143000"/>
            <a:ext cx="8610600" cy="5257800"/>
          </a:xfrm>
        </p:spPr>
        <p:txBody>
          <a:bodyPr rtlCol="0">
            <a:normAutofit lnSpcReduction="10000"/>
          </a:bodyPr>
          <a:lstStyle/>
          <a:p>
            <a:pPr fontAlgn="auto">
              <a:spcAft>
                <a:spcPts val="0"/>
              </a:spcAft>
              <a:defRPr/>
            </a:pPr>
            <a:r>
              <a:rPr lang="en-US" smtClean="0"/>
              <a:t>Using Excel’s Function wizard:</a:t>
            </a:r>
          </a:p>
          <a:p>
            <a:pPr marL="788988" lvl="1" indent="-514350" fontAlgn="auto">
              <a:spcAft>
                <a:spcPts val="0"/>
              </a:spcAft>
              <a:buFont typeface="Franklin Gothic Book" pitchFamily="34" charset="0"/>
              <a:buAutoNum type="arabicParenR"/>
              <a:defRPr/>
            </a:pPr>
            <a:r>
              <a:rPr lang="en-US" smtClean="0"/>
              <a:t>Click the cell you want to hold a function and then click the </a:t>
            </a:r>
            <a:r>
              <a:rPr lang="en-US" b="1" smtClean="0"/>
              <a:t>Function Wizard button</a:t>
            </a:r>
            <a:r>
              <a:rPr lang="en-US" sz="2800" smtClean="0"/>
              <a:t>.</a:t>
            </a:r>
          </a:p>
          <a:p>
            <a:pPr marL="788988" lvl="1" indent="-514350" fontAlgn="auto">
              <a:spcAft>
                <a:spcPts val="0"/>
              </a:spcAft>
              <a:buFont typeface="Franklin Gothic Book" pitchFamily="34" charset="0"/>
              <a:buAutoNum type="arabicParenR"/>
              <a:defRPr/>
            </a:pPr>
            <a:r>
              <a:rPr lang="en-US" sz="2600" smtClean="0"/>
              <a:t>Select the category from which you want to write a function. </a:t>
            </a:r>
          </a:p>
          <a:p>
            <a:pPr marL="788988" lvl="1" indent="-514350" fontAlgn="auto">
              <a:spcAft>
                <a:spcPts val="0"/>
              </a:spcAft>
              <a:buFont typeface="Franklin Gothic Book" pitchFamily="34" charset="0"/>
              <a:buAutoNum type="arabicParenR"/>
              <a:defRPr/>
            </a:pPr>
            <a:r>
              <a:rPr lang="en-US" sz="2600" smtClean="0"/>
              <a:t>When you see the function you want to use in the </a:t>
            </a:r>
            <a:r>
              <a:rPr lang="en-US" sz="2600" b="1" smtClean="0"/>
              <a:t>Select a Function list, </a:t>
            </a:r>
            <a:r>
              <a:rPr lang="en-US" sz="2600" smtClean="0"/>
              <a:t>double-click to select that function name. Excel displays a list of fields to match every argument that function needs in the </a:t>
            </a:r>
            <a:r>
              <a:rPr lang="en-US" sz="2600" b="1" smtClean="0"/>
              <a:t>Function Arguments dialog </a:t>
            </a:r>
            <a:r>
              <a:rPr lang="en-US" sz="2600" smtClean="0"/>
              <a:t>box.</a:t>
            </a:r>
          </a:p>
          <a:p>
            <a:pPr marL="788988" lvl="1" indent="-514350" fontAlgn="auto">
              <a:spcAft>
                <a:spcPts val="0"/>
              </a:spcAft>
              <a:buFont typeface="Franklin Gothic Book" pitchFamily="34" charset="0"/>
              <a:buAutoNum type="arabicParenR"/>
              <a:defRPr/>
            </a:pPr>
            <a:r>
              <a:rPr lang="en-US" sz="2600" smtClean="0"/>
              <a:t>Click the </a:t>
            </a:r>
            <a:r>
              <a:rPr lang="en-US" smtClean="0"/>
              <a:t>argument you </a:t>
            </a:r>
            <a:r>
              <a:rPr lang="en-US" sz="2800" smtClean="0"/>
              <a:t>want to enter and then either type or select the argument as a range of cells.</a:t>
            </a:r>
          </a:p>
          <a:p>
            <a:pPr marL="788988" lvl="1" indent="-514350" fontAlgn="auto">
              <a:spcAft>
                <a:spcPts val="0"/>
              </a:spcAft>
              <a:buFont typeface="Franklin Gothic Book" pitchFamily="34" charset="0"/>
              <a:buAutoNum type="arabicParenR"/>
              <a:defRPr/>
            </a:pPr>
            <a:r>
              <a:rPr lang="en-US" sz="2800" smtClean="0"/>
              <a:t>After building your function and specifying its arguments, click </a:t>
            </a:r>
            <a:r>
              <a:rPr lang="en-US" sz="2800" b="1" smtClean="0"/>
              <a:t>OK </a:t>
            </a:r>
            <a:r>
              <a:rPr lang="en-US" sz="2800" smtClean="0"/>
              <a:t>to see the result. </a:t>
            </a:r>
            <a:endParaRPr lang="en-US" smtClean="0"/>
          </a:p>
        </p:txBody>
      </p:sp>
      <p:sp>
        <p:nvSpPr>
          <p:cNvPr id="4" name="Date Placeholder 3"/>
          <p:cNvSpPr>
            <a:spLocks noGrp="1"/>
          </p:cNvSpPr>
          <p:nvPr>
            <p:ph type="dt" sz="quarter" idx="10"/>
          </p:nvPr>
        </p:nvSpPr>
        <p:spPr/>
        <p:txBody>
          <a:bodyPr/>
          <a:lstStyle/>
          <a:p>
            <a:pPr>
              <a:defRPr/>
            </a:pPr>
            <a:fld id="{89E30622-735B-4D2C-8603-0F938789B952}"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F5BC422D-A448-407F-8D7C-0B33C50F6B7D}" type="slidenum">
              <a:rPr lang="en-US">
                <a:solidFill>
                  <a:schemeClr val="tx1">
                    <a:tint val="75000"/>
                  </a:schemeClr>
                </a:solidFill>
              </a:rPr>
              <a:pPr>
                <a:defRPr/>
              </a:pPr>
              <a:t>42</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219200" y="228600"/>
            <a:ext cx="6697663" cy="685800"/>
            <a:chOff x="0" y="-336"/>
            <a:chExt cx="4219" cy="432"/>
          </a:xfrm>
        </p:grpSpPr>
        <p:sp>
          <p:nvSpPr>
            <p:cNvPr id="66577"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6578" name="Rectangle 3"/>
            <p:cNvSpPr>
              <a:spLocks noChangeArrowheads="1"/>
            </p:cNvSpPr>
            <p:nvPr/>
          </p:nvSpPr>
          <p:spPr bwMode="auto">
            <a:xfrm>
              <a:off x="0" y="-336"/>
              <a:ext cx="421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b="1">
                  <a:solidFill>
                    <a:srgbClr val="002060"/>
                  </a:solidFill>
                  <a:latin typeface="Verdana" panose="020B0604030504040204" pitchFamily="34" charset="0"/>
                </a:rPr>
                <a:t>Autosum        </a:t>
              </a:r>
            </a:p>
            <a:p>
              <a:pPr algn="ctr"/>
              <a:endParaRPr lang="en-GB" sz="2400" b="1">
                <a:solidFill>
                  <a:schemeClr val="accent1"/>
                </a:solidFill>
                <a:latin typeface="Verdana" panose="020B0604030504040204" pitchFamily="34" charset="0"/>
              </a:endParaRPr>
            </a:p>
          </p:txBody>
        </p:sp>
      </p:grpSp>
      <p:pic>
        <p:nvPicPr>
          <p:cNvPr id="45060" name="Picture 4" descr="[auto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6858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a:grpSpLocks/>
          </p:cNvGrpSpPr>
          <p:nvPr/>
        </p:nvGrpSpPr>
        <p:grpSpPr bwMode="auto">
          <a:xfrm>
            <a:off x="304800" y="914400"/>
            <a:ext cx="8686800" cy="1050925"/>
            <a:chOff x="0" y="-54"/>
            <a:chExt cx="4219" cy="374"/>
          </a:xfrm>
        </p:grpSpPr>
        <p:sp>
          <p:nvSpPr>
            <p:cNvPr id="66575" name="Rectangle 6"/>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6576" name="Rectangle 7"/>
            <p:cNvSpPr>
              <a:spLocks noChangeArrowheads="1"/>
            </p:cNvSpPr>
            <p:nvPr/>
          </p:nvSpPr>
          <p:spPr bwMode="auto">
            <a:xfrm>
              <a:off x="0" y="-54"/>
              <a:ext cx="421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atin typeface="Verdana" panose="020B0604030504040204" pitchFamily="34" charset="0"/>
                </a:rPr>
                <a:t>Use the Autosum function to add the contents of a cluster of adjacent cells.</a:t>
              </a:r>
            </a:p>
            <a:p>
              <a:endParaRPr lang="en-GB" sz="1600"/>
            </a:p>
          </p:txBody>
        </p:sp>
      </p:grpSp>
      <p:grpSp>
        <p:nvGrpSpPr>
          <p:cNvPr id="66565" name="Group 12"/>
          <p:cNvGrpSpPr>
            <a:grpSpLocks/>
          </p:cNvGrpSpPr>
          <p:nvPr/>
        </p:nvGrpSpPr>
        <p:grpSpPr bwMode="auto">
          <a:xfrm>
            <a:off x="1223963" y="2552700"/>
            <a:ext cx="6697662" cy="1752600"/>
            <a:chOff x="0" y="0"/>
            <a:chExt cx="4219" cy="1104"/>
          </a:xfrm>
        </p:grpSpPr>
        <p:sp>
          <p:nvSpPr>
            <p:cNvPr id="66573" name="Rectangle 9"/>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6574" name="Rectangle 10"/>
            <p:cNvSpPr>
              <a:spLocks noChangeArrowheads="1"/>
            </p:cNvSpPr>
            <p:nvPr/>
          </p:nvSpPr>
          <p:spPr bwMode="auto">
            <a:xfrm>
              <a:off x="0" y="0"/>
              <a:ext cx="4219"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900">
                <a:latin typeface="Verdana" panose="020B0604030504040204" pitchFamily="34" charset="0"/>
              </a:endParaRPr>
            </a:p>
            <a:p>
              <a:pPr lvl="1">
                <a:buFontTx/>
                <a:buAutoNum type="arabicPeriod"/>
              </a:pPr>
              <a:r>
                <a:rPr lang="en-GB" sz="900">
                  <a:latin typeface="Verdana" panose="020B0604030504040204" pitchFamily="34" charset="0"/>
                </a:rPr>
                <a:t>  </a:t>
              </a:r>
              <a:r>
                <a:rPr lang="en-GB" sz="9100">
                  <a:latin typeface="Verdana" panose="020B0604030504040204" pitchFamily="34" charset="0"/>
                </a:rPr>
                <a:t> </a:t>
              </a:r>
              <a:r>
                <a:rPr lang="en-GB" sz="900">
                  <a:latin typeface="Verdana" panose="020B0604030504040204" pitchFamily="34" charset="0"/>
                </a:rPr>
                <a:t>                                                                                   </a:t>
              </a:r>
            </a:p>
            <a:p>
              <a:endParaRPr lang="en-GB" sz="900">
                <a:latin typeface="Verdana" panose="020B0604030504040204" pitchFamily="34" charset="0"/>
              </a:endParaRPr>
            </a:p>
          </p:txBody>
        </p:sp>
      </p:grpSp>
      <p:pic>
        <p:nvPicPr>
          <p:cNvPr id="45067" name="Picture 11" descr="[Autosum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335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6"/>
          <p:cNvGrpSpPr>
            <a:grpSpLocks/>
          </p:cNvGrpSpPr>
          <p:nvPr/>
        </p:nvGrpSpPr>
        <p:grpSpPr bwMode="auto">
          <a:xfrm>
            <a:off x="4114800" y="836613"/>
            <a:ext cx="5029200" cy="5335587"/>
            <a:chOff x="0" y="-1351"/>
            <a:chExt cx="4219" cy="2791"/>
          </a:xfrm>
        </p:grpSpPr>
        <p:sp>
          <p:nvSpPr>
            <p:cNvPr id="66571" name="Rectangle 13"/>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6572" name="Rectangle 14"/>
            <p:cNvSpPr>
              <a:spLocks noChangeArrowheads="1"/>
            </p:cNvSpPr>
            <p:nvPr/>
          </p:nvSpPr>
          <p:spPr bwMode="auto">
            <a:xfrm>
              <a:off x="0" y="-1351"/>
              <a:ext cx="4219" cy="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endParaRPr lang="en-GB" sz="2200">
                <a:latin typeface="Calibri" panose="020F0502020204030204" pitchFamily="34" charset="0"/>
              </a:endParaRPr>
            </a:p>
            <a:p>
              <a:pPr lvl="1">
                <a:lnSpc>
                  <a:spcPct val="150000"/>
                </a:lnSpc>
                <a:buFontTx/>
                <a:buAutoNum type="arabicPeriod"/>
              </a:pPr>
              <a:r>
                <a:rPr lang="en-GB" sz="2200">
                  <a:latin typeface="Calibri" panose="020F0502020204030204" pitchFamily="34" charset="0"/>
                </a:rPr>
                <a:t>Select the  cluster of cells whose sum you want to find .</a:t>
              </a:r>
            </a:p>
            <a:p>
              <a:pPr lvl="1">
                <a:lnSpc>
                  <a:spcPct val="150000"/>
                </a:lnSpc>
                <a:buFontTx/>
                <a:buAutoNum type="arabicPeriod"/>
              </a:pPr>
              <a:endParaRPr lang="en-GB" sz="900">
                <a:latin typeface="Calibri" panose="020F0502020204030204" pitchFamily="34" charset="0"/>
              </a:endParaRPr>
            </a:p>
            <a:p>
              <a:pPr lvl="1">
                <a:lnSpc>
                  <a:spcPct val="150000"/>
                </a:lnSpc>
                <a:buFontTx/>
                <a:buAutoNum type="arabicPeriod"/>
              </a:pPr>
              <a:r>
                <a:rPr lang="en-GB" sz="2200">
                  <a:latin typeface="Calibri" panose="020F0502020204030204" pitchFamily="34" charset="0"/>
                </a:rPr>
                <a:t>From the </a:t>
              </a:r>
              <a:r>
                <a:rPr lang="en-GB" sz="2200" b="1">
                  <a:latin typeface="Calibri" panose="020F0502020204030204" pitchFamily="34" charset="0"/>
                </a:rPr>
                <a:t>formula tab </a:t>
              </a:r>
              <a:r>
                <a:rPr lang="en-GB" sz="2200">
                  <a:latin typeface="Calibri" panose="020F0502020204030204" pitchFamily="34" charset="0"/>
                </a:rPr>
                <a:t>Click the </a:t>
              </a:r>
              <a:r>
                <a:rPr lang="en-GB" sz="2200" b="1">
                  <a:latin typeface="Calibri" panose="020F0502020204030204" pitchFamily="34" charset="0"/>
                </a:rPr>
                <a:t>Autosum</a:t>
              </a:r>
              <a:r>
                <a:rPr lang="en-GB" sz="2200">
                  <a:latin typeface="Calibri" panose="020F0502020204030204" pitchFamily="34" charset="0"/>
                </a:rPr>
                <a:t> button (Greek letter sigma) and the sum will appear immediately after the selected cells</a:t>
              </a:r>
            </a:p>
            <a:p>
              <a:pPr lvl="1">
                <a:lnSpc>
                  <a:spcPct val="150000"/>
                </a:lnSpc>
              </a:pPr>
              <a:endParaRPr lang="en-GB" sz="900" b="1">
                <a:latin typeface="Calibri" panose="020F0502020204030204" pitchFamily="34" charset="0"/>
              </a:endParaRPr>
            </a:p>
            <a:p>
              <a:pPr lvl="1">
                <a:lnSpc>
                  <a:spcPct val="150000"/>
                </a:lnSpc>
              </a:pPr>
              <a:r>
                <a:rPr lang="en-GB" sz="2200" b="1">
                  <a:latin typeface="Calibri" panose="020F0502020204030204" pitchFamily="34" charset="0"/>
                </a:rPr>
                <a:t>Alternatively, </a:t>
              </a:r>
              <a:r>
                <a:rPr lang="en-GB" sz="2200">
                  <a:latin typeface="Calibri" panose="020F0502020204030204" pitchFamily="34" charset="0"/>
                </a:rPr>
                <a:t>Under the </a:t>
              </a:r>
              <a:r>
                <a:rPr lang="en-GB" sz="2200" b="1">
                  <a:latin typeface="Calibri" panose="020F0502020204030204" pitchFamily="34" charset="0"/>
                </a:rPr>
                <a:t>home tab|editing </a:t>
              </a:r>
              <a:r>
                <a:rPr lang="en-GB" sz="2200">
                  <a:latin typeface="Calibri" panose="020F0502020204030204" pitchFamily="34" charset="0"/>
                </a:rPr>
                <a:t>follow similar steps</a:t>
              </a:r>
              <a:r>
                <a:rPr lang="en-GB" sz="2400">
                  <a:latin typeface="Calibri" panose="020F0502020204030204" pitchFamily="34" charset="0"/>
                </a:rPr>
                <a:t>.</a:t>
              </a:r>
              <a:r>
                <a:rPr lang="en-GB">
                  <a:latin typeface="Calibri" panose="020F0502020204030204" pitchFamily="34" charset="0"/>
                </a:rPr>
                <a:t/>
              </a:r>
              <a:br>
                <a:rPr lang="en-GB">
                  <a:latin typeface="Calibri" panose="020F0502020204030204" pitchFamily="34" charset="0"/>
                </a:rPr>
              </a:br>
              <a:endParaRPr lang="en-GB">
                <a:latin typeface="Calibri" panose="020F0502020204030204" pitchFamily="34" charset="0"/>
              </a:endParaRPr>
            </a:p>
            <a:p>
              <a:pPr>
                <a:lnSpc>
                  <a:spcPct val="150000"/>
                </a:lnSpc>
              </a:pPr>
              <a:endParaRPr lang="en-GB">
                <a:latin typeface="Calibri" panose="020F0502020204030204" pitchFamily="34" charset="0"/>
              </a:endParaRPr>
            </a:p>
          </p:txBody>
        </p:sp>
      </p:grpSp>
      <p:sp>
        <p:nvSpPr>
          <p:cNvPr id="16" name="Date Placeholder 15"/>
          <p:cNvSpPr>
            <a:spLocks noGrp="1"/>
          </p:cNvSpPr>
          <p:nvPr>
            <p:ph type="dt" sz="quarter" idx="10"/>
          </p:nvPr>
        </p:nvSpPr>
        <p:spPr/>
        <p:txBody>
          <a:bodyPr/>
          <a:lstStyle/>
          <a:p>
            <a:pPr>
              <a:defRPr/>
            </a:pPr>
            <a:fld id="{5FC80588-7FB8-4D7B-8568-3C6A921FC0EC}" type="datetime1">
              <a:rPr lang="en-US">
                <a:solidFill>
                  <a:schemeClr val="tx1">
                    <a:tint val="75000"/>
                  </a:schemeClr>
                </a:solidFill>
              </a:rPr>
              <a:pPr>
                <a:defRPr/>
              </a:pPr>
              <a:t>7/7/2016</a:t>
            </a:fld>
            <a:endParaRPr lang="en-US">
              <a:solidFill>
                <a:schemeClr val="tx1">
                  <a:tint val="75000"/>
                </a:schemeClr>
              </a:solidFill>
            </a:endParaRPr>
          </a:p>
        </p:txBody>
      </p:sp>
      <p:sp>
        <p:nvSpPr>
          <p:cNvPr id="18" name="Footer Placeholder 17"/>
          <p:cNvSpPr>
            <a:spLocks noGrp="1"/>
          </p:cNvSpPr>
          <p:nvPr>
            <p:ph type="ftr" sz="quarter" idx="11"/>
          </p:nvPr>
        </p:nvSpPr>
        <p:spPr/>
        <p:txBody>
          <a:bodyPr/>
          <a:lstStyle/>
          <a:p>
            <a:pPr>
              <a:defRPr/>
            </a:pPr>
            <a:r>
              <a:rPr lang="en-US">
                <a:solidFill>
                  <a:schemeClr val="tx1">
                    <a:tint val="75000"/>
                  </a:schemeClr>
                </a:solidFill>
              </a:rPr>
              <a:t>CSC 1100                                   </a:t>
            </a:r>
          </a:p>
        </p:txBody>
      </p:sp>
      <p:sp>
        <p:nvSpPr>
          <p:cNvPr id="17" name="Slide Number Placeholder 16"/>
          <p:cNvSpPr>
            <a:spLocks noGrp="1"/>
          </p:cNvSpPr>
          <p:nvPr>
            <p:ph type="sldNum" sz="quarter" idx="12"/>
          </p:nvPr>
        </p:nvSpPr>
        <p:spPr/>
        <p:txBody>
          <a:bodyPr/>
          <a:lstStyle/>
          <a:p>
            <a:pPr>
              <a:defRPr/>
            </a:pPr>
            <a:fld id="{0FC7717B-17D7-4E6C-81D5-1A128E450637}" type="slidenum">
              <a:rPr lang="en-US">
                <a:solidFill>
                  <a:schemeClr val="tx1">
                    <a:tint val="75000"/>
                  </a:schemeClr>
                </a:solidFill>
              </a:rPr>
              <a:pPr>
                <a:defRPr/>
              </a:pPr>
              <a:t>43</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checkerboard(across)">
                                      <p:cBhvr>
                                        <p:cTn id="12" dur="500"/>
                                        <p:tgtEl>
                                          <p:spTgt spid="45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checkerboard(across)">
                                      <p:cBhvr>
                                        <p:cTn id="22" dur="500"/>
                                        <p:tgtEl>
                                          <p:spTgt spid="450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0"/>
            <a:ext cx="8534400" cy="685800"/>
          </a:xfrm>
        </p:spPr>
        <p:txBody>
          <a:bodyPr/>
          <a:lstStyle/>
          <a:p>
            <a:r>
              <a:rPr lang="en-GB" sz="3200" b="1" smtClean="0">
                <a:latin typeface="Times New Roman" panose="02020603050405020304" pitchFamily="18" charset="0"/>
                <a:cs typeface="Times New Roman" panose="02020603050405020304" pitchFamily="18" charset="0"/>
              </a:rPr>
              <a:t>Adding Charts to a Worksheet</a:t>
            </a:r>
          </a:p>
        </p:txBody>
      </p:sp>
      <p:sp>
        <p:nvSpPr>
          <p:cNvPr id="60419" name="Content Placeholder 2"/>
          <p:cNvSpPr>
            <a:spLocks noGrp="1"/>
          </p:cNvSpPr>
          <p:nvPr>
            <p:ph idx="1"/>
          </p:nvPr>
        </p:nvSpPr>
        <p:spPr>
          <a:xfrm>
            <a:off x="228600" y="914400"/>
            <a:ext cx="8763000" cy="5715000"/>
          </a:xfrm>
        </p:spPr>
        <p:txBody>
          <a:bodyPr rtlCol="0">
            <a:normAutofit lnSpcReduction="10000"/>
          </a:bodyPr>
          <a:lstStyle/>
          <a:p>
            <a:pPr fontAlgn="auto">
              <a:spcAft>
                <a:spcPts val="0"/>
              </a:spcAft>
              <a:defRPr/>
            </a:pPr>
            <a:r>
              <a:rPr lang="en-US" dirty="0" smtClean="0"/>
              <a:t>The actual raw data supplied by a worksheet is accurate and vital information for analysis, but for trends and overall patterns, charts demonstrate the data’s nature quickly and effectively.</a:t>
            </a:r>
          </a:p>
          <a:p>
            <a:pPr fontAlgn="auto">
              <a:spcAft>
                <a:spcPts val="0"/>
              </a:spcAft>
              <a:defRPr/>
            </a:pPr>
            <a:r>
              <a:rPr lang="en-US" dirty="0" smtClean="0"/>
              <a:t>How to represent data on a chart:</a:t>
            </a:r>
          </a:p>
          <a:p>
            <a:pPr lvl="1" fontAlgn="auto">
              <a:spcAft>
                <a:spcPts val="0"/>
              </a:spcAft>
              <a:defRPr/>
            </a:pPr>
            <a:r>
              <a:rPr lang="en-US" sz="2600" dirty="0" smtClean="0"/>
              <a:t>select the </a:t>
            </a:r>
            <a:r>
              <a:rPr lang="en-US" sz="2600" b="1" dirty="0" smtClean="0"/>
              <a:t>data</a:t>
            </a:r>
            <a:r>
              <a:rPr lang="en-US" sz="2600" dirty="0" smtClean="0"/>
              <a:t> to use in the chart. When Selecting include labels if available at the top or to the left of the data.</a:t>
            </a:r>
          </a:p>
          <a:p>
            <a:pPr lvl="1" fontAlgn="auto">
              <a:spcAft>
                <a:spcPts val="0"/>
              </a:spcAft>
              <a:defRPr/>
            </a:pPr>
            <a:r>
              <a:rPr lang="en-US" sz="2600" dirty="0" smtClean="0"/>
              <a:t>Display your </a:t>
            </a:r>
            <a:r>
              <a:rPr lang="en-US" sz="2600" b="1" dirty="0" smtClean="0"/>
              <a:t>Insert ribbon </a:t>
            </a:r>
            <a:r>
              <a:rPr lang="en-US" sz="2600" dirty="0" smtClean="0"/>
              <a:t>to see your chart types in the </a:t>
            </a:r>
            <a:r>
              <a:rPr lang="en-US" sz="2600" b="1" dirty="0" smtClean="0"/>
              <a:t>Charts ribbon </a:t>
            </a:r>
            <a:r>
              <a:rPr lang="en-US" sz="2600" dirty="0" smtClean="0"/>
              <a:t>group. </a:t>
            </a:r>
          </a:p>
          <a:p>
            <a:pPr lvl="1" fontAlgn="auto">
              <a:spcAft>
                <a:spcPts val="0"/>
              </a:spcAft>
              <a:defRPr/>
            </a:pPr>
            <a:r>
              <a:rPr lang="en-US" sz="2600" dirty="0" smtClean="0"/>
              <a:t>Select a chart you want to produce by clicking on a </a:t>
            </a:r>
            <a:r>
              <a:rPr lang="en-US" sz="2600" b="1" dirty="0" smtClean="0"/>
              <a:t>chart type </a:t>
            </a:r>
            <a:r>
              <a:rPr lang="en-US" sz="2600" dirty="0" smtClean="0"/>
              <a:t>and determining which type of chart you want to plot.</a:t>
            </a:r>
          </a:p>
          <a:p>
            <a:pPr lvl="1" fontAlgn="auto">
              <a:spcAft>
                <a:spcPts val="0"/>
              </a:spcAft>
              <a:defRPr/>
            </a:pPr>
            <a:r>
              <a:rPr lang="en-US" sz="2600" dirty="0" smtClean="0"/>
              <a:t>Excel analyzes your data and labels and makes assumptions about your chart’s labels.</a:t>
            </a:r>
          </a:p>
          <a:p>
            <a:pPr lvl="1" fontAlgn="auto">
              <a:spcAft>
                <a:spcPts val="0"/>
              </a:spcAft>
              <a:defRPr/>
            </a:pPr>
            <a:r>
              <a:rPr lang="en-US" sz="2600" dirty="0" smtClean="0"/>
              <a:t> Finally you have your chart drawn in your worksheet.</a:t>
            </a:r>
          </a:p>
        </p:txBody>
      </p:sp>
      <p:sp>
        <p:nvSpPr>
          <p:cNvPr id="4" name="Date Placeholder 3"/>
          <p:cNvSpPr>
            <a:spLocks noGrp="1"/>
          </p:cNvSpPr>
          <p:nvPr>
            <p:ph type="dt" sz="quarter" idx="10"/>
          </p:nvPr>
        </p:nvSpPr>
        <p:spPr/>
        <p:txBody>
          <a:bodyPr/>
          <a:lstStyle/>
          <a:p>
            <a:pPr>
              <a:defRPr/>
            </a:pPr>
            <a:fld id="{4342D0E5-4D31-468D-A559-E47CB1C84A67}"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AB63E1A7-DE0B-4BEC-BD34-6D11EBD145AA}" type="slidenum">
              <a:rPr lang="en-US">
                <a:solidFill>
                  <a:schemeClr val="tx1">
                    <a:tint val="75000"/>
                  </a:schemeClr>
                </a:solidFill>
              </a:rPr>
              <a:pPr>
                <a:defRPr/>
              </a:pPr>
              <a:t>44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l="29868" t="35417" r="27965" b="34375"/>
          <a:stretch>
            <a:fillRect/>
          </a:stretch>
        </p:blipFill>
        <p:spPr bwMode="auto">
          <a:xfrm>
            <a:off x="200025" y="1143000"/>
            <a:ext cx="8793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4"/>
          <p:cNvSpPr txBox="1">
            <a:spLocks noChangeArrowheads="1"/>
          </p:cNvSpPr>
          <p:nvPr/>
        </p:nvSpPr>
        <p:spPr bwMode="auto">
          <a:xfrm>
            <a:off x="304800" y="228600"/>
            <a:ext cx="8534400" cy="584200"/>
          </a:xfrm>
          <a:prstGeom prst="rect">
            <a:avLst/>
          </a:prstGeom>
          <a:noFill/>
          <a:ln w="9525">
            <a:noFill/>
            <a:miter lim="800000"/>
            <a:headEnd/>
            <a:tailEnd/>
          </a:ln>
        </p:spPr>
        <p:txBody>
          <a:bodyPr>
            <a:spAutoFit/>
          </a:bodyPr>
          <a:lstStyle/>
          <a:p>
            <a:pPr>
              <a:defRPr/>
            </a:pPr>
            <a:r>
              <a:rPr lang="en-US" sz="3200" b="1" dirty="0">
                <a:latin typeface="Times New Roman" pitchFamily="18" charset="0"/>
                <a:ea typeface="+mj-ea"/>
                <a:cs typeface="Times New Roman" pitchFamily="18" charset="0"/>
              </a:rPr>
              <a:t>Adding Charts to a Worksheet</a:t>
            </a:r>
          </a:p>
        </p:txBody>
      </p:sp>
      <p:sp>
        <p:nvSpPr>
          <p:cNvPr id="4" name="Date Placeholder 3"/>
          <p:cNvSpPr>
            <a:spLocks noGrp="1"/>
          </p:cNvSpPr>
          <p:nvPr>
            <p:ph type="dt" sz="quarter" idx="10"/>
          </p:nvPr>
        </p:nvSpPr>
        <p:spPr/>
        <p:txBody>
          <a:bodyPr/>
          <a:lstStyle/>
          <a:p>
            <a:pPr>
              <a:defRPr/>
            </a:pPr>
            <a:fld id="{D66C0CE1-1962-4A2B-B0BF-BAF812551B99}"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D46B7589-3BC4-4E32-88CB-F7723CDA8AB6}" type="slidenum">
              <a:rPr lang="en-US">
                <a:solidFill>
                  <a:schemeClr val="tx1">
                    <a:tint val="75000"/>
                  </a:schemeClr>
                </a:solidFill>
              </a:rPr>
              <a:pPr>
                <a:defRPr/>
              </a:pPr>
              <a:t>45</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8600" y="152400"/>
            <a:ext cx="8686800" cy="914400"/>
          </a:xfrm>
        </p:spPr>
        <p:txBody>
          <a:bodyPr/>
          <a:lstStyle/>
          <a:p>
            <a:r>
              <a:rPr lang="en-GB" sz="3200" b="1" smtClean="0">
                <a:latin typeface="Times New Roman" panose="02020603050405020304" pitchFamily="18" charset="0"/>
                <a:cs typeface="Times New Roman" panose="02020603050405020304" pitchFamily="18" charset="0"/>
              </a:rPr>
              <a:t>Inserting Graphics into a Worksheet</a:t>
            </a:r>
          </a:p>
        </p:txBody>
      </p:sp>
      <p:sp>
        <p:nvSpPr>
          <p:cNvPr id="70659" name="Content Placeholder 2"/>
          <p:cNvSpPr>
            <a:spLocks noGrp="1"/>
          </p:cNvSpPr>
          <p:nvPr>
            <p:ph idx="1"/>
          </p:nvPr>
        </p:nvSpPr>
        <p:spPr>
          <a:xfrm>
            <a:off x="228600" y="1066800"/>
            <a:ext cx="8686800" cy="5562600"/>
          </a:xfrm>
        </p:spPr>
        <p:txBody>
          <a:bodyPr/>
          <a:lstStyle/>
          <a:p>
            <a:r>
              <a:rPr lang="en-GB" sz="2700" smtClean="0"/>
              <a:t>To insert a graphics image from a file, click the cell where the image is to go and display your </a:t>
            </a:r>
            <a:r>
              <a:rPr lang="en-GB" sz="2700" b="1" smtClean="0"/>
              <a:t>Insert ribbon. </a:t>
            </a:r>
            <a:r>
              <a:rPr lang="en-GB" sz="2700" smtClean="0"/>
              <a:t>Select</a:t>
            </a:r>
            <a:r>
              <a:rPr lang="en-GB" sz="2700" b="1" smtClean="0"/>
              <a:t> Picture. </a:t>
            </a:r>
          </a:p>
          <a:p>
            <a:r>
              <a:rPr lang="en-GB" sz="2700" smtClean="0"/>
              <a:t>Excel displays the </a:t>
            </a:r>
            <a:r>
              <a:rPr lang="en-GB" sz="2700" b="1" smtClean="0"/>
              <a:t>Insert Picture dialog box.</a:t>
            </a:r>
          </a:p>
          <a:p>
            <a:r>
              <a:rPr lang="en-GB" sz="2700" smtClean="0"/>
              <a:t>Select the image you want to insert into your worksheet and click </a:t>
            </a:r>
            <a:r>
              <a:rPr lang="en-GB" sz="2700" b="1" smtClean="0"/>
              <a:t>Insert. </a:t>
            </a:r>
            <a:r>
              <a:rPr lang="en-GB" sz="2700" smtClean="0"/>
              <a:t>Excel</a:t>
            </a:r>
            <a:r>
              <a:rPr lang="en-GB" sz="2700" b="1" smtClean="0"/>
              <a:t> </a:t>
            </a:r>
            <a:r>
              <a:rPr lang="en-GB" sz="2700" smtClean="0"/>
              <a:t>places the image in the cell.</a:t>
            </a:r>
          </a:p>
          <a:p>
            <a:r>
              <a:rPr lang="en-GB" sz="2700" smtClean="0"/>
              <a:t>To resize your image, click to display the </a:t>
            </a:r>
            <a:r>
              <a:rPr lang="en-GB" sz="2700" b="1" smtClean="0"/>
              <a:t>sizing handles </a:t>
            </a:r>
            <a:r>
              <a:rPr lang="en-GB" sz="2700" smtClean="0"/>
              <a:t>and drag them in or out to decrease or increase the picture size.</a:t>
            </a:r>
          </a:p>
          <a:p>
            <a:r>
              <a:rPr lang="en-GB" sz="2700" smtClean="0"/>
              <a:t> To move the image to a different location, click and drag the picture to where you want it.</a:t>
            </a:r>
          </a:p>
          <a:p>
            <a:r>
              <a:rPr lang="en-GB" sz="2700" smtClean="0"/>
              <a:t>Click the </a:t>
            </a:r>
            <a:r>
              <a:rPr lang="en-GB" sz="2700" b="1" smtClean="0"/>
              <a:t>Crop button </a:t>
            </a:r>
            <a:r>
              <a:rPr lang="en-GB" sz="2700" smtClean="0"/>
              <a:t>to reduce your picture by removing parts of the image.</a:t>
            </a:r>
          </a:p>
          <a:p>
            <a:endParaRPr lang="en-GB" smtClean="0"/>
          </a:p>
        </p:txBody>
      </p:sp>
      <p:sp>
        <p:nvSpPr>
          <p:cNvPr id="4" name="Date Placeholder 3"/>
          <p:cNvSpPr>
            <a:spLocks noGrp="1"/>
          </p:cNvSpPr>
          <p:nvPr>
            <p:ph type="dt" sz="quarter" idx="10"/>
          </p:nvPr>
        </p:nvSpPr>
        <p:spPr/>
        <p:txBody>
          <a:bodyPr/>
          <a:lstStyle/>
          <a:p>
            <a:pPr>
              <a:defRPr/>
            </a:pPr>
            <a:fld id="{807AA465-81FB-4FF6-9AE2-E0189AD0CD2F}"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20DF0D7D-B204-49FB-A2D1-3A15D78CD039}" type="slidenum">
              <a:rPr lang="en-US">
                <a:solidFill>
                  <a:schemeClr val="tx1">
                    <a:tint val="75000"/>
                  </a:schemeClr>
                </a:solidFill>
              </a:rPr>
              <a:pPr>
                <a:defRPr/>
              </a:pPr>
              <a:t>46</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04800" y="152400"/>
            <a:ext cx="8534400" cy="685800"/>
          </a:xfrm>
        </p:spPr>
        <p:txBody>
          <a:bodyPr/>
          <a:lstStyle/>
          <a:p>
            <a:r>
              <a:rPr lang="en-GB" sz="3200" b="1" smtClean="0">
                <a:latin typeface="Times New Roman" panose="02020603050405020304" pitchFamily="18" charset="0"/>
                <a:cs typeface="Times New Roman" panose="02020603050405020304" pitchFamily="18" charset="0"/>
              </a:rPr>
              <a:t>Protecting data in a Worksheet</a:t>
            </a:r>
          </a:p>
        </p:txBody>
      </p:sp>
      <p:sp>
        <p:nvSpPr>
          <p:cNvPr id="71683" name="Content Placeholder 2"/>
          <p:cNvSpPr>
            <a:spLocks noGrp="1"/>
          </p:cNvSpPr>
          <p:nvPr>
            <p:ph idx="1"/>
          </p:nvPr>
        </p:nvSpPr>
        <p:spPr>
          <a:xfrm>
            <a:off x="304800" y="1066800"/>
            <a:ext cx="8610600" cy="5486400"/>
          </a:xfrm>
        </p:spPr>
        <p:txBody>
          <a:bodyPr/>
          <a:lstStyle/>
          <a:p>
            <a:r>
              <a:rPr lang="en-GB" sz="2700" smtClean="0"/>
              <a:t>When working in Excel, you may want to protect certain cells from being changed. </a:t>
            </a:r>
          </a:p>
          <a:p>
            <a:r>
              <a:rPr lang="en-GB" sz="2700" smtClean="0"/>
              <a:t>This protection helps ensure that formulas do not get changed and that fixed data remains fixed.</a:t>
            </a:r>
          </a:p>
          <a:p>
            <a:r>
              <a:rPr lang="en-GB" sz="2700" smtClean="0"/>
              <a:t>In addition to protecting individual cells and ranges, you can add security by password-protecting entire workbooks to keep them secure and to limit access to them</a:t>
            </a:r>
            <a:r>
              <a:rPr lang="en-GB" smtClean="0"/>
              <a:t>.</a:t>
            </a:r>
          </a:p>
          <a:p>
            <a:pPr lvl="1"/>
            <a:r>
              <a:rPr lang="en-GB" sz="2600" smtClean="0"/>
              <a:t>Select the</a:t>
            </a:r>
            <a:r>
              <a:rPr lang="en-GB" sz="2600" b="1" smtClean="0"/>
              <a:t> cell </a:t>
            </a:r>
            <a:r>
              <a:rPr lang="en-GB" sz="2600" smtClean="0"/>
              <a:t>or the </a:t>
            </a:r>
            <a:r>
              <a:rPr lang="en-GB" sz="2600" b="1" smtClean="0"/>
              <a:t>range of cells </a:t>
            </a:r>
            <a:r>
              <a:rPr lang="en-GB" sz="2600" smtClean="0"/>
              <a:t>you want to protect.</a:t>
            </a:r>
          </a:p>
          <a:p>
            <a:pPr lvl="1"/>
            <a:r>
              <a:rPr lang="en-GB" sz="2600" smtClean="0"/>
              <a:t>On your </a:t>
            </a:r>
            <a:r>
              <a:rPr lang="en-GB" sz="2600" b="1" smtClean="0"/>
              <a:t>Home ribbon, </a:t>
            </a:r>
            <a:r>
              <a:rPr lang="en-GB" sz="2600" smtClean="0"/>
              <a:t>click to display the </a:t>
            </a:r>
            <a:r>
              <a:rPr lang="en-GB" sz="2600" b="1" smtClean="0"/>
              <a:t>Format drop-down list </a:t>
            </a:r>
            <a:r>
              <a:rPr lang="en-GB" sz="2600" smtClean="0"/>
              <a:t>and</a:t>
            </a:r>
            <a:r>
              <a:rPr lang="en-GB" sz="2600" b="1" smtClean="0"/>
              <a:t> </a:t>
            </a:r>
            <a:r>
              <a:rPr lang="en-GB" sz="2600" smtClean="0"/>
              <a:t>select</a:t>
            </a:r>
            <a:r>
              <a:rPr lang="en-GB" sz="2600" b="1" smtClean="0"/>
              <a:t> Lock Cell. </a:t>
            </a:r>
          </a:p>
          <a:p>
            <a:pPr lvl="1"/>
            <a:r>
              <a:rPr lang="en-GB" sz="2600" smtClean="0"/>
              <a:t>Excel locks the selected cells so that they cannot be changed after the worksheet is locked. </a:t>
            </a:r>
          </a:p>
        </p:txBody>
      </p:sp>
      <p:sp>
        <p:nvSpPr>
          <p:cNvPr id="4" name="Date Placeholder 3"/>
          <p:cNvSpPr>
            <a:spLocks noGrp="1"/>
          </p:cNvSpPr>
          <p:nvPr>
            <p:ph type="dt" sz="quarter" idx="10"/>
          </p:nvPr>
        </p:nvSpPr>
        <p:spPr/>
        <p:txBody>
          <a:bodyPr/>
          <a:lstStyle/>
          <a:p>
            <a:pPr>
              <a:defRPr/>
            </a:pPr>
            <a:fld id="{82FA42A1-2CAE-4C8E-9CFB-20DEA0910B0E}"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44B592EF-E422-44DD-82FA-8351E577F9CA}" type="slidenum">
              <a:rPr lang="en-US">
                <a:solidFill>
                  <a:schemeClr val="tx1">
                    <a:tint val="75000"/>
                  </a:schemeClr>
                </a:solidFill>
              </a:rPr>
              <a:pPr>
                <a:defRPr/>
              </a:pPr>
              <a:t>47</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4800" y="152400"/>
            <a:ext cx="8610600" cy="762000"/>
          </a:xfrm>
        </p:spPr>
        <p:txBody>
          <a:bodyPr/>
          <a:lstStyle/>
          <a:p>
            <a:r>
              <a:rPr lang="en-GB" sz="3200" b="1" smtClean="0">
                <a:latin typeface="Times New Roman" panose="02020603050405020304" pitchFamily="18" charset="0"/>
                <a:cs typeface="Times New Roman" panose="02020603050405020304" pitchFamily="18" charset="0"/>
              </a:rPr>
              <a:t>Protecting data in a Worksheet</a:t>
            </a:r>
          </a:p>
        </p:txBody>
      </p:sp>
      <p:sp>
        <p:nvSpPr>
          <p:cNvPr id="3" name="Content Placeholder 2"/>
          <p:cNvSpPr>
            <a:spLocks noGrp="1"/>
          </p:cNvSpPr>
          <p:nvPr>
            <p:ph idx="1"/>
          </p:nvPr>
        </p:nvSpPr>
        <p:spPr>
          <a:xfrm>
            <a:off x="304800" y="990600"/>
            <a:ext cx="8610600" cy="5638800"/>
          </a:xfrm>
        </p:spPr>
        <p:txBody>
          <a:bodyPr rtlCol="0">
            <a:normAutofit fontScale="85000" lnSpcReduction="20000"/>
          </a:bodyPr>
          <a:lstStyle/>
          <a:p>
            <a:pPr fontAlgn="auto">
              <a:spcAft>
                <a:spcPts val="0"/>
              </a:spcAft>
              <a:buFont typeface="Wingdings 2" pitchFamily="18" charset="2"/>
              <a:buNone/>
              <a:defRPr/>
            </a:pPr>
            <a:r>
              <a:rPr lang="en-US" b="1" dirty="0" smtClean="0"/>
              <a:t>Note:</a:t>
            </a:r>
          </a:p>
          <a:p>
            <a:pPr fontAlgn="auto">
              <a:spcAft>
                <a:spcPts val="0"/>
              </a:spcAft>
              <a:defRPr/>
            </a:pPr>
            <a:r>
              <a:rPr lang="en-US" sz="3100" dirty="0" smtClean="0"/>
              <a:t>Cells inside a worksheet that you designate as protected are protected only if you also protect the worksheet</a:t>
            </a:r>
            <a:r>
              <a:rPr lang="en-US" dirty="0" smtClean="0"/>
              <a:t>.</a:t>
            </a:r>
          </a:p>
          <a:p>
            <a:pPr fontAlgn="auto">
              <a:spcAft>
                <a:spcPts val="0"/>
              </a:spcAft>
              <a:defRPr/>
            </a:pPr>
            <a:endParaRPr lang="en-US" sz="900" dirty="0" smtClean="0"/>
          </a:p>
          <a:p>
            <a:pPr lvl="1" fontAlgn="auto">
              <a:spcAft>
                <a:spcPts val="0"/>
              </a:spcAft>
              <a:defRPr/>
            </a:pPr>
            <a:r>
              <a:rPr lang="en-US" sz="3100" dirty="0" smtClean="0"/>
              <a:t>To Protect the Sheet, click to display the </a:t>
            </a:r>
            <a:r>
              <a:rPr lang="en-US" sz="3100" b="1" dirty="0" smtClean="0"/>
              <a:t>Format drop-down list </a:t>
            </a:r>
            <a:r>
              <a:rPr lang="en-US" sz="3100" dirty="0" smtClean="0"/>
              <a:t>and</a:t>
            </a:r>
            <a:r>
              <a:rPr lang="en-US" sz="3100" b="1" dirty="0" smtClean="0"/>
              <a:t> select Protect. </a:t>
            </a:r>
            <a:r>
              <a:rPr lang="en-US" sz="3100" dirty="0" smtClean="0"/>
              <a:t>Excel displays the </a:t>
            </a:r>
            <a:r>
              <a:rPr lang="en-US" sz="3100" b="1" dirty="0" smtClean="0"/>
              <a:t>Protect Sheet dialog box.</a:t>
            </a:r>
            <a:r>
              <a:rPr lang="en-US" sz="2800" b="1" dirty="0" smtClean="0"/>
              <a:t> </a:t>
            </a:r>
          </a:p>
          <a:p>
            <a:pPr lvl="1" fontAlgn="auto">
              <a:spcAft>
                <a:spcPts val="0"/>
              </a:spcAft>
              <a:defRPr/>
            </a:pPr>
            <a:endParaRPr lang="en-US" sz="900" b="1" dirty="0" smtClean="0"/>
          </a:p>
          <a:p>
            <a:pPr lvl="1" fontAlgn="auto">
              <a:spcAft>
                <a:spcPts val="0"/>
              </a:spcAft>
              <a:defRPr/>
            </a:pPr>
            <a:r>
              <a:rPr lang="en-US" sz="3100" dirty="0" smtClean="0"/>
              <a:t>Enter an </a:t>
            </a:r>
            <a:r>
              <a:rPr lang="en-US" sz="3100" b="1" dirty="0" smtClean="0"/>
              <a:t>optional password </a:t>
            </a:r>
            <a:r>
              <a:rPr lang="en-US" sz="3100" dirty="0" smtClean="0"/>
              <a:t>and</a:t>
            </a:r>
            <a:r>
              <a:rPr lang="en-US" sz="3100" b="1" dirty="0" smtClean="0"/>
              <a:t> </a:t>
            </a:r>
            <a:r>
              <a:rPr lang="en-US" sz="3100" dirty="0" smtClean="0"/>
              <a:t>select each item you want protected from change. In other words, you might want to not only protect individual cells you declared as protected but also keep users from deleting columns and rows or changing the format of cells</a:t>
            </a:r>
            <a:r>
              <a:rPr lang="en-US" sz="2800" dirty="0" smtClean="0"/>
              <a:t>.</a:t>
            </a:r>
            <a:endParaRPr lang="en-US" sz="900" dirty="0" smtClean="0"/>
          </a:p>
          <a:p>
            <a:pPr fontAlgn="auto">
              <a:spcAft>
                <a:spcPts val="0"/>
              </a:spcAft>
              <a:defRPr/>
            </a:pPr>
            <a:r>
              <a:rPr lang="en-US" sz="3100" dirty="0" smtClean="0"/>
              <a:t>To remove the protection, you can display the </a:t>
            </a:r>
            <a:r>
              <a:rPr lang="en-US" sz="3100" b="1" dirty="0" smtClean="0"/>
              <a:t>Review ribbon </a:t>
            </a:r>
            <a:r>
              <a:rPr lang="en-US" sz="3100" dirty="0" smtClean="0"/>
              <a:t>and click </a:t>
            </a:r>
            <a:r>
              <a:rPr lang="en-US" sz="3100" b="1" dirty="0" smtClean="0"/>
              <a:t>Unprotect Sheet. </a:t>
            </a:r>
          </a:p>
          <a:p>
            <a:pPr fontAlgn="auto">
              <a:spcAft>
                <a:spcPts val="0"/>
              </a:spcAft>
              <a:defRPr/>
            </a:pPr>
            <a:r>
              <a:rPr lang="en-US" sz="3100" dirty="0" smtClean="0"/>
              <a:t>To protect the entire workbook and all sheets within it that have cell protection indicated, click the </a:t>
            </a:r>
            <a:r>
              <a:rPr lang="en-US" sz="3100" b="1" dirty="0" smtClean="0"/>
              <a:t>Structure check box.</a:t>
            </a:r>
            <a:endParaRPr lang="en-US" sz="3100" dirty="0" smtClean="0"/>
          </a:p>
        </p:txBody>
      </p:sp>
      <p:sp>
        <p:nvSpPr>
          <p:cNvPr id="4" name="Date Placeholder 3"/>
          <p:cNvSpPr>
            <a:spLocks noGrp="1"/>
          </p:cNvSpPr>
          <p:nvPr>
            <p:ph type="dt" sz="quarter" idx="10"/>
          </p:nvPr>
        </p:nvSpPr>
        <p:spPr/>
        <p:txBody>
          <a:bodyPr/>
          <a:lstStyle/>
          <a:p>
            <a:pPr>
              <a:defRPr/>
            </a:pPr>
            <a:fld id="{112B42F7-B677-4549-BE37-36105B2C4DED}"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45C56C1D-3304-456F-BA54-DAA92BEE8F3F}" type="slidenum">
              <a:rPr lang="en-US">
                <a:solidFill>
                  <a:schemeClr val="tx1">
                    <a:tint val="75000"/>
                  </a:schemeClr>
                </a:solidFill>
              </a:rPr>
              <a:pPr>
                <a:defRPr/>
              </a:pPr>
              <a:t>48</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152400"/>
            <a:ext cx="8610600" cy="685800"/>
          </a:xfrm>
        </p:spPr>
        <p:txBody>
          <a:bodyPr/>
          <a:lstStyle/>
          <a:p>
            <a:r>
              <a:rPr lang="en-GB" sz="3200" b="1" smtClean="0">
                <a:latin typeface="Times New Roman" panose="02020603050405020304" pitchFamily="18" charset="0"/>
                <a:cs typeface="Times New Roman" panose="02020603050405020304" pitchFamily="18" charset="0"/>
              </a:rPr>
              <a:t>Ensuring Valid Data Entry in a Worksheet</a:t>
            </a:r>
          </a:p>
        </p:txBody>
      </p:sp>
      <p:sp>
        <p:nvSpPr>
          <p:cNvPr id="3" name="Content Placeholder 2"/>
          <p:cNvSpPr>
            <a:spLocks noGrp="1"/>
          </p:cNvSpPr>
          <p:nvPr>
            <p:ph idx="1"/>
          </p:nvPr>
        </p:nvSpPr>
        <p:spPr>
          <a:xfrm>
            <a:off x="304800" y="914400"/>
            <a:ext cx="8610600" cy="5638800"/>
          </a:xfrm>
        </p:spPr>
        <p:txBody>
          <a:bodyPr rtlCol="0">
            <a:normAutofit lnSpcReduction="10000"/>
          </a:bodyPr>
          <a:lstStyle/>
          <a:p>
            <a:pPr fontAlgn="auto">
              <a:spcAft>
                <a:spcPts val="0"/>
              </a:spcAft>
              <a:defRPr/>
            </a:pPr>
            <a:r>
              <a:rPr lang="en-US" b="1" dirty="0" smtClean="0"/>
              <a:t>Data validity </a:t>
            </a:r>
            <a:r>
              <a:rPr lang="en-US" dirty="0" smtClean="0"/>
              <a:t>- A check to determine whether data entered into a cell is valid, defined by a set of criteria that you set up.</a:t>
            </a:r>
          </a:p>
          <a:p>
            <a:pPr fontAlgn="auto">
              <a:spcAft>
                <a:spcPts val="0"/>
              </a:spcAft>
              <a:defRPr/>
            </a:pPr>
            <a:r>
              <a:rPr lang="en-US" dirty="0" smtClean="0"/>
              <a:t>Without data validity checks, anybody can enter any value into any cell (assuming that the cell is not protected).</a:t>
            </a:r>
          </a:p>
          <a:p>
            <a:pPr marL="777240" lvl="1" indent="-457200" fontAlgn="auto">
              <a:spcAft>
                <a:spcPts val="0"/>
              </a:spcAft>
              <a:buFont typeface="+mj-lt"/>
              <a:buAutoNum type="arabicParenR"/>
              <a:defRPr/>
            </a:pPr>
            <a:r>
              <a:rPr lang="en-US" sz="2600" dirty="0" smtClean="0"/>
              <a:t>Select the cell or range that you want to create a data validity check for.</a:t>
            </a:r>
          </a:p>
          <a:p>
            <a:pPr marL="777240" lvl="1" indent="-457200" fontAlgn="auto">
              <a:spcAft>
                <a:spcPts val="0"/>
              </a:spcAft>
              <a:buFont typeface="+mj-lt"/>
              <a:buAutoNum type="arabicParenR"/>
              <a:defRPr/>
            </a:pPr>
            <a:r>
              <a:rPr lang="en-US" sz="2600" dirty="0" smtClean="0"/>
              <a:t>To add the data validity check, click to display your </a:t>
            </a:r>
            <a:r>
              <a:rPr lang="en-US" sz="2600" b="1" dirty="0" smtClean="0"/>
              <a:t>Data ribbon </a:t>
            </a:r>
            <a:r>
              <a:rPr lang="en-US" sz="2600" dirty="0" smtClean="0"/>
              <a:t>and</a:t>
            </a:r>
            <a:r>
              <a:rPr lang="en-US" sz="2600" b="1" dirty="0" smtClean="0"/>
              <a:t> </a:t>
            </a:r>
            <a:r>
              <a:rPr lang="en-US" sz="2600" dirty="0" smtClean="0"/>
              <a:t>then click the </a:t>
            </a:r>
            <a:r>
              <a:rPr lang="en-US" sz="2600" b="1" dirty="0" smtClean="0"/>
              <a:t>Data Validation button </a:t>
            </a:r>
            <a:r>
              <a:rPr lang="en-US" sz="2600" dirty="0" smtClean="0"/>
              <a:t>to display the </a:t>
            </a:r>
            <a:r>
              <a:rPr lang="en-US" sz="2600" b="1" dirty="0" smtClean="0"/>
              <a:t>Data Validation dialog box.</a:t>
            </a:r>
          </a:p>
          <a:p>
            <a:pPr lvl="1" fontAlgn="auto">
              <a:spcAft>
                <a:spcPts val="0"/>
              </a:spcAft>
              <a:defRPr/>
            </a:pPr>
            <a:r>
              <a:rPr lang="en-US" sz="2800" dirty="0" smtClean="0"/>
              <a:t>The data validation rules that you set up on the </a:t>
            </a:r>
            <a:r>
              <a:rPr lang="en-US" sz="2800" b="1" dirty="0" smtClean="0"/>
              <a:t>Settings page </a:t>
            </a:r>
            <a:r>
              <a:rPr lang="en-US" sz="2800" dirty="0" smtClean="0"/>
              <a:t>are determined by the data type you allow in the selected cells.</a:t>
            </a:r>
            <a:endParaRPr lang="en-US" dirty="0" smtClean="0"/>
          </a:p>
          <a:p>
            <a:pPr lvl="1" fontAlgn="auto">
              <a:spcAft>
                <a:spcPts val="0"/>
              </a:spcAft>
              <a:defRPr/>
            </a:pPr>
            <a:endParaRPr lang="en-US" dirty="0"/>
          </a:p>
        </p:txBody>
      </p:sp>
      <p:sp>
        <p:nvSpPr>
          <p:cNvPr id="4" name="Date Placeholder 3"/>
          <p:cNvSpPr>
            <a:spLocks noGrp="1"/>
          </p:cNvSpPr>
          <p:nvPr>
            <p:ph type="dt" sz="quarter" idx="10"/>
          </p:nvPr>
        </p:nvSpPr>
        <p:spPr/>
        <p:txBody>
          <a:bodyPr/>
          <a:lstStyle/>
          <a:p>
            <a:pPr>
              <a:defRPr/>
            </a:pPr>
            <a:fld id="{FE5178D3-98B7-4E73-A24F-8F5E19DF950A}"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67EA3C6A-1829-4023-A1C0-6184FF29DD41}" type="slidenum">
              <a:rPr lang="en-US">
                <a:solidFill>
                  <a:schemeClr val="tx1">
                    <a:tint val="75000"/>
                  </a:schemeClr>
                </a:solidFill>
              </a:rPr>
              <a:pPr>
                <a:defRPr/>
              </a:pPr>
              <a:t>49</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04800"/>
            <a:ext cx="8194675" cy="762000"/>
          </a:xfrm>
        </p:spPr>
        <p:txBody>
          <a:bodyPr/>
          <a:lstStyle/>
          <a:p>
            <a:r>
              <a:rPr lang="en-GB" sz="3200" b="1" smtClean="0">
                <a:latin typeface="Times New Roman" panose="02020603050405020304" pitchFamily="18" charset="0"/>
                <a:cs typeface="Times New Roman" panose="02020603050405020304" pitchFamily="18" charset="0"/>
              </a:rPr>
              <a:t>Designing a Spreadsheet</a:t>
            </a:r>
          </a:p>
        </p:txBody>
      </p:sp>
      <p:sp>
        <p:nvSpPr>
          <p:cNvPr id="21507" name="Rectangle 3"/>
          <p:cNvSpPr>
            <a:spLocks noGrp="1" noChangeArrowheads="1"/>
          </p:cNvSpPr>
          <p:nvPr>
            <p:ph type="body" sz="half" idx="1"/>
          </p:nvPr>
        </p:nvSpPr>
        <p:spPr>
          <a:xfrm>
            <a:off x="457200" y="1295400"/>
            <a:ext cx="8077200" cy="5410200"/>
          </a:xfrm>
        </p:spPr>
        <p:txBody>
          <a:bodyPr/>
          <a:lstStyle/>
          <a:p>
            <a:pPr>
              <a:buFont typeface="Arial" panose="020B0604020202020204" pitchFamily="34" charset="0"/>
              <a:buNone/>
            </a:pPr>
            <a:endParaRPr lang="en-US" sz="2400" smtClean="0"/>
          </a:p>
        </p:txBody>
      </p:sp>
      <p:graphicFrame>
        <p:nvGraphicFramePr>
          <p:cNvPr id="24634" name="Group 58"/>
          <p:cNvGraphicFramePr>
            <a:graphicFrameLocks noGrp="1"/>
          </p:cNvGraphicFramePr>
          <p:nvPr>
            <p:ph sz="half" idx="2"/>
          </p:nvPr>
        </p:nvGraphicFramePr>
        <p:xfrm>
          <a:off x="2362200" y="3889375"/>
          <a:ext cx="5105400" cy="2217739"/>
        </p:xfrm>
        <a:graphic>
          <a:graphicData uri="http://schemas.openxmlformats.org/drawingml/2006/table">
            <a:tbl>
              <a:tblPr/>
              <a:tblGrid>
                <a:gridCol w="457200"/>
                <a:gridCol w="1143000"/>
                <a:gridCol w="1219200"/>
                <a:gridCol w="1143000"/>
                <a:gridCol w="1143000"/>
              </a:tblGrid>
              <a:tr h="554038">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555625">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rgbClr val="FF0000"/>
                          </a:solidFill>
                          <a:effectLst/>
                          <a:latin typeface="Arial" charset="0"/>
                        </a:rPr>
                        <a:t>*CELL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3300"/>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Footer Placeholder 13"/>
          <p:cNvSpPr>
            <a:spLocks noGrp="1"/>
          </p:cNvSpPr>
          <p:nvPr>
            <p:ph type="ftr" sz="quarter" idx="10"/>
          </p:nvPr>
        </p:nvSpPr>
        <p:spPr/>
        <p:txBody>
          <a:bodyPr/>
          <a:lstStyle/>
          <a:p>
            <a:pPr>
              <a:defRPr/>
            </a:pPr>
            <a:r>
              <a:rPr lang="en-US"/>
              <a:t>CSC 1100                                   </a:t>
            </a:r>
          </a:p>
        </p:txBody>
      </p:sp>
      <p:sp>
        <p:nvSpPr>
          <p:cNvPr id="13" name="Slide Number Placeholder 12"/>
          <p:cNvSpPr>
            <a:spLocks noGrp="1"/>
          </p:cNvSpPr>
          <p:nvPr>
            <p:ph type="sldNum" sz="quarter" idx="11"/>
          </p:nvPr>
        </p:nvSpPr>
        <p:spPr/>
        <p:txBody>
          <a:bodyPr/>
          <a:lstStyle/>
          <a:p>
            <a:pPr>
              <a:defRPr/>
            </a:pPr>
            <a:r>
              <a:rPr lang="en-US" smtClean="0"/>
              <a:t> Slide </a:t>
            </a:r>
            <a:fld id="{AF94026F-BC81-4F56-866B-331423B1D608}" type="slidenum">
              <a:rPr lang="en-US" smtClean="0"/>
              <a:pPr>
                <a:defRPr/>
              </a:pPr>
              <a:t>5</a:t>
            </a:fld>
            <a:endParaRPr lang="en-US"/>
          </a:p>
        </p:txBody>
      </p:sp>
      <p:sp>
        <p:nvSpPr>
          <p:cNvPr id="21542" name="Text Box 50"/>
          <p:cNvSpPr txBox="1">
            <a:spLocks noChangeArrowheads="1"/>
          </p:cNvSpPr>
          <p:nvPr/>
        </p:nvSpPr>
        <p:spPr bwMode="auto">
          <a:xfrm>
            <a:off x="304800" y="4267200"/>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cs typeface="Times New Roman" panose="02020603050405020304" pitchFamily="18" charset="0"/>
              </a:rPr>
              <a:t>ROWS (horizontal)</a:t>
            </a:r>
          </a:p>
        </p:txBody>
      </p:sp>
      <p:sp>
        <p:nvSpPr>
          <p:cNvPr id="21543" name="Text Box 51"/>
          <p:cNvSpPr txBox="1">
            <a:spLocks noChangeArrowheads="1"/>
          </p:cNvSpPr>
          <p:nvPr/>
        </p:nvSpPr>
        <p:spPr bwMode="auto">
          <a:xfrm>
            <a:off x="3124200" y="31242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cs typeface="Times New Roman" panose="02020603050405020304" pitchFamily="18" charset="0"/>
              </a:rPr>
              <a:t>COLUMNS  (vertical)</a:t>
            </a:r>
          </a:p>
        </p:txBody>
      </p:sp>
      <p:sp>
        <p:nvSpPr>
          <p:cNvPr id="21544" name="Line 52"/>
          <p:cNvSpPr>
            <a:spLocks noChangeShapeType="1"/>
          </p:cNvSpPr>
          <p:nvPr/>
        </p:nvSpPr>
        <p:spPr bwMode="auto">
          <a:xfrm>
            <a:off x="3429000" y="35052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545" name="Line 53"/>
          <p:cNvSpPr>
            <a:spLocks noChangeShapeType="1"/>
          </p:cNvSpPr>
          <p:nvPr/>
        </p:nvSpPr>
        <p:spPr bwMode="auto">
          <a:xfrm>
            <a:off x="4038600" y="3429000"/>
            <a:ext cx="381000" cy="304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46" name="Line 54"/>
          <p:cNvSpPr>
            <a:spLocks noChangeShapeType="1"/>
          </p:cNvSpPr>
          <p:nvPr/>
        </p:nvSpPr>
        <p:spPr bwMode="auto">
          <a:xfrm>
            <a:off x="1752600" y="4648200"/>
            <a:ext cx="4572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47" name="Line 55"/>
          <p:cNvSpPr>
            <a:spLocks noChangeShapeType="1"/>
          </p:cNvSpPr>
          <p:nvPr/>
        </p:nvSpPr>
        <p:spPr bwMode="auto">
          <a:xfrm>
            <a:off x="1524000" y="4724400"/>
            <a:ext cx="60960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548" name="Text Box 56"/>
          <p:cNvSpPr txBox="1">
            <a:spLocks noChangeArrowheads="1"/>
          </p:cNvSpPr>
          <p:nvPr/>
        </p:nvSpPr>
        <p:spPr bwMode="auto">
          <a:xfrm>
            <a:off x="1600200" y="6248400"/>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21549" name="Text Box 57"/>
          <p:cNvSpPr txBox="1">
            <a:spLocks noChangeArrowheads="1"/>
          </p:cNvSpPr>
          <p:nvPr/>
        </p:nvSpPr>
        <p:spPr bwMode="auto">
          <a:xfrm>
            <a:off x="1295400" y="62484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b="1">
                <a:solidFill>
                  <a:srgbClr val="FF0000"/>
                </a:solidFill>
              </a:rPr>
              <a:t>* CELL ADDRESS = B2</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800" y="0"/>
            <a:ext cx="8534400" cy="762000"/>
          </a:xfrm>
        </p:spPr>
        <p:txBody>
          <a:bodyPr/>
          <a:lstStyle/>
          <a:p>
            <a:r>
              <a:rPr lang="en-GB" sz="3200" b="1" smtClean="0">
                <a:latin typeface="Times New Roman" panose="02020603050405020304" pitchFamily="18" charset="0"/>
                <a:cs typeface="Times New Roman" panose="02020603050405020304" pitchFamily="18" charset="0"/>
              </a:rPr>
              <a:t>Ensuring Valid Data Entry in a Worksheet</a:t>
            </a:r>
          </a:p>
        </p:txBody>
      </p:sp>
      <p:sp>
        <p:nvSpPr>
          <p:cNvPr id="74755" name="Content Placeholder 2"/>
          <p:cNvSpPr>
            <a:spLocks noGrp="1"/>
          </p:cNvSpPr>
          <p:nvPr>
            <p:ph idx="1"/>
          </p:nvPr>
        </p:nvSpPr>
        <p:spPr>
          <a:xfrm>
            <a:off x="304800" y="914400"/>
            <a:ext cx="8610600" cy="5486400"/>
          </a:xfrm>
        </p:spPr>
        <p:txBody>
          <a:bodyPr/>
          <a:lstStyle/>
          <a:p>
            <a:pPr marL="514350" indent="-514350">
              <a:buFont typeface="Franklin Gothic Book" panose="020B0503020102020204" pitchFamily="34" charset="0"/>
              <a:buAutoNum type="arabicParenR" startAt="3"/>
            </a:pPr>
            <a:r>
              <a:rPr lang="en-GB" sz="2700" smtClean="0"/>
              <a:t>Click the </a:t>
            </a:r>
            <a:r>
              <a:rPr lang="en-GB" sz="2700" b="1" smtClean="0"/>
              <a:t>Input Message tab </a:t>
            </a:r>
            <a:r>
              <a:rPr lang="en-GB" sz="2700" smtClean="0"/>
              <a:t>to display the dialog box’s </a:t>
            </a:r>
            <a:r>
              <a:rPr lang="en-GB" sz="2700" b="1" smtClean="0"/>
              <a:t>Input Message page </a:t>
            </a:r>
            <a:r>
              <a:rPr lang="en-GB" sz="2700" smtClean="0"/>
              <a:t>in the </a:t>
            </a:r>
            <a:r>
              <a:rPr lang="en-GB" sz="2700" b="1" smtClean="0"/>
              <a:t>Data Validation dialog box. </a:t>
            </a:r>
            <a:r>
              <a:rPr lang="en-GB" sz="2700" smtClean="0"/>
              <a:t>The purpose of the </a:t>
            </a:r>
            <a:r>
              <a:rPr lang="en-GB" sz="2700" b="1" smtClean="0"/>
              <a:t>Input Message field is to let your users know the </a:t>
            </a:r>
            <a:r>
              <a:rPr lang="en-GB" sz="2700" smtClean="0"/>
              <a:t>kind of data you allow in the cell.</a:t>
            </a:r>
          </a:p>
          <a:p>
            <a:pPr marL="514350" indent="-514350">
              <a:buFont typeface="Franklin Gothic Book" panose="020B0503020102020204" pitchFamily="34" charset="0"/>
              <a:buAutoNum type="arabicParenR" startAt="3"/>
            </a:pPr>
            <a:endParaRPr lang="en-GB" sz="1000" smtClean="0"/>
          </a:p>
          <a:p>
            <a:pPr marL="514350" indent="-514350">
              <a:buFont typeface="Franklin Gothic Book" panose="020B0503020102020204" pitchFamily="34" charset="0"/>
              <a:buAutoNum type="arabicParenR" startAt="3"/>
            </a:pPr>
            <a:r>
              <a:rPr lang="en-GB" sz="2700" smtClean="0"/>
              <a:t>Click the </a:t>
            </a:r>
            <a:r>
              <a:rPr lang="en-GB" sz="2700" b="1" smtClean="0"/>
              <a:t>Error Alert tab </a:t>
            </a:r>
            <a:r>
              <a:rPr lang="en-GB" sz="2700" smtClean="0"/>
              <a:t>to include text that will appear when you type invalid data in a cell.</a:t>
            </a:r>
            <a:endParaRPr lang="en-GB" sz="900" smtClean="0"/>
          </a:p>
          <a:p>
            <a:pPr marL="514350" indent="-514350">
              <a:buFont typeface="Franklin Gothic Book" panose="020B0503020102020204" pitchFamily="34" charset="0"/>
              <a:buAutoNum type="arabicParenR" startAt="3"/>
            </a:pPr>
            <a:endParaRPr lang="en-GB" sz="2700" smtClean="0"/>
          </a:p>
          <a:p>
            <a:pPr marL="514350" indent="-514350">
              <a:buFont typeface="Franklin Gothic Book" panose="020B0503020102020204" pitchFamily="34" charset="0"/>
              <a:buAutoNum type="arabicParenR" startAt="3"/>
            </a:pPr>
            <a:r>
              <a:rPr lang="en-GB" sz="2700" smtClean="0"/>
              <a:t>Test your data validity check by typing data in the cell. </a:t>
            </a:r>
            <a:r>
              <a:rPr lang="en-GB" sz="2700" b="1" smtClean="0"/>
              <a:t> </a:t>
            </a:r>
            <a:r>
              <a:rPr lang="en-GB" sz="2700" smtClean="0"/>
              <a:t>If you enter a value that violates the criteria, Excel responds with a warning or a pop-up dialog box, depending on how you set up the error alert.</a:t>
            </a:r>
          </a:p>
        </p:txBody>
      </p:sp>
      <p:sp>
        <p:nvSpPr>
          <p:cNvPr id="4" name="Date Placeholder 3"/>
          <p:cNvSpPr>
            <a:spLocks noGrp="1"/>
          </p:cNvSpPr>
          <p:nvPr>
            <p:ph type="dt" sz="quarter" idx="10"/>
          </p:nvPr>
        </p:nvSpPr>
        <p:spPr/>
        <p:txBody>
          <a:bodyPr/>
          <a:lstStyle/>
          <a:p>
            <a:pPr>
              <a:defRPr/>
            </a:pPr>
            <a:fld id="{66DC7891-D9BF-4481-95B9-6832278E4DC4}"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ECF3479D-EA48-4959-95A0-14D2897859E5}" type="slidenum">
              <a:rPr lang="en-US">
                <a:solidFill>
                  <a:schemeClr val="tx1">
                    <a:tint val="75000"/>
                  </a:schemeClr>
                </a:solidFill>
              </a:rPr>
              <a:pPr>
                <a:defRPr/>
              </a:pPr>
              <a:t>50</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09600" y="0"/>
            <a:ext cx="6697663" cy="762000"/>
            <a:chOff x="0" y="-480"/>
            <a:chExt cx="4219" cy="480"/>
          </a:xfrm>
        </p:grpSpPr>
        <p:sp>
          <p:nvSpPr>
            <p:cNvPr id="75790"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9647" name="Rectangle 3"/>
            <p:cNvSpPr>
              <a:spLocks noChangeArrowheads="1"/>
            </p:cNvSpPr>
            <p:nvPr/>
          </p:nvSpPr>
          <p:spPr bwMode="auto">
            <a:xfrm>
              <a:off x="0" y="-480"/>
              <a:ext cx="4219" cy="432"/>
            </a:xfrm>
            <a:prstGeom prst="rect">
              <a:avLst/>
            </a:prstGeom>
            <a:noFill/>
            <a:ln w="12700" cap="sq">
              <a:noFill/>
              <a:miter lim="800000"/>
              <a:headEnd type="none" w="sm" len="sm"/>
              <a:tailEnd type="none" w="sm" len="sm"/>
            </a:ln>
          </p:spPr>
          <p:txBody>
            <a:bodyPr/>
            <a:lstStyle/>
            <a:p>
              <a:pPr algn="ctr" eaLnBrk="1" hangingPunct="1">
                <a:defRPr/>
              </a:pPr>
              <a:r>
                <a:rPr lang="en-US" sz="3200" b="1" dirty="0">
                  <a:latin typeface="Times New Roman" pitchFamily="18" charset="0"/>
                  <a:ea typeface="+mj-ea"/>
                  <a:cs typeface="Times New Roman" pitchFamily="18" charset="0"/>
                </a:rPr>
                <a:t>Sorting Data in Excel</a:t>
              </a:r>
            </a:p>
          </p:txBody>
        </p:sp>
      </p:grpSp>
      <p:grpSp>
        <p:nvGrpSpPr>
          <p:cNvPr id="3" name="Group 8"/>
          <p:cNvGrpSpPr>
            <a:grpSpLocks/>
          </p:cNvGrpSpPr>
          <p:nvPr/>
        </p:nvGrpSpPr>
        <p:grpSpPr bwMode="auto">
          <a:xfrm>
            <a:off x="1295400" y="685800"/>
            <a:ext cx="7078663" cy="914400"/>
            <a:chOff x="0" y="-576"/>
            <a:chExt cx="4459" cy="576"/>
          </a:xfrm>
        </p:grpSpPr>
        <p:sp>
          <p:nvSpPr>
            <p:cNvPr id="75788" name="Rectangle 5"/>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9645" name="Rectangle 6"/>
            <p:cNvSpPr>
              <a:spLocks noChangeArrowheads="1"/>
            </p:cNvSpPr>
            <p:nvPr/>
          </p:nvSpPr>
          <p:spPr bwMode="auto">
            <a:xfrm>
              <a:off x="192" y="-576"/>
              <a:ext cx="4267" cy="528"/>
            </a:xfrm>
            <a:prstGeom prst="rect">
              <a:avLst/>
            </a:prstGeom>
            <a:noFill/>
            <a:ln w="12700" cap="sq">
              <a:noFill/>
              <a:miter lim="800000"/>
              <a:headEnd type="none" w="sm" len="sm"/>
              <a:tailEnd type="none" w="sm" len="sm"/>
            </a:ln>
          </p:spPr>
          <p:txBody>
            <a:bodyPr/>
            <a:lstStyle/>
            <a:p>
              <a:pPr eaLnBrk="1" hangingPunct="1">
                <a:defRPr/>
              </a:pPr>
              <a:r>
                <a:rPr lang="en-US" sz="3200" b="1" dirty="0">
                  <a:latin typeface="Times New Roman" pitchFamily="18" charset="0"/>
                  <a:ea typeface="+mj-ea"/>
                  <a:cs typeface="Times New Roman" pitchFamily="18" charset="0"/>
                </a:rPr>
                <a:t>Basic Sorts    </a:t>
              </a:r>
              <a:r>
                <a:rPr lang="en-US" sz="2000" b="1" dirty="0">
                  <a:solidFill>
                    <a:srgbClr val="00287A"/>
                  </a:solidFill>
                  <a:latin typeface="Verdana" pitchFamily="34" charset="0"/>
                </a:rPr>
                <a:t>            </a:t>
              </a:r>
            </a:p>
            <a:p>
              <a:pPr>
                <a:defRPr/>
              </a:pPr>
              <a:endParaRPr lang="en-US" sz="900" b="1" dirty="0">
                <a:solidFill>
                  <a:srgbClr val="00287A"/>
                </a:solidFill>
                <a:latin typeface="Verdana" pitchFamily="34" charset="0"/>
              </a:endParaRPr>
            </a:p>
          </p:txBody>
        </p:sp>
      </p:grpSp>
      <p:pic>
        <p:nvPicPr>
          <p:cNvPr id="46087" name="Picture 7" descr="[basic s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096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1"/>
          <p:cNvGrpSpPr>
            <a:grpSpLocks/>
          </p:cNvGrpSpPr>
          <p:nvPr/>
        </p:nvGrpSpPr>
        <p:grpSpPr bwMode="auto">
          <a:xfrm>
            <a:off x="228600" y="1219200"/>
            <a:ext cx="8610600" cy="5181600"/>
            <a:chOff x="-576" y="-864"/>
            <a:chExt cx="5424" cy="2448"/>
          </a:xfrm>
        </p:grpSpPr>
        <p:sp>
          <p:nvSpPr>
            <p:cNvPr id="75786" name="Rectangle 9"/>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57355" name="Rectangle 10"/>
            <p:cNvSpPr>
              <a:spLocks noChangeArrowheads="1"/>
            </p:cNvSpPr>
            <p:nvPr/>
          </p:nvSpPr>
          <p:spPr bwMode="auto">
            <a:xfrm>
              <a:off x="-576" y="-864"/>
              <a:ext cx="5424" cy="2448"/>
            </a:xfrm>
            <a:prstGeom prst="rect">
              <a:avLst/>
            </a:prstGeom>
            <a:noFill/>
            <a:ln w="12700" cap="sq">
              <a:noFill/>
              <a:miter lim="800000"/>
              <a:headEnd type="none" w="sm" len="sm"/>
              <a:tailEnd type="none" w="sm" len="sm"/>
            </a:ln>
          </p:spPr>
          <p:txBody>
            <a:bodyPr/>
            <a:lstStyle/>
            <a:p>
              <a:pPr eaLnBrk="1" hangingPunct="1">
                <a:lnSpc>
                  <a:spcPct val="150000"/>
                </a:lnSpc>
                <a:defRPr/>
              </a:pPr>
              <a:r>
                <a:rPr lang="en-US" sz="2800" dirty="0">
                  <a:latin typeface="+mn-lt"/>
                </a:rPr>
                <a:t>To execute a basic descending or ascending sort based on one column, highlight the cells that will be sorted and click the </a:t>
              </a:r>
              <a:r>
                <a:rPr lang="en-US" sz="2800" b="1" dirty="0">
                  <a:latin typeface="+mn-lt"/>
                </a:rPr>
                <a:t>Sort Ascending</a:t>
              </a:r>
              <a:r>
                <a:rPr lang="en-US" sz="2800" dirty="0">
                  <a:latin typeface="+mn-lt"/>
                </a:rPr>
                <a:t> (A-Z) button or </a:t>
              </a:r>
              <a:r>
                <a:rPr lang="en-US" sz="2800" b="1" dirty="0">
                  <a:latin typeface="+mn-lt"/>
                </a:rPr>
                <a:t>Sort Descending</a:t>
              </a:r>
              <a:r>
                <a:rPr lang="en-US" sz="2800" dirty="0">
                  <a:latin typeface="+mn-lt"/>
                </a:rPr>
                <a:t> (Z-A) button on the standard toolbar.</a:t>
              </a:r>
            </a:p>
            <a:p>
              <a:pPr eaLnBrk="1" hangingPunct="1">
                <a:lnSpc>
                  <a:spcPct val="150000"/>
                </a:lnSpc>
                <a:defRPr/>
              </a:pPr>
              <a:endParaRPr lang="en-US" sz="800" dirty="0">
                <a:latin typeface="+mn-lt"/>
              </a:endParaRPr>
            </a:p>
            <a:p>
              <a:pPr eaLnBrk="1" hangingPunct="1">
                <a:lnSpc>
                  <a:spcPct val="150000"/>
                </a:lnSpc>
                <a:defRPr/>
              </a:pPr>
              <a:r>
                <a:rPr lang="en-US" sz="2800" dirty="0">
                  <a:latin typeface="+mn-lt"/>
                </a:rPr>
                <a:t>Go through the </a:t>
              </a:r>
              <a:r>
                <a:rPr lang="en-US" sz="2800" b="1" dirty="0">
                  <a:latin typeface="+mn-lt"/>
                </a:rPr>
                <a:t>Data tab  </a:t>
              </a:r>
              <a:r>
                <a:rPr lang="en-US" sz="2800" dirty="0">
                  <a:latin typeface="+mn-lt"/>
                </a:rPr>
                <a:t>then</a:t>
              </a:r>
              <a:r>
                <a:rPr lang="en-US" sz="2800" b="1" dirty="0">
                  <a:latin typeface="+mn-lt"/>
                </a:rPr>
                <a:t> </a:t>
              </a:r>
              <a:r>
                <a:rPr lang="en-US" sz="2800" dirty="0">
                  <a:latin typeface="+mn-lt"/>
                </a:rPr>
                <a:t>chose the sorting procedure. </a:t>
              </a:r>
            </a:p>
            <a:p>
              <a:pPr eaLnBrk="1" hangingPunct="1">
                <a:lnSpc>
                  <a:spcPct val="150000"/>
                </a:lnSpc>
                <a:defRPr/>
              </a:pPr>
              <a:r>
                <a:rPr lang="en-US" sz="2800" dirty="0">
                  <a:latin typeface="+mn-lt"/>
                </a:rPr>
                <a:t>OR Click on the </a:t>
              </a:r>
              <a:r>
                <a:rPr lang="en-US" sz="2800" b="1" dirty="0">
                  <a:latin typeface="+mn-lt"/>
                </a:rPr>
                <a:t>Home tab </a:t>
              </a:r>
              <a:r>
                <a:rPr lang="en-US" sz="2800" dirty="0">
                  <a:latin typeface="+mn-lt"/>
                </a:rPr>
                <a:t>then choose </a:t>
              </a:r>
              <a:r>
                <a:rPr lang="en-US" sz="2800" b="1" dirty="0">
                  <a:latin typeface="+mn-lt"/>
                </a:rPr>
                <a:t>Sort and Filter </a:t>
              </a:r>
              <a:r>
                <a:rPr lang="en-US" sz="2800" dirty="0">
                  <a:latin typeface="+mn-lt"/>
                </a:rPr>
                <a:t>from the Editing section.</a:t>
              </a:r>
            </a:p>
            <a:p>
              <a:pPr>
                <a:lnSpc>
                  <a:spcPct val="150000"/>
                </a:lnSpc>
                <a:defRPr/>
              </a:pPr>
              <a:endParaRPr lang="en-US" sz="2000" b="1" dirty="0">
                <a:solidFill>
                  <a:schemeClr val="accent1"/>
                </a:solidFill>
                <a:latin typeface="Calibri" pitchFamily="34" charset="0"/>
              </a:endParaRPr>
            </a:p>
            <a:p>
              <a:pPr>
                <a:lnSpc>
                  <a:spcPct val="150000"/>
                </a:lnSpc>
                <a:defRPr/>
              </a:pPr>
              <a:endParaRPr lang="en-US" sz="2000" dirty="0">
                <a:latin typeface="Calibri" pitchFamily="34" charset="0"/>
              </a:endParaRPr>
            </a:p>
          </p:txBody>
        </p:sp>
      </p:grpSp>
      <p:sp>
        <p:nvSpPr>
          <p:cNvPr id="75782" name="Rectangle 12"/>
          <p:cNvSpPr>
            <a:spLocks noChangeArrowheads="1"/>
          </p:cNvSpPr>
          <p:nvPr/>
        </p:nvSpPr>
        <p:spPr bwMode="auto">
          <a:xfrm>
            <a:off x="1143000" y="4038600"/>
            <a:ext cx="66976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 name="Date Placeholder 12"/>
          <p:cNvSpPr>
            <a:spLocks noGrp="1"/>
          </p:cNvSpPr>
          <p:nvPr>
            <p:ph type="dt" sz="quarter" idx="10"/>
          </p:nvPr>
        </p:nvSpPr>
        <p:spPr/>
        <p:txBody>
          <a:bodyPr/>
          <a:lstStyle/>
          <a:p>
            <a:pPr>
              <a:defRPr/>
            </a:pPr>
            <a:fld id="{D3D0A898-C8F4-4042-AF59-93B7E94FDD4D}" type="datetime1">
              <a:rPr lang="en-US">
                <a:solidFill>
                  <a:schemeClr val="tx1">
                    <a:tint val="75000"/>
                  </a:schemeClr>
                </a:solidFill>
              </a:rPr>
              <a:pPr>
                <a:defRPr/>
              </a:pPr>
              <a:t>7/7/2016</a:t>
            </a:fld>
            <a:endParaRPr lang="en-US">
              <a:solidFill>
                <a:schemeClr val="tx1">
                  <a:tint val="75000"/>
                </a:schemeClr>
              </a:solidFill>
            </a:endParaRPr>
          </a:p>
        </p:txBody>
      </p:sp>
      <p:sp>
        <p:nvSpPr>
          <p:cNvPr id="15" name="Footer Placeholder 14"/>
          <p:cNvSpPr>
            <a:spLocks noGrp="1"/>
          </p:cNvSpPr>
          <p:nvPr>
            <p:ph type="ftr" sz="quarter" idx="11"/>
          </p:nvPr>
        </p:nvSpPr>
        <p:spPr/>
        <p:txBody>
          <a:bodyPr/>
          <a:lstStyle/>
          <a:p>
            <a:pPr>
              <a:defRPr/>
            </a:pPr>
            <a:r>
              <a:rPr lang="en-US">
                <a:solidFill>
                  <a:schemeClr val="tx1">
                    <a:tint val="75000"/>
                  </a:schemeClr>
                </a:solidFill>
              </a:rPr>
              <a:t>CSC 1100                                   </a:t>
            </a:r>
          </a:p>
        </p:txBody>
      </p:sp>
      <p:sp>
        <p:nvSpPr>
          <p:cNvPr id="14" name="Slide Number Placeholder 13"/>
          <p:cNvSpPr>
            <a:spLocks noGrp="1"/>
          </p:cNvSpPr>
          <p:nvPr>
            <p:ph type="sldNum" sz="quarter" idx="12"/>
          </p:nvPr>
        </p:nvSpPr>
        <p:spPr/>
        <p:txBody>
          <a:bodyPr/>
          <a:lstStyle/>
          <a:p>
            <a:pPr>
              <a:defRPr/>
            </a:pPr>
            <a:fld id="{CBCC5FE5-4F76-49B4-BB3D-9828D13248B8}" type="slidenum">
              <a:rPr lang="en-US">
                <a:solidFill>
                  <a:schemeClr val="tx1">
                    <a:tint val="75000"/>
                  </a:schemeClr>
                </a:solidFill>
              </a:rPr>
              <a:pPr>
                <a:defRPr/>
              </a:pPr>
              <a:t>51</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checkerboard(across)">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p:cNvSpPr>
            <a:spLocks noGrp="1"/>
          </p:cNvSpPr>
          <p:nvPr>
            <p:ph type="title"/>
          </p:nvPr>
        </p:nvSpPr>
        <p:spPr>
          <a:xfrm>
            <a:off x="457200" y="274638"/>
            <a:ext cx="8229600" cy="639762"/>
          </a:xfrm>
        </p:spPr>
        <p:txBody>
          <a:bodyPr rtlCol="0">
            <a:normAutofit fontScale="90000"/>
          </a:bodyPr>
          <a:lstStyle/>
          <a:p>
            <a:pPr fontAlgn="auto">
              <a:lnSpc>
                <a:spcPct val="150000"/>
              </a:lnSpc>
              <a:spcAft>
                <a:spcPts val="0"/>
              </a:spcAft>
              <a:defRPr/>
            </a:pPr>
            <a:r>
              <a:rPr lang="en-US" sz="2400" dirty="0" smtClean="0">
                <a:latin typeface="Calibri" pitchFamily="34" charset="0"/>
              </a:rPr>
              <a:t/>
            </a:r>
            <a:br>
              <a:rPr lang="en-US" sz="2400" dirty="0" smtClean="0">
                <a:latin typeface="Calibri" pitchFamily="34" charset="0"/>
              </a:rPr>
            </a:br>
            <a:r>
              <a:rPr lang="en-US" sz="3200" b="1" dirty="0" smtClean="0">
                <a:latin typeface="Times New Roman" pitchFamily="18" charset="0"/>
                <a:cs typeface="Times New Roman" pitchFamily="18" charset="0"/>
              </a:rPr>
              <a:t>Complex sorts</a:t>
            </a:r>
          </a:p>
        </p:txBody>
      </p:sp>
      <p:sp>
        <p:nvSpPr>
          <p:cNvPr id="77827" name="Rectangle 13"/>
          <p:cNvSpPr>
            <a:spLocks noGrp="1" noChangeArrowheads="1"/>
          </p:cNvSpPr>
          <p:nvPr>
            <p:ph idx="1"/>
          </p:nvPr>
        </p:nvSpPr>
        <p:spPr>
          <a:xfrm>
            <a:off x="228600" y="838200"/>
            <a:ext cx="8686800" cy="5715000"/>
          </a:xfrm>
        </p:spPr>
        <p:txBody>
          <a:bodyPr/>
          <a:lstStyle/>
          <a:p>
            <a:pPr>
              <a:lnSpc>
                <a:spcPct val="150000"/>
              </a:lnSpc>
              <a:buFont typeface="Wingdings 2" panose="05020102010507070707" pitchFamily="18" charset="2"/>
              <a:buNone/>
            </a:pPr>
            <a:r>
              <a:rPr lang="en-GB" sz="2500" b="1" smtClean="0"/>
              <a:t>To sort by multiple columns, follow these steps:</a:t>
            </a:r>
          </a:p>
          <a:p>
            <a:pPr lvl="1">
              <a:lnSpc>
                <a:spcPct val="150000"/>
              </a:lnSpc>
            </a:pPr>
            <a:r>
              <a:rPr lang="en-GB" smtClean="0"/>
              <a:t>Highlight the cells, rows, or columns that will be sorted. </a:t>
            </a:r>
          </a:p>
          <a:p>
            <a:pPr lvl="1">
              <a:lnSpc>
                <a:spcPct val="150000"/>
              </a:lnSpc>
              <a:buFontTx/>
              <a:buChar char="•"/>
            </a:pPr>
            <a:r>
              <a:rPr lang="en-GB" smtClean="0"/>
              <a:t>Select </a:t>
            </a:r>
            <a:r>
              <a:rPr lang="en-GB" b="1" smtClean="0"/>
              <a:t>Data|Sort</a:t>
            </a:r>
            <a:r>
              <a:rPr lang="en-GB" smtClean="0"/>
              <a:t> from the ribbon. </a:t>
            </a:r>
          </a:p>
          <a:p>
            <a:pPr lvl="1">
              <a:lnSpc>
                <a:spcPct val="150000"/>
              </a:lnSpc>
            </a:pPr>
            <a:r>
              <a:rPr lang="en-GB" smtClean="0"/>
              <a:t>From the </a:t>
            </a:r>
            <a:r>
              <a:rPr lang="en-GB" b="1" smtClean="0"/>
              <a:t>Sort</a:t>
            </a:r>
            <a:r>
              <a:rPr lang="en-GB" smtClean="0"/>
              <a:t> dialog box, select the first column for sorting from the </a:t>
            </a:r>
            <a:r>
              <a:rPr lang="en-GB" b="1" smtClean="0"/>
              <a:t>Sort By</a:t>
            </a:r>
            <a:r>
              <a:rPr lang="en-GB" smtClean="0"/>
              <a:t> drop-down menu and choose either ascending or descending. </a:t>
            </a:r>
          </a:p>
          <a:p>
            <a:pPr lvl="1">
              <a:lnSpc>
                <a:spcPct val="150000"/>
              </a:lnSpc>
              <a:buFontTx/>
              <a:buChar char="•"/>
            </a:pPr>
            <a:r>
              <a:rPr lang="en-GB" smtClean="0"/>
              <a:t>Select the second column and, if necessary, the third sort column from the </a:t>
            </a:r>
            <a:r>
              <a:rPr lang="en-GB" b="1" smtClean="0"/>
              <a:t>Then By</a:t>
            </a:r>
            <a:r>
              <a:rPr lang="en-GB" smtClean="0"/>
              <a:t> drop-down menus.</a:t>
            </a:r>
            <a:br>
              <a:rPr lang="en-GB" smtClean="0"/>
            </a:br>
            <a:endParaRPr lang="en-GB" smtClean="0"/>
          </a:p>
          <a:p>
            <a:pPr>
              <a:lnSpc>
                <a:spcPct val="150000"/>
              </a:lnSpc>
            </a:pPr>
            <a:endParaRPr lang="en-GB" smtClean="0"/>
          </a:p>
        </p:txBody>
      </p:sp>
      <p:sp>
        <p:nvSpPr>
          <p:cNvPr id="4" name="Date Placeholder 3"/>
          <p:cNvSpPr>
            <a:spLocks noGrp="1"/>
          </p:cNvSpPr>
          <p:nvPr>
            <p:ph type="dt" sz="quarter" idx="10"/>
          </p:nvPr>
        </p:nvSpPr>
        <p:spPr/>
        <p:txBody>
          <a:bodyPr/>
          <a:lstStyle/>
          <a:p>
            <a:pPr>
              <a:defRPr/>
            </a:pPr>
            <a:fld id="{B65265D3-FF30-446B-9037-829775E0156F}"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A15738EA-93B1-4D88-BAA0-19B5C31AF8CC}" type="slidenum">
              <a:rPr lang="en-US">
                <a:solidFill>
                  <a:schemeClr val="tx1">
                    <a:tint val="75000"/>
                  </a:schemeClr>
                </a:solidFill>
              </a:rPr>
              <a:pPr>
                <a:defRPr/>
              </a:pPr>
              <a:t>52</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5"/>
          <p:cNvGrpSpPr>
            <a:grpSpLocks/>
          </p:cNvGrpSpPr>
          <p:nvPr/>
        </p:nvGrpSpPr>
        <p:grpSpPr bwMode="auto">
          <a:xfrm>
            <a:off x="1223963" y="1700213"/>
            <a:ext cx="6697662" cy="3459162"/>
            <a:chOff x="0" y="0"/>
            <a:chExt cx="4219" cy="2179"/>
          </a:xfrm>
        </p:grpSpPr>
        <p:sp>
          <p:nvSpPr>
            <p:cNvPr id="78859"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8860" name="Rectangle 3"/>
            <p:cNvSpPr>
              <a:spLocks noChangeArrowheads="1"/>
            </p:cNvSpPr>
            <p:nvPr/>
          </p:nvSpPr>
          <p:spPr bwMode="auto">
            <a:xfrm>
              <a:off x="0" y="0"/>
              <a:ext cx="4219" cy="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900">
                <a:latin typeface="Verdana" panose="020B0604030504040204" pitchFamily="34" charset="0"/>
              </a:endParaRPr>
            </a:p>
            <a:p>
              <a:pPr lvl="1">
                <a:buFontTx/>
                <a:buAutoNum type="arabicPeriod"/>
              </a:pPr>
              <a:r>
                <a:rPr lang="en-GB" sz="900">
                  <a:latin typeface="Verdana" panose="020B0604030504040204" pitchFamily="34" charset="0"/>
                </a:rPr>
                <a:t>  </a:t>
              </a:r>
              <a:r>
                <a:rPr lang="en-GB" sz="20300">
                  <a:latin typeface="Verdana" panose="020B0604030504040204" pitchFamily="34" charset="0"/>
                </a:rPr>
                <a:t> </a:t>
              </a:r>
              <a:r>
                <a:rPr lang="en-GB" sz="900">
                  <a:latin typeface="Verdana" panose="020B0604030504040204" pitchFamily="34" charset="0"/>
                </a:rPr>
                <a:t>                                                                             </a:t>
              </a:r>
            </a:p>
            <a:p>
              <a:endParaRPr lang="en-GB" sz="900">
                <a:latin typeface="Verdana" panose="020B0604030504040204" pitchFamily="34" charset="0"/>
              </a:endParaRPr>
            </a:p>
          </p:txBody>
        </p:sp>
      </p:grpSp>
      <p:grpSp>
        <p:nvGrpSpPr>
          <p:cNvPr id="3" name="Group 8"/>
          <p:cNvGrpSpPr>
            <a:grpSpLocks/>
          </p:cNvGrpSpPr>
          <p:nvPr/>
        </p:nvGrpSpPr>
        <p:grpSpPr bwMode="auto">
          <a:xfrm>
            <a:off x="381000" y="763588"/>
            <a:ext cx="8763000" cy="5335587"/>
            <a:chOff x="-5112" y="-688"/>
            <a:chExt cx="9331" cy="1372"/>
          </a:xfrm>
        </p:grpSpPr>
        <p:sp>
          <p:nvSpPr>
            <p:cNvPr id="78857" name="Rectangle 6"/>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8858" name="Rectangle 7"/>
            <p:cNvSpPr>
              <a:spLocks noChangeArrowheads="1"/>
            </p:cNvSpPr>
            <p:nvPr/>
          </p:nvSpPr>
          <p:spPr bwMode="auto">
            <a:xfrm>
              <a:off x="-5112" y="-688"/>
              <a:ext cx="9088"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900">
                <a:latin typeface="Verdana" panose="020B0604030504040204" pitchFamily="34" charset="0"/>
              </a:endParaRPr>
            </a:p>
            <a:p>
              <a:pPr algn="just">
                <a:lnSpc>
                  <a:spcPct val="200000"/>
                </a:lnSpc>
                <a:buFontTx/>
                <a:buChar char="•"/>
              </a:pPr>
              <a:r>
                <a:rPr lang="en-GB" sz="2200">
                  <a:latin typeface="Calibri" panose="020F0502020204030204" pitchFamily="34" charset="0"/>
                </a:rPr>
                <a:t>If the cells you highlighted included the text headings in the first row, mark </a:t>
              </a:r>
              <a:r>
                <a:rPr lang="en-GB" sz="2200" b="1">
                  <a:latin typeface="Calibri" panose="020F0502020204030204" pitchFamily="34" charset="0"/>
                </a:rPr>
                <a:t>My data has Headers </a:t>
              </a:r>
              <a:r>
                <a:rPr lang="en-GB" sz="2200">
                  <a:latin typeface="Calibri" panose="020F0502020204030204" pitchFamily="34" charset="0"/>
                </a:rPr>
                <a:t>and the first row will remain at the top of the worksheet. </a:t>
              </a:r>
            </a:p>
            <a:p>
              <a:endParaRPr lang="en-GB"/>
            </a:p>
          </p:txBody>
        </p:sp>
      </p:grpSp>
      <p:pic>
        <p:nvPicPr>
          <p:cNvPr id="788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845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 y="228600"/>
            <a:ext cx="7924800" cy="584200"/>
          </a:xfrm>
          <a:prstGeom prst="rect">
            <a:avLst/>
          </a:prstGeom>
          <a:noFill/>
        </p:spPr>
        <p:txBody>
          <a:bodyPr>
            <a:spAutoFit/>
          </a:bodyPr>
          <a:lstStyle/>
          <a:p>
            <a:pPr eaLnBrk="1" hangingPunct="1">
              <a:defRPr/>
            </a:pPr>
            <a:r>
              <a:rPr lang="en-US" sz="3200" b="1" dirty="0">
                <a:latin typeface="Times New Roman" pitchFamily="18" charset="0"/>
                <a:ea typeface="+mj-ea"/>
                <a:cs typeface="Times New Roman" pitchFamily="18" charset="0"/>
              </a:rPr>
              <a:t>Complex sorts</a:t>
            </a:r>
          </a:p>
        </p:txBody>
      </p:sp>
      <p:sp>
        <p:nvSpPr>
          <p:cNvPr id="10" name="Date Placeholder 9"/>
          <p:cNvSpPr>
            <a:spLocks noGrp="1"/>
          </p:cNvSpPr>
          <p:nvPr>
            <p:ph type="dt" sz="quarter" idx="10"/>
          </p:nvPr>
        </p:nvSpPr>
        <p:spPr/>
        <p:txBody>
          <a:bodyPr/>
          <a:lstStyle/>
          <a:p>
            <a:pPr>
              <a:defRPr/>
            </a:pPr>
            <a:fld id="{CF980A05-71E6-45BC-BD37-9C7165E74DE2}" type="datetime1">
              <a:rPr lang="en-US">
                <a:solidFill>
                  <a:schemeClr val="tx1">
                    <a:tint val="75000"/>
                  </a:schemeClr>
                </a:solidFill>
              </a:rPr>
              <a:pPr>
                <a:defRPr/>
              </a:pPr>
              <a:t>7/7/2016</a:t>
            </a:fld>
            <a:endParaRPr lang="en-US">
              <a:solidFill>
                <a:schemeClr val="tx1">
                  <a:tint val="75000"/>
                </a:schemeClr>
              </a:solidFill>
            </a:endParaRPr>
          </a:p>
        </p:txBody>
      </p:sp>
      <p:sp>
        <p:nvSpPr>
          <p:cNvPr id="13" name="Footer Placeholder 12"/>
          <p:cNvSpPr>
            <a:spLocks noGrp="1"/>
          </p:cNvSpPr>
          <p:nvPr>
            <p:ph type="ftr" sz="quarter" idx="11"/>
          </p:nvPr>
        </p:nvSpPr>
        <p:spPr/>
        <p:txBody>
          <a:bodyPr/>
          <a:lstStyle/>
          <a:p>
            <a:pPr>
              <a:defRPr/>
            </a:pPr>
            <a:r>
              <a:rPr lang="en-US">
                <a:solidFill>
                  <a:schemeClr val="tx1">
                    <a:tint val="75000"/>
                  </a:schemeClr>
                </a:solidFill>
              </a:rPr>
              <a:t>CSC 1100                                   </a:t>
            </a:r>
          </a:p>
        </p:txBody>
      </p:sp>
      <p:sp>
        <p:nvSpPr>
          <p:cNvPr id="11" name="Slide Number Placeholder 10"/>
          <p:cNvSpPr>
            <a:spLocks noGrp="1"/>
          </p:cNvSpPr>
          <p:nvPr>
            <p:ph type="sldNum" sz="quarter" idx="12"/>
          </p:nvPr>
        </p:nvSpPr>
        <p:spPr/>
        <p:txBody>
          <a:bodyPr/>
          <a:lstStyle/>
          <a:p>
            <a:pPr>
              <a:defRPr/>
            </a:pPr>
            <a:fld id="{2F606621-D202-4000-A278-73F2718D8D8C}" type="slidenum">
              <a:rPr lang="en-US">
                <a:solidFill>
                  <a:schemeClr val="tx1">
                    <a:tint val="75000"/>
                  </a:schemeClr>
                </a:solidFill>
              </a:rPr>
              <a:pPr>
                <a:defRPr/>
              </a:pPr>
              <a:t>53</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838200"/>
            <a:ext cx="8229600" cy="838200"/>
            <a:chOff x="-480" y="-48"/>
            <a:chExt cx="5184" cy="528"/>
          </a:xfrm>
        </p:grpSpPr>
        <p:sp>
          <p:nvSpPr>
            <p:cNvPr id="80910" name="Rectangle 2"/>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0911" name="Rectangle 3"/>
            <p:cNvSpPr>
              <a:spLocks noChangeArrowheads="1"/>
            </p:cNvSpPr>
            <p:nvPr/>
          </p:nvSpPr>
          <p:spPr bwMode="auto">
            <a:xfrm>
              <a:off x="-480" y="-48"/>
              <a:ext cx="51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900">
                <a:latin typeface="Verdana" panose="020B0604030504040204" pitchFamily="34" charset="0"/>
              </a:endParaRPr>
            </a:p>
            <a:p>
              <a:pPr lvl="1">
                <a:buFontTx/>
                <a:buChar char="•"/>
              </a:pPr>
              <a:r>
                <a:rPr lang="en-GB">
                  <a:latin typeface="Verdana" panose="020B0604030504040204" pitchFamily="34" charset="0"/>
                </a:rPr>
                <a:t>Click the </a:t>
              </a:r>
              <a:r>
                <a:rPr lang="en-GB" b="1">
                  <a:latin typeface="Verdana" panose="020B0604030504040204" pitchFamily="34" charset="0"/>
                </a:rPr>
                <a:t>Options</a:t>
              </a:r>
              <a:r>
                <a:rPr lang="en-GB">
                  <a:latin typeface="Verdana" panose="020B0604030504040204" pitchFamily="34" charset="0"/>
                </a:rPr>
                <a:t> button to sort top to bottom or left to right</a:t>
              </a:r>
              <a:br>
                <a:rPr lang="en-GB">
                  <a:latin typeface="Verdana" panose="020B0604030504040204" pitchFamily="34" charset="0"/>
                </a:rPr>
              </a:br>
              <a:endParaRPr lang="en-GB">
                <a:latin typeface="Verdana" panose="020B0604030504040204" pitchFamily="34" charset="0"/>
              </a:endParaRPr>
            </a:p>
            <a:p>
              <a:endParaRPr lang="en-GB"/>
            </a:p>
          </p:txBody>
        </p:sp>
      </p:grpSp>
      <p:grpSp>
        <p:nvGrpSpPr>
          <p:cNvPr id="80899" name="Group 8"/>
          <p:cNvGrpSpPr>
            <a:grpSpLocks/>
          </p:cNvGrpSpPr>
          <p:nvPr/>
        </p:nvGrpSpPr>
        <p:grpSpPr bwMode="auto">
          <a:xfrm>
            <a:off x="1600200" y="7010400"/>
            <a:ext cx="6697663" cy="2163763"/>
            <a:chOff x="0" y="0"/>
            <a:chExt cx="4219" cy="1363"/>
          </a:xfrm>
        </p:grpSpPr>
        <p:sp>
          <p:nvSpPr>
            <p:cNvPr id="80908" name="Rectangle 5"/>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0909" name="Rectangle 6"/>
            <p:cNvSpPr>
              <a:spLocks noChangeArrowheads="1"/>
            </p:cNvSpPr>
            <p:nvPr/>
          </p:nvSpPr>
          <p:spPr bwMode="auto">
            <a:xfrm>
              <a:off x="0" y="0"/>
              <a:ext cx="4219" cy="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900">
                <a:latin typeface="Verdana" panose="020B0604030504040204" pitchFamily="34" charset="0"/>
              </a:endParaRPr>
            </a:p>
            <a:p>
              <a:pPr lvl="1">
                <a:buFontTx/>
                <a:buAutoNum type="arabicPeriod"/>
              </a:pPr>
              <a:r>
                <a:rPr lang="en-GB" sz="900">
                  <a:latin typeface="Verdana" panose="020B0604030504040204" pitchFamily="34" charset="0"/>
                </a:rPr>
                <a:t>  </a:t>
              </a:r>
              <a:r>
                <a:rPr lang="en-GB" sz="11800">
                  <a:latin typeface="Verdana" panose="020B0604030504040204" pitchFamily="34" charset="0"/>
                </a:rPr>
                <a:t> </a:t>
              </a:r>
              <a:r>
                <a:rPr lang="en-GB" sz="900">
                  <a:latin typeface="Verdana" panose="020B0604030504040204" pitchFamily="34" charset="0"/>
                </a:rPr>
                <a:t>                                                                                   </a:t>
              </a:r>
            </a:p>
            <a:p>
              <a:endParaRPr lang="en-GB" sz="900">
                <a:latin typeface="Verdana" panose="020B0604030504040204" pitchFamily="34" charset="0"/>
              </a:endParaRPr>
            </a:p>
          </p:txBody>
        </p:sp>
      </p:grpSp>
      <p:grpSp>
        <p:nvGrpSpPr>
          <p:cNvPr id="4" name="Group 11"/>
          <p:cNvGrpSpPr>
            <a:grpSpLocks/>
          </p:cNvGrpSpPr>
          <p:nvPr/>
        </p:nvGrpSpPr>
        <p:grpSpPr bwMode="auto">
          <a:xfrm>
            <a:off x="457200" y="5486400"/>
            <a:ext cx="8229600" cy="730250"/>
            <a:chOff x="-192" y="0"/>
            <a:chExt cx="5184" cy="460"/>
          </a:xfrm>
        </p:grpSpPr>
        <p:sp>
          <p:nvSpPr>
            <p:cNvPr id="80906" name="Rectangle 9"/>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0907" name="Rectangle 10"/>
            <p:cNvSpPr>
              <a:spLocks noChangeArrowheads="1"/>
            </p:cNvSpPr>
            <p:nvPr/>
          </p:nvSpPr>
          <p:spPr bwMode="auto">
            <a:xfrm>
              <a:off x="-192" y="0"/>
              <a:ext cx="518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900">
                <a:latin typeface="Verdana" panose="020B0604030504040204" pitchFamily="34" charset="0"/>
              </a:endParaRPr>
            </a:p>
            <a:p>
              <a:pPr lvl="1">
                <a:buFontTx/>
                <a:buChar char="•"/>
              </a:pPr>
              <a:r>
                <a:rPr lang="en-GB">
                  <a:solidFill>
                    <a:srgbClr val="002060"/>
                  </a:solidFill>
                  <a:latin typeface="Verdana" panose="020B0604030504040204" pitchFamily="34" charset="0"/>
                </a:rPr>
                <a:t>Click </a:t>
              </a:r>
              <a:r>
                <a:rPr lang="en-GB" b="1">
                  <a:solidFill>
                    <a:srgbClr val="002060"/>
                  </a:solidFill>
                  <a:latin typeface="Verdana" panose="020B0604030504040204" pitchFamily="34" charset="0"/>
                </a:rPr>
                <a:t>OK</a:t>
              </a:r>
              <a:r>
                <a:rPr lang="en-GB">
                  <a:solidFill>
                    <a:srgbClr val="002060"/>
                  </a:solidFill>
                  <a:latin typeface="Verdana" panose="020B0604030504040204" pitchFamily="34" charset="0"/>
                </a:rPr>
                <a:t> to execute the sort. </a:t>
              </a:r>
            </a:p>
            <a:p>
              <a:endParaRPr lang="en-GB">
                <a:solidFill>
                  <a:srgbClr val="002060"/>
                </a:solidFill>
              </a:endParaRPr>
            </a:p>
          </p:txBody>
        </p:sp>
      </p:grpSp>
      <p:pic>
        <p:nvPicPr>
          <p:cNvPr id="809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92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09600" y="228600"/>
            <a:ext cx="7467600" cy="584200"/>
          </a:xfrm>
          <a:prstGeom prst="rect">
            <a:avLst/>
          </a:prstGeom>
          <a:noFill/>
        </p:spPr>
        <p:txBody>
          <a:bodyPr>
            <a:spAutoFit/>
          </a:bodyPr>
          <a:lstStyle/>
          <a:p>
            <a:pPr eaLnBrk="1" hangingPunct="1">
              <a:defRPr/>
            </a:pPr>
            <a:r>
              <a:rPr lang="en-US" sz="3200" b="1" dirty="0">
                <a:latin typeface="Times New Roman" pitchFamily="18" charset="0"/>
                <a:ea typeface="+mj-ea"/>
                <a:cs typeface="Times New Roman" pitchFamily="18" charset="0"/>
              </a:rPr>
              <a:t>Complex sorts</a:t>
            </a:r>
          </a:p>
        </p:txBody>
      </p:sp>
      <p:sp>
        <p:nvSpPr>
          <p:cNvPr id="13" name="Date Placeholder 12"/>
          <p:cNvSpPr>
            <a:spLocks noGrp="1"/>
          </p:cNvSpPr>
          <p:nvPr>
            <p:ph type="dt" sz="quarter" idx="10"/>
          </p:nvPr>
        </p:nvSpPr>
        <p:spPr/>
        <p:txBody>
          <a:bodyPr/>
          <a:lstStyle/>
          <a:p>
            <a:pPr>
              <a:defRPr/>
            </a:pPr>
            <a:fld id="{A7C48AA9-A215-4558-B9B6-37105546E4AE}" type="datetime1">
              <a:rPr lang="en-US">
                <a:solidFill>
                  <a:schemeClr val="tx1">
                    <a:tint val="75000"/>
                  </a:schemeClr>
                </a:solidFill>
              </a:rPr>
              <a:pPr>
                <a:defRPr/>
              </a:pPr>
              <a:t>7/7/2016</a:t>
            </a:fld>
            <a:endParaRPr lang="en-US">
              <a:solidFill>
                <a:schemeClr val="tx1">
                  <a:tint val="75000"/>
                </a:schemeClr>
              </a:solidFill>
            </a:endParaRPr>
          </a:p>
        </p:txBody>
      </p:sp>
      <p:sp>
        <p:nvSpPr>
          <p:cNvPr id="16" name="Footer Placeholder 15"/>
          <p:cNvSpPr>
            <a:spLocks noGrp="1"/>
          </p:cNvSpPr>
          <p:nvPr>
            <p:ph type="ftr" sz="quarter" idx="11"/>
          </p:nvPr>
        </p:nvSpPr>
        <p:spPr/>
        <p:txBody>
          <a:bodyPr/>
          <a:lstStyle/>
          <a:p>
            <a:pPr>
              <a:defRPr/>
            </a:pPr>
            <a:r>
              <a:rPr lang="en-US">
                <a:solidFill>
                  <a:schemeClr val="tx1">
                    <a:tint val="75000"/>
                  </a:schemeClr>
                </a:solidFill>
              </a:rPr>
              <a:t>CSC 1100                                   </a:t>
            </a:r>
          </a:p>
        </p:txBody>
      </p:sp>
      <p:sp>
        <p:nvSpPr>
          <p:cNvPr id="14" name="Slide Number Placeholder 13"/>
          <p:cNvSpPr>
            <a:spLocks noGrp="1"/>
          </p:cNvSpPr>
          <p:nvPr>
            <p:ph type="sldNum" sz="quarter" idx="12"/>
          </p:nvPr>
        </p:nvSpPr>
        <p:spPr/>
        <p:txBody>
          <a:bodyPr/>
          <a:lstStyle/>
          <a:p>
            <a:pPr>
              <a:defRPr/>
            </a:pPr>
            <a:fld id="{9C6D06A6-E22F-4BB9-88F6-15BF55F4595E}" type="slidenum">
              <a:rPr lang="en-US">
                <a:solidFill>
                  <a:schemeClr val="tx1">
                    <a:tint val="75000"/>
                  </a:schemeClr>
                </a:solidFill>
              </a:rPr>
              <a:pPr>
                <a:defRPr/>
              </a:pPr>
              <a:t>54</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a:xfrm>
            <a:off x="304800" y="152400"/>
            <a:ext cx="8610600" cy="838200"/>
          </a:xfrm>
        </p:spPr>
        <p:txBody>
          <a:bodyPr/>
          <a:lstStyle/>
          <a:p>
            <a:r>
              <a:rPr lang="en-GB" sz="3200" b="1" smtClean="0">
                <a:latin typeface="Times New Roman" panose="02020603050405020304" pitchFamily="18" charset="0"/>
                <a:cs typeface="Times New Roman" panose="02020603050405020304" pitchFamily="18" charset="0"/>
              </a:rPr>
              <a:t>Filter data in Excel </a:t>
            </a:r>
          </a:p>
        </p:txBody>
      </p:sp>
      <p:sp>
        <p:nvSpPr>
          <p:cNvPr id="82947" name="Content Placeholder 5"/>
          <p:cNvSpPr>
            <a:spLocks noGrp="1"/>
          </p:cNvSpPr>
          <p:nvPr>
            <p:ph idx="1"/>
          </p:nvPr>
        </p:nvSpPr>
        <p:spPr>
          <a:xfrm>
            <a:off x="228600" y="990600"/>
            <a:ext cx="8686800" cy="5334000"/>
          </a:xfrm>
        </p:spPr>
        <p:txBody>
          <a:bodyPr/>
          <a:lstStyle/>
          <a:p>
            <a:r>
              <a:rPr lang="en-GB" sz="2700" smtClean="0"/>
              <a:t>Option 1: </a:t>
            </a:r>
            <a:r>
              <a:rPr lang="en-GB" sz="2700" b="1" smtClean="0"/>
              <a:t>Apply the AutoFilters</a:t>
            </a:r>
          </a:p>
          <a:p>
            <a:pPr lvl="1"/>
            <a:r>
              <a:rPr lang="en-GB" sz="2700" smtClean="0"/>
              <a:t>Click the </a:t>
            </a:r>
            <a:r>
              <a:rPr lang="en-GB" sz="2700" b="1" smtClean="0"/>
              <a:t>Filter button </a:t>
            </a:r>
            <a:r>
              <a:rPr lang="en-GB" sz="2700" smtClean="0"/>
              <a:t>on your </a:t>
            </a:r>
            <a:r>
              <a:rPr lang="en-GB" sz="2700" b="1" smtClean="0"/>
              <a:t>Data ribbon</a:t>
            </a:r>
            <a:r>
              <a:rPr lang="en-GB" sz="2700" smtClean="0"/>
              <a:t>.</a:t>
            </a:r>
            <a:r>
              <a:rPr lang="en-GB" sz="2700" b="1" smtClean="0"/>
              <a:t> </a:t>
            </a:r>
            <a:r>
              <a:rPr lang="en-GB" sz="2700" smtClean="0"/>
              <a:t>Excel adds arrows to the right of each of your column headings. </a:t>
            </a:r>
          </a:p>
          <a:p>
            <a:pPr lvl="1"/>
            <a:r>
              <a:rPr lang="en-GB" sz="2700" smtClean="0"/>
              <a:t>Click one of the column’s down arrows to open the filter list. Excel analyzes the data in that column and displays one of each item in the filter list with a check box to the left of each item. </a:t>
            </a:r>
          </a:p>
          <a:p>
            <a:pPr lvl="1"/>
            <a:r>
              <a:rPr lang="en-GB" sz="2700" smtClean="0"/>
              <a:t>Deselect all data values you don’t want to see.</a:t>
            </a:r>
          </a:p>
          <a:p>
            <a:pPr lvl="1"/>
            <a:r>
              <a:rPr lang="en-GB" sz="2700" smtClean="0"/>
              <a:t>Click the </a:t>
            </a:r>
            <a:r>
              <a:rPr lang="en-GB" sz="2700" b="1" smtClean="0"/>
              <a:t>OK </a:t>
            </a:r>
            <a:r>
              <a:rPr lang="en-GB" sz="2700" smtClean="0"/>
              <a:t>button to display the filtered data. The data you filtered out isn’t gone from your table permanently but only for the present. </a:t>
            </a:r>
          </a:p>
          <a:p>
            <a:pPr lvl="1"/>
            <a:r>
              <a:rPr lang="en-GB" sz="2700" smtClean="0"/>
              <a:t>Click the ribbon’s </a:t>
            </a:r>
            <a:r>
              <a:rPr lang="en-GB" sz="2700" b="1" smtClean="0"/>
              <a:t>Filter button </a:t>
            </a:r>
            <a:r>
              <a:rPr lang="en-GB" sz="2700" smtClean="0"/>
              <a:t>again to restore your database to its full set of values.</a:t>
            </a:r>
            <a:endParaRPr lang="en-GB" sz="2700" b="1" smtClean="0"/>
          </a:p>
        </p:txBody>
      </p:sp>
      <p:sp>
        <p:nvSpPr>
          <p:cNvPr id="4" name="Date Placeholder 3"/>
          <p:cNvSpPr>
            <a:spLocks noGrp="1"/>
          </p:cNvSpPr>
          <p:nvPr>
            <p:ph type="dt" sz="quarter" idx="10"/>
          </p:nvPr>
        </p:nvSpPr>
        <p:spPr/>
        <p:txBody>
          <a:bodyPr/>
          <a:lstStyle/>
          <a:p>
            <a:pPr>
              <a:defRPr/>
            </a:pPr>
            <a:fld id="{42EDB09C-64E6-4D08-A19E-25ACDC681C7A}"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264C36D7-5E14-4F8F-AF18-D6D85FA4B909}" type="slidenum">
              <a:rPr lang="en-US">
                <a:solidFill>
                  <a:schemeClr val="tx1">
                    <a:tint val="75000"/>
                  </a:schemeClr>
                </a:solidFill>
              </a:rPr>
              <a:pPr>
                <a:defRPr/>
              </a:pPr>
              <a:t>55</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28600" y="152400"/>
            <a:ext cx="8686800" cy="685800"/>
          </a:xfrm>
        </p:spPr>
        <p:txBody>
          <a:bodyPr/>
          <a:lstStyle/>
          <a:p>
            <a:r>
              <a:rPr lang="en-GB" sz="3200" b="1" smtClean="0">
                <a:latin typeface="Times New Roman" panose="02020603050405020304" pitchFamily="18" charset="0"/>
                <a:cs typeface="Times New Roman" panose="02020603050405020304" pitchFamily="18" charset="0"/>
              </a:rPr>
              <a:t>Filter data in Excel </a:t>
            </a:r>
          </a:p>
        </p:txBody>
      </p:sp>
      <p:sp>
        <p:nvSpPr>
          <p:cNvPr id="83971" name="Content Placeholder 2"/>
          <p:cNvSpPr>
            <a:spLocks noGrp="1"/>
          </p:cNvSpPr>
          <p:nvPr>
            <p:ph idx="1"/>
          </p:nvPr>
        </p:nvSpPr>
        <p:spPr>
          <a:xfrm>
            <a:off x="228600" y="1066800"/>
            <a:ext cx="8686800" cy="5257800"/>
          </a:xfrm>
        </p:spPr>
        <p:txBody>
          <a:bodyPr/>
          <a:lstStyle/>
          <a:p>
            <a:r>
              <a:rPr lang="en-GB" smtClean="0"/>
              <a:t>Option 2: </a:t>
            </a:r>
            <a:r>
              <a:rPr lang="en-GB" b="1" smtClean="0"/>
              <a:t>Filtering by Selection.</a:t>
            </a:r>
          </a:p>
          <a:p>
            <a:pPr lvl="1"/>
            <a:r>
              <a:rPr lang="en-GB" sz="2800" smtClean="0"/>
              <a:t>Right-click over the value you want to filter by. </a:t>
            </a:r>
          </a:p>
          <a:p>
            <a:pPr lvl="1"/>
            <a:r>
              <a:rPr lang="en-GB" sz="2800" smtClean="0"/>
              <a:t>From the menu that appears, select </a:t>
            </a:r>
            <a:r>
              <a:rPr lang="en-GB" sz="2800" b="1" smtClean="0"/>
              <a:t>Filter </a:t>
            </a:r>
            <a:r>
              <a:rPr lang="en-GB" sz="2800" smtClean="0"/>
              <a:t>and then </a:t>
            </a:r>
            <a:r>
              <a:rPr lang="en-GB" sz="2800" b="1" smtClean="0"/>
              <a:t>Filter by Selected Cell’s Value. </a:t>
            </a:r>
          </a:p>
          <a:p>
            <a:pPr lvl="1"/>
            <a:r>
              <a:rPr lang="en-GB" sz="2800" b="1" smtClean="0"/>
              <a:t>Excel </a:t>
            </a:r>
            <a:r>
              <a:rPr lang="en-GB" sz="2800" smtClean="0"/>
              <a:t>filters away all data that does not match your selected value in that field.</a:t>
            </a:r>
          </a:p>
          <a:p>
            <a:pPr lvl="1"/>
            <a:r>
              <a:rPr lang="en-GB" sz="2800" smtClean="0"/>
              <a:t>Finally, your preferred  subset of data now appears in your worksheet. </a:t>
            </a:r>
          </a:p>
          <a:p>
            <a:pPr lvl="1"/>
            <a:r>
              <a:rPr lang="en-GB" sz="2800" smtClean="0"/>
              <a:t>Click the ribbon’s </a:t>
            </a:r>
            <a:r>
              <a:rPr lang="en-GB" sz="2800" b="1" smtClean="0"/>
              <a:t>Filter button </a:t>
            </a:r>
            <a:r>
              <a:rPr lang="en-GB" sz="2800" smtClean="0"/>
              <a:t>again to restore your database to its full set of values and to remove the subset from your screen.</a:t>
            </a:r>
            <a:endParaRPr lang="en-GB" sz="2800" b="1" smtClean="0"/>
          </a:p>
        </p:txBody>
      </p:sp>
      <p:sp>
        <p:nvSpPr>
          <p:cNvPr id="4" name="Date Placeholder 3"/>
          <p:cNvSpPr>
            <a:spLocks noGrp="1"/>
          </p:cNvSpPr>
          <p:nvPr>
            <p:ph type="dt" sz="quarter" idx="10"/>
          </p:nvPr>
        </p:nvSpPr>
        <p:spPr/>
        <p:txBody>
          <a:bodyPr/>
          <a:lstStyle/>
          <a:p>
            <a:pPr>
              <a:defRPr/>
            </a:pPr>
            <a:fld id="{F194EB6E-C06A-4603-A91C-C56E0D7C4CB3}"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281DC5E4-E8A0-4A44-A1F5-52EDC78B929A}" type="slidenum">
              <a:rPr lang="en-US">
                <a:solidFill>
                  <a:schemeClr val="tx1">
                    <a:tint val="75000"/>
                  </a:schemeClr>
                </a:solidFill>
              </a:rPr>
              <a:pPr>
                <a:defRPr/>
              </a:pPr>
              <a:t>56</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69963"/>
          </a:xfrm>
          <a:solidFill>
            <a:schemeClr val="accent6">
              <a:lumMod val="60000"/>
              <a:lumOff val="40000"/>
            </a:schemeClr>
          </a:solidFill>
        </p:spPr>
        <p:txBody>
          <a:bodyPr rtlCol="0">
            <a:normAutofit/>
          </a:bodyPr>
          <a:lstStyle/>
          <a:p>
            <a:pPr algn="ctr" fontAlgn="auto">
              <a:spcAft>
                <a:spcPts val="0"/>
              </a:spcAft>
              <a:defRPr/>
            </a:pP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Keyboard</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4995" name="Content Placeholder 2"/>
          <p:cNvSpPr>
            <a:spLocks noGrp="1"/>
          </p:cNvSpPr>
          <p:nvPr>
            <p:ph idx="1"/>
          </p:nvPr>
        </p:nvSpPr>
        <p:spPr>
          <a:xfrm>
            <a:off x="628650" y="1514475"/>
            <a:ext cx="7886700" cy="4662488"/>
          </a:xfrm>
        </p:spPr>
        <p:txBody>
          <a:bodyPr/>
          <a:lstStyle/>
          <a:p>
            <a:pPr>
              <a:lnSpc>
                <a:spcPct val="150000"/>
              </a:lnSpc>
            </a:pPr>
            <a:r>
              <a:rPr lang="en-GB" smtClean="0">
                <a:latin typeface="Times New Roman" panose="02020603050405020304" pitchFamily="18" charset="0"/>
                <a:cs typeface="Times New Roman" panose="02020603050405020304" pitchFamily="18" charset="0"/>
              </a:rPr>
              <a:t>A standard keyboard has four types of keys:</a:t>
            </a:r>
          </a:p>
          <a:p>
            <a:pPr lvl="1">
              <a:lnSpc>
                <a:spcPct val="150000"/>
              </a:lnSpc>
              <a:buFont typeface="Wingdings" panose="05000000000000000000" pitchFamily="2" charset="2"/>
              <a:buChar char="§"/>
            </a:pPr>
            <a:r>
              <a:rPr lang="en-GB" sz="2800" smtClean="0">
                <a:latin typeface="Times New Roman" panose="02020603050405020304" pitchFamily="18" charset="0"/>
                <a:cs typeface="Times New Roman" panose="02020603050405020304" pitchFamily="18" charset="0"/>
              </a:rPr>
              <a:t>Alphabetical/character keys</a:t>
            </a:r>
          </a:p>
          <a:p>
            <a:pPr lvl="1">
              <a:lnSpc>
                <a:spcPct val="150000"/>
              </a:lnSpc>
              <a:buFont typeface="Wingdings" panose="05000000000000000000" pitchFamily="2" charset="2"/>
              <a:buChar char="§"/>
            </a:pPr>
            <a:r>
              <a:rPr lang="en-GB" sz="2800" smtClean="0">
                <a:latin typeface="Times New Roman" panose="02020603050405020304" pitchFamily="18" charset="0"/>
                <a:cs typeface="Times New Roman" panose="02020603050405020304" pitchFamily="18" charset="0"/>
              </a:rPr>
              <a:t>Numeric keys</a:t>
            </a:r>
          </a:p>
          <a:p>
            <a:pPr lvl="1">
              <a:lnSpc>
                <a:spcPct val="150000"/>
              </a:lnSpc>
              <a:buFont typeface="Wingdings" panose="05000000000000000000" pitchFamily="2" charset="2"/>
              <a:buChar char="§"/>
            </a:pPr>
            <a:r>
              <a:rPr lang="en-GB" sz="2800" smtClean="0">
                <a:latin typeface="Times New Roman" panose="02020603050405020304" pitchFamily="18" charset="0"/>
                <a:cs typeface="Times New Roman" panose="02020603050405020304" pitchFamily="18" charset="0"/>
              </a:rPr>
              <a:t>Function keys</a:t>
            </a:r>
          </a:p>
          <a:p>
            <a:pPr lvl="1">
              <a:lnSpc>
                <a:spcPct val="150000"/>
              </a:lnSpc>
              <a:buFont typeface="Wingdings" panose="05000000000000000000" pitchFamily="2" charset="2"/>
              <a:buChar char="§"/>
            </a:pPr>
            <a:r>
              <a:rPr lang="en-GB" sz="2800" smtClean="0">
                <a:latin typeface="Times New Roman" panose="02020603050405020304" pitchFamily="18" charset="0"/>
                <a:cs typeface="Times New Roman" panose="02020603050405020304" pitchFamily="18" charset="0"/>
              </a:rPr>
              <a:t>Special keys</a:t>
            </a:r>
          </a:p>
        </p:txBody>
      </p:sp>
      <p:sp>
        <p:nvSpPr>
          <p:cNvPr id="849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409115-778B-4FAF-8BAE-FCD7E35CE8F3}" type="datetime1">
              <a:rPr lang="en-GB">
                <a:solidFill>
                  <a:srgbClr val="898989"/>
                </a:solidFill>
              </a:rPr>
              <a:pPr/>
              <a:t>07/07/2016</a:t>
            </a:fld>
            <a:endParaRPr lang="en-GB">
              <a:solidFill>
                <a:srgbClr val="898989"/>
              </a:solidFill>
            </a:endParaRPr>
          </a:p>
        </p:txBody>
      </p:sp>
      <p:sp>
        <p:nvSpPr>
          <p:cNvPr id="849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solidFill>
                  <a:srgbClr val="898989"/>
                </a:solidFill>
              </a:rPr>
              <a:t>BIT 1104 - Computer Systems</a:t>
            </a:r>
          </a:p>
        </p:txBody>
      </p:sp>
      <p:sp>
        <p:nvSpPr>
          <p:cNvPr id="849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48BC38-2055-4ACC-B37F-B82712F97108}" type="slidenum">
              <a:rPr lang="en-GB">
                <a:solidFill>
                  <a:srgbClr val="898989"/>
                </a:solidFill>
              </a:rPr>
              <a:pPr/>
              <a:t>57</a:t>
            </a:fld>
            <a:endParaRPr lang="en-GB">
              <a:solidFill>
                <a:srgbClr val="898989"/>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04800" y="152400"/>
            <a:ext cx="8534400" cy="762000"/>
          </a:xfrm>
        </p:spPr>
        <p:txBody>
          <a:bodyPr/>
          <a:lstStyle/>
          <a:p>
            <a:r>
              <a:rPr lang="en-GB" sz="3200" b="1" smtClean="0">
                <a:latin typeface="Times New Roman" panose="02020603050405020304" pitchFamily="18" charset="0"/>
                <a:cs typeface="Times New Roman" panose="02020603050405020304" pitchFamily="18" charset="0"/>
              </a:rPr>
              <a:t>Freeze row and Column Headers </a:t>
            </a:r>
          </a:p>
        </p:txBody>
      </p:sp>
      <p:sp>
        <p:nvSpPr>
          <p:cNvPr id="86019" name="Content Placeholder 2"/>
          <p:cNvSpPr>
            <a:spLocks noGrp="1"/>
          </p:cNvSpPr>
          <p:nvPr>
            <p:ph idx="1"/>
          </p:nvPr>
        </p:nvSpPr>
        <p:spPr>
          <a:xfrm>
            <a:off x="304800" y="1066800"/>
            <a:ext cx="8610600" cy="5257800"/>
          </a:xfrm>
        </p:spPr>
        <p:txBody>
          <a:bodyPr/>
          <a:lstStyle/>
          <a:p>
            <a:r>
              <a:rPr lang="en-GB" smtClean="0"/>
              <a:t>If you have a large worksheet with column and row headings, those headings will disappear as the worksheet is scrolled. By using the </a:t>
            </a:r>
            <a:r>
              <a:rPr lang="en-GB" b="1" smtClean="0"/>
              <a:t>Freeze Panes</a:t>
            </a:r>
            <a:r>
              <a:rPr lang="en-GB" smtClean="0"/>
              <a:t> feature, the headings can be visible at all times.</a:t>
            </a:r>
            <a:endParaRPr lang="en-GB" sz="2000" smtClean="0"/>
          </a:p>
          <a:p>
            <a:r>
              <a:rPr lang="en-GB" sz="2400" smtClean="0"/>
              <a:t>Click the label of the row below the row that should remain frozen at the top of the worksheet. </a:t>
            </a:r>
          </a:p>
          <a:p>
            <a:pPr lvl="1"/>
            <a:r>
              <a:rPr lang="en-GB" smtClean="0"/>
              <a:t>Display your </a:t>
            </a:r>
            <a:r>
              <a:rPr lang="en-GB" b="1" smtClean="0"/>
              <a:t>View ribbon </a:t>
            </a:r>
            <a:r>
              <a:rPr lang="en-GB" smtClean="0"/>
              <a:t>and click </a:t>
            </a:r>
            <a:r>
              <a:rPr lang="en-GB" b="1" smtClean="0"/>
              <a:t>Freeze Panes </a:t>
            </a:r>
            <a:r>
              <a:rPr lang="en-GB" smtClean="0"/>
              <a:t>to freeze all rows </a:t>
            </a:r>
            <a:r>
              <a:rPr lang="en-GB" sz="2800" smtClean="0"/>
              <a:t>selected row.</a:t>
            </a:r>
          </a:p>
          <a:p>
            <a:pPr lvl="1"/>
            <a:r>
              <a:rPr lang="en-GB" smtClean="0"/>
              <a:t>To  freeze the Top Row,  select </a:t>
            </a:r>
            <a:r>
              <a:rPr lang="en-GB" b="1" smtClean="0"/>
              <a:t>Freeze Top Row </a:t>
            </a:r>
            <a:r>
              <a:rPr lang="en-GB" smtClean="0"/>
              <a:t>from the Freeze Panes drop-down list, also select </a:t>
            </a:r>
            <a:r>
              <a:rPr lang="en-GB" b="1" smtClean="0"/>
              <a:t>Freeze First Column </a:t>
            </a:r>
            <a:r>
              <a:rPr lang="en-GB" smtClean="0"/>
              <a:t>to freeze the left most column.</a:t>
            </a:r>
          </a:p>
          <a:p>
            <a:pPr lvl="1">
              <a:lnSpc>
                <a:spcPct val="150000"/>
              </a:lnSpc>
              <a:buFontTx/>
              <a:buChar char="•"/>
            </a:pPr>
            <a:r>
              <a:rPr lang="en-GB" smtClean="0"/>
              <a:t>To remove the frozen panes, select </a:t>
            </a:r>
            <a:r>
              <a:rPr lang="en-GB" b="1" smtClean="0"/>
              <a:t>view|Unfreeze Panes</a:t>
            </a:r>
            <a:r>
              <a:rPr lang="en-GB" smtClean="0"/>
              <a:t>.</a:t>
            </a:r>
          </a:p>
          <a:p>
            <a:endParaRPr lang="en-GB" smtClean="0"/>
          </a:p>
        </p:txBody>
      </p:sp>
      <p:sp>
        <p:nvSpPr>
          <p:cNvPr id="4" name="Date Placeholder 3"/>
          <p:cNvSpPr>
            <a:spLocks noGrp="1"/>
          </p:cNvSpPr>
          <p:nvPr>
            <p:ph type="dt" sz="quarter" idx="10"/>
          </p:nvPr>
        </p:nvSpPr>
        <p:spPr/>
        <p:txBody>
          <a:bodyPr/>
          <a:lstStyle/>
          <a:p>
            <a:pPr>
              <a:defRPr/>
            </a:pPr>
            <a:fld id="{6BF16F76-337D-4D2D-AB13-3DD2FCD511F9}"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E4B9809F-A4EF-4CC6-97A9-D25CADCE56C2}" type="slidenum">
              <a:rPr lang="en-US">
                <a:solidFill>
                  <a:schemeClr val="tx1">
                    <a:tint val="75000"/>
                  </a:schemeClr>
                </a:solidFill>
              </a:rPr>
              <a:pPr>
                <a:defRPr/>
              </a:pPr>
              <a:t>58</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152400"/>
            <a:ext cx="8686800" cy="838200"/>
          </a:xfrm>
        </p:spPr>
        <p:txBody>
          <a:bodyPr/>
          <a:lstStyle/>
          <a:p>
            <a:r>
              <a:rPr lang="en-GB" sz="3200" b="1" smtClean="0">
                <a:latin typeface="Times New Roman" panose="02020603050405020304" pitchFamily="18" charset="0"/>
                <a:cs typeface="Times New Roman" panose="02020603050405020304" pitchFamily="18" charset="0"/>
              </a:rPr>
              <a:t>Merge Cells</a:t>
            </a:r>
          </a:p>
        </p:txBody>
      </p:sp>
      <p:sp>
        <p:nvSpPr>
          <p:cNvPr id="87043" name="Content Placeholder 2"/>
          <p:cNvSpPr>
            <a:spLocks noGrp="1"/>
          </p:cNvSpPr>
          <p:nvPr>
            <p:ph idx="1"/>
          </p:nvPr>
        </p:nvSpPr>
        <p:spPr>
          <a:xfrm>
            <a:off x="228600" y="990600"/>
            <a:ext cx="8686800" cy="5486400"/>
          </a:xfrm>
        </p:spPr>
        <p:txBody>
          <a:bodyPr/>
          <a:lstStyle/>
          <a:p>
            <a:r>
              <a:rPr lang="en-GB" b="1" smtClean="0"/>
              <a:t>Merge</a:t>
            </a:r>
            <a:r>
              <a:rPr lang="en-GB" smtClean="0"/>
              <a:t> - Combines two or more cells so that the contents of the cells can be centered or otherwise aligned across the width or length of all the cells.</a:t>
            </a:r>
          </a:p>
          <a:p>
            <a:endParaRPr lang="en-GB" sz="800" smtClean="0"/>
          </a:p>
          <a:p>
            <a:pPr lvl="1"/>
            <a:r>
              <a:rPr lang="en-GB" sz="2800" smtClean="0"/>
              <a:t>Type the title that you want to center over the columns.</a:t>
            </a:r>
          </a:p>
          <a:p>
            <a:pPr lvl="1"/>
            <a:r>
              <a:rPr lang="en-GB" sz="2800" smtClean="0"/>
              <a:t>Select the title and the columns to the right within which you want to center the title.</a:t>
            </a:r>
          </a:p>
          <a:p>
            <a:pPr lvl="1"/>
            <a:r>
              <a:rPr lang="en-GB" sz="2800" smtClean="0"/>
              <a:t>Click the </a:t>
            </a:r>
            <a:r>
              <a:rPr lang="en-GB" sz="2800" b="1" smtClean="0"/>
              <a:t>Merge and Center </a:t>
            </a:r>
            <a:r>
              <a:rPr lang="en-GB" sz="2800" smtClean="0"/>
              <a:t>button on the </a:t>
            </a:r>
            <a:r>
              <a:rPr lang="en-GB" sz="2800" b="1" smtClean="0"/>
              <a:t>home ribbon </a:t>
            </a:r>
            <a:r>
              <a:rPr lang="en-GB" sz="2800" smtClean="0"/>
              <a:t>to combine your cells. </a:t>
            </a:r>
          </a:p>
          <a:p>
            <a:pPr lvl="1"/>
            <a:r>
              <a:rPr lang="en-GB" sz="2800" b="1" smtClean="0"/>
              <a:t>UnMerge Cells </a:t>
            </a:r>
            <a:r>
              <a:rPr lang="en-GB" sz="2800" smtClean="0"/>
              <a:t>splits the cells you have selected into individual cells.</a:t>
            </a:r>
            <a:endParaRPr lang="en-GB" smtClean="0"/>
          </a:p>
        </p:txBody>
      </p:sp>
      <p:sp>
        <p:nvSpPr>
          <p:cNvPr id="4" name="Date Placeholder 3"/>
          <p:cNvSpPr>
            <a:spLocks noGrp="1"/>
          </p:cNvSpPr>
          <p:nvPr>
            <p:ph type="dt" sz="quarter" idx="10"/>
          </p:nvPr>
        </p:nvSpPr>
        <p:spPr/>
        <p:txBody>
          <a:bodyPr/>
          <a:lstStyle/>
          <a:p>
            <a:pPr>
              <a:defRPr/>
            </a:pPr>
            <a:fld id="{8882FBE0-E17C-400B-9CDA-9D2FFA2A900B}"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B0180F42-C4AE-4172-9A32-7EC1D6995E18}" type="slidenum">
              <a:rPr lang="en-US">
                <a:solidFill>
                  <a:schemeClr val="tx1">
                    <a:tint val="75000"/>
                  </a:schemeClr>
                </a:solidFill>
              </a:rPr>
              <a:pPr>
                <a:defRPr/>
              </a:pPr>
              <a:t>59</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228600"/>
            <a:ext cx="8686800" cy="457200"/>
            <a:chOff x="-672" y="-624"/>
            <a:chExt cx="5472" cy="624"/>
          </a:xfrm>
        </p:grpSpPr>
        <p:sp>
          <p:nvSpPr>
            <p:cNvPr id="22546" name="Rectangle 5"/>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2307" name="Rectangle 6"/>
            <p:cNvSpPr>
              <a:spLocks noChangeArrowheads="1"/>
            </p:cNvSpPr>
            <p:nvPr/>
          </p:nvSpPr>
          <p:spPr bwMode="auto">
            <a:xfrm>
              <a:off x="-672" y="-624"/>
              <a:ext cx="5472" cy="375"/>
            </a:xfrm>
            <a:prstGeom prst="rect">
              <a:avLst/>
            </a:prstGeom>
            <a:noFill/>
            <a:ln w="12700" cap="sq">
              <a:noFill/>
              <a:miter lim="800000"/>
              <a:headEnd type="none" w="sm" len="sm"/>
              <a:tailEnd type="none" w="sm" len="sm"/>
            </a:ln>
          </p:spPr>
          <p:txBody>
            <a:bodyPr/>
            <a:lstStyle/>
            <a:p>
              <a:pPr eaLnBrk="1" hangingPunct="1">
                <a:defRPr/>
              </a:pPr>
              <a:r>
                <a:rPr lang="en-US" sz="3200" b="1" dirty="0">
                  <a:latin typeface="Times New Roman" pitchFamily="18" charset="0"/>
                  <a:ea typeface="+mj-ea"/>
                  <a:cs typeface="Times New Roman" pitchFamily="18" charset="0"/>
                </a:rPr>
                <a:t>Relative, Absolute, and Mixed Referencing</a:t>
              </a:r>
            </a:p>
            <a:p>
              <a:pPr>
                <a:defRPr/>
              </a:pPr>
              <a:endParaRPr lang="en-US" sz="2400" dirty="0">
                <a:solidFill>
                  <a:srgbClr val="00B050"/>
                </a:solidFill>
                <a:latin typeface="Arial" charset="0"/>
              </a:endParaRPr>
            </a:p>
          </p:txBody>
        </p:sp>
      </p:grpSp>
      <p:grpSp>
        <p:nvGrpSpPr>
          <p:cNvPr id="3" name="Group 10"/>
          <p:cNvGrpSpPr>
            <a:grpSpLocks/>
          </p:cNvGrpSpPr>
          <p:nvPr/>
        </p:nvGrpSpPr>
        <p:grpSpPr bwMode="auto">
          <a:xfrm>
            <a:off x="152400" y="838200"/>
            <a:ext cx="8763000" cy="2041525"/>
            <a:chOff x="0" y="-108"/>
            <a:chExt cx="4219" cy="482"/>
          </a:xfrm>
        </p:grpSpPr>
        <p:sp>
          <p:nvSpPr>
            <p:cNvPr id="22544" name="Rectangle 8"/>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2545" name="Rectangle 9"/>
            <p:cNvSpPr>
              <a:spLocks noChangeArrowheads="1"/>
            </p:cNvSpPr>
            <p:nvPr/>
          </p:nvSpPr>
          <p:spPr bwMode="auto">
            <a:xfrm>
              <a:off x="0" y="-108"/>
              <a:ext cx="4219"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sz="2000">
                  <a:latin typeface="Calibri" panose="020F0502020204030204" pitchFamily="34" charset="0"/>
                </a:rPr>
                <a:t>Calling cells by just their column and row labels (such as "A1") is called </a:t>
              </a:r>
              <a:r>
                <a:rPr lang="en-GB" sz="2000" b="1">
                  <a:latin typeface="Calibri" panose="020F0502020204030204" pitchFamily="34" charset="0"/>
                </a:rPr>
                <a:t>relative referencing</a:t>
              </a:r>
              <a:r>
                <a:rPr lang="en-GB" sz="2000">
                  <a:latin typeface="Calibri" panose="020F0502020204030204" pitchFamily="34" charset="0"/>
                </a:rPr>
                <a:t>. </a:t>
              </a:r>
            </a:p>
            <a:p>
              <a:endParaRPr lang="en-GB" sz="2000">
                <a:latin typeface="Calibri" panose="020F0502020204030204" pitchFamily="34" charset="0"/>
              </a:endParaRPr>
            </a:p>
          </p:txBody>
        </p:sp>
      </p:grpSp>
      <p:grpSp>
        <p:nvGrpSpPr>
          <p:cNvPr id="4" name="Group 13"/>
          <p:cNvGrpSpPr>
            <a:grpSpLocks/>
          </p:cNvGrpSpPr>
          <p:nvPr/>
        </p:nvGrpSpPr>
        <p:grpSpPr bwMode="auto">
          <a:xfrm>
            <a:off x="152400" y="1752600"/>
            <a:ext cx="8610600" cy="1752600"/>
            <a:chOff x="0" y="-826"/>
            <a:chExt cx="4219" cy="1104"/>
          </a:xfrm>
        </p:grpSpPr>
        <p:sp>
          <p:nvSpPr>
            <p:cNvPr id="22542" name="Rectangle 11"/>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2543" name="Rectangle 12"/>
            <p:cNvSpPr>
              <a:spLocks noChangeArrowheads="1"/>
            </p:cNvSpPr>
            <p:nvPr/>
          </p:nvSpPr>
          <p:spPr bwMode="auto">
            <a:xfrm>
              <a:off x="0" y="-826"/>
              <a:ext cx="4219"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sz="2000" dirty="0">
                  <a:latin typeface="Calibri" panose="020F0502020204030204" pitchFamily="34" charset="0"/>
                </a:rPr>
                <a:t>When a formula contains relative referencing and it is copied from one cell to another, Excel does not create an exact copy of the formula. It will change cell addresses relative to the row and column they are moved to. </a:t>
              </a:r>
            </a:p>
            <a:p>
              <a:endParaRPr lang="en-GB" sz="2000" dirty="0">
                <a:latin typeface="Calibri" panose="020F0502020204030204" pitchFamily="34" charset="0"/>
              </a:endParaRPr>
            </a:p>
          </p:txBody>
        </p:sp>
      </p:grpSp>
      <p:grpSp>
        <p:nvGrpSpPr>
          <p:cNvPr id="5" name="Group 16"/>
          <p:cNvGrpSpPr>
            <a:grpSpLocks/>
          </p:cNvGrpSpPr>
          <p:nvPr/>
        </p:nvGrpSpPr>
        <p:grpSpPr bwMode="auto">
          <a:xfrm>
            <a:off x="381000" y="2971800"/>
            <a:ext cx="8305800" cy="1295400"/>
            <a:chOff x="-528" y="-816"/>
            <a:chExt cx="4747" cy="816"/>
          </a:xfrm>
        </p:grpSpPr>
        <p:sp>
          <p:nvSpPr>
            <p:cNvPr id="22540" name="Rectangle 14"/>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2541" name="Rectangle 15"/>
            <p:cNvSpPr>
              <a:spLocks noChangeArrowheads="1"/>
            </p:cNvSpPr>
            <p:nvPr/>
          </p:nvSpPr>
          <p:spPr bwMode="auto">
            <a:xfrm>
              <a:off x="-528" y="-816"/>
              <a:ext cx="4747"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sz="2000" dirty="0">
                  <a:latin typeface="Calibri" panose="020F0502020204030204" pitchFamily="34" charset="0"/>
                </a:rPr>
                <a:t>For example, if a simple addition formula in cell C1 "=(A1+B1)" is copied to cell C2, the formula would change to "=(A2+B2)" to reflect the new row. </a:t>
              </a:r>
            </a:p>
            <a:p>
              <a:pPr>
                <a:buFontTx/>
                <a:buChar char="•"/>
              </a:pPr>
              <a:endParaRPr lang="en-GB" sz="1600" dirty="0">
                <a:latin typeface="Calibri" panose="020F0502020204030204" pitchFamily="34" charset="0"/>
              </a:endParaRPr>
            </a:p>
          </p:txBody>
        </p:sp>
      </p:grpSp>
      <p:grpSp>
        <p:nvGrpSpPr>
          <p:cNvPr id="6" name="Group 19"/>
          <p:cNvGrpSpPr>
            <a:grpSpLocks/>
          </p:cNvGrpSpPr>
          <p:nvPr/>
        </p:nvGrpSpPr>
        <p:grpSpPr bwMode="auto">
          <a:xfrm>
            <a:off x="228600" y="3962400"/>
            <a:ext cx="8686800" cy="1905000"/>
            <a:chOff x="-624" y="-816"/>
            <a:chExt cx="5472" cy="1200"/>
          </a:xfrm>
        </p:grpSpPr>
        <p:sp>
          <p:nvSpPr>
            <p:cNvPr id="22538" name="Rectangle 17"/>
            <p:cNvSpPr>
              <a:spLocks noChangeArrowheads="1"/>
            </p:cNvSpPr>
            <p:nvPr/>
          </p:nvSpPr>
          <p:spPr bwMode="auto">
            <a:xfrm>
              <a:off x="0" y="0"/>
              <a:ext cx="421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2539" name="Rectangle 18"/>
            <p:cNvSpPr>
              <a:spLocks noChangeArrowheads="1"/>
            </p:cNvSpPr>
            <p:nvPr/>
          </p:nvSpPr>
          <p:spPr bwMode="auto">
            <a:xfrm>
              <a:off x="-624" y="-816"/>
              <a:ext cx="547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Tx/>
                <a:buChar char="•"/>
              </a:pPr>
              <a:r>
                <a:rPr lang="en-GB" sz="2000">
                  <a:latin typeface="Calibri" panose="020F0502020204030204" pitchFamily="34" charset="0"/>
                </a:rPr>
                <a:t>To prevent this change, cells must be called by </a:t>
              </a:r>
              <a:r>
                <a:rPr lang="en-GB" sz="2000" b="1">
                  <a:latin typeface="Calibri" panose="020F0502020204030204" pitchFamily="34" charset="0"/>
                </a:rPr>
                <a:t>absolute referencing</a:t>
              </a:r>
              <a:r>
                <a:rPr lang="en-GB" sz="2000">
                  <a:latin typeface="Calibri" panose="020F0502020204030204" pitchFamily="34" charset="0"/>
                </a:rPr>
                <a:t> and this is accomplished by placing dollar signs "$" within the cell addresses in the formula. Continuing the previous example, the formula in cell C1 would read "=($A$1+$B$1)" if the value of cell C2 should be the sum of cells A1 and B1.</a:t>
              </a:r>
            </a:p>
            <a:p>
              <a:pPr>
                <a:buFontTx/>
                <a:buChar char="•"/>
              </a:pPr>
              <a:endParaRPr lang="en-GB" sz="1600">
                <a:latin typeface="Calibri" panose="020F0502020204030204" pitchFamily="34" charset="0"/>
              </a:endParaRPr>
            </a:p>
          </p:txBody>
        </p:sp>
      </p:grpSp>
      <p:sp>
        <p:nvSpPr>
          <p:cNvPr id="17" name="Date Placeholder 16"/>
          <p:cNvSpPr>
            <a:spLocks noGrp="1"/>
          </p:cNvSpPr>
          <p:nvPr>
            <p:ph type="dt" sz="quarter" idx="10"/>
          </p:nvPr>
        </p:nvSpPr>
        <p:spPr/>
        <p:txBody>
          <a:bodyPr/>
          <a:lstStyle/>
          <a:p>
            <a:pPr>
              <a:defRPr/>
            </a:pPr>
            <a:fld id="{319974C2-918F-4D84-A463-3240512FAA5A}" type="datetime1">
              <a:rPr lang="en-US">
                <a:solidFill>
                  <a:schemeClr val="tx1">
                    <a:tint val="75000"/>
                  </a:schemeClr>
                </a:solidFill>
              </a:rPr>
              <a:pPr>
                <a:defRPr/>
              </a:pPr>
              <a:t>7/7/2016</a:t>
            </a:fld>
            <a:endParaRPr lang="en-US">
              <a:solidFill>
                <a:schemeClr val="tx1">
                  <a:tint val="75000"/>
                </a:schemeClr>
              </a:solidFill>
            </a:endParaRPr>
          </a:p>
        </p:txBody>
      </p:sp>
      <p:sp>
        <p:nvSpPr>
          <p:cNvPr id="19" name="Footer Placeholder 18"/>
          <p:cNvSpPr>
            <a:spLocks noGrp="1"/>
          </p:cNvSpPr>
          <p:nvPr>
            <p:ph type="ftr" sz="quarter" idx="11"/>
          </p:nvPr>
        </p:nvSpPr>
        <p:spPr/>
        <p:txBody>
          <a:bodyPr/>
          <a:lstStyle/>
          <a:p>
            <a:pPr>
              <a:defRPr/>
            </a:pPr>
            <a:r>
              <a:rPr lang="en-US">
                <a:solidFill>
                  <a:schemeClr val="tx1">
                    <a:tint val="75000"/>
                  </a:schemeClr>
                </a:solidFill>
              </a:rPr>
              <a:t>CSC 1100                                   </a:t>
            </a:r>
          </a:p>
        </p:txBody>
      </p:sp>
      <p:sp>
        <p:nvSpPr>
          <p:cNvPr id="18" name="Slide Number Placeholder 17"/>
          <p:cNvSpPr>
            <a:spLocks noGrp="1"/>
          </p:cNvSpPr>
          <p:nvPr>
            <p:ph type="sldNum" sz="quarter" idx="12"/>
          </p:nvPr>
        </p:nvSpPr>
        <p:spPr/>
        <p:txBody>
          <a:bodyPr/>
          <a:lstStyle/>
          <a:p>
            <a:pPr>
              <a:defRPr/>
            </a:pPr>
            <a:fld id="{4861929F-872F-49C3-8954-A9F1BAD57056}" type="slidenum">
              <a:rPr lang="en-US">
                <a:solidFill>
                  <a:schemeClr val="tx1">
                    <a:tint val="75000"/>
                  </a:schemeClr>
                </a:solidFill>
              </a:rPr>
              <a:pPr>
                <a:defRPr/>
              </a:pPr>
              <a:t>6</a:t>
            </a:fld>
            <a:endParaRPr lang="en-US">
              <a:solidFill>
                <a:schemeClr val="tx1">
                  <a:tint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81000" y="274638"/>
            <a:ext cx="8305800" cy="792162"/>
          </a:xfrm>
        </p:spPr>
        <p:txBody>
          <a:bodyPr/>
          <a:lstStyle/>
          <a:p>
            <a:r>
              <a:rPr lang="en-GB" sz="3200" b="1" smtClean="0">
                <a:latin typeface="Times New Roman" panose="02020603050405020304" pitchFamily="18" charset="0"/>
                <a:cs typeface="Times New Roman" panose="02020603050405020304" pitchFamily="18" charset="0"/>
              </a:rPr>
              <a:t>Review Questions</a:t>
            </a:r>
          </a:p>
        </p:txBody>
      </p:sp>
      <p:sp>
        <p:nvSpPr>
          <p:cNvPr id="88067" name="Content Placeholder 2"/>
          <p:cNvSpPr>
            <a:spLocks noGrp="1"/>
          </p:cNvSpPr>
          <p:nvPr>
            <p:ph idx="1"/>
          </p:nvPr>
        </p:nvSpPr>
        <p:spPr>
          <a:xfrm>
            <a:off x="304800" y="1295400"/>
            <a:ext cx="8382000" cy="5181600"/>
          </a:xfrm>
        </p:spPr>
        <p:txBody>
          <a:bodyPr/>
          <a:lstStyle/>
          <a:p>
            <a:pPr marL="514350" indent="-514350">
              <a:buFont typeface="Calibri Light" panose="020F0302020204030204" pitchFamily="34" charset="0"/>
              <a:buAutoNum type="arabicPeriod"/>
            </a:pPr>
            <a:r>
              <a:rPr lang="en-GB" smtClean="0"/>
              <a:t>Differentiate between  a workbook and a worksheet</a:t>
            </a:r>
          </a:p>
        </p:txBody>
      </p:sp>
      <p:sp>
        <p:nvSpPr>
          <p:cNvPr id="4" name="Date Placeholder 3"/>
          <p:cNvSpPr>
            <a:spLocks noGrp="1"/>
          </p:cNvSpPr>
          <p:nvPr>
            <p:ph type="dt" sz="quarter" idx="10"/>
          </p:nvPr>
        </p:nvSpPr>
        <p:spPr/>
        <p:txBody>
          <a:bodyPr/>
          <a:lstStyle/>
          <a:p>
            <a:pPr>
              <a:defRPr/>
            </a:pPr>
            <a:fld id="{A8D1E5AE-C4A6-4D87-884F-1F0C4F298AA4}"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C3EB8BC2-9936-4B23-8EE1-1CE540DFFC54}" type="slidenum">
              <a:rPr lang="en-US">
                <a:solidFill>
                  <a:schemeClr val="tx1">
                    <a:tint val="75000"/>
                  </a:schemeClr>
                </a:solidFill>
              </a:rPr>
              <a:pPr>
                <a:defRPr/>
              </a:pPr>
              <a:t>60</a:t>
            </a:fld>
            <a:endParaRPr lang="en-US">
              <a:solidFill>
                <a:schemeClr val="tx1">
                  <a:tint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228600" y="152400"/>
            <a:ext cx="8686800" cy="838200"/>
          </a:xfrm>
        </p:spPr>
        <p:txBody>
          <a:bodyPr/>
          <a:lstStyle/>
          <a:p>
            <a:r>
              <a:rPr lang="en-GB" sz="3200" b="1" smtClean="0">
                <a:latin typeface="Times New Roman" panose="02020603050405020304" pitchFamily="18" charset="0"/>
                <a:cs typeface="Times New Roman" panose="02020603050405020304" pitchFamily="18" charset="0"/>
              </a:rPr>
              <a:t>Relative, Absolute, and Mixed Referencing</a:t>
            </a:r>
          </a:p>
        </p:txBody>
      </p:sp>
      <p:sp>
        <p:nvSpPr>
          <p:cNvPr id="13315" name="Content Placeholder 5"/>
          <p:cNvSpPr>
            <a:spLocks noGrp="1"/>
          </p:cNvSpPr>
          <p:nvPr>
            <p:ph idx="1"/>
          </p:nvPr>
        </p:nvSpPr>
        <p:spPr>
          <a:xfrm>
            <a:off x="228600" y="1066800"/>
            <a:ext cx="8686800" cy="5181600"/>
          </a:xfrm>
        </p:spPr>
        <p:txBody>
          <a:bodyPr rtlCol="0">
            <a:normAutofit lnSpcReduction="10000"/>
          </a:bodyPr>
          <a:lstStyle/>
          <a:p>
            <a:pPr fontAlgn="auto">
              <a:spcAft>
                <a:spcPts val="0"/>
              </a:spcAft>
              <a:defRPr/>
            </a:pPr>
            <a:r>
              <a:rPr lang="en-US" b="1" dirty="0" smtClean="0"/>
              <a:t>Absolute reference </a:t>
            </a:r>
            <a:r>
              <a:rPr lang="en-US" dirty="0" smtClean="0"/>
              <a:t>- A cell reference that does not change if you copy the formula elsewhere.</a:t>
            </a:r>
          </a:p>
          <a:p>
            <a:pPr fontAlgn="auto">
              <a:spcAft>
                <a:spcPts val="0"/>
              </a:spcAft>
              <a:defRPr/>
            </a:pPr>
            <a:endParaRPr lang="en-US" sz="1100" dirty="0" smtClean="0"/>
          </a:p>
          <a:p>
            <a:pPr fontAlgn="auto">
              <a:spcAft>
                <a:spcPts val="0"/>
              </a:spcAft>
              <a:defRPr/>
            </a:pPr>
            <a:r>
              <a:rPr lang="en-US" dirty="0" smtClean="0"/>
              <a:t>If you want to sum two columns of data (A1 with B1, A2 with B2, and so on) and then multiply each sum by some constant number, for example, the constant number can be a cell referred to as an </a:t>
            </a:r>
            <a:r>
              <a:rPr lang="en-US" b="1" dirty="0" smtClean="0"/>
              <a:t>absolute reference. </a:t>
            </a:r>
            <a:r>
              <a:rPr lang="en-US" b="1" i="1" dirty="0" smtClean="0"/>
              <a:t>That </a:t>
            </a:r>
            <a:r>
              <a:rPr lang="en-US" dirty="0" smtClean="0"/>
              <a:t>formula might resemble this:</a:t>
            </a:r>
          </a:p>
          <a:p>
            <a:pPr lvl="1" fontAlgn="auto">
              <a:spcAft>
                <a:spcPts val="0"/>
              </a:spcAft>
              <a:buFont typeface="Wingdings 2" pitchFamily="18" charset="2"/>
              <a:buNone/>
              <a:defRPr/>
            </a:pPr>
            <a:r>
              <a:rPr lang="en-US" dirty="0" smtClean="0"/>
              <a:t> 		=(A1 + B1) * $J$1</a:t>
            </a:r>
          </a:p>
          <a:p>
            <a:pPr lvl="1" fontAlgn="auto">
              <a:spcAft>
                <a:spcPts val="0"/>
              </a:spcAft>
              <a:buFont typeface="Wingdings 2" pitchFamily="18" charset="2"/>
              <a:buNone/>
              <a:defRPr/>
            </a:pPr>
            <a:endParaRPr lang="en-US" sz="1100" dirty="0" smtClean="0"/>
          </a:p>
          <a:p>
            <a:pPr fontAlgn="auto">
              <a:spcAft>
                <a:spcPts val="0"/>
              </a:spcAft>
              <a:defRPr/>
            </a:pPr>
            <a:r>
              <a:rPr lang="en-US" dirty="0" smtClean="0"/>
              <a:t>$A1 is a partial </a:t>
            </a:r>
            <a:r>
              <a:rPr lang="en-US" b="1" dirty="0" smtClean="0"/>
              <a:t>absolute cell reference</a:t>
            </a:r>
            <a:r>
              <a:rPr lang="en-US" dirty="0" smtClean="0"/>
              <a:t>. If you copy a formula with</a:t>
            </a:r>
            <a:r>
              <a:rPr lang="en-US" sz="2400" dirty="0" smtClean="0"/>
              <a:t> </a:t>
            </a:r>
            <a:r>
              <a:rPr lang="en-US" sz="2400" b="1" dirty="0" smtClean="0"/>
              <a:t>$</a:t>
            </a:r>
            <a:r>
              <a:rPr lang="en-US" b="1" dirty="0" smtClean="0"/>
              <a:t>A1 </a:t>
            </a:r>
            <a:r>
              <a:rPr lang="en-US" dirty="0" smtClean="0"/>
              <a:t>inside the computation, the </a:t>
            </a:r>
            <a:r>
              <a:rPr lang="en-US" sz="2400" dirty="0" smtClean="0"/>
              <a:t>$</a:t>
            </a:r>
            <a:r>
              <a:rPr lang="en-US" dirty="0" smtClean="0"/>
              <a:t>A keeps the A column intact, but the first row updates to the row location of the target cell. </a:t>
            </a:r>
          </a:p>
          <a:p>
            <a:pPr fontAlgn="auto">
              <a:spcAft>
                <a:spcPts val="0"/>
              </a:spcAft>
              <a:defRPr/>
            </a:pPr>
            <a:endParaRPr lang="en-US" dirty="0" smtClean="0"/>
          </a:p>
        </p:txBody>
      </p:sp>
      <p:sp>
        <p:nvSpPr>
          <p:cNvPr id="4" name="Date Placeholder 3"/>
          <p:cNvSpPr>
            <a:spLocks noGrp="1"/>
          </p:cNvSpPr>
          <p:nvPr>
            <p:ph type="dt" sz="quarter" idx="10"/>
          </p:nvPr>
        </p:nvSpPr>
        <p:spPr/>
        <p:txBody>
          <a:bodyPr/>
          <a:lstStyle/>
          <a:p>
            <a:pPr>
              <a:defRPr/>
            </a:pPr>
            <a:fld id="{04C7ED13-C4F4-4A40-8DC2-221B02BC90DD}" type="datetime1">
              <a:rPr lang="en-US">
                <a:solidFill>
                  <a:schemeClr val="tx1">
                    <a:tint val="75000"/>
                  </a:schemeClr>
                </a:solidFill>
              </a:rPr>
              <a:pPr>
                <a:defRPr/>
              </a:pPr>
              <a:t>7/7/2016</a:t>
            </a:fld>
            <a:endParaRPr lang="en-US">
              <a:solidFill>
                <a:schemeClr val="tx1">
                  <a:tint val="75000"/>
                </a:schemeClr>
              </a:solidFill>
            </a:endParaRPr>
          </a:p>
        </p:txBody>
      </p:sp>
      <p:sp>
        <p:nvSpPr>
          <p:cNvPr id="6" name="Footer Placeholder 5"/>
          <p:cNvSpPr>
            <a:spLocks noGrp="1"/>
          </p:cNvSpPr>
          <p:nvPr>
            <p:ph type="ftr" sz="quarter" idx="11"/>
          </p:nvPr>
        </p:nvSpPr>
        <p:spPr/>
        <p:txBody>
          <a:bodyPr/>
          <a:lstStyle/>
          <a:p>
            <a:pPr>
              <a:defRPr/>
            </a:pPr>
            <a:r>
              <a:rPr lang="en-US">
                <a:solidFill>
                  <a:schemeClr val="tx1">
                    <a:tint val="75000"/>
                  </a:schemeClr>
                </a:solidFill>
              </a:rPr>
              <a:t>CSC 1100                                   </a:t>
            </a:r>
          </a:p>
        </p:txBody>
      </p:sp>
      <p:sp>
        <p:nvSpPr>
          <p:cNvPr id="5" name="Slide Number Placeholder 4"/>
          <p:cNvSpPr>
            <a:spLocks noGrp="1"/>
          </p:cNvSpPr>
          <p:nvPr>
            <p:ph type="sldNum" sz="quarter" idx="12"/>
          </p:nvPr>
        </p:nvSpPr>
        <p:spPr/>
        <p:txBody>
          <a:bodyPr/>
          <a:lstStyle/>
          <a:p>
            <a:pPr>
              <a:defRPr/>
            </a:pPr>
            <a:fld id="{4A71FE51-B7FB-4C72-823A-AE52821C7743}" type="slidenum">
              <a:rPr lang="en-US">
                <a:solidFill>
                  <a:schemeClr val="tx1">
                    <a:tint val="75000"/>
                  </a:schemeClr>
                </a:solidFill>
              </a:rPr>
              <a:pPr>
                <a:defRPr/>
              </a:pPr>
              <a:t>7</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792163"/>
          </a:xfrm>
        </p:spPr>
        <p:txBody>
          <a:bodyPr/>
          <a:lstStyle/>
          <a:p>
            <a:r>
              <a:rPr lang="en-GB" sz="3200" b="1" smtClean="0">
                <a:latin typeface="Times New Roman" panose="02020603050405020304" pitchFamily="18" charset="0"/>
                <a:cs typeface="Times New Roman" panose="02020603050405020304" pitchFamily="18" charset="0"/>
              </a:rPr>
              <a:t>Major parts of Excel </a:t>
            </a:r>
          </a:p>
        </p:txBody>
      </p:sp>
      <p:sp>
        <p:nvSpPr>
          <p:cNvPr id="25603" name="Content Placeholder 2"/>
          <p:cNvSpPr>
            <a:spLocks noGrp="1"/>
          </p:cNvSpPr>
          <p:nvPr>
            <p:ph idx="1"/>
          </p:nvPr>
        </p:nvSpPr>
        <p:spPr>
          <a:xfrm>
            <a:off x="228600" y="914400"/>
            <a:ext cx="8610600" cy="5486400"/>
          </a:xfrm>
        </p:spPr>
        <p:txBody>
          <a:bodyPr/>
          <a:lstStyle/>
          <a:p>
            <a:r>
              <a:rPr lang="en-GB" b="1" smtClean="0"/>
              <a:t>Worksheets-</a:t>
            </a:r>
            <a:r>
              <a:rPr lang="en-GB" smtClean="0"/>
              <a:t> allow you to enter , calculate, manipulate and analyze data such as numbers and text.</a:t>
            </a:r>
          </a:p>
          <a:p>
            <a:endParaRPr lang="en-GB" sz="1000" smtClean="0"/>
          </a:p>
          <a:p>
            <a:r>
              <a:rPr lang="en-GB" b="1" smtClean="0"/>
              <a:t>Charts</a:t>
            </a:r>
            <a:r>
              <a:rPr lang="en-GB" smtClean="0"/>
              <a:t>- pictorial representation of data.</a:t>
            </a:r>
          </a:p>
          <a:p>
            <a:pPr lvl="1"/>
            <a:r>
              <a:rPr lang="en-GB" sz="2800" smtClean="0"/>
              <a:t>Excel can draw  two- dimensional and three dimensional column charts, pie charts, and other types of charts.</a:t>
            </a:r>
          </a:p>
          <a:p>
            <a:pPr lvl="1"/>
            <a:endParaRPr lang="en-GB" sz="1000" smtClean="0"/>
          </a:p>
          <a:p>
            <a:r>
              <a:rPr lang="en-GB" b="1" smtClean="0"/>
              <a:t>Databases</a:t>
            </a:r>
            <a:r>
              <a:rPr lang="en-GB" smtClean="0"/>
              <a:t>- manage data.</a:t>
            </a:r>
          </a:p>
          <a:p>
            <a:pPr lvl="1"/>
            <a:r>
              <a:rPr lang="en-GB" sz="2800" smtClean="0"/>
              <a:t>Once you have entered data on the spread sheet excel can sort the data, search for specific data and select data that meets certain criteria.</a:t>
            </a:r>
          </a:p>
        </p:txBody>
      </p:sp>
      <p:sp>
        <p:nvSpPr>
          <p:cNvPr id="5" name="Date Placeholder 4"/>
          <p:cNvSpPr>
            <a:spLocks noGrp="1"/>
          </p:cNvSpPr>
          <p:nvPr>
            <p:ph type="dt" sz="quarter" idx="10"/>
          </p:nvPr>
        </p:nvSpPr>
        <p:spPr/>
        <p:txBody>
          <a:bodyPr/>
          <a:lstStyle/>
          <a:p>
            <a:pPr>
              <a:defRPr/>
            </a:pPr>
            <a:fld id="{FDD32F28-3DF1-4818-9684-8D37A719DD9F}" type="datetime1">
              <a:rPr lang="en-US">
                <a:solidFill>
                  <a:schemeClr val="tx1">
                    <a:tint val="75000"/>
                  </a:schemeClr>
                </a:solidFill>
              </a:rPr>
              <a:pPr>
                <a:defRPr/>
              </a:pPr>
              <a:t>7/7/2016</a:t>
            </a:fld>
            <a:endParaRPr 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solidFill>
                  <a:schemeClr val="tx1">
                    <a:tint val="75000"/>
                  </a:schemeClr>
                </a:solidFill>
              </a:rPr>
              <a:t>CSC 1100                                   </a:t>
            </a:r>
          </a:p>
        </p:txBody>
      </p:sp>
      <p:sp>
        <p:nvSpPr>
          <p:cNvPr id="6" name="Slide Number Placeholder 5"/>
          <p:cNvSpPr>
            <a:spLocks noGrp="1"/>
          </p:cNvSpPr>
          <p:nvPr>
            <p:ph type="sldNum" sz="quarter" idx="12"/>
          </p:nvPr>
        </p:nvSpPr>
        <p:spPr/>
        <p:txBody>
          <a:bodyPr/>
          <a:lstStyle/>
          <a:p>
            <a:pPr>
              <a:defRPr/>
            </a:pPr>
            <a:fld id="{66C68EC3-A261-4B66-9055-21ED661C0E01}" type="slidenum">
              <a:rPr lang="en-US">
                <a:solidFill>
                  <a:schemeClr val="tx1">
                    <a:tint val="75000"/>
                  </a:schemeClr>
                </a:solidFill>
              </a:rPr>
              <a:pPr>
                <a:defRPr/>
              </a:pPr>
              <a:t>8</a:t>
            </a:fld>
            <a:endParaRPr lang="en-US">
              <a:solidFill>
                <a:schemeClr val="tx1">
                  <a:tint val="75000"/>
                </a:schemeClr>
              </a:solidFill>
            </a:endParaRPr>
          </a:p>
        </p:txBody>
      </p:sp>
      <p:pic>
        <p:nvPicPr>
          <p:cNvPr id="256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28600"/>
            <a:ext cx="5524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792162"/>
          </a:xfrm>
        </p:spPr>
        <p:txBody>
          <a:bodyPr/>
          <a:lstStyle/>
          <a:p>
            <a:r>
              <a:rPr lang="en-GB" sz="3200" b="1" smtClean="0">
                <a:latin typeface="Times New Roman" panose="02020603050405020304" pitchFamily="18" charset="0"/>
                <a:cs typeface="Times New Roman" panose="02020603050405020304" pitchFamily="18" charset="0"/>
              </a:rPr>
              <a:t>Ms Excel</a:t>
            </a:r>
          </a:p>
        </p:txBody>
      </p:sp>
      <p:sp>
        <p:nvSpPr>
          <p:cNvPr id="3" name="Content Placeholder 2"/>
          <p:cNvSpPr>
            <a:spLocks noGrp="1"/>
          </p:cNvSpPr>
          <p:nvPr>
            <p:ph idx="1"/>
          </p:nvPr>
        </p:nvSpPr>
        <p:spPr>
          <a:xfrm>
            <a:off x="228600" y="1143000"/>
            <a:ext cx="8458200" cy="4983163"/>
          </a:xfrm>
        </p:spPr>
        <p:txBody>
          <a:bodyPr rtlCol="0">
            <a:normAutofit/>
          </a:bodyPr>
          <a:lstStyle/>
          <a:p>
            <a:pPr marL="274320" indent="-274320" fontAlgn="auto">
              <a:spcBef>
                <a:spcPts val="580"/>
              </a:spcBef>
              <a:spcAft>
                <a:spcPts val="0"/>
              </a:spcAft>
              <a:defRPr/>
            </a:pPr>
            <a:r>
              <a:rPr lang="en-US" dirty="0" smtClean="0"/>
              <a:t>How to start up the application? (launching Excel).</a:t>
            </a:r>
          </a:p>
          <a:p>
            <a:pPr marL="514350" indent="-514350" fontAlgn="auto">
              <a:spcBef>
                <a:spcPts val="580"/>
              </a:spcBef>
              <a:spcAft>
                <a:spcPts val="0"/>
              </a:spcAft>
              <a:buFont typeface="+mj-lt"/>
              <a:buAutoNum type="alphaLcParenR"/>
              <a:defRPr/>
            </a:pPr>
            <a:r>
              <a:rPr lang="en-US" dirty="0" smtClean="0"/>
              <a:t>Click Start Button , All programs, Microsoft office, ms excel.</a:t>
            </a:r>
          </a:p>
          <a:p>
            <a:pPr marL="514350" indent="-514350" fontAlgn="auto">
              <a:spcBef>
                <a:spcPts val="580"/>
              </a:spcBef>
              <a:spcAft>
                <a:spcPts val="0"/>
              </a:spcAft>
              <a:buFont typeface="+mj-lt"/>
              <a:buAutoNum type="alphaLcParenR"/>
              <a:defRPr/>
            </a:pPr>
            <a:r>
              <a:rPr lang="en-US" dirty="0" smtClean="0"/>
              <a:t>Click Start, programs, ms excel.</a:t>
            </a:r>
          </a:p>
          <a:p>
            <a:pPr marL="514350" indent="-514350" fontAlgn="auto">
              <a:spcBef>
                <a:spcPts val="580"/>
              </a:spcBef>
              <a:spcAft>
                <a:spcPts val="0"/>
              </a:spcAft>
              <a:buFont typeface="+mj-lt"/>
              <a:buAutoNum type="alphaLcParenR"/>
              <a:defRPr/>
            </a:pPr>
            <a:r>
              <a:rPr lang="en-US" dirty="0" smtClean="0"/>
              <a:t> Click Start, ms excel.</a:t>
            </a:r>
          </a:p>
          <a:p>
            <a:pPr marL="514350" indent="-514350" fontAlgn="auto">
              <a:spcBef>
                <a:spcPts val="580"/>
              </a:spcBef>
              <a:spcAft>
                <a:spcPts val="0"/>
              </a:spcAft>
              <a:buFont typeface="+mj-lt"/>
              <a:buAutoNum type="alphaLcParenR"/>
              <a:defRPr/>
            </a:pPr>
            <a:r>
              <a:rPr lang="en-US" dirty="0" smtClean="0"/>
              <a:t>Click on Ms excel icon (using a short cut on the desktop).</a:t>
            </a:r>
          </a:p>
          <a:p>
            <a:pPr marL="514350" indent="-514350" fontAlgn="auto">
              <a:spcBef>
                <a:spcPts val="580"/>
              </a:spcBef>
              <a:spcAft>
                <a:spcPts val="0"/>
              </a:spcAft>
              <a:buFont typeface="+mj-lt"/>
              <a:buAutoNum type="alphaLcParenR"/>
              <a:defRPr/>
            </a:pPr>
            <a:r>
              <a:rPr lang="en-US" dirty="0" smtClean="0"/>
              <a:t>Click Start, run, type excel, ok.</a:t>
            </a:r>
            <a:endParaRPr lang="en-US" dirty="0"/>
          </a:p>
        </p:txBody>
      </p:sp>
      <p:sp>
        <p:nvSpPr>
          <p:cNvPr id="5" name="Date Placeholder 4"/>
          <p:cNvSpPr>
            <a:spLocks noGrp="1"/>
          </p:cNvSpPr>
          <p:nvPr>
            <p:ph type="dt" sz="quarter" idx="10"/>
          </p:nvPr>
        </p:nvSpPr>
        <p:spPr/>
        <p:txBody>
          <a:bodyPr/>
          <a:lstStyle/>
          <a:p>
            <a:pPr>
              <a:defRPr/>
            </a:pPr>
            <a:fld id="{734774F7-3CCE-46D7-8BB1-37294E7C969B}" type="datetime1">
              <a:rPr lang="en-US">
                <a:solidFill>
                  <a:schemeClr val="tx1">
                    <a:tint val="75000"/>
                  </a:schemeClr>
                </a:solidFill>
              </a:rPr>
              <a:pPr>
                <a:defRPr/>
              </a:pPr>
              <a:t>7/7/2016</a:t>
            </a:fld>
            <a:endParaRPr 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solidFill>
                  <a:schemeClr val="tx1">
                    <a:tint val="75000"/>
                  </a:schemeClr>
                </a:solidFill>
              </a:rPr>
              <a:t>CSC 1100                                   </a:t>
            </a:r>
          </a:p>
        </p:txBody>
      </p:sp>
      <p:sp>
        <p:nvSpPr>
          <p:cNvPr id="6" name="Slide Number Placeholder 5"/>
          <p:cNvSpPr>
            <a:spLocks noGrp="1"/>
          </p:cNvSpPr>
          <p:nvPr>
            <p:ph type="sldNum" sz="quarter" idx="12"/>
          </p:nvPr>
        </p:nvSpPr>
        <p:spPr/>
        <p:txBody>
          <a:bodyPr/>
          <a:lstStyle/>
          <a:p>
            <a:pPr>
              <a:defRPr/>
            </a:pPr>
            <a:fld id="{BA754390-127E-4457-B00D-3281175946EB}" type="slidenum">
              <a:rPr lang="en-US">
                <a:solidFill>
                  <a:schemeClr val="tx1">
                    <a:tint val="75000"/>
                  </a:schemeClr>
                </a:solidFill>
              </a:rPr>
              <a:pPr>
                <a:defRPr/>
              </a:pPr>
              <a:t>9</a:t>
            </a:fld>
            <a:endParaRPr lang="en-US">
              <a:solidFill>
                <a:schemeClr val="tx1">
                  <a:tint val="75000"/>
                </a:schemeClr>
              </a:solidFill>
            </a:endParaRPr>
          </a:p>
        </p:txBody>
      </p:sp>
      <p:pic>
        <p:nvPicPr>
          <p:cNvPr id="266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2730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 EXCEL [Repaired]" id="{1F262B01-B91F-4C22-8E7B-1E62D75B1F84}" vid="{8EF05FFC-1E2B-42B3-B055-22F04FF8D4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 excel2</Template>
  <TotalTime>79</TotalTime>
  <Words>4941</Words>
  <Application>Microsoft Office PowerPoint</Application>
  <PresentationFormat>On-screen Show (4:3)</PresentationFormat>
  <Paragraphs>594</Paragraphs>
  <Slides>60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Franklin Gothic Book</vt:lpstr>
      <vt:lpstr>Times New Roman</vt:lpstr>
      <vt:lpstr>Verdana</vt:lpstr>
      <vt:lpstr>Wingdings</vt:lpstr>
      <vt:lpstr>Wingdings 2</vt:lpstr>
      <vt:lpstr>1_Office Theme</vt:lpstr>
      <vt:lpstr>UCC 1100 Computer Fundamentals</vt:lpstr>
      <vt:lpstr>What is Microsoft Excel?</vt:lpstr>
      <vt:lpstr>Common words used in Excel</vt:lpstr>
      <vt:lpstr>Common words used in Excel</vt:lpstr>
      <vt:lpstr>Designing a Spreadsheet</vt:lpstr>
      <vt:lpstr>PowerPoint Presentation</vt:lpstr>
      <vt:lpstr>Relative, Absolute, and Mixed Referencing</vt:lpstr>
      <vt:lpstr>Major parts of Excel </vt:lpstr>
      <vt:lpstr>Ms Excel</vt:lpstr>
      <vt:lpstr>Creating a New Workbook</vt:lpstr>
      <vt:lpstr>PowerPoint Presentation</vt:lpstr>
      <vt:lpstr>     Adding Worksheets, Rows and Columns     </vt:lpstr>
      <vt:lpstr>Deleting Worksheets, Rows and Columns</vt:lpstr>
      <vt:lpstr>Resizing Rows &amp; Columns</vt:lpstr>
      <vt:lpstr>Entering Data in a Worksheet</vt:lpstr>
      <vt:lpstr>Entering Data in a Worksheet</vt:lpstr>
      <vt:lpstr>Filling cells with Auto fill data</vt:lpstr>
      <vt:lpstr>Keyboard Short cuts</vt:lpstr>
      <vt:lpstr>Selecting Cells, Columns and Rows</vt:lpstr>
      <vt:lpstr>PowerPoint Presentation</vt:lpstr>
      <vt:lpstr>Selecting  Cells</vt:lpstr>
      <vt:lpstr>PowerPoint Presentation</vt:lpstr>
      <vt:lpstr>PowerPoint Presentation</vt:lpstr>
      <vt:lpstr>Format Cells Dialog Box</vt:lpstr>
      <vt:lpstr>Formatting Cell Features</vt:lpstr>
      <vt:lpstr>Formatting Cell Features</vt:lpstr>
      <vt:lpstr>PowerPoint Presentation</vt:lpstr>
      <vt:lpstr>PowerPoint Presentation</vt:lpstr>
      <vt:lpstr>PowerPoint Presentation</vt:lpstr>
      <vt:lpstr>Number Format Styles</vt:lpstr>
      <vt:lpstr>Printing a Worksheet</vt:lpstr>
      <vt:lpstr>Printing a Worksheet</vt:lpstr>
      <vt:lpstr>PowerPoint Presentation</vt:lpstr>
      <vt:lpstr>Formulas in Excel</vt:lpstr>
      <vt:lpstr>Formulas and Functions</vt:lpstr>
      <vt:lpstr>Creating an Excel Range</vt:lpstr>
      <vt:lpstr>Creating an Excel Range</vt:lpstr>
      <vt:lpstr>Formulas and Functions</vt:lpstr>
      <vt:lpstr>PowerPoint Presentation</vt:lpstr>
      <vt:lpstr>Formulas and Functions</vt:lpstr>
      <vt:lpstr>Formulas and Functions</vt:lpstr>
      <vt:lpstr>Formulas and Functions</vt:lpstr>
      <vt:lpstr>PowerPoint Presentation</vt:lpstr>
      <vt:lpstr>Adding Charts to a Worksheet</vt:lpstr>
      <vt:lpstr>PowerPoint Presentation</vt:lpstr>
      <vt:lpstr>Inserting Graphics into a Worksheet</vt:lpstr>
      <vt:lpstr>Protecting data in a Worksheet</vt:lpstr>
      <vt:lpstr>Protecting data in a Worksheet</vt:lpstr>
      <vt:lpstr>Ensuring Valid Data Entry in a Worksheet</vt:lpstr>
      <vt:lpstr>Ensuring Valid Data Entry in a Worksheet</vt:lpstr>
      <vt:lpstr>PowerPoint Presentation</vt:lpstr>
      <vt:lpstr> Complex sorts</vt:lpstr>
      <vt:lpstr>PowerPoint Presentation</vt:lpstr>
      <vt:lpstr>PowerPoint Presentation</vt:lpstr>
      <vt:lpstr>Filter data in Excel </vt:lpstr>
      <vt:lpstr>Filter data in Excel </vt:lpstr>
      <vt:lpstr>Keyboard</vt:lpstr>
      <vt:lpstr>Freeze row and Column Headers </vt:lpstr>
      <vt:lpstr>Merge Cells</vt:lpstr>
      <vt:lpstr>Review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UCC 1101 Computer Fundamentals</dc:title>
  <dc:creator>T.Lawrence</dc:creator>
  <cp:lastModifiedBy>T.Lawrence</cp:lastModifiedBy>
  <cp:revision>14</cp:revision>
  <dcterms:created xsi:type="dcterms:W3CDTF">2016-04-27T12:27:55Z</dcterms:created>
  <dcterms:modified xsi:type="dcterms:W3CDTF">2016-07-07T09:38:06Z</dcterms:modified>
</cp:coreProperties>
</file>