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39"/>
  </p:notesMasterIdLst>
  <p:handoutMasterIdLst>
    <p:handoutMasterId r:id="rId40"/>
  </p:handoutMasterIdLst>
  <p:sldIdLst>
    <p:sldId id="382" r:id="rId2"/>
    <p:sldId id="377" r:id="rId3"/>
    <p:sldId id="378" r:id="rId4"/>
    <p:sldId id="353" r:id="rId5"/>
    <p:sldId id="360" r:id="rId6"/>
    <p:sldId id="309" r:id="rId7"/>
    <p:sldId id="337" r:id="rId8"/>
    <p:sldId id="328" r:id="rId9"/>
    <p:sldId id="354" r:id="rId10"/>
    <p:sldId id="355" r:id="rId11"/>
    <p:sldId id="330" r:id="rId12"/>
    <p:sldId id="331" r:id="rId13"/>
    <p:sldId id="357" r:id="rId14"/>
    <p:sldId id="333" r:id="rId15"/>
    <p:sldId id="334" r:id="rId16"/>
    <p:sldId id="335" r:id="rId17"/>
    <p:sldId id="336" r:id="rId18"/>
    <p:sldId id="339" r:id="rId19"/>
    <p:sldId id="358" r:id="rId20"/>
    <p:sldId id="359" r:id="rId21"/>
    <p:sldId id="342" r:id="rId22"/>
    <p:sldId id="361" r:id="rId23"/>
    <p:sldId id="352" r:id="rId24"/>
    <p:sldId id="362" r:id="rId25"/>
    <p:sldId id="363" r:id="rId26"/>
    <p:sldId id="364" r:id="rId27"/>
    <p:sldId id="371" r:id="rId28"/>
    <p:sldId id="365" r:id="rId29"/>
    <p:sldId id="375" r:id="rId30"/>
    <p:sldId id="373" r:id="rId31"/>
    <p:sldId id="374" r:id="rId32"/>
    <p:sldId id="372" r:id="rId33"/>
    <p:sldId id="369" r:id="rId34"/>
    <p:sldId id="370" r:id="rId35"/>
    <p:sldId id="376" r:id="rId36"/>
    <p:sldId id="380" r:id="rId37"/>
    <p:sldId id="381" r:id="rId3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071E7-142F-4363-9253-83D5F6CCE56F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1D234-77C3-4A97-BA68-EFAF1F7933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3849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BFFF3-293D-4F48-824C-BA02EFAE4CF0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B65AB-A26C-4F60-BC3A-6482E767D6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9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696B7-3B1F-4B5C-B35D-D932F7D834CB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8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409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AFA8E-4446-44BF-AF44-4B4209DDECBC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17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186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65AB-A26C-4F60-BC3A-6482E767D64A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9651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696B7-3B1F-4B5C-B35D-D932F7D834CB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9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36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696B7-3B1F-4B5C-B35D-D932F7D834CB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10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36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3AB79-8533-46E5-B8EC-35DBBECFB053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11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946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3AB79-8533-46E5-B8EC-35DBBECFB053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12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725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3AB79-8533-46E5-B8EC-35DBBECFB053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13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464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3AB79-8533-46E5-B8EC-35DBBECFB053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14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17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7BCF7-D6ED-4B0F-8B47-0ECC16B16B67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15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001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3AB79-8533-46E5-B8EC-35DBBECFB053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/>
              <a:t>16</a:t>
            </a:fld>
            <a:endParaRPr lang="en-US" altLang="en-US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32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630E1DF-20A0-47DE-B8A8-C5F6ABB21CC5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EC55AA-467A-4D65-A264-C3B02BEA2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469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A7BC8DF-76D6-4C93-812E-FB3A260C729B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4C0E0D-8851-431E-9F24-24A3AC1769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553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D8B152-5FD9-4A56-BC24-70534126C38D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651FFE-8C36-4AF8-8419-65BF78810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42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760" y="761389"/>
            <a:ext cx="7925760" cy="1143458"/>
          </a:xfrm>
        </p:spPr>
        <p:txBody>
          <a:bodyPr lIns="81272" tIns="40636" rIns="81272" bIns="40636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081" y="2362506"/>
            <a:ext cx="3777120" cy="3724485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online image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3440" y="2362506"/>
            <a:ext cx="3777120" cy="37244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 lIns="81272" tIns="40636" rIns="81272" bIns="40636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 tIns="40636" bIns="40636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A698138-EDF0-4539-98C8-C2C650C05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789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1088672-6CD1-460A-BC0D-62A826AD0DCE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67D670-ABBE-4E79-869C-982426A65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72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E9F49E-CD08-4BFE-8D40-01ACD9B02D7A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1A47754-C629-4C50-8B60-A20080748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727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56C0B3C-4BFB-41FE-9643-740F5DF923B5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A2A10F-57F9-4F8B-80D0-1FF6ACC4F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259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E120A28-21F8-4383-BC2A-C80B7C7A8DA0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6D0D804-2ABE-4416-A3E0-4C3843DDF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876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5C9E08-7BE7-4739-BDEE-89E9B921EF25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E94272A-121A-47F0-ABC0-EA47545EC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767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C2ECB4E-CEBB-405F-8229-2E3F1360AD55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F169BC-600B-4D8A-B636-AC054B6CC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218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09B71B7-161B-4059-A7B1-DE3A7E55DF92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12188D-7C70-416F-B8AE-2DD3C816B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3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D462A7-E97E-4951-B1B1-DF93817935A4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1C970D-2D94-4ABC-8603-CAF3A7AAC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78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83000">
              <a:schemeClr val="accent4">
                <a:lumMod val="0"/>
                <a:lumOff val="100000"/>
              </a:schemeClr>
            </a:gs>
            <a:gs pos="100000">
              <a:srgbClr val="92D05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A6E55C8-EB77-408E-8664-4977E2B16D86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C6D2B858-4C54-47E4-AC19-D40AA6C560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532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Desktop/junk/COMPUTER%20LITERACY%20-%20JUNK/O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29116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88672-6CD1-460A-BC0D-62A826AD0DCE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591" y="-1"/>
            <a:ext cx="8240616" cy="562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8"/>
          <p:cNvSpPr>
            <a:spLocks noGrp="1"/>
          </p:cNvSpPr>
          <p:nvPr>
            <p:ph type="title"/>
          </p:nvPr>
        </p:nvSpPr>
        <p:spPr>
          <a:xfrm>
            <a:off x="304800" y="217058"/>
            <a:ext cx="8382000" cy="1096962"/>
          </a:xfrm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How OS works?</a:t>
            </a:r>
            <a:endParaRPr lang="en-US" altLang="en-US" sz="4000" dirty="0" smtClean="0">
              <a:solidFill>
                <a:schemeClr val="accent6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593" y="1191190"/>
            <a:ext cx="7886700" cy="4862943"/>
          </a:xfrm>
        </p:spPr>
        <p:txBody>
          <a:bodyPr/>
          <a:lstStyle/>
          <a:p>
            <a:r>
              <a:rPr lang="en-GB" sz="2400" dirty="0" smtClean="0"/>
              <a:t>When a computer is powered on, it loads the OS, normally from the disk drive into RAM.</a:t>
            </a:r>
          </a:p>
          <a:p>
            <a:r>
              <a:rPr lang="en-GB" sz="2400" b="1" dirty="0" smtClean="0">
                <a:solidFill>
                  <a:schemeClr val="accent6"/>
                </a:solidFill>
              </a:rPr>
              <a:t>Kernel: </a:t>
            </a:r>
            <a:r>
              <a:rPr lang="en-GB" sz="2400" dirty="0" smtClean="0"/>
              <a:t>portion of OS code that interact with the computer hardware.</a:t>
            </a:r>
          </a:p>
          <a:p>
            <a:r>
              <a:rPr lang="en-GB" sz="2400" b="1" dirty="0" smtClean="0">
                <a:solidFill>
                  <a:schemeClr val="accent6"/>
                </a:solidFill>
              </a:rPr>
              <a:t>Shell: </a:t>
            </a:r>
            <a:r>
              <a:rPr lang="en-GB" sz="2400" dirty="0" smtClean="0"/>
              <a:t>portion that interfaces with the applications and user using either the command line interface (CLI) or graphical user interface (GUI).</a:t>
            </a:r>
          </a:p>
          <a:p>
            <a:r>
              <a:rPr lang="en-GB" sz="2400" dirty="0" smtClean="0"/>
              <a:t>CLI, user interacts directly with the system in text-based environment by entering commands on the keyboard at command prompt.</a:t>
            </a:r>
          </a:p>
          <a:p>
            <a:r>
              <a:rPr lang="en-GB" sz="2400" dirty="0" smtClean="0"/>
              <a:t>GUI users interact with the system in an environment that uses graphical images, multimedia, and text. Its user friendly and requires less knowledge.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AC7CF9-A858-4342-B2D7-1A52B00307D3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8227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88913" y="146050"/>
            <a:ext cx="8710612" cy="927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0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66750" y="1201738"/>
            <a:ext cx="7848600" cy="5041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Resource management: allocate computer resource such as CPU time, main memory, secondary storage, i/o devices for use.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Data management: govern the input &amp; output of data and their location storage and retrieval.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Task management: monitors, control, schedules and prepares jobs for execution.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Memory management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File management 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Booting the computer 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Provides user interface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Enforces protection policies</a:t>
            </a:r>
          </a:p>
          <a:p>
            <a:pPr marL="650875" indent="-514350" algn="just" fontAlgn="base"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Provides a variety of support services</a:t>
            </a:r>
          </a:p>
          <a:p>
            <a:pPr marL="650875" indent="-514350" algn="just" fontAlgn="base">
              <a:spcBef>
                <a:spcPts val="700"/>
              </a:spcBef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0875" indent="-514350" algn="just" fontAlgn="base">
              <a:spcBef>
                <a:spcPts val="700"/>
              </a:spcBef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0875" indent="-514350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>
              <a:solidFill>
                <a:srgbClr val="FFFFFF"/>
              </a:solidFill>
              <a:latin typeface="Book Antiqua" pitchFamily="18" charset="0"/>
              <a:cs typeface="Arial" charset="0"/>
            </a:endParaRPr>
          </a:p>
          <a:p>
            <a:pPr marL="650875" indent="-514350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>
              <a:solidFill>
                <a:srgbClr val="FFFFFF"/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11268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6"/>
                </a:solidFill>
                <a:cs typeface="Times New Roman" pitchFamily="18" charset="0"/>
              </a:rPr>
              <a:t>Functions of an OS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2DCDDD-3E1C-4C67-8802-E6181D3CE3BD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0190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88913" y="146050"/>
            <a:ext cx="8710612" cy="927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0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23330" y="1066800"/>
            <a:ext cx="7861111" cy="49245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dirty="0" smtClean="0">
                <a:solidFill>
                  <a:prstClr val="black"/>
                </a:solidFill>
                <a:cs typeface="Times New Roman" pitchFamily="18" charset="0"/>
              </a:rPr>
              <a:t>	</a:t>
            </a: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Operating systems can be categorized according to availability, number of users, type of interface design and manufacturer: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1003300" lvl="1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 dirty="0">
                <a:solidFill>
                  <a:srgbClr val="0070C0"/>
                </a:solidFill>
                <a:cs typeface="Times New Roman" pitchFamily="18" charset="0"/>
              </a:rPr>
              <a:t>According to </a:t>
            </a:r>
            <a:r>
              <a:rPr lang="en-US" alt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manufacturer</a:t>
            </a:r>
            <a:endParaRPr lang="en-US" altLang="en-US" sz="24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936625" lvl="1" indent="-342900" fontAlgn="base">
              <a:spcBef>
                <a:spcPts val="7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Microsoft</a:t>
            </a:r>
            <a:r>
              <a:rPr lang="en-US" alt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window: XP, Vista, 2003 Server, windows7,8 </a:t>
            </a:r>
            <a:endParaRPr lang="en-US" altLang="en-US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936625" lvl="1" indent="-342900" fontAlgn="base">
              <a:spcBef>
                <a:spcPts val="7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UNIX-Based</a:t>
            </a:r>
          </a:p>
          <a:p>
            <a:pPr marL="936625" lvl="1" indent="-342900" fontAlgn="base">
              <a:spcBef>
                <a:spcPts val="7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Linux (Ubuntu)</a:t>
            </a:r>
          </a:p>
          <a:p>
            <a:pPr marL="936625" lvl="1" indent="-342900" fontAlgn="base">
              <a:spcBef>
                <a:spcPts val="7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65000"/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Macintosh OS</a:t>
            </a:r>
            <a:endParaRPr lang="en-US" altLang="en-US" sz="24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1268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altLang="en-US" sz="3600" b="1" dirty="0" smtClean="0">
                <a:solidFill>
                  <a:schemeClr val="accent6"/>
                </a:solidFill>
                <a:latin typeface="+mn-lt"/>
                <a:cs typeface="Times New Roman" pitchFamily="18" charset="0"/>
              </a:rPr>
              <a:t>Types of an operating system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FAA3A-477B-4968-9C1A-247C302DD62B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72771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88913" y="146050"/>
            <a:ext cx="8710612" cy="927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0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54239" y="1326205"/>
            <a:ext cx="7861111" cy="46378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User </a:t>
            </a:r>
            <a:r>
              <a:rPr lang="en-US" sz="2400" b="1" dirty="0"/>
              <a:t>interface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function of the operating system that allows individuals to access and command the computer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Command-based user </a:t>
            </a:r>
            <a:r>
              <a:rPr lang="en-US" sz="2400" b="1" dirty="0" smtClean="0"/>
              <a:t>interface (CLI)</a:t>
            </a:r>
            <a:endParaRPr lang="en-US" sz="2400" b="1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particular user interface that requires text commands be given to the computer to perform basic </a:t>
            </a:r>
            <a:r>
              <a:rPr lang="en-US" sz="2400" dirty="0" smtClean="0"/>
              <a:t>activities E.g</a:t>
            </a:r>
            <a:r>
              <a:rPr lang="en-US" sz="2400" dirty="0"/>
              <a:t>., unix, DOS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Graphical user interface (GUI)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user interface that uses pictures (icons) and menus displayed on the screen to send commands to the computer </a:t>
            </a:r>
            <a:r>
              <a:rPr lang="en-US" sz="2400" dirty="0" smtClean="0"/>
              <a:t>system E.g</a:t>
            </a:r>
            <a:r>
              <a:rPr lang="en-US" sz="2400" dirty="0"/>
              <a:t>. Windows, MAC OS</a:t>
            </a:r>
          </a:p>
          <a:p>
            <a:pPr marL="650875" indent="-514350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68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12717"/>
          </a:xfrm>
        </p:spPr>
        <p:txBody>
          <a:bodyPr/>
          <a:lstStyle/>
          <a:p>
            <a:pPr algn="ctr"/>
            <a:r>
              <a:rPr lang="en-US" altLang="en-US" sz="4000" b="1" dirty="0">
                <a:solidFill>
                  <a:schemeClr val="accent6"/>
                </a:solidFill>
                <a:cs typeface="Times New Roman" pitchFamily="18" charset="0"/>
              </a:rPr>
              <a:t>User Interface</a:t>
            </a:r>
            <a:endParaRPr lang="en-US" altLang="en-US" sz="4000" b="1" dirty="0" smtClean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000F16-AA66-48FC-A558-4D57455F8F32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66468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88913" y="146050"/>
            <a:ext cx="8710612" cy="927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0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072651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14350" indent="-514350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b="1" dirty="0" smtClean="0">
                <a:solidFill>
                  <a:prstClr val="black"/>
                </a:solidFill>
                <a:cs typeface="Times New Roman" pitchFamily="18" charset="0"/>
              </a:rPr>
              <a:t>Single-User/Single-Tasking Operating Systems: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Allows a single user to perform just one task at a time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Take up little space on disk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Run on inexpensive computers</a:t>
            </a:r>
          </a:p>
          <a:p>
            <a:pPr marL="866775" lvl="1" indent="-282575" fontAlgn="base">
              <a:spcBef>
                <a:spcPts val="6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Examples include; MS-DOS and Palm OS for palm handheld computers.</a:t>
            </a:r>
          </a:p>
          <a:p>
            <a:pPr marL="514350" indent="-514350" fontAlgn="base">
              <a:spcBef>
                <a:spcPts val="700"/>
              </a:spcBef>
              <a:spcAft>
                <a:spcPct val="0"/>
              </a:spcAft>
              <a:buSzPct val="65000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b="1" dirty="0" smtClean="0">
                <a:solidFill>
                  <a:prstClr val="black"/>
                </a:solidFill>
                <a:cs typeface="Times New Roman" pitchFamily="18" charset="0"/>
              </a:rPr>
              <a:t>Single-User/Multi-Tasking Operating Systems: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Allows a single user to perform two or more functions at once.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Commonly used on personal computers.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Examples include; Microsoft Windows and MAC OS.											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2600" dirty="0" smtClean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 marL="650875" indent="-514350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>
              <a:solidFill>
                <a:srgbClr val="FFFFFF"/>
              </a:solidFill>
              <a:cs typeface="Arial" charset="0"/>
            </a:endParaRPr>
          </a:p>
          <a:p>
            <a:pPr marL="650875" indent="-514350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68" name="Title 5"/>
          <p:cNvSpPr>
            <a:spLocks noGrp="1"/>
          </p:cNvSpPr>
          <p:nvPr>
            <p:ph type="title"/>
          </p:nvPr>
        </p:nvSpPr>
        <p:spPr>
          <a:xfrm>
            <a:off x="457200" y="288286"/>
            <a:ext cx="8229600" cy="639762"/>
          </a:xfrm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chemeClr val="accent6"/>
                </a:solidFill>
                <a:cs typeface="Times New Roman" pitchFamily="18" charset="0"/>
              </a:rPr>
              <a:t>Types of an operating system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FF1546-A199-436B-B6D9-C6176D8D20B7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0641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161998" y="1256424"/>
            <a:ext cx="43434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12763" indent="-512763" fontAlgn="base">
              <a:spcBef>
                <a:spcPts val="6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Lucida Sans" pitchFamily="34" charset="0"/>
              <a:buAutoNum type="arabicParenR" startAt="4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400" b="1" dirty="0">
                <a:solidFill>
                  <a:prstClr val="black"/>
                </a:solidFill>
                <a:latin typeface="Book Antiqua" pitchFamily="18" charset="0"/>
                <a:cs typeface="Arial" pitchFamily="34" charset="0"/>
              </a:rPr>
              <a:t>Multi-User/Multitasking Operating Systems:</a:t>
            </a:r>
          </a:p>
          <a:p>
            <a:pPr marL="866775" lvl="1" indent="-282575" fontAlgn="base">
              <a:spcBef>
                <a:spcPts val="55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200" dirty="0">
                <a:solidFill>
                  <a:prstClr val="black"/>
                </a:solidFill>
                <a:latin typeface="Book Antiqua" pitchFamily="18" charset="0"/>
                <a:cs typeface="Arial" pitchFamily="34" charset="0"/>
              </a:rPr>
              <a:t>Allows multiple users to use programs that are simultaneously running on a single network server.</a:t>
            </a:r>
          </a:p>
          <a:p>
            <a:pPr marL="866775" lvl="1" indent="-282575" fontAlgn="base">
              <a:spcBef>
                <a:spcPts val="55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200" dirty="0">
                <a:solidFill>
                  <a:prstClr val="black"/>
                </a:solidFill>
                <a:latin typeface="Book Antiqua" pitchFamily="18" charset="0"/>
                <a:cs typeface="Arial" pitchFamily="34" charset="0"/>
              </a:rPr>
              <a:t>Here, each user is given a user session on the server.</a:t>
            </a:r>
          </a:p>
          <a:p>
            <a:pPr marL="866775" lvl="1" indent="-282575" fontAlgn="base">
              <a:spcBef>
                <a:spcPts val="55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200" dirty="0">
                <a:solidFill>
                  <a:prstClr val="black"/>
                </a:solidFill>
                <a:latin typeface="Book Antiqua" pitchFamily="18" charset="0"/>
                <a:cs typeface="Arial" pitchFamily="34" charset="0"/>
              </a:rPr>
              <a:t>UNIX, Linux are examples.</a:t>
            </a:r>
          </a:p>
          <a:p>
            <a:pPr marL="866775" lvl="1" indent="-282575" fontAlgn="base">
              <a:spcBef>
                <a:spcPts val="55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200" dirty="0">
                <a:solidFill>
                  <a:prstClr val="black"/>
                </a:solidFill>
                <a:latin typeface="Book Antiqua" pitchFamily="18" charset="0"/>
                <a:cs typeface="Arial" pitchFamily="34" charset="0"/>
              </a:rPr>
              <a:t>Maintenance can be easy.</a:t>
            </a:r>
          </a:p>
          <a:p>
            <a:pPr marL="866775" lvl="1" indent="-282575" fontAlgn="base">
              <a:spcBef>
                <a:spcPts val="55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r>
              <a:rPr lang="en-US" altLang="en-US" sz="2200" dirty="0">
                <a:solidFill>
                  <a:prstClr val="black"/>
                </a:solidFill>
                <a:latin typeface="Book Antiqua" pitchFamily="18" charset="0"/>
                <a:cs typeface="Arial" pitchFamily="34" charset="0"/>
              </a:rPr>
              <a:t>Requires a powerful computer.</a:t>
            </a:r>
          </a:p>
          <a:p>
            <a:pPr marL="866775" lvl="1" indent="-282575" fontAlgn="base">
              <a:spcBef>
                <a:spcPts val="550"/>
              </a:spcBef>
              <a:spcAft>
                <a:spcPct val="0"/>
              </a:spcAft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877888" algn="l"/>
                <a:tab pos="1792288" algn="l"/>
                <a:tab pos="2706688" algn="l"/>
                <a:tab pos="3621088" algn="l"/>
                <a:tab pos="4535488" algn="l"/>
                <a:tab pos="5449888" algn="l"/>
                <a:tab pos="6364288" algn="l"/>
                <a:tab pos="7278688" algn="l"/>
                <a:tab pos="8193088" algn="l"/>
                <a:tab pos="9107488" algn="l"/>
                <a:tab pos="10021888" algn="l"/>
              </a:tabLst>
            </a:pPr>
            <a:endParaRPr lang="en-US" altLang="en-US" sz="2200" dirty="0">
              <a:solidFill>
                <a:srgbClr val="FFFFFF"/>
              </a:solidFill>
              <a:latin typeface="Book Antiqua" pitchFamily="18" charset="0"/>
              <a:cs typeface="Arial" pitchFamily="34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83145" y="2136372"/>
            <a:ext cx="4348163" cy="2817813"/>
            <a:chOff x="2880" y="1392"/>
            <a:chExt cx="2739" cy="1775"/>
          </a:xfrm>
        </p:grpSpPr>
        <p:pic>
          <p:nvPicPr>
            <p:cNvPr id="1741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913" t="7523" r="2913"/>
            <a:stretch>
              <a:fillRect/>
            </a:stretch>
          </p:blipFill>
          <p:spPr bwMode="auto">
            <a:xfrm>
              <a:off x="2880" y="1392"/>
              <a:ext cx="2740" cy="17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2880" y="1392"/>
              <a:ext cx="2740" cy="17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altLang="en-US" sz="2000" dirty="0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US" sz="1200" dirty="0">
              <a:solidFill>
                <a:srgbClr val="BCBCBC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altLang="en-US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Types of an operating system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27B138-BDC7-4295-AB29-A431E5B6F637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5426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88913" y="146050"/>
            <a:ext cx="8710612" cy="927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000" dirty="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28650" y="1073150"/>
            <a:ext cx="8077200" cy="52160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Real-Time operating Systems: 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- Very first, relatively small OS.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- Also referred to as embedded OSs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- </a:t>
            </a: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Built into a circuitry of a  device, not loaded from a disk drive</a:t>
            </a: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- RTOS is needed to run real-time applications.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- A real time application </a:t>
            </a:r>
            <a:r>
              <a:rPr lang="en-US" altLang="en-US" sz="2400" dirty="0" smtClean="0">
                <a:solidFill>
                  <a:prstClr val="black"/>
                </a:solidFill>
                <a:cs typeface="Times New Roman" pitchFamily="18" charset="0"/>
              </a:rPr>
              <a:t>is an application that responds to certain inputs extremely quickly.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- As the name suggests, there is a deadline associated with tasks and a RTOS adheres to this deadline </a:t>
            </a: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as missing a deadline can cause affects ranging from undesired to </a:t>
            </a:r>
            <a:r>
              <a:rPr lang="en-US" sz="2400" b="1" dirty="0" smtClean="0">
                <a:solidFill>
                  <a:prstClr val="black"/>
                </a:solidFill>
                <a:cs typeface="Times New Roman" panose="02020603050405020304" pitchFamily="18" charset="0"/>
                <a:hlinkClick r:id="rId3" action="ppaction://hlinkfile"/>
              </a:rPr>
              <a:t>catastrophic.</a:t>
            </a:r>
            <a:endParaRPr lang="en-US" sz="24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650875" indent="-514350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ctr"/>
            <a:r>
              <a:rPr lang="en-US" altLang="en-US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Types of an operating system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9C22E-FA98-4552-87F2-750BDD47A62B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8918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686800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The two most common types of user interfaces are graphical and command line.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SzPct val="65000"/>
              <a:buFont typeface="Book Antiqua" pitchFamily="18" charset="0"/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 dirty="0">
                <a:solidFill>
                  <a:prstClr val="black"/>
                </a:solidFill>
                <a:cs typeface="Times New Roman" pitchFamily="18" charset="0"/>
              </a:rPr>
              <a:t>Graphical user Interfaces (GUI):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Most common interface used in versions of;</a:t>
            </a:r>
          </a:p>
          <a:p>
            <a:pPr marL="1131888" lvl="2" fontAlgn="base">
              <a:spcBef>
                <a:spcPts val="550"/>
              </a:spcBef>
              <a:spcAft>
                <a:spcPct val="0"/>
              </a:spcAft>
              <a:buSzPct val="9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Windows, MAC OS, in some versions of  LINUX and UNIX.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Uses a mouse to work with graphical objects such as windows, menus, icons, buttons and other tools.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Can use Shortcuts to open programs or documents.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It enables task switching.</a:t>
            </a:r>
          </a:p>
          <a:p>
            <a:pPr marL="866775" lvl="1" indent="-282575" fontAlgn="base"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b="1" dirty="0">
                <a:solidFill>
                  <a:prstClr val="black"/>
                </a:solidFill>
                <a:cs typeface="Times New Roman" pitchFamily="18" charset="0"/>
              </a:rPr>
              <a:t>Advantage: </a:t>
            </a:r>
            <a:r>
              <a:rPr lang="en-US" altLang="en-US" sz="2400" dirty="0">
                <a:solidFill>
                  <a:prstClr val="black"/>
                </a:solidFill>
                <a:cs typeface="Times New Roman" pitchFamily="18" charset="0"/>
              </a:rPr>
              <a:t>It frees a computer user from memorizing and typing text commands.</a:t>
            </a:r>
          </a:p>
          <a:p>
            <a:pPr marL="546100" indent="-409575" fontAlgn="base">
              <a:spcBef>
                <a:spcPts val="7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Lucida Sans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Types of an operating system</a:t>
            </a:r>
            <a:endParaRPr lang="en-US" sz="3600" dirty="0">
              <a:solidFill>
                <a:schemeClr val="accent6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53B174-89FC-4C45-BE7C-1BB3099DE8A1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57858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7027"/>
            <a:ext cx="86868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System Software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728949"/>
          </a:xfrm>
        </p:spPr>
        <p:txBody>
          <a:bodyPr>
            <a:normAutofit fontScale="92500" lnSpcReduction="10000"/>
          </a:bodyPr>
          <a:lstStyle/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US" sz="2600" b="1" dirty="0" smtClean="0">
                <a:cs typeface="Times New Roman" pitchFamily="18" charset="0"/>
              </a:rPr>
              <a:t>A utility program: </a:t>
            </a:r>
            <a:r>
              <a:rPr lang="en-US" sz="2600" dirty="0" smtClean="0">
                <a:cs typeface="Times New Roman" pitchFamily="18" charset="0"/>
              </a:rPr>
              <a:t>is a program used to enhance performance of the system. Utilities are used to manage disks, troubleshoot hardware problems….</a:t>
            </a:r>
          </a:p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sz="2600" dirty="0">
                <a:cs typeface="Times New Roman" pitchFamily="18" charset="0"/>
              </a:rPr>
              <a:t>Some independent software developers offer utilities for sale </a:t>
            </a:r>
            <a:r>
              <a:rPr lang="en-GB" sz="2600" dirty="0" smtClean="0">
                <a:cs typeface="Times New Roman" pitchFamily="18" charset="0"/>
              </a:rPr>
              <a:t>separately. E.g</a:t>
            </a:r>
            <a:r>
              <a:rPr lang="en-GB" sz="2600" dirty="0">
                <a:cs typeface="Times New Roman" pitchFamily="18" charset="0"/>
              </a:rPr>
              <a:t>. Norton Utilities by Symantec</a:t>
            </a:r>
            <a:r>
              <a:rPr lang="en-GB" sz="2600" dirty="0" smtClean="0">
                <a:cs typeface="Times New Roman" pitchFamily="18" charset="0"/>
              </a:rPr>
              <a:t>.</a:t>
            </a:r>
            <a:endParaRPr lang="en-US" sz="2600" dirty="0" smtClean="0">
              <a:cs typeface="Times New Roman" pitchFamily="18" charset="0"/>
            </a:endParaRPr>
          </a:p>
          <a:p>
            <a:pPr marL="914400" lvl="2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>
                <a:cs typeface="Times New Roman" pitchFamily="18" charset="0"/>
              </a:rPr>
              <a:t>For example </a:t>
            </a:r>
            <a:endParaRPr lang="en-US" sz="2600" dirty="0">
              <a:cs typeface="Times New Roman" pitchFamily="18" charset="0"/>
            </a:endParaRPr>
          </a:p>
          <a:p>
            <a:pPr lvl="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Symantec antivirus</a:t>
            </a:r>
          </a:p>
          <a:p>
            <a:pPr lvl="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Partition Magic </a:t>
            </a:r>
          </a:p>
          <a:p>
            <a:pPr lvl="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Disk defragmentation</a:t>
            </a:r>
          </a:p>
          <a:p>
            <a:pPr lvl="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Screen saver</a:t>
            </a:r>
          </a:p>
          <a:p>
            <a:pPr lvl="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Backup, etc…</a:t>
            </a:r>
          </a:p>
          <a:p>
            <a:pPr marL="971550" lvl="1" indent="-514350" algn="just">
              <a:lnSpc>
                <a:spcPct val="100000"/>
              </a:lnSpc>
              <a:spcAft>
                <a:spcPts val="1800"/>
              </a:spcAft>
              <a:buFont typeface="Calibri" pitchFamily="34" charset="0"/>
              <a:buAutoNum type="alphaLcParenR" startAt="2"/>
            </a:pP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E6BB-55F9-4A3A-894B-4BB5857C55BA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77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7027"/>
            <a:ext cx="86868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System Software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728949"/>
          </a:xfrm>
        </p:spPr>
        <p:txBody>
          <a:bodyPr>
            <a:normAutofit/>
          </a:bodyPr>
          <a:lstStyle/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b="1" dirty="0" smtClean="0">
                <a:cs typeface="Times New Roman" pitchFamily="18" charset="0"/>
              </a:rPr>
              <a:t>Device driver: </a:t>
            </a:r>
            <a:r>
              <a:rPr lang="en-GB" dirty="0" smtClean="0">
                <a:cs typeface="Times New Roman" pitchFamily="18" charset="0"/>
              </a:rPr>
              <a:t>A </a:t>
            </a:r>
            <a:r>
              <a:rPr lang="en-GB" dirty="0">
                <a:cs typeface="Times New Roman" pitchFamily="18" charset="0"/>
              </a:rPr>
              <a:t>computer program that can establish communication because it contains information about the characteristics of your computer and of the device.</a:t>
            </a:r>
          </a:p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dirty="0">
                <a:cs typeface="Times New Roman" pitchFamily="18" charset="0"/>
              </a:rPr>
              <a:t>Each peripheral device requires a device driver.</a:t>
            </a:r>
          </a:p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dirty="0">
                <a:cs typeface="Times New Roman" pitchFamily="18" charset="0"/>
              </a:rPr>
              <a:t>Helps the computer communicate with that particular device.</a:t>
            </a:r>
          </a:p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dirty="0">
                <a:cs typeface="Times New Roman" pitchFamily="18" charset="0"/>
              </a:rPr>
              <a:t>When we add a device to an existing computer, part of its installation includes adding its device driver to the configuration.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655C-98EC-4062-8659-B9A59F81DD45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0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0460"/>
          </a:xfrm>
          <a:solidFill>
            <a:srgbClr val="92D050"/>
          </a:solidFill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Study unit 3: Computer software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33" y="1065461"/>
            <a:ext cx="7886700" cy="180994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unit introduces students to  computer softwares  where they will learn different types of software,  user interfaces and computer virus.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88672-6CD1-460A-BC0D-62A826AD0DCE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7027"/>
            <a:ext cx="86868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System Software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728949"/>
          </a:xfrm>
        </p:spPr>
        <p:txBody>
          <a:bodyPr>
            <a:normAutofit/>
          </a:bodyPr>
          <a:lstStyle/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sz="2800" b="1" dirty="0" smtClean="0">
                <a:cs typeface="Times New Roman" pitchFamily="18" charset="0"/>
              </a:rPr>
              <a:t>Compiler:</a:t>
            </a:r>
            <a:r>
              <a:rPr lang="en-GB" sz="2800" dirty="0" smtClean="0">
                <a:cs typeface="Times New Roman" pitchFamily="18" charset="0"/>
              </a:rPr>
              <a:t> Software </a:t>
            </a:r>
            <a:r>
              <a:rPr lang="en-GB" sz="2800" dirty="0">
                <a:cs typeface="Times New Roman" pitchFamily="18" charset="0"/>
              </a:rPr>
              <a:t>that translates a high-level language program into machine language.</a:t>
            </a:r>
          </a:p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sz="2800" dirty="0">
                <a:cs typeface="Times New Roman" pitchFamily="18" charset="0"/>
              </a:rPr>
              <a:t>Input to the compiler is a source file (created by word processor or editor) containing the text of a high-level language program.</a:t>
            </a:r>
          </a:p>
          <a:p>
            <a:pPr lvl="1" algn="just">
              <a:lnSpc>
                <a:spcPct val="100000"/>
              </a:lnSpc>
              <a:spcAft>
                <a:spcPts val="1800"/>
              </a:spcAft>
            </a:pPr>
            <a:r>
              <a:rPr lang="en-GB" sz="2800" dirty="0">
                <a:cs typeface="Times New Roman" pitchFamily="18" charset="0"/>
              </a:rPr>
              <a:t>If it is syntactically correct, compiler will save in an object file which is a machine language instructions for the same job.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1A2A-1AE0-4BAB-8211-0461B90B9D7D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46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340626"/>
            <a:ext cx="8382000" cy="94226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Files</a:t>
            </a:r>
          </a:p>
        </p:txBody>
      </p:sp>
      <p:sp>
        <p:nvSpPr>
          <p:cNvPr id="65539" name="Rectangle 2051"/>
          <p:cNvSpPr>
            <a:spLocks noGrp="1" noChangeArrowheads="1"/>
          </p:cNvSpPr>
          <p:nvPr>
            <p:ph idx="1"/>
          </p:nvPr>
        </p:nvSpPr>
        <p:spPr>
          <a:xfrm>
            <a:off x="628650" y="1396574"/>
            <a:ext cx="8458200" cy="4676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cs typeface="Times New Roman" pitchFamily="18" charset="0"/>
              </a:rPr>
              <a:t>A </a:t>
            </a:r>
            <a:r>
              <a:rPr lang="en-US" b="1" dirty="0" smtClean="0">
                <a:cs typeface="Times New Roman" pitchFamily="18" charset="0"/>
              </a:rPr>
              <a:t>file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is a named collection of data, stored on a storage medium such as a hard disk.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cs typeface="Times New Roman" pitchFamily="18" charset="0"/>
              </a:rPr>
              <a:t>There are two types of </a:t>
            </a:r>
            <a:r>
              <a:rPr lang="en-US" b="1" dirty="0" smtClean="0">
                <a:cs typeface="Times New Roman" pitchFamily="18" charset="0"/>
              </a:rPr>
              <a:t>files</a:t>
            </a:r>
          </a:p>
          <a:p>
            <a:pPr lvl="2">
              <a:lnSpc>
                <a:spcPct val="100000"/>
              </a:lnSpc>
            </a:pPr>
            <a:r>
              <a:rPr lang="en-US" sz="2300" b="1" dirty="0" smtClean="0">
                <a:cs typeface="Times New Roman" pitchFamily="18" charset="0"/>
              </a:rPr>
              <a:t>Data files </a:t>
            </a:r>
            <a:r>
              <a:rPr lang="en-US" sz="2300" dirty="0" smtClean="0">
                <a:cs typeface="Times New Roman" pitchFamily="18" charset="0"/>
              </a:rPr>
              <a:t>contains text, images, or other data that can be used by a program.</a:t>
            </a:r>
          </a:p>
          <a:p>
            <a:pPr lvl="2">
              <a:lnSpc>
                <a:spcPct val="100000"/>
              </a:lnSpc>
            </a:pPr>
            <a:r>
              <a:rPr lang="en-US" sz="2300" b="1" dirty="0" smtClean="0">
                <a:cs typeface="Times New Roman" pitchFamily="18" charset="0"/>
              </a:rPr>
              <a:t>Executable files </a:t>
            </a:r>
            <a:r>
              <a:rPr lang="en-US" sz="2300" dirty="0" smtClean="0">
                <a:cs typeface="Times New Roman" pitchFamily="18" charset="0"/>
              </a:rPr>
              <a:t>contains programs or instructions that tell the computer how to perform a task.</a:t>
            </a:r>
            <a:endParaRPr lang="en-US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b="1" dirty="0" smtClean="0">
                <a:cs typeface="Times New Roman" pitchFamily="18" charset="0"/>
              </a:rPr>
              <a:t>Filename extensions </a:t>
            </a:r>
            <a:r>
              <a:rPr lang="en-US" dirty="0" smtClean="0">
                <a:cs typeface="Times New Roman" pitchFamily="18" charset="0"/>
              </a:rPr>
              <a:t>describe a file’s contents.  For example Executable files usually end in .exe, word files end in .doc, adobe acrobat documents end in .pdf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3E3-9560-4855-9100-043DE345CF51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7932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340626"/>
            <a:ext cx="8382000" cy="609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Managing </a:t>
            </a:r>
            <a:r>
              <a:rPr lang="en-US" sz="4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files and folders</a:t>
            </a:r>
          </a:p>
        </p:txBody>
      </p:sp>
      <p:sp>
        <p:nvSpPr>
          <p:cNvPr id="65539" name="Rectangle 2051"/>
          <p:cNvSpPr>
            <a:spLocks noGrp="1" noChangeArrowheads="1"/>
          </p:cNvSpPr>
          <p:nvPr>
            <p:ph idx="1"/>
          </p:nvPr>
        </p:nvSpPr>
        <p:spPr>
          <a:xfrm>
            <a:off x="628650" y="1396574"/>
            <a:ext cx="8134350" cy="4676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>
                <a:cs typeface="Times New Roman" pitchFamily="18" charset="0"/>
              </a:rPr>
              <a:t>What do you do with </a:t>
            </a:r>
            <a:r>
              <a:rPr lang="en-GB" sz="2400" b="1" dirty="0">
                <a:cs typeface="Times New Roman" pitchFamily="18" charset="0"/>
              </a:rPr>
              <a:t>files</a:t>
            </a:r>
            <a:r>
              <a:rPr lang="en-GB" sz="2400" dirty="0">
                <a:cs typeface="Times New Roman" pitchFamily="18" charset="0"/>
              </a:rPr>
              <a:t> and </a:t>
            </a:r>
            <a:r>
              <a:rPr lang="en-GB" sz="2400" b="1" dirty="0">
                <a:cs typeface="Times New Roman" pitchFamily="18" charset="0"/>
              </a:rPr>
              <a:t>folders</a:t>
            </a:r>
            <a:r>
              <a:rPr lang="en-GB" sz="2400" dirty="0">
                <a:cs typeface="Times New Roman" pitchFamily="18" charset="0"/>
              </a:rPr>
              <a:t>?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You Create a new file or folder…. </a:t>
            </a:r>
          </a:p>
          <a:p>
            <a:pPr lvl="1">
              <a:lnSpc>
                <a:spcPct val="100000"/>
              </a:lnSpc>
            </a:pPr>
            <a:r>
              <a:rPr lang="en-GB" dirty="0" smtClean="0">
                <a:cs typeface="Times New Roman" pitchFamily="18" charset="0"/>
              </a:rPr>
              <a:t>You </a:t>
            </a:r>
            <a:r>
              <a:rPr lang="en-GB" dirty="0">
                <a:cs typeface="Times New Roman" pitchFamily="18" charset="0"/>
              </a:rPr>
              <a:t>Move files and folders; you “nest” folders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You Open a document file… </a:t>
            </a:r>
            <a:r>
              <a:rPr lang="en-GB" dirty="0" smtClean="0">
                <a:cs typeface="Times New Roman" pitchFamily="18" charset="0"/>
              </a:rPr>
              <a:t>   </a:t>
            </a:r>
            <a:r>
              <a:rPr lang="en-GB" dirty="0">
                <a:cs typeface="Times New Roman" pitchFamily="18" charset="0"/>
              </a:rPr>
              <a:t>Let’s see:</a:t>
            </a:r>
          </a:p>
          <a:p>
            <a:pPr lvl="2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OS looks at file extension</a:t>
            </a:r>
          </a:p>
          <a:p>
            <a:pPr lvl="2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OS checks if enough  free memory space</a:t>
            </a:r>
          </a:p>
          <a:p>
            <a:pPr lvl="2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OS finds and loads the APP (if not loaded)</a:t>
            </a:r>
          </a:p>
          <a:p>
            <a:pPr lvl="2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OS finds and loads the document</a:t>
            </a:r>
          </a:p>
          <a:p>
            <a:pPr lvl="2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OS keeps track of what data goes with what program (all sharing same RAM)</a:t>
            </a:r>
          </a:p>
          <a:p>
            <a:pPr lvl="2">
              <a:lnSpc>
                <a:spcPct val="100000"/>
              </a:lnSpc>
            </a:pPr>
            <a:r>
              <a:rPr lang="en-GB" dirty="0">
                <a:cs typeface="Times New Roman" pitchFamily="18" charset="0"/>
              </a:rPr>
              <a:t>OS turns control over to the APP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E000-087C-45F3-A399-CE21C610C500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285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5546"/>
          </a:xfrm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chemeClr val="accent6"/>
                </a:solidFill>
                <a:cs typeface="Times New Roman" pitchFamily="18" charset="0"/>
              </a:rPr>
              <a:t>Application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934" y="1310184"/>
            <a:ext cx="7110484" cy="4585649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2700" b="1" dirty="0">
                <a:cs typeface="Times New Roman" pitchFamily="18" charset="0"/>
              </a:rPr>
              <a:t>Application Software: </a:t>
            </a:r>
            <a:r>
              <a:rPr lang="en-GB" sz="2700" dirty="0">
                <a:cs typeface="Times New Roman" pitchFamily="18" charset="0"/>
              </a:rPr>
              <a:t>Tells the computer how to accomplish specific tasks, such as word processing or drawing, for the user. </a:t>
            </a:r>
            <a:endParaRPr lang="en-GB" sz="2700" dirty="0" smtClean="0">
              <a:cs typeface="Times New Roman" pitchFamily="18" charset="0"/>
            </a:endParaRP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2700" dirty="0" smtClean="0">
                <a:cs typeface="Times New Roman" pitchFamily="18" charset="0"/>
              </a:rPr>
              <a:t>Most </a:t>
            </a:r>
            <a:r>
              <a:rPr lang="en-GB" sz="2700" dirty="0">
                <a:cs typeface="Times New Roman" pitchFamily="18" charset="0"/>
              </a:rPr>
              <a:t>applications are purchased on diskette or CD-ROM.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2700" dirty="0">
                <a:cs typeface="Times New Roman" pitchFamily="18" charset="0"/>
              </a:rPr>
              <a:t>They are installed by copying the programs from the diskettes/CD-ROM to the hard disk</a:t>
            </a:r>
            <a:r>
              <a:rPr lang="en-GB" sz="2700" dirty="0" smtClean="0">
                <a:cs typeface="Times New Roman" pitchFamily="18" charset="0"/>
              </a:rPr>
              <a:t>.</a:t>
            </a: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sz="2700" dirty="0">
                <a:cs typeface="Times New Roman" pitchFamily="18" charset="0"/>
              </a:rPr>
              <a:t>Payroll systems, Inventory Control, Manage student database</a:t>
            </a:r>
            <a:endParaRPr lang="en-US" sz="2700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911D6-887D-4002-BB4C-69D73E377342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82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5546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ategories </a:t>
            </a:r>
            <a:r>
              <a:rPr lang="en-US" altLang="en-US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32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4"/>
            <a:ext cx="8229600" cy="4967785"/>
          </a:xfrm>
        </p:spPr>
        <p:txBody>
          <a:bodyPr>
            <a:noAutofit/>
          </a:bodyPr>
          <a:lstStyle/>
          <a:p>
            <a:pPr marL="914400" lvl="1" indent="-514350" fontAlgn="auto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Word </a:t>
            </a:r>
            <a:r>
              <a:rPr lang="en-US" dirty="0">
                <a:cs typeface="Times New Roman" pitchFamily="18" charset="0"/>
              </a:rPr>
              <a:t>processing software for creating text-based documents </a:t>
            </a:r>
          </a:p>
          <a:p>
            <a:pPr marL="914400" lvl="1" indent="-514350" fontAlgn="auto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Spreadsheets for creating numeric-based documents such as budgets.</a:t>
            </a:r>
          </a:p>
          <a:p>
            <a:pPr marL="914400" lvl="1" indent="-514350" fontAlgn="auto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Presentation programs for creating and presenting electronic slide shows.</a:t>
            </a:r>
          </a:p>
          <a:p>
            <a:pPr marL="914400" lvl="1" indent="-514350" fontAlgn="auto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Graphics  programs for designing illustrations or manipulating photographs, movies etc.</a:t>
            </a:r>
          </a:p>
          <a:p>
            <a:pPr marL="914400" lvl="1" indent="-514350" fontAlgn="auto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Database management software for building and manipulating large sets of data such as names, addresses etc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ED707-706D-4510-8C54-B7E4E2A130CF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7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5546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6"/>
                </a:solidFill>
                <a:cs typeface="Times New Roman" pitchFamily="18" charset="0"/>
              </a:rPr>
              <a:t>Word Processors: </a:t>
            </a:r>
            <a:endParaRPr lang="en-US" altLang="en-US" b="1" dirty="0" smtClean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4"/>
            <a:ext cx="8229600" cy="4967785"/>
          </a:xfrm>
        </p:spPr>
        <p:txBody>
          <a:bodyPr>
            <a:noAutofit/>
          </a:bodyPr>
          <a:lstStyle/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500" dirty="0">
                <a:cs typeface="Times New Roman" pitchFamily="18" charset="0"/>
              </a:rPr>
              <a:t>It is a tool that helps user in creating, editing, and </a:t>
            </a:r>
          </a:p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500" dirty="0">
                <a:cs typeface="Times New Roman" pitchFamily="18" charset="0"/>
              </a:rPr>
              <a:t>printing documents. Word processors will normally have </a:t>
            </a:r>
          </a:p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500" dirty="0">
                <a:cs typeface="Times New Roman" pitchFamily="18" charset="0"/>
              </a:rPr>
              <a:t>the following capabilities built into them: </a:t>
            </a:r>
            <a:r>
              <a:rPr lang="en-US" sz="2500" dirty="0"/>
              <a:t> </a:t>
            </a:r>
          </a:p>
          <a:p>
            <a:pPr marL="1490472" lvl="4" indent="-182880" fontAlgn="auto">
              <a:lnSpc>
                <a:spcPct val="80000"/>
              </a:lnSpc>
              <a:spcAft>
                <a:spcPts val="600"/>
              </a:spcAft>
              <a:buFont typeface="Arial"/>
              <a:buChar char="-"/>
              <a:defRPr/>
            </a:pPr>
            <a:r>
              <a:rPr lang="en-US" sz="2400" dirty="0"/>
              <a:t>Spell checking </a:t>
            </a:r>
          </a:p>
          <a:p>
            <a:pPr marL="1490472" lvl="4" indent="-182880" fontAlgn="auto">
              <a:lnSpc>
                <a:spcPct val="80000"/>
              </a:lnSpc>
              <a:spcAft>
                <a:spcPts val="600"/>
              </a:spcAft>
              <a:buFont typeface="Arial"/>
              <a:buChar char="-"/>
              <a:defRPr/>
            </a:pPr>
            <a:r>
              <a:rPr lang="en-US" sz="2400" dirty="0"/>
              <a:t>Standard layouts for normal documents </a:t>
            </a:r>
          </a:p>
          <a:p>
            <a:pPr marL="1490472" lvl="4" indent="-182880" fontAlgn="auto">
              <a:lnSpc>
                <a:spcPct val="80000"/>
              </a:lnSpc>
              <a:spcAft>
                <a:spcPts val="600"/>
              </a:spcAft>
              <a:buFont typeface="Arial"/>
              <a:buChar char="-"/>
              <a:defRPr/>
            </a:pPr>
            <a:r>
              <a:rPr lang="en-US" sz="2400" dirty="0"/>
              <a:t>Some characters appearing in bold print, italics, or underlined </a:t>
            </a:r>
          </a:p>
          <a:p>
            <a:pPr marL="1490472" lvl="4" indent="-182880" fontAlgn="auto">
              <a:lnSpc>
                <a:spcPct val="80000"/>
              </a:lnSpc>
              <a:spcAft>
                <a:spcPts val="600"/>
              </a:spcAft>
              <a:buFont typeface="Arial"/>
              <a:buChar char="-"/>
              <a:defRPr/>
            </a:pPr>
            <a:r>
              <a:rPr lang="en-US" sz="2400" dirty="0"/>
              <a:t>Center lines, make text line up on the left side of the paper, or the right side of the paper </a:t>
            </a:r>
          </a:p>
          <a:p>
            <a:pPr marL="1490472" lvl="4" indent="-182880" fontAlgn="auto">
              <a:lnSpc>
                <a:spcPct val="80000"/>
              </a:lnSpc>
              <a:spcAft>
                <a:spcPts val="600"/>
              </a:spcAft>
              <a:buFont typeface="Arial"/>
              <a:buChar char="-"/>
              <a:defRPr/>
            </a:pPr>
            <a:r>
              <a:rPr lang="en-US" sz="2400" dirty="0"/>
              <a:t>Save the document so it can be used again </a:t>
            </a:r>
          </a:p>
          <a:p>
            <a:pPr marL="1490472" lvl="4" indent="-182880" fontAlgn="auto">
              <a:lnSpc>
                <a:spcPct val="80000"/>
              </a:lnSpc>
              <a:spcAft>
                <a:spcPts val="600"/>
              </a:spcAft>
              <a:buFont typeface="Arial"/>
              <a:buChar char="-"/>
              <a:defRPr/>
            </a:pPr>
            <a:r>
              <a:rPr lang="en-US" sz="2400" dirty="0"/>
              <a:t>Print the document. </a:t>
            </a:r>
          </a:p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500" dirty="0"/>
              <a:t>Examples: </a:t>
            </a:r>
            <a:r>
              <a:rPr lang="en-US" sz="2500" dirty="0">
                <a:cs typeface="Times New Roman" pitchFamily="18" charset="0"/>
              </a:rPr>
              <a:t>WordPerfect and Microsoft Word</a:t>
            </a:r>
            <a:r>
              <a:rPr lang="en-US" sz="25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C6EC0-5620-4CB8-970D-89789A1C54DA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83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5546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6"/>
                </a:solidFill>
                <a:cs typeface="Times New Roman" pitchFamily="18" charset="0"/>
              </a:rPr>
              <a:t>Spreadsheets:</a:t>
            </a:r>
            <a:r>
              <a:rPr lang="en-US" altLang="en-US" sz="3600" b="1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9" y="1310184"/>
            <a:ext cx="7137780" cy="4667535"/>
          </a:xfrm>
        </p:spPr>
        <p:txBody>
          <a:bodyPr>
            <a:noAutofit/>
          </a:bodyPr>
          <a:lstStyle/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GB" sz="2500" dirty="0">
                <a:cs typeface="Times New Roman" pitchFamily="18" charset="0"/>
              </a:rPr>
              <a:t>The spreadsheet packages are designed to use </a:t>
            </a:r>
          </a:p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GB" sz="2500" dirty="0">
                <a:cs typeface="Times New Roman" pitchFamily="18" charset="0"/>
              </a:rPr>
              <a:t>numbers and formulas to do calculations with </a:t>
            </a:r>
          </a:p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GB" sz="2500" dirty="0">
                <a:cs typeface="Times New Roman" pitchFamily="18" charset="0"/>
              </a:rPr>
              <a:t>ease. Examples of spreadsheets include: </a:t>
            </a:r>
          </a:p>
          <a:p>
            <a:pPr marL="877824" lvl="1" indent="-384048" fontAlgn="auto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sz="2100" dirty="0">
                <a:cs typeface="Times New Roman" pitchFamily="18" charset="0"/>
              </a:rPr>
              <a:t>Budgets </a:t>
            </a:r>
          </a:p>
          <a:p>
            <a:pPr marL="877824" lvl="1" indent="-384048" fontAlgn="auto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sz="2100" dirty="0">
                <a:cs typeface="Times New Roman" pitchFamily="18" charset="0"/>
              </a:rPr>
              <a:t>Payrolls </a:t>
            </a:r>
          </a:p>
          <a:p>
            <a:pPr marL="877824" lvl="1" indent="-384048" fontAlgn="auto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sz="2100" dirty="0">
                <a:cs typeface="Times New Roman" pitchFamily="18" charset="0"/>
              </a:rPr>
              <a:t>Grade Calculations </a:t>
            </a:r>
          </a:p>
          <a:p>
            <a:pPr marL="877824" lvl="1" indent="-384048" fontAlgn="auto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sz="2100" dirty="0">
                <a:cs typeface="Times New Roman" pitchFamily="18" charset="0"/>
              </a:rPr>
              <a:t>Address Lists </a:t>
            </a:r>
            <a:endParaRPr lang="en-GB" sz="2500" dirty="0">
              <a:cs typeface="Times New Roman" pitchFamily="18" charset="0"/>
            </a:endParaRPr>
          </a:p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GB" sz="2500" dirty="0">
                <a:cs typeface="Times New Roman" pitchFamily="18" charset="0"/>
              </a:rPr>
              <a:t>The most commonly used spreadsheet programs </a:t>
            </a:r>
          </a:p>
          <a:p>
            <a:pPr marL="420624" indent="-384048" fontAlgn="auto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GB" sz="2500" dirty="0">
                <a:cs typeface="Times New Roman" pitchFamily="18" charset="0"/>
              </a:rPr>
              <a:t>are Microsoft Excel and Lotus 123.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54110-7ED1-49EC-92D0-5EB51C1BB09A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66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>
                <a:solidFill>
                  <a:schemeClr val="accent6"/>
                </a:solidFill>
              </a:rPr>
              <a:t>Actions to prevent virus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5845"/>
            <a:ext cx="7886700" cy="4621118"/>
          </a:xfrm>
        </p:spPr>
        <p:txBody>
          <a:bodyPr/>
          <a:lstStyle/>
          <a:p>
            <a:r>
              <a:rPr lang="en-GB" sz="2600" dirty="0"/>
              <a:t>Forget opening unexpected e-mail attachments, even if they're from </a:t>
            </a:r>
            <a:r>
              <a:rPr lang="en-GB" sz="2600" dirty="0" smtClean="0"/>
              <a:t>friends</a:t>
            </a:r>
          </a:p>
          <a:p>
            <a:r>
              <a:rPr lang="en-GB" sz="2600" dirty="0" smtClean="0"/>
              <a:t>Get </a:t>
            </a:r>
            <a:r>
              <a:rPr lang="en-GB" sz="2600" dirty="0"/>
              <a:t>trained on your computer's anti-virus software and use it. </a:t>
            </a:r>
            <a:endParaRPr lang="en-GB" sz="2600" dirty="0" smtClean="0"/>
          </a:p>
          <a:p>
            <a:r>
              <a:rPr lang="en-GB" sz="2600" dirty="0" smtClean="0"/>
              <a:t>Have </a:t>
            </a:r>
            <a:r>
              <a:rPr lang="en-GB" sz="2600" dirty="0"/>
              <a:t>multiple backups of important files. This lowers the chance that all are infected</a:t>
            </a:r>
            <a:r>
              <a:rPr lang="en-GB" sz="2600" dirty="0" smtClean="0"/>
              <a:t>.</a:t>
            </a:r>
          </a:p>
          <a:p>
            <a:r>
              <a:rPr lang="en-GB" sz="2600" dirty="0"/>
              <a:t>Install security updates for your operating system and programs as soon as </a:t>
            </a:r>
            <a:r>
              <a:rPr lang="en-GB" sz="2600" dirty="0" smtClean="0"/>
              <a:t>possible.</a:t>
            </a:r>
          </a:p>
          <a:p>
            <a:r>
              <a:rPr lang="en-GB" sz="2600" dirty="0" smtClean="0"/>
              <a:t>Jump </a:t>
            </a:r>
            <a:r>
              <a:rPr lang="en-GB" sz="2600" dirty="0"/>
              <a:t>at the chance to learn more about your computer. This will help you spot viruses.</a:t>
            </a:r>
          </a:p>
          <a:p>
            <a:endParaRPr lang="en-GB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8F5C14-3059-46A1-B422-0C4380DAA8F9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86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 txBox="1">
            <a:spLocks noGrp="1"/>
          </p:cNvSpPr>
          <p:nvPr/>
        </p:nvSpPr>
        <p:spPr bwMode="auto">
          <a:xfrm>
            <a:off x="0" y="6381750"/>
            <a:ext cx="7002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Chapter 3: Computer Software</a:t>
            </a:r>
          </a:p>
        </p:txBody>
      </p:sp>
      <p:sp>
        <p:nvSpPr>
          <p:cNvPr id="77827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3498D57-3E6C-4F80-82C3-E98F1C862467}" type="slidenum">
              <a:rPr lang="en-US" sz="1400" b="1" smtClean="0">
                <a:solidFill>
                  <a:srgbClr val="FFFF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z="1400" b="1" dirty="0" smtClean="0">
              <a:solidFill>
                <a:srgbClr val="FFFFF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20FA5-D60C-429E-941C-0C867F0FCF52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0200"/>
            <a:ext cx="7479506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Security </a:t>
            </a:r>
            <a:r>
              <a:rPr lang="en-US" b="1" dirty="0" smtClean="0">
                <a:solidFill>
                  <a:schemeClr val="accent6"/>
                </a:solidFill>
              </a:rPr>
              <a:t>Software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0094" y="1498600"/>
            <a:ext cx="7643812" cy="4525963"/>
          </a:xfrm>
        </p:spPr>
        <p:txBody>
          <a:bodyPr/>
          <a:lstStyle/>
          <a:p>
            <a:pPr>
              <a:lnSpc>
                <a:spcPts val="3240"/>
              </a:lnSpc>
              <a:spcAft>
                <a:spcPts val="1200"/>
              </a:spcAft>
            </a:pPr>
            <a:r>
              <a:rPr lang="en-US" sz="2700" b="1" dirty="0"/>
              <a:t>Security </a:t>
            </a:r>
            <a:r>
              <a:rPr lang="en-US" sz="2700" b="1" dirty="0" smtClean="0"/>
              <a:t>software: </a:t>
            </a:r>
            <a:r>
              <a:rPr lang="en-US" sz="2700" dirty="0" smtClean="0"/>
              <a:t>designed </a:t>
            </a:r>
            <a:r>
              <a:rPr lang="en-US" sz="2700" dirty="0"/>
              <a:t>to protect computers from various forms of destructive software and unauthorized intrusions</a:t>
            </a:r>
          </a:p>
          <a:p>
            <a:pPr>
              <a:lnSpc>
                <a:spcPts val="3240"/>
              </a:lnSpc>
              <a:spcAft>
                <a:spcPts val="1200"/>
              </a:spcAft>
            </a:pPr>
            <a:r>
              <a:rPr lang="en-US" sz="2700" dirty="0"/>
              <a:t>The terms </a:t>
            </a:r>
            <a:r>
              <a:rPr lang="en-US" sz="2700" u="sng" dirty="0"/>
              <a:t>malicious software </a:t>
            </a:r>
            <a:r>
              <a:rPr lang="en-US" sz="2700" dirty="0"/>
              <a:t>and </a:t>
            </a:r>
            <a:r>
              <a:rPr lang="en-US" sz="2700" u="sng" dirty="0"/>
              <a:t>malware</a:t>
            </a:r>
            <a:r>
              <a:rPr lang="en-US" sz="2700" dirty="0"/>
              <a:t> refer to any computer program designed to </a:t>
            </a:r>
            <a:r>
              <a:rPr lang="en-US" sz="2700" dirty="0" smtClean="0"/>
              <a:t>secretly </a:t>
            </a:r>
            <a:r>
              <a:rPr lang="en-US" sz="2700" dirty="0"/>
              <a:t>enter a computer, gain unauthorized access to data, or disrupt normal processing </a:t>
            </a:r>
            <a:r>
              <a:rPr lang="en-US" sz="2700" dirty="0" smtClean="0"/>
              <a:t>operations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10219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 txBox="1">
            <a:spLocks noGrp="1"/>
          </p:cNvSpPr>
          <p:nvPr/>
        </p:nvSpPr>
        <p:spPr bwMode="auto">
          <a:xfrm>
            <a:off x="0" y="6381750"/>
            <a:ext cx="7002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Chapter 3: Computer Software</a:t>
            </a:r>
          </a:p>
        </p:txBody>
      </p:sp>
      <p:sp>
        <p:nvSpPr>
          <p:cNvPr id="77827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3498D57-3E6C-4F80-82C3-E98F1C862467}" type="slidenum">
              <a:rPr lang="en-US" sz="1400" b="1" smtClean="0">
                <a:solidFill>
                  <a:srgbClr val="FFFF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z="1400" b="1" dirty="0" smtClean="0">
              <a:solidFill>
                <a:srgbClr val="FFFFF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57539-3350-4118-A935-3FB2C32F0084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0200"/>
            <a:ext cx="760095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What is computer virus?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0094" y="1473200"/>
            <a:ext cx="7643812" cy="452596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Computer virus refers to a program which damages computer systems and/or destroys or erases data </a:t>
            </a:r>
            <a:r>
              <a:rPr lang="en-GB" dirty="0" smtClean="0"/>
              <a:t>files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Once it’s running, it spreads by inserting copies of itself into other executable code or documents 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26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6562"/>
          </a:xfrm>
          <a:solidFill>
            <a:srgbClr val="92D050"/>
          </a:solidFill>
        </p:spPr>
        <p:txBody>
          <a:bodyPr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Learning Outcomes of Study Unit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3596"/>
            <a:ext cx="7886700" cy="4123484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Upon completion of this study unit, you should be able to.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Define the term software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Describe the types of software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Explain the functions  and types of  an operating system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Explain the user interfaces plus their characteristics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Describe how to manage a file and folder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Describe the types of viruses, sources of viruses, sings of a computer infected with virus and how to prevent from viruses.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88672-6CD1-460A-BC0D-62A826AD0DCE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 txBox="1">
            <a:spLocks noGrp="1"/>
          </p:cNvSpPr>
          <p:nvPr/>
        </p:nvSpPr>
        <p:spPr bwMode="auto">
          <a:xfrm>
            <a:off x="0" y="6381750"/>
            <a:ext cx="7002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Chapter 3: Computer Software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9AD1D-F46F-412E-BD5A-5DAE24EC9C77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0200"/>
            <a:ext cx="760095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Types of Computer Virus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0188" y="1600200"/>
            <a:ext cx="6388218" cy="4525963"/>
          </a:xfrm>
        </p:spPr>
        <p:txBody>
          <a:bodyPr/>
          <a:lstStyle/>
          <a:p>
            <a:pPr lvl="4">
              <a:spcAft>
                <a:spcPts val="1200"/>
              </a:spcAft>
            </a:pPr>
            <a:r>
              <a:rPr lang="en-US" sz="2800" dirty="0" smtClean="0"/>
              <a:t>Computer Worm </a:t>
            </a:r>
          </a:p>
          <a:p>
            <a:pPr lvl="4">
              <a:spcAft>
                <a:spcPts val="1200"/>
              </a:spcAft>
            </a:pPr>
            <a:r>
              <a:rPr lang="en-US" sz="2800" dirty="0" smtClean="0"/>
              <a:t>Trojan Horse</a:t>
            </a:r>
          </a:p>
          <a:p>
            <a:pPr lvl="4">
              <a:spcAft>
                <a:spcPts val="1200"/>
              </a:spcAft>
            </a:pPr>
            <a:r>
              <a:rPr lang="en-US" sz="2800" dirty="0" smtClean="0"/>
              <a:t>Spyware</a:t>
            </a:r>
          </a:p>
          <a:p>
            <a:pPr lvl="4">
              <a:spcAft>
                <a:spcPts val="1200"/>
              </a:spcAft>
            </a:pPr>
            <a:r>
              <a:rPr lang="en-US" sz="2800" dirty="0" smtClean="0"/>
              <a:t>Time Bomb</a:t>
            </a:r>
          </a:p>
          <a:p>
            <a:pPr lvl="4">
              <a:spcAft>
                <a:spcPts val="1200"/>
              </a:spcAft>
            </a:pPr>
            <a:r>
              <a:rPr lang="en-US" sz="2800" dirty="0" smtClean="0"/>
              <a:t>Logical Bomb</a:t>
            </a:r>
          </a:p>
          <a:p>
            <a:pPr lvl="4">
              <a:spcAft>
                <a:spcPts val="1200"/>
              </a:spcAft>
            </a:pPr>
            <a:r>
              <a:rPr lang="en-US" sz="2800" dirty="0" smtClean="0"/>
              <a:t>Micros Virus</a:t>
            </a:r>
          </a:p>
          <a:p>
            <a:pPr lvl="4">
              <a:spcAft>
                <a:spcPts val="1200"/>
              </a:spcAft>
            </a:pPr>
            <a:r>
              <a:rPr lang="en-US" sz="2800" dirty="0" smtClean="0"/>
              <a:t>Script Virus</a:t>
            </a:r>
          </a:p>
          <a:p>
            <a:pPr>
              <a:spcAft>
                <a:spcPts val="1200"/>
              </a:spcAft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3973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 txBox="1">
            <a:spLocks noGrp="1"/>
          </p:cNvSpPr>
          <p:nvPr/>
        </p:nvSpPr>
        <p:spPr bwMode="auto">
          <a:xfrm>
            <a:off x="0" y="6381750"/>
            <a:ext cx="7002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Chapter 3: Computer Software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01B5E-3769-45D3-B765-1C354163B9B6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0200"/>
            <a:ext cx="760095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What does </a:t>
            </a:r>
            <a:r>
              <a:rPr lang="en-US" b="1" dirty="0" smtClean="0">
                <a:solidFill>
                  <a:schemeClr val="accent6"/>
                </a:solidFill>
              </a:rPr>
              <a:t>malware/virus do?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148" y="1304355"/>
            <a:ext cx="8555703" cy="459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2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 txBox="1">
            <a:spLocks noGrp="1"/>
          </p:cNvSpPr>
          <p:nvPr/>
        </p:nvSpPr>
        <p:spPr bwMode="auto">
          <a:xfrm>
            <a:off x="0" y="6381750"/>
            <a:ext cx="7002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Chapter 3: Computer Software</a:t>
            </a:r>
          </a:p>
        </p:txBody>
      </p:sp>
      <p:sp>
        <p:nvSpPr>
          <p:cNvPr id="77827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3498D57-3E6C-4F80-82C3-E98F1C862467}" type="slidenum">
              <a:rPr lang="en-US" sz="1400" b="1" smtClean="0">
                <a:solidFill>
                  <a:srgbClr val="FFFF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sz="1400" b="1" dirty="0" smtClean="0">
              <a:solidFill>
                <a:srgbClr val="FFFFF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6E6C2-DB07-4B37-A5F2-BE3B59E6575B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0200"/>
            <a:ext cx="760095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Symptoms of computer virus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0188" y="1600200"/>
            <a:ext cx="6838594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Computer runs slower than usual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Display unusual error messages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New icons appear on desktop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Programs disappear from the computer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Reformat the hard disk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Duplicate of files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Computer restarts all the time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xmlns="" val="8443530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7749"/>
            <a:ext cx="7886700" cy="1325563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chemeClr val="accent6"/>
                </a:solidFill>
              </a:rPr>
              <a:t>Typical things that some current Personal Computer (PC) viruses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68" y="2142699"/>
            <a:ext cx="7409881" cy="4034264"/>
          </a:xfrm>
        </p:spPr>
        <p:txBody>
          <a:bodyPr/>
          <a:lstStyle/>
          <a:p>
            <a:r>
              <a:rPr lang="en-US" dirty="0"/>
              <a:t>Display a message</a:t>
            </a:r>
          </a:p>
          <a:p>
            <a:r>
              <a:rPr lang="en-US" dirty="0"/>
              <a:t>Erase files</a:t>
            </a:r>
          </a:p>
          <a:p>
            <a:r>
              <a:rPr lang="en-US" dirty="0"/>
              <a:t>Scramble data on a hard disk</a:t>
            </a:r>
          </a:p>
          <a:p>
            <a:r>
              <a:rPr lang="en-US" dirty="0"/>
              <a:t>Cause erratic screen behavior</a:t>
            </a:r>
          </a:p>
          <a:p>
            <a:r>
              <a:rPr lang="en-US" dirty="0"/>
              <a:t>Halt the PC</a:t>
            </a:r>
          </a:p>
          <a:p>
            <a:r>
              <a:rPr lang="en-US" dirty="0"/>
              <a:t>Many viruses do nothing obvious at all except spread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10336-757E-423E-AE80-DF0F8647FBA9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14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>
                <a:solidFill>
                  <a:schemeClr val="accent6"/>
                </a:solidFill>
              </a:rPr>
              <a:t>Actions to prevent virus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621118"/>
          </a:xfrm>
        </p:spPr>
        <p:txBody>
          <a:bodyPr/>
          <a:lstStyle/>
          <a:p>
            <a:r>
              <a:rPr lang="en-GB" sz="2600" dirty="0"/>
              <a:t>Always update your anti-virus software at least </a:t>
            </a:r>
            <a:r>
              <a:rPr lang="en-GB" sz="2600" dirty="0" smtClean="0"/>
              <a:t>weekly.</a:t>
            </a:r>
          </a:p>
          <a:p>
            <a:r>
              <a:rPr lang="en-GB" sz="2600" dirty="0" smtClean="0"/>
              <a:t>Back </a:t>
            </a:r>
            <a:r>
              <a:rPr lang="en-GB" sz="2600" dirty="0"/>
              <a:t>up your important files and ensure that they can be restored. </a:t>
            </a:r>
            <a:endParaRPr lang="en-GB" sz="2600" dirty="0" smtClean="0"/>
          </a:p>
          <a:p>
            <a:r>
              <a:rPr lang="en-GB" sz="2600" dirty="0" smtClean="0"/>
              <a:t>Change </a:t>
            </a:r>
            <a:r>
              <a:rPr lang="en-GB" sz="2600" dirty="0"/>
              <a:t>the computer's boot sequence to always start the PC from its </a:t>
            </a:r>
            <a:r>
              <a:rPr lang="en-GB" sz="2600" dirty="0" smtClean="0"/>
              <a:t>har</a:t>
            </a:r>
            <a:r>
              <a:rPr lang="en-GB" sz="2600" dirty="0"/>
              <a:t>d </a:t>
            </a:r>
            <a:r>
              <a:rPr lang="en-GB" sz="2600" dirty="0" smtClean="0"/>
              <a:t>drive</a:t>
            </a:r>
          </a:p>
          <a:p>
            <a:r>
              <a:rPr lang="en-GB" sz="2600" dirty="0"/>
              <a:t>Don't share Drive C: without a password and without read-only </a:t>
            </a:r>
            <a:r>
              <a:rPr lang="en-GB" sz="2600" dirty="0" smtClean="0"/>
              <a:t>restrictions.</a:t>
            </a:r>
          </a:p>
          <a:p>
            <a:r>
              <a:rPr lang="en-GB" sz="2600" dirty="0" smtClean="0"/>
              <a:t>Empty </a:t>
            </a:r>
            <a:r>
              <a:rPr lang="en-GB" sz="2600" dirty="0"/>
              <a:t>floppy drives of diskettes before turning on computers, especially laptops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7DCC0-3F38-43C5-981C-D41F19CEC397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4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 txBox="1">
            <a:spLocks noGrp="1"/>
          </p:cNvSpPr>
          <p:nvPr/>
        </p:nvSpPr>
        <p:spPr bwMode="auto">
          <a:xfrm>
            <a:off x="0" y="6381750"/>
            <a:ext cx="7002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Chapter 3: Computer Software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F9377-E456-4CDB-84CA-CE0CFB22621D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0200"/>
            <a:ext cx="760095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Sources of computer virus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0188" y="1600200"/>
            <a:ext cx="6756708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Fake games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Infected software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Opening infected files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Contact with infected systems or devices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/>
              <a:t>Free or shareware software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5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500" dirty="0"/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xmlns="" val="3182898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ECB4E-CEBB-405F-8229-2E3F1360AD55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365126"/>
            <a:ext cx="7886700" cy="560291"/>
          </a:xfrm>
          <a:prstGeom prst="rect">
            <a:avLst/>
          </a:prstGeom>
          <a:solidFill>
            <a:schemeClr val="accent6"/>
          </a:solidFill>
        </p:spPr>
        <p:txBody>
          <a:bodyPr/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Review questions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436" y="1009476"/>
            <a:ext cx="78935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the term computer software.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examples explain the different types of software.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the functions of  an operating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do you understand by the term computer virus.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 any five sources  of virus  and how you can avert them.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ECB4E-CEBB-405F-8229-2E3F1360AD55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69BC-600B-4D8A-B636-AC054B6CC17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337" y="153316"/>
            <a:ext cx="572877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 and Additional Reading Materials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6439" y="1178805"/>
            <a:ext cx="82626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Timothy O’ Leary, Linda O’ Leary (2005). Computing Essentials 2005 Complete Edition, McGraw-Hill Companies, Inc., NY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Sanghera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(2005). Fundamentals of Computing, Kendall/Hunt Publishing Co., USA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x-none" smtClean="0">
                <a:latin typeface="Times New Roman" pitchFamily="18" charset="0"/>
                <a:cs typeface="Times New Roman" pitchFamily="18" charset="0"/>
              </a:rPr>
              <a:t>Larry E. Long, Nancy Long., (1996). Introduction to Computers &amp; Information System, Internet Edition, Prentice Hall College Div.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x-none" smtClean="0">
                <a:latin typeface="Times New Roman" pitchFamily="18" charset="0"/>
                <a:cs typeface="Times New Roman" pitchFamily="18" charset="0"/>
              </a:rPr>
              <a:t>Shelly O’Hara, Paul Wray., (2001). Introduction to Computers and the Internet for seniors, DD C Publications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736978" y="1485972"/>
            <a:ext cx="7778371" cy="43143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cs typeface="Times New Roman" pitchFamily="18" charset="0"/>
              </a:rPr>
              <a:t>Software</a:t>
            </a:r>
            <a:r>
              <a:rPr lang="en-US" sz="2600" dirty="0" smtClean="0">
                <a:cs typeface="Times New Roman" pitchFamily="18" charset="0"/>
              </a:rPr>
              <a:t> is a set of instructions that drive a computer to perform specific tasks.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These instructions tell the machine’s physical components what to do.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A set of instructions is often called a </a:t>
            </a:r>
            <a:r>
              <a:rPr lang="en-US" sz="2600" b="1" dirty="0" smtClean="0">
                <a:cs typeface="Times New Roman" pitchFamily="18" charset="0"/>
              </a:rPr>
              <a:t>program</a:t>
            </a:r>
            <a:r>
              <a:rPr lang="en-US" sz="2600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When a computer is using a particular program, it 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said to be</a:t>
            </a:r>
            <a:r>
              <a:rPr lang="en-US" sz="2600" b="1" dirty="0" smtClean="0">
                <a:cs typeface="Times New Roman" pitchFamily="18" charset="0"/>
              </a:rPr>
              <a:t> running </a:t>
            </a:r>
            <a:r>
              <a:rPr lang="en-US" sz="2600" dirty="0" smtClean="0">
                <a:cs typeface="Times New Roman" pitchFamily="18" charset="0"/>
              </a:rPr>
              <a:t>or </a:t>
            </a:r>
            <a:r>
              <a:rPr lang="en-US" sz="2600" b="1" dirty="0" smtClean="0">
                <a:cs typeface="Times New Roman" pitchFamily="18" charset="0"/>
              </a:rPr>
              <a:t>executing</a:t>
            </a:r>
            <a:r>
              <a:rPr lang="en-US" sz="2600" dirty="0" smtClean="0">
                <a:cs typeface="Times New Roman" pitchFamily="18" charset="0"/>
              </a:rPr>
              <a:t> the program.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cs typeface="Times New Roman" pitchFamily="18" charset="0"/>
              </a:rPr>
              <a:t>The two most common types of programs are </a:t>
            </a:r>
            <a:r>
              <a:rPr lang="en-US" sz="2600" b="1" dirty="0" smtClean="0">
                <a:cs typeface="Times New Roman" pitchFamily="18" charset="0"/>
              </a:rPr>
              <a:t>system software</a:t>
            </a:r>
            <a:r>
              <a:rPr lang="en-US" sz="2600" dirty="0" smtClean="0">
                <a:cs typeface="Times New Roman" pitchFamily="18" charset="0"/>
              </a:rPr>
              <a:t> and </a:t>
            </a:r>
            <a:r>
              <a:rPr lang="en-US" sz="2600" b="1" dirty="0" smtClean="0">
                <a:cs typeface="Times New Roman" pitchFamily="18" charset="0"/>
              </a:rPr>
              <a:t>application software</a:t>
            </a:r>
            <a:r>
              <a:rPr lang="en-US" sz="2600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E867-2429-4636-82AD-663E75003B8B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8435" y="16040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Computer Software</a:t>
            </a:r>
            <a:endParaRPr lang="en-US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6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736978" y="1485972"/>
            <a:ext cx="7778371" cy="43143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600" b="1" dirty="0" smtClean="0">
                <a:cs typeface="Times New Roman" pitchFamily="18" charset="0"/>
              </a:rPr>
              <a:t>System software: </a:t>
            </a:r>
            <a:r>
              <a:rPr lang="en-GB" sz="2600" dirty="0" smtClean="0">
                <a:cs typeface="Times New Roman" pitchFamily="18" charset="0"/>
              </a:rPr>
              <a:t>helps </a:t>
            </a:r>
            <a:r>
              <a:rPr lang="en-GB" sz="2600" dirty="0">
                <a:cs typeface="Times New Roman" pitchFamily="18" charset="0"/>
              </a:rPr>
              <a:t>the computer to carry out its basic operating tasks</a:t>
            </a:r>
            <a:r>
              <a:rPr lang="en-GB" sz="2600" dirty="0" smtClean="0">
                <a:cs typeface="Times New Roman" pitchFamily="18" charset="0"/>
              </a:rPr>
              <a:t>.</a:t>
            </a:r>
            <a:endParaRPr lang="en-GB" sz="2600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600" b="1" dirty="0">
                <a:cs typeface="Times New Roman" pitchFamily="18" charset="0"/>
              </a:rPr>
              <a:t>Application </a:t>
            </a:r>
            <a:r>
              <a:rPr lang="en-GB" sz="2600" b="1" dirty="0" smtClean="0">
                <a:cs typeface="Times New Roman" pitchFamily="18" charset="0"/>
              </a:rPr>
              <a:t>software: </a:t>
            </a:r>
            <a:r>
              <a:rPr lang="en-GB" sz="2600" dirty="0" smtClean="0">
                <a:cs typeface="Times New Roman" pitchFamily="18" charset="0"/>
              </a:rPr>
              <a:t>helps </a:t>
            </a:r>
            <a:r>
              <a:rPr lang="en-GB" sz="2600" dirty="0">
                <a:cs typeface="Times New Roman" pitchFamily="18" charset="0"/>
              </a:rPr>
              <a:t>the user carry out a variety of tasks</a:t>
            </a:r>
            <a:r>
              <a:rPr lang="en-GB" sz="2600" dirty="0" smtClean="0">
                <a:cs typeface="Times New Roman" pitchFamily="18" charset="0"/>
              </a:rPr>
              <a:t>.</a:t>
            </a:r>
            <a:r>
              <a:rPr lang="en-GB" sz="2600" dirty="0">
                <a:cs typeface="Times New Roman" pitchFamily="18" charset="0"/>
              </a:rPr>
              <a:t> </a:t>
            </a:r>
            <a:endParaRPr lang="en-GB" sz="2600" dirty="0" smtClean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600" dirty="0" smtClean="0">
                <a:cs typeface="Times New Roman" pitchFamily="18" charset="0"/>
              </a:rPr>
              <a:t>A Computer </a:t>
            </a:r>
            <a:r>
              <a:rPr lang="en-GB" sz="2600" dirty="0">
                <a:cs typeface="Times New Roman" pitchFamily="18" charset="0"/>
              </a:rPr>
              <a:t>hardware is useless without software.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F82A-9F32-43FA-BD40-B30A093EA7C0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8435" y="16040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Computer Software</a:t>
            </a:r>
            <a:endParaRPr lang="en-US" sz="4000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5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1347"/>
            <a:ext cx="7886700" cy="10500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Types of software</a:t>
            </a:r>
            <a:endParaRPr lang="en-US" sz="4000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C21A-99D5-4183-A8D7-F98A5A52D3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Computer Fundamentals LT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E7F4-D3B3-43BB-A85D-8E86E9A9CA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4" name="Straight Connector 23"/>
          <p:cNvCxnSpPr>
            <a:endCxn id="10" idx="0"/>
          </p:cNvCxnSpPr>
          <p:nvPr/>
        </p:nvCxnSpPr>
        <p:spPr>
          <a:xfrm>
            <a:off x="6277971" y="2200796"/>
            <a:ext cx="12369" cy="17064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19219" y="1211383"/>
            <a:ext cx="7666362" cy="3790274"/>
            <a:chOff x="219219" y="1211383"/>
            <a:chExt cx="7666362" cy="3790274"/>
          </a:xfrm>
        </p:grpSpPr>
        <p:cxnSp>
          <p:nvCxnSpPr>
            <p:cNvPr id="20" name="Straight Connector 19"/>
            <p:cNvCxnSpPr>
              <a:endCxn id="9" idx="0"/>
            </p:cNvCxnSpPr>
            <p:nvPr/>
          </p:nvCxnSpPr>
          <p:spPr>
            <a:xfrm>
              <a:off x="1883392" y="2200796"/>
              <a:ext cx="11089" cy="184295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219219" y="1211383"/>
              <a:ext cx="7666362" cy="3790274"/>
              <a:chOff x="628651" y="1303411"/>
              <a:chExt cx="7666362" cy="3790274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16809" y="1303411"/>
                <a:ext cx="6069841" cy="1965278"/>
                <a:chOff x="1416809" y="1303411"/>
                <a:chExt cx="6069841" cy="1965278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832461" y="1303411"/>
                  <a:ext cx="1679528" cy="79157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Computer software</a:t>
                  </a:r>
                  <a:endParaRPr lang="en-GB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416809" y="2477119"/>
                  <a:ext cx="1774208" cy="79157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Application software</a:t>
                  </a:r>
                  <a:endParaRPr lang="en-GB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5912893" y="2463471"/>
                  <a:ext cx="1573757" cy="79157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System software</a:t>
                  </a:r>
                  <a:endParaRPr lang="en-GB" dirty="0"/>
                </a:p>
              </p:txBody>
            </p:sp>
            <p:cxnSp>
              <p:nvCxnSpPr>
                <p:cNvPr id="16" name="Straight Connector 15"/>
                <p:cNvCxnSpPr>
                  <a:stCxn id="8" idx="2"/>
                </p:cNvCxnSpPr>
                <p:nvPr/>
              </p:nvCxnSpPr>
              <p:spPr>
                <a:xfrm flipH="1">
                  <a:off x="4667534" y="2094981"/>
                  <a:ext cx="4691" cy="197843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288560" y="2292824"/>
                  <a:ext cx="4394579" cy="0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6"/>
              <p:cNvGrpSpPr/>
              <p:nvPr/>
            </p:nvGrpSpPr>
            <p:grpSpPr>
              <a:xfrm>
                <a:off x="628651" y="3268689"/>
                <a:ext cx="3506622" cy="1494381"/>
                <a:chOff x="628651" y="3268689"/>
                <a:chExt cx="3506622" cy="1494381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628651" y="3747178"/>
                  <a:ext cx="1336628" cy="1015892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General Purpose Programs</a:t>
                  </a:r>
                  <a:endParaRPr lang="en-GB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686051" y="3742854"/>
                  <a:ext cx="1449222" cy="1020216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Application Specific Programs</a:t>
                  </a:r>
                  <a:endParaRPr lang="en-GB" dirty="0"/>
                </a:p>
              </p:txBody>
            </p:sp>
            <p:cxnSp>
              <p:nvCxnSpPr>
                <p:cNvPr id="26" name="Straight Connector 25"/>
                <p:cNvCxnSpPr>
                  <a:stCxn id="9" idx="2"/>
                </p:cNvCxnSpPr>
                <p:nvPr/>
              </p:nvCxnSpPr>
              <p:spPr>
                <a:xfrm>
                  <a:off x="2303913" y="3268689"/>
                  <a:ext cx="0" cy="197842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296537" y="3480179"/>
                  <a:ext cx="2142699" cy="13648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11" idx="0"/>
                </p:cNvCxnSpPr>
                <p:nvPr/>
              </p:nvCxnSpPr>
              <p:spPr>
                <a:xfrm>
                  <a:off x="1282890" y="3466531"/>
                  <a:ext cx="14075" cy="280647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439236" y="3480179"/>
                  <a:ext cx="0" cy="320675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5045407" y="3255041"/>
                <a:ext cx="3249606" cy="1838644"/>
                <a:chOff x="5045407" y="3255041"/>
                <a:chExt cx="3249606" cy="1838644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045407" y="3742854"/>
                  <a:ext cx="1519166" cy="1105467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System Management Programs </a:t>
                  </a:r>
                  <a:r>
                    <a:rPr lang="en-GB" dirty="0" err="1" smtClean="0"/>
                    <a:t>e.g</a:t>
                  </a:r>
                  <a:r>
                    <a:rPr lang="en-GB" dirty="0" smtClean="0"/>
                    <a:t> </a:t>
                  </a:r>
                  <a:r>
                    <a:rPr lang="en-GB" dirty="0" err="1" smtClean="0"/>
                    <a:t>os</a:t>
                  </a:r>
                  <a:endParaRPr lang="en-GB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6769876" y="3875056"/>
                  <a:ext cx="1525137" cy="1218629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System Development</a:t>
                  </a:r>
                </a:p>
                <a:p>
                  <a:pPr algn="ctr"/>
                  <a:r>
                    <a:rPr lang="en-GB" dirty="0" smtClean="0"/>
                    <a:t>Programs </a:t>
                  </a:r>
                  <a:r>
                    <a:rPr lang="en-GB" sz="1000" dirty="0" smtClean="0"/>
                    <a:t>e.g. VB, C, PYTHON</a:t>
                  </a:r>
                  <a:endParaRPr lang="en-GB" sz="1000" dirty="0"/>
                </a:p>
              </p:txBody>
            </p:sp>
            <p:cxnSp>
              <p:nvCxnSpPr>
                <p:cNvPr id="35" name="Straight Connector 34"/>
                <p:cNvCxnSpPr>
                  <a:stCxn id="10" idx="2"/>
                </p:cNvCxnSpPr>
                <p:nvPr/>
              </p:nvCxnSpPr>
              <p:spPr>
                <a:xfrm>
                  <a:off x="6699772" y="3255041"/>
                  <a:ext cx="0" cy="23878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5609230" y="3466531"/>
                  <a:ext cx="2074460" cy="27296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5609230" y="3493827"/>
                  <a:ext cx="0" cy="249027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685965" y="3466531"/>
                  <a:ext cx="0" cy="249027"/>
                </a:xfrm>
                <a:prstGeom prst="line">
                  <a:avLst/>
                </a:prstGeom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xmlns="" val="38548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736978" y="1485972"/>
            <a:ext cx="7778371" cy="47237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>
                <a:cs typeface="Times New Roman" pitchFamily="18" charset="0"/>
              </a:rPr>
              <a:t>System Software</a:t>
            </a:r>
            <a:r>
              <a:rPr lang="en-US" sz="2400" dirty="0" smtClean="0">
                <a:cs typeface="Times New Roman" pitchFamily="18" charset="0"/>
              </a:rPr>
              <a:t>: computer software designed to operate the computer hardware, to provide basic functionality, and to provide a platform for running application software.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>
                <a:cs typeface="Times New Roman" pitchFamily="18" charset="0"/>
              </a:rPr>
              <a:t>It functionality is to bridge computer system hardware and application software.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>
                <a:cs typeface="Times New Roman" pitchFamily="18" charset="0"/>
              </a:rPr>
              <a:t>Examples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cs typeface="Times New Roman" pitchFamily="18" charset="0"/>
              </a:rPr>
              <a:t>Device drivers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cs typeface="Times New Roman" pitchFamily="18" charset="0"/>
              </a:rPr>
              <a:t>Utility </a:t>
            </a:r>
            <a:r>
              <a:rPr lang="en-US" dirty="0" smtClean="0">
                <a:cs typeface="Times New Roman" pitchFamily="18" charset="0"/>
              </a:rPr>
              <a:t>programs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cs typeface="Times New Roman" pitchFamily="18" charset="0"/>
              </a:rPr>
              <a:t>Operating systems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cs typeface="Times New Roman" pitchFamily="18" charset="0"/>
              </a:rPr>
              <a:t>Compiler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cs typeface="Times New Roman" pitchFamily="18" charset="0"/>
              </a:rPr>
              <a:t>Firmware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cs typeface="Times New Roman" pitchFamily="18" charset="0"/>
              </a:rPr>
              <a:t>Networking software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D67A-E23E-4A2C-BFF5-B7E189E41FB8}" type="datetime1">
              <a:rPr lang="en-US" smtClean="0">
                <a:solidFill>
                  <a:srgbClr val="696464"/>
                </a:solidFill>
              </a:rPr>
              <a:pPr/>
              <a:t>9/18/2021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Computer Fundamentals LT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799F-190B-4690-9AA4-A530F37BEF9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8435" y="16040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System Software</a:t>
            </a:r>
            <a:endParaRPr lang="en-US" sz="4000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5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46482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dirty="0">
                <a:solidFill>
                  <a:prstClr val="black"/>
                </a:solidFill>
                <a:cs typeface="Times New Roman" pitchFamily="18" charset="0"/>
              </a:rPr>
              <a:t>It is a </a:t>
            </a:r>
            <a:r>
              <a:rPr lang="en-US" altLang="en-US" sz="2600" dirty="0" smtClean="0">
                <a:solidFill>
                  <a:prstClr val="black"/>
                </a:solidFill>
                <a:cs typeface="Times New Roman" pitchFamily="18" charset="0"/>
              </a:rPr>
              <a:t>software </a:t>
            </a:r>
            <a:r>
              <a:rPr lang="en-US" altLang="en-US" sz="2600" dirty="0">
                <a:solidFill>
                  <a:prstClr val="black"/>
                </a:solidFill>
                <a:cs typeface="Times New Roman" pitchFamily="18" charset="0"/>
              </a:rPr>
              <a:t>that </a:t>
            </a:r>
            <a:r>
              <a:rPr lang="en-US" altLang="en-US" sz="2600" b="1" dirty="0">
                <a:solidFill>
                  <a:prstClr val="black"/>
                </a:solidFill>
                <a:cs typeface="Times New Roman" pitchFamily="18" charset="0"/>
              </a:rPr>
              <a:t>controls</a:t>
            </a:r>
            <a:r>
              <a:rPr lang="en-US" altLang="en-US" sz="2600" dirty="0">
                <a:solidFill>
                  <a:prstClr val="black"/>
                </a:solidFill>
                <a:cs typeface="Times New Roman" pitchFamily="18" charset="0"/>
              </a:rPr>
              <a:t> the system’s hardware and interacts with the user and application software</a:t>
            </a:r>
            <a:r>
              <a:rPr lang="en-US" altLang="en-US" sz="26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dirty="0" smtClean="0">
                <a:solidFill>
                  <a:prstClr val="black"/>
                </a:solidFill>
                <a:cs typeface="Times New Roman" pitchFamily="18" charset="0"/>
              </a:rPr>
              <a:t>The </a:t>
            </a:r>
            <a:r>
              <a:rPr lang="en-US" altLang="en-US" sz="2600" dirty="0">
                <a:solidFill>
                  <a:prstClr val="black"/>
                </a:solidFill>
                <a:cs typeface="Times New Roman" pitchFamily="18" charset="0"/>
              </a:rPr>
              <a:t>operating system acts as an intermediary between application programs and the computer hardware</a:t>
            </a:r>
            <a:r>
              <a:rPr lang="en-US" altLang="en-US" sz="26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 dirty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 dirty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 dirty="0">
              <a:solidFill>
                <a:srgbClr val="FFFFFF"/>
              </a:solidFill>
              <a:latin typeface="Book Antiqua" pitchFamily="18" charset="0"/>
              <a:cs typeface="Arial" pitchFamily="34" charset="0"/>
            </a:endParaRP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5189538" y="1450975"/>
            <a:ext cx="3114675" cy="4610100"/>
            <a:chOff x="3269" y="914"/>
            <a:chExt cx="1962" cy="2904"/>
          </a:xfrm>
        </p:grpSpPr>
        <p:pic>
          <p:nvPicPr>
            <p:cNvPr id="922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9" y="914"/>
              <a:ext cx="1963" cy="29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222" name="Text Box 7"/>
            <p:cNvSpPr txBox="1">
              <a:spLocks noChangeArrowheads="1"/>
            </p:cNvSpPr>
            <p:nvPr/>
          </p:nvSpPr>
          <p:spPr bwMode="auto">
            <a:xfrm>
              <a:off x="3269" y="914"/>
              <a:ext cx="1963" cy="29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altLang="en-US" sz="2000" dirty="0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9220" name="Title 8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96962"/>
          </a:xfrm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Operating System (OS)</a:t>
            </a:r>
            <a:endParaRPr lang="en-US" altLang="en-US" sz="4000" dirty="0" smtClean="0">
              <a:solidFill>
                <a:schemeClr val="accent6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CA7FF-91EB-4011-B520-28710FFD9D95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73404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27630" y="5506871"/>
            <a:ext cx="8511654" cy="105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SzPct val="65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600" dirty="0">
                <a:solidFill>
                  <a:prstClr val="black"/>
                </a:solidFill>
                <a:cs typeface="Times New Roman" pitchFamily="18" charset="0"/>
              </a:rPr>
              <a:t>Mediates between the application and computer, and control peripheral devices</a:t>
            </a:r>
            <a:r>
              <a:rPr lang="en-US" altLang="en-US" sz="26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 dirty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 dirty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  <a:p>
            <a:pPr marL="546100" indent="-409575" fontAlgn="base">
              <a:spcBef>
                <a:spcPts val="65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600" dirty="0">
              <a:solidFill>
                <a:srgbClr val="FFFFFF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220" name="Title 8"/>
          <p:cNvSpPr>
            <a:spLocks noGrp="1"/>
          </p:cNvSpPr>
          <p:nvPr>
            <p:ph type="title"/>
          </p:nvPr>
        </p:nvSpPr>
        <p:spPr>
          <a:xfrm>
            <a:off x="304800" y="217058"/>
            <a:ext cx="8382000" cy="1096962"/>
          </a:xfrm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Operating System (OS)</a:t>
            </a:r>
            <a:endParaRPr lang="en-US" altLang="en-US" sz="4000" dirty="0" smtClean="0">
              <a:solidFill>
                <a:schemeClr val="accent6"/>
              </a:solidFill>
            </a:endParaRPr>
          </a:p>
        </p:txBody>
      </p:sp>
      <p:pic>
        <p:nvPicPr>
          <p:cNvPr id="7" name="Picture 4" descr="Fig05-10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5051" t="18319" r="5425" b="5929"/>
          <a:stretch/>
        </p:blipFill>
        <p:spPr>
          <a:xfrm>
            <a:off x="749489" y="1371600"/>
            <a:ext cx="7275394" cy="4077691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BA867-55CE-4A25-AA6C-2C654E3830F2}" type="datetime1">
              <a:rPr lang="en-US" smtClean="0"/>
              <a:pPr>
                <a:defRPr/>
              </a:pPr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Fundamentals 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D670-ABBE-4E79-869C-982426A65B6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24322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S EXCEL [Repaired]" id="{1F262B01-B91F-4C22-8E7B-1E62D75B1F84}" vid="{8EF05FFC-1E2B-42B3-B055-22F04FF8D4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1613</TotalTime>
  <Words>2194</Words>
  <Application>Microsoft Office PowerPoint</Application>
  <PresentationFormat>On-screen Show (4:3)</PresentationFormat>
  <Paragraphs>386</Paragraphs>
  <Slides>37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Slide 1</vt:lpstr>
      <vt:lpstr>Study unit 3: Computer software</vt:lpstr>
      <vt:lpstr>  Learning Outcomes of Study Unit 3 </vt:lpstr>
      <vt:lpstr>Slide 4</vt:lpstr>
      <vt:lpstr>Slide 5</vt:lpstr>
      <vt:lpstr>Types of software</vt:lpstr>
      <vt:lpstr>Slide 7</vt:lpstr>
      <vt:lpstr>Operating System (OS)</vt:lpstr>
      <vt:lpstr>Operating System (OS)</vt:lpstr>
      <vt:lpstr>How OS works?</vt:lpstr>
      <vt:lpstr>Functions of an OS</vt:lpstr>
      <vt:lpstr>Types of an operating system</vt:lpstr>
      <vt:lpstr>User Interface</vt:lpstr>
      <vt:lpstr>Types of an operating system</vt:lpstr>
      <vt:lpstr>Slide 15</vt:lpstr>
      <vt:lpstr>Types of an operating system</vt:lpstr>
      <vt:lpstr>Slide 17</vt:lpstr>
      <vt:lpstr>System Software</vt:lpstr>
      <vt:lpstr>System Software</vt:lpstr>
      <vt:lpstr>System Software</vt:lpstr>
      <vt:lpstr>Files</vt:lpstr>
      <vt:lpstr>Managing files and folders</vt:lpstr>
      <vt:lpstr>Application Software</vt:lpstr>
      <vt:lpstr>Categories of Applications Software</vt:lpstr>
      <vt:lpstr>Word Processors: </vt:lpstr>
      <vt:lpstr>Spreadsheets: </vt:lpstr>
      <vt:lpstr>Actions to prevent virus infection</vt:lpstr>
      <vt:lpstr>Security Software</vt:lpstr>
      <vt:lpstr>What is computer virus?</vt:lpstr>
      <vt:lpstr>Types of Computer Virus</vt:lpstr>
      <vt:lpstr>What does malware/virus do?</vt:lpstr>
      <vt:lpstr>Symptoms of computer virus</vt:lpstr>
      <vt:lpstr>Typical things that some current Personal Computer (PC) viruses do</vt:lpstr>
      <vt:lpstr>Actions to prevent virus infection</vt:lpstr>
      <vt:lpstr>Sources of computer virus</vt:lpstr>
      <vt:lpstr>Slide 36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C0S 3201: Artificial Intelligence</dc:title>
  <dc:creator>CS4HS</dc:creator>
  <cp:lastModifiedBy>USER</cp:lastModifiedBy>
  <cp:revision>335</cp:revision>
  <cp:lastPrinted>2017-09-21T09:13:54Z</cp:lastPrinted>
  <dcterms:created xsi:type="dcterms:W3CDTF">2015-08-24T11:25:43Z</dcterms:created>
  <dcterms:modified xsi:type="dcterms:W3CDTF">2021-09-18T17:22:13Z</dcterms:modified>
</cp:coreProperties>
</file>