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018F4-E5D4-437A-BA85-1FF99F66A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EA9E06-74B5-45B7-BAEC-80027B0A4D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0BB03-88DA-4E08-9E1F-B71D61ED3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753F-FA77-43ED-9194-FC2B1C49C05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51EC9-7915-40F2-B5BA-7C6E305A9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494F0-8FCD-4172-ACEA-60576B724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6D41-8249-4747-A02E-EDF9BC42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523DF-AA01-4B22-AAFB-EF437314D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15B70E-B73C-4A87-BC4F-429A77486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087AE-CFA9-4B8B-8263-E059D7741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753F-FA77-43ED-9194-FC2B1C49C05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1600B-0A55-4BCD-ABA3-FBCEB3917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711C4-FD9A-440A-B988-A5D455C62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6D41-8249-4747-A02E-EDF9BC42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7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4516EE-3B3E-49F9-BC68-9D27FFAE23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17C3B2-6150-4C41-B9C7-AC5EE81DA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ED4B5-92B4-4F50-B0CD-4ADAD414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753F-FA77-43ED-9194-FC2B1C49C05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7D6B2-080F-4F6E-BFD3-D9B2E278D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4E68A-1C49-4952-A0D9-2D811051B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6D41-8249-4747-A02E-EDF9BC42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2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5B34F-36BF-4F19-812F-D367DDC94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EA25D-AE5C-4AE6-964B-EB028AD42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56F0B-364A-4464-97C3-B1AE9114B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753F-FA77-43ED-9194-FC2B1C49C05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75CBE-1781-4662-87B1-D08EF43D6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8A070-0FC6-4ED1-BC72-C08E5FABD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6D41-8249-4747-A02E-EDF9BC42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6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E9C56-99D3-4056-AC3F-D3CB836E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9E621-A5EE-4BBB-9E39-4ECF279AB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41603-65F8-4AD0-91BA-F81E79AE8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753F-FA77-43ED-9194-FC2B1C49C05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93B8F-2803-44A5-BE85-A707E6694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67B49-C3AA-4CBD-B58D-6DA0E29E2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6D41-8249-4747-A02E-EDF9BC42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10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46575-7728-4F70-981F-71C3DC12F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40013-B055-48D3-B48E-76B6851768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F96E9A-0F19-4BE7-AB35-B74DA8F9F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F851B-929E-43D6-81A5-8E0D5F3FA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753F-FA77-43ED-9194-FC2B1C49C05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870114-5A64-4736-86A8-14A7979E4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FB9D3A-8FDC-4993-B705-89B046E5A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6D41-8249-4747-A02E-EDF9BC42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7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31186-5150-4F59-8FC6-D9F1C676B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C1273B-B373-41C2-90CD-2E4E1DF55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96B149-B1A3-4C1B-89FA-FB03ADE57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88B398-1DC2-4386-B4F1-191EA81915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FE83EC-FA65-4084-9756-77BFECEA3A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05397B-7042-4019-8A8B-4CA55C089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753F-FA77-43ED-9194-FC2B1C49C05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66293A-6001-40AB-96D9-3CCEA461F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77659C-FB29-41B1-AFE8-7E99E3B11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6D41-8249-4747-A02E-EDF9BC42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80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A603D-8F2B-4314-80FB-30E82DC43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B66D88-880E-4CAE-BC4E-3DE139D31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753F-FA77-43ED-9194-FC2B1C49C05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041FB8-C15E-4804-8C64-90B5723C8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D4621B-D391-4BD0-A805-E54414727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6D41-8249-4747-A02E-EDF9BC42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3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499FE2-BF98-4E6F-BDED-8ED387728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753F-FA77-43ED-9194-FC2B1C49C05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BE5CD-3034-4AD2-81A1-6A2F6B785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52A940-9A63-4868-BFBC-69EDDA82E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6D41-8249-4747-A02E-EDF9BC42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45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71762-ECC0-4C27-83A0-A0B8B10F5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D0879-FF6C-46D8-AFF7-35B8D6E3E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EC3F14-E4F5-42BE-86CA-235355FF68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6F8B6-787D-4D30-A14D-C518E3D82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753F-FA77-43ED-9194-FC2B1C49C05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E54D4-5BF6-4FC6-BF31-22965E02E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999F30-A6A2-40FE-8201-E967ABDDC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6D41-8249-4747-A02E-EDF9BC42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18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86C11-DED2-414F-92DA-FCC5314CA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FAF230-937C-4744-8EF1-D294CD3B6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8A910-B924-416C-8FA2-6E101B0D8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60A415-C941-4EA7-BFCE-75B700AE0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753F-FA77-43ED-9194-FC2B1C49C05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F2339-C890-46C1-8B60-BE71ADF0F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A53141-E94E-4329-A71D-B7373A852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6D41-8249-4747-A02E-EDF9BC42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21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0C1C0A-4BB5-47AC-9FE1-A7EE1F1B7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791CD-9E93-4B19-ACC6-28A7060C7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A05D4-2208-457F-BBE2-7409704374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8753F-FA77-43ED-9194-FC2B1C49C05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9D92F-3C41-4AB2-BC69-950E047920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68AF4-1147-4E2B-9124-9AE6E54944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D6D41-8249-4747-A02E-EDF9BC42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4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95647-A40C-4B5A-8D9B-A6D0B8B349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GOODNESS OF FIT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12E6ED-957E-4068-88C9-0277603480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Coefficient of determination </a:t>
            </a:r>
          </a:p>
        </p:txBody>
      </p:sp>
    </p:spTree>
    <p:extLst>
      <p:ext uri="{BB962C8B-B14F-4D97-AF65-F5344CB8AC3E}">
        <p14:creationId xmlns:p14="http://schemas.microsoft.com/office/powerpoint/2010/main" val="2909923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9ED42-CD55-4901-B4ED-84CF5D32D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12324C-0087-439A-95C8-22801C6C1B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algn="just"/>
                <a:r>
                  <a:rPr lang="en-US" dirty="0"/>
                  <a:t>Compare the computed f-statistic with the tabulated statistic at a level of significance. If the computed f-is greater than the tabulated f value, reject the null hypothesis and conclude that the model is significant.</a:t>
                </a:r>
              </a:p>
              <a:p>
                <a:r>
                  <a:rPr lang="en-US" dirty="0"/>
                  <a:t>Alternatively, for model significance the hypothesis can be stated as follows; H</a:t>
                </a:r>
                <a:r>
                  <a:rPr lang="en-US" baseline="-25000" dirty="0"/>
                  <a:t>o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𝛽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r>
                      <a:rPr lang="en-US" i="1"/>
                      <m:t>=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𝛽</m:t>
                        </m:r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  <m:r>
                      <a:rPr lang="en-US" i="1"/>
                      <m:t>=…=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𝛽</m:t>
                        </m:r>
                      </m:e>
                      <m:sub>
                        <m:r>
                          <a:rPr lang="en-US" i="1"/>
                          <m:t>𝑘</m:t>
                        </m:r>
                      </m:sub>
                    </m:sSub>
                    <m:r>
                      <a:rPr lang="en-US" i="1" smtClean="0"/>
                      <m:t>=</m:t>
                    </m:r>
                    <m:r>
                      <a:rPr lang="en-US" i="1"/>
                      <m:t>0 </m:t>
                    </m:r>
                    <m:r>
                      <a:rPr lang="en-US" i="1"/>
                      <m:t>𝑣𝑒𝑟𝑠𝑢𝑠</m:t>
                    </m:r>
                    <m:r>
                      <a:rPr lang="en-US" i="1"/>
                      <m:t> 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𝐻</m:t>
                        </m:r>
                      </m:e>
                      <m:sub>
                        <m:r>
                          <a:rPr lang="en-US" i="1"/>
                          <m:t>𝐴</m:t>
                        </m:r>
                      </m:sub>
                    </m:sSub>
                    <m:r>
                      <a:rPr lang="en-US" i="1"/>
                      <m:t>:</m:t>
                    </m:r>
                    <m:r>
                      <a:rPr lang="en-US" i="1"/>
                      <m:t>𝑛𝑜𝑡</m:t>
                    </m:r>
                    <m:r>
                      <a:rPr lang="en-US" i="1"/>
                      <m:t> </m:t>
                    </m:r>
                    <m:r>
                      <a:rPr lang="en-US" i="1"/>
                      <m:t>𝑎𝑙𝑙</m:t>
                    </m:r>
                    <m:r>
                      <a:rPr lang="en-US" i="1"/>
                      <m:t> 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𝛽</m:t>
                        </m:r>
                      </m:e>
                      <m:sup>
                        <m:r>
                          <a:rPr lang="en-US" i="1"/>
                          <m:t>′</m:t>
                        </m:r>
                      </m:sup>
                    </m:sSup>
                    <m:r>
                      <a:rPr lang="en-US" i="1"/>
                      <m:t>𝑠𝑒𝑞𝑢𝑎𝑙</m:t>
                    </m:r>
                    <m:r>
                      <a:rPr lang="en-US" i="1"/>
                      <m:t> </m:t>
                    </m:r>
                    <m:r>
                      <a:rPr lang="en-US" i="1"/>
                      <m:t>𝑡𝑜</m:t>
                    </m:r>
                    <m:r>
                      <a:rPr lang="en-US" i="1"/>
                      <m:t> </m:t>
                    </m:r>
                    <m:r>
                      <a:rPr lang="en-US" i="1"/>
                      <m:t>𝑧𝑒𝑟𝑜</m:t>
                    </m:r>
                    <m:r>
                      <a:rPr lang="en-US" i="1"/>
                      <m:t>.</m:t>
                    </m:r>
                  </m:oMath>
                </a14:m>
                <a:r>
                  <a:rPr lang="en-US" dirty="0"/>
                  <a:t> the f-statistic is obtained 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𝐹</m:t>
                        </m:r>
                      </m:e>
                      <m:sub>
                        <m:r>
                          <a:rPr lang="en-US" i="1"/>
                          <m:t>𝑐</m:t>
                        </m:r>
                      </m:sub>
                    </m:sSub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𝑅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/>
                              <m:t>(</m:t>
                            </m:r>
                            <m:r>
                              <a:rPr lang="en-US" i="1"/>
                              <m:t>𝑘</m:t>
                            </m:r>
                            <m:r>
                              <a:rPr lang="en-US" i="1"/>
                              <m:t>−1)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i="1"/>
                                </m:ctrlPr>
                              </m:dPr>
                              <m:e>
                                <m:r>
                                  <a:rPr lang="en-US" i="1"/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i="1"/>
                                    </m:ctrlPr>
                                  </m:sSupPr>
                                  <m:e>
                                    <m:r>
                                      <a:rPr lang="en-US" i="1"/>
                                      <m:t>𝑅</m:t>
                                    </m:r>
                                  </m:e>
                                  <m:sup>
                                    <m:r>
                                      <a:rPr lang="en-US" i="1"/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num>
                          <m:den>
                            <m:r>
                              <a:rPr lang="en-US" i="1"/>
                              <m:t>(</m:t>
                            </m:r>
                            <m:r>
                              <a:rPr lang="en-US" i="1"/>
                              <m:t>𝑁</m:t>
                            </m:r>
                            <m:r>
                              <a:rPr lang="en-US" i="1"/>
                              <m:t>−</m:t>
                            </m:r>
                            <m:r>
                              <a:rPr lang="en-US" i="1"/>
                              <m:t>𝐾</m:t>
                            </m:r>
                            <m:r>
                              <a:rPr lang="en-US" i="1"/>
                              <m:t>)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dirty="0"/>
                  <a:t>, where R</a:t>
                </a:r>
                <a:r>
                  <a:rPr lang="en-US" baseline="30000" dirty="0"/>
                  <a:t>2</a:t>
                </a:r>
                <a:r>
                  <a:rPr lang="en-US" dirty="0"/>
                  <a:t> is the coefficient of determination.</a:t>
                </a:r>
              </a:p>
              <a:p>
                <a:pPr algn="just"/>
                <a:r>
                  <a:rPr lang="en-US" dirty="0"/>
                  <a:t> The critical region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𝑓</m:t>
                        </m:r>
                      </m:e>
                      <m:sub>
                        <m:r>
                          <a:rPr lang="en-US" i="1"/>
                          <m:t>𝑐</m:t>
                        </m:r>
                      </m:sub>
                    </m:sSub>
                    <m:r>
                      <a:rPr lang="en-US" i="1"/>
                      <m:t>≥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𝑓</m:t>
                        </m:r>
                      </m:e>
                      <m:sub>
                        <m:r>
                          <a:rPr lang="en-US" i="1"/>
                          <m:t>∝,[</m:t>
                        </m:r>
                        <m:r>
                          <a:rPr lang="en-US" i="1"/>
                          <m:t>𝑘</m:t>
                        </m:r>
                        <m:r>
                          <a:rPr lang="en-US" i="1"/>
                          <m:t>−1,</m:t>
                        </m:r>
                        <m:r>
                          <a:rPr lang="en-US" i="1"/>
                          <m:t>𝑁</m:t>
                        </m:r>
                        <m:r>
                          <a:rPr lang="en-US" i="1"/>
                          <m:t>−</m:t>
                        </m:r>
                        <m:r>
                          <a:rPr lang="en-US" i="1"/>
                          <m:t>𝐾</m:t>
                        </m:r>
                        <m:r>
                          <a:rPr lang="en-US" i="1"/>
                          <m:t>]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12324C-0087-439A-95C8-22801C6C1B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3466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2CCF6-0638-446A-AC35-CF607B681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9F1EF09-FF25-41FC-AA35-6BBF4A8899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 refer to example 3 above. Test for significance of regression using the f-test at 5% level of significance. </a:t>
                </a:r>
              </a:p>
              <a:p>
                <a:pPr marL="0" indent="0">
                  <a:buNone/>
                </a:pPr>
                <a:r>
                  <a:rPr lang="en-US" dirty="0"/>
                  <a:t>SOLUTION</a:t>
                </a:r>
              </a:p>
              <a:p>
                <a:pPr lvl="0"/>
                <a:r>
                  <a:rPr lang="en-US" dirty="0"/>
                  <a:t>H</a:t>
                </a:r>
                <a:r>
                  <a:rPr lang="en-US" baseline="-25000" dirty="0"/>
                  <a:t>0</a:t>
                </a:r>
                <a:r>
                  <a:rPr lang="en-US" dirty="0"/>
                  <a:t>: not significant vs H</a:t>
                </a:r>
                <a:r>
                  <a:rPr lang="en-US" baseline="-25000" dirty="0"/>
                  <a:t>A</a:t>
                </a:r>
                <a:r>
                  <a:rPr lang="en-US" dirty="0"/>
                  <a:t>: significant</a:t>
                </a:r>
              </a:p>
              <a:p>
                <a:pPr lvl="0"/>
                <a:r>
                  <a:rPr lang="en-US" dirty="0" err="1"/>
                  <a:t>C.r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r>
                      <a:rPr lang="en-US" i="1"/>
                      <m:t>≥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𝑓</m:t>
                        </m:r>
                      </m:e>
                      <m:sub>
                        <m:r>
                          <a:rPr lang="en-US" i="1"/>
                          <m:t>∝,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1,</m:t>
                            </m:r>
                            <m:r>
                              <a:rPr lang="en-US" i="1"/>
                              <m:t>𝑛</m:t>
                            </m:r>
                            <m:r>
                              <a:rPr lang="en-US" i="1"/>
                              <m:t>−</m:t>
                            </m:r>
                            <m:r>
                              <a:rPr lang="en-US" i="1"/>
                              <m:t>𝑘</m:t>
                            </m:r>
                          </m:e>
                        </m:d>
                        <m:r>
                          <a:rPr lang="en-US" i="1"/>
                          <m:t>,</m:t>
                        </m:r>
                      </m:sub>
                    </m:sSub>
                    <m:r>
                      <a:rPr lang="en-US" i="1"/>
                      <m:t> 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𝑓</m:t>
                        </m:r>
                      </m:e>
                      <m:sub>
                        <m:r>
                          <a:rPr lang="en-US" i="1"/>
                          <m:t>0.05,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1.5</m:t>
                            </m:r>
                          </m:e>
                        </m:d>
                        <m:r>
                          <a:rPr lang="en-US" i="1"/>
                          <m:t>=6.61</m:t>
                        </m:r>
                      </m:sub>
                    </m:sSub>
                  </m:oMath>
                </a14:m>
                <a:endParaRPr lang="en-US" dirty="0"/>
              </a:p>
              <a:p>
                <a:pPr lvl="0"/>
                <a:r>
                  <a:rPr lang="en-US" dirty="0"/>
                  <a:t>Obtain the computed f-value from the table. F-computed =15.82</a:t>
                </a:r>
              </a:p>
              <a:p>
                <a:pPr lvl="0"/>
                <a:r>
                  <a:rPr lang="en-US" dirty="0"/>
                  <a:t>Decision: reject the null hypothesis since the computed f is greater than the tabulated value.</a:t>
                </a:r>
              </a:p>
              <a:p>
                <a:pPr lvl="0"/>
                <a:r>
                  <a:rPr lang="en-US" dirty="0"/>
                  <a:t>Conclusion: model is significant at 0.05 level of significance</a:t>
                </a:r>
              </a:p>
              <a:p>
                <a:r>
                  <a:rPr lang="en-US" dirty="0" err="1"/>
                  <a:t>Anova</a:t>
                </a:r>
                <a:r>
                  <a:rPr lang="en-US" dirty="0"/>
                  <a:t> table is constructed as below;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9F1EF09-FF25-41FC-AA35-6BBF4A8899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8016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571FB-6C0E-45E6-8948-3772BAAF6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5C22A63-8108-4C36-8E60-AB7B99D681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154167"/>
              </p:ext>
            </p:extLst>
          </p:nvPr>
        </p:nvGraphicFramePr>
        <p:xfrm>
          <a:off x="1317249" y="2900522"/>
          <a:ext cx="9557503" cy="2847786"/>
        </p:xfrm>
        <a:graphic>
          <a:graphicData uri="http://schemas.openxmlformats.org/drawingml/2006/table">
            <a:tbl>
              <a:tblPr firstRow="1" firstCol="1" bandRow="1"/>
              <a:tblGrid>
                <a:gridCol w="1848279">
                  <a:extLst>
                    <a:ext uri="{9D8B030D-6E8A-4147-A177-3AD203B41FA5}">
                      <a16:colId xmlns:a16="http://schemas.microsoft.com/office/drawing/2014/main" val="3735083118"/>
                    </a:ext>
                  </a:extLst>
                </a:gridCol>
                <a:gridCol w="2014771">
                  <a:extLst>
                    <a:ext uri="{9D8B030D-6E8A-4147-A177-3AD203B41FA5}">
                      <a16:colId xmlns:a16="http://schemas.microsoft.com/office/drawing/2014/main" val="4119320685"/>
                    </a:ext>
                  </a:extLst>
                </a:gridCol>
                <a:gridCol w="1977647">
                  <a:extLst>
                    <a:ext uri="{9D8B030D-6E8A-4147-A177-3AD203B41FA5}">
                      <a16:colId xmlns:a16="http://schemas.microsoft.com/office/drawing/2014/main" val="3896404771"/>
                    </a:ext>
                  </a:extLst>
                </a:gridCol>
                <a:gridCol w="1739159">
                  <a:extLst>
                    <a:ext uri="{9D8B030D-6E8A-4147-A177-3AD203B41FA5}">
                      <a16:colId xmlns:a16="http://schemas.microsoft.com/office/drawing/2014/main" val="1207304173"/>
                    </a:ext>
                  </a:extLst>
                </a:gridCol>
                <a:gridCol w="1977647">
                  <a:extLst>
                    <a:ext uri="{9D8B030D-6E8A-4147-A177-3AD203B41FA5}">
                      <a16:colId xmlns:a16="http://schemas.microsoft.com/office/drawing/2014/main" val="1643997054"/>
                    </a:ext>
                  </a:extLst>
                </a:gridCol>
              </a:tblGrid>
              <a:tr h="107743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S.o.v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94" marR="12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Degrees of freedom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94" marR="12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 of squares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94" marR="12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 sum of squares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94" marR="12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f-computed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94" marR="12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727928"/>
                  </a:ext>
                </a:extLst>
              </a:tr>
              <a:tr h="107743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Regression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94" marR="12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94" marR="12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1383.929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94" marR="12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1383.929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94" marR="12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1383.929/87.5=15.816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94" marR="12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1040956"/>
                  </a:ext>
                </a:extLst>
              </a:tr>
              <a:tr h="3448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Error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94" marR="12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94" marR="12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437.50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94" marR="12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87.5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94" marR="12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94" marR="12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938930"/>
                  </a:ext>
                </a:extLst>
              </a:tr>
              <a:tr h="3448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94" marR="12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94" marR="12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1821.429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94" marR="12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94" marR="12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94" marR="12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7262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448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8A4C0-441E-414B-8CB3-4A6686039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TESTS OF HYPOTHESES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A5CFB2-F38A-40B3-9797-87B1B0156D1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test the hypothesis that there is no relationship between the variables x and Y using the model </a:t>
                </a:r>
                <a14:m>
                  <m:oMath xmlns:m="http://schemas.openxmlformats.org/officeDocument/2006/math">
                    <m:r>
                      <a:rPr lang="en-US" i="1"/>
                      <m:t>𝑦</m:t>
                    </m:r>
                    <m:r>
                      <a:rPr lang="en-US" i="1"/>
                      <m:t>=</m:t>
                    </m:r>
                    <m:r>
                      <a:rPr lang="en-US" i="1"/>
                      <m:t>𝛼</m:t>
                    </m:r>
                    <m:r>
                      <a:rPr lang="en-US" i="1"/>
                      <m:t>+</m:t>
                    </m:r>
                    <m:r>
                      <a:rPr lang="en-US" i="1"/>
                      <m:t>𝛽</m:t>
                    </m:r>
                    <m:r>
                      <a:rPr lang="en-US" i="1"/>
                      <m:t>𝑥</m:t>
                    </m:r>
                  </m:oMath>
                </a14:m>
                <a:r>
                  <a:rPr lang="en-US" dirty="0"/>
                  <a:t>, the null hypothesis is stated as ; H</a:t>
                </a:r>
                <a:r>
                  <a:rPr lang="en-US" baseline="-25000" dirty="0"/>
                  <a:t>0</a:t>
                </a:r>
                <a:r>
                  <a:rPr lang="en-US" dirty="0"/>
                  <a:t>: β=0 [no relationship between x and y]. if no prior information about the values of the regression parameters is available , the alternative hypothesis is stated as; H</a:t>
                </a:r>
                <a:r>
                  <a:rPr lang="en-US" baseline="-25000" dirty="0"/>
                  <a:t>A</a:t>
                </a:r>
                <a:r>
                  <a:rPr lang="en-US" dirty="0"/>
                  <a:t>: β≠0.</a:t>
                </a:r>
              </a:p>
              <a:p>
                <a:pPr algn="just"/>
                <a:r>
                  <a:rPr lang="en-US" dirty="0"/>
                  <a:t>The test statistic is given as </a:t>
                </a:r>
                <a14:m>
                  <m:oMath xmlns:m="http://schemas.openxmlformats.org/officeDocument/2006/math">
                    <m:r>
                      <a:rPr lang="en-US" i="1"/>
                      <m:t>𝑡</m:t>
                    </m:r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𝛽</m:t>
                        </m:r>
                      </m:num>
                      <m:den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𝑠</m:t>
                            </m:r>
                          </m:e>
                          <m:sub>
                            <m:r>
                              <a:rPr lang="en-US" i="1"/>
                              <m:t>𝛽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at n-2 degrees of freedom. </a:t>
                </a:r>
              </a:p>
              <a:p>
                <a:pPr algn="just"/>
                <a:r>
                  <a:rPr lang="en-US" dirty="0"/>
                  <a:t>For a two tailed test (β≠0), the acceptance region is </a:t>
                </a:r>
                <a14:m>
                  <m:oMath xmlns:m="http://schemas.openxmlformats.org/officeDocument/2006/math">
                    <m:r>
                      <a:rPr lang="en-US" i="1"/>
                      <m:t>−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𝑡</m:t>
                        </m:r>
                      </m:e>
                      <m:sub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en-US" i="1"/>
                              <m:t>∝</m:t>
                            </m:r>
                          </m:num>
                          <m:den>
                            <m:r>
                              <a:rPr lang="en-US" i="1"/>
                              <m:t>2</m:t>
                            </m:r>
                          </m:den>
                        </m:f>
                        <m:r>
                          <a:rPr lang="en-US" i="1"/>
                          <m:t>,</m:t>
                        </m:r>
                        <m:r>
                          <a:rPr lang="en-US" i="1"/>
                          <m:t>𝑛</m:t>
                        </m:r>
                        <m:r>
                          <a:rPr lang="en-US" i="1"/>
                          <m:t>−2</m:t>
                        </m:r>
                      </m:sub>
                    </m:sSub>
                    <m:r>
                      <a:rPr lang="en-US" i="1"/>
                      <m:t>≤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𝛽</m:t>
                        </m:r>
                      </m:num>
                      <m:den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𝑠</m:t>
                            </m:r>
                          </m:e>
                          <m:sub>
                            <m:r>
                              <a:rPr lang="en-US" i="1"/>
                              <m:t>𝛽</m:t>
                            </m:r>
                          </m:sub>
                        </m:sSub>
                      </m:den>
                    </m:f>
                    <m:r>
                      <a:rPr lang="en-US" i="1"/>
                      <m:t>≤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𝑡</m:t>
                        </m:r>
                      </m:e>
                      <m:sub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en-US" i="1"/>
                              <m:t>∝</m:t>
                            </m:r>
                          </m:num>
                          <m:den>
                            <m:r>
                              <a:rPr lang="en-US" i="1"/>
                              <m:t>2</m:t>
                            </m:r>
                          </m:den>
                        </m:f>
                        <m:r>
                          <a:rPr lang="en-US" i="1"/>
                          <m:t>,</m:t>
                        </m:r>
                        <m:r>
                          <a:rPr lang="en-US" i="1"/>
                          <m:t>𝑛</m:t>
                        </m:r>
                        <m:r>
                          <a:rPr lang="en-US" i="1"/>
                          <m:t>−2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A5CFB2-F38A-40B3-9797-87B1B0156D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1000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39974-C902-48E7-9095-A45379F87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A0B8A4-22A6-4AD0-8423-3E0DF547E0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best test is achieved if we take the alternative hypothesis as β&lt;0, where the rejection region is </a:t>
                </a:r>
                <a14:m>
                  <m:oMath xmlns:m="http://schemas.openxmlformats.org/officeDocument/2006/math">
                    <m:r>
                      <a:rPr lang="en-US" i="1"/>
                      <m:t>−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𝑡</m:t>
                        </m:r>
                      </m:e>
                      <m:sub>
                        <m:r>
                          <a:rPr lang="en-US" i="1"/>
                          <m:t>∝,</m:t>
                        </m:r>
                        <m:r>
                          <a:rPr lang="en-US" i="1"/>
                          <m:t>𝑛</m:t>
                        </m:r>
                        <m:r>
                          <a:rPr lang="en-US" i="1"/>
                          <m:t>−2</m:t>
                        </m:r>
                      </m:sub>
                    </m:sSub>
                    <m:r>
                      <a:rPr lang="en-US" i="1"/>
                      <m:t>≤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𝛽</m:t>
                        </m:r>
                      </m:num>
                      <m:den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𝑠</m:t>
                            </m:r>
                          </m:e>
                          <m:sub>
                            <m:r>
                              <a:rPr lang="en-US" i="1"/>
                              <m:t>𝛽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If there is prior knowledge about the values of the parameters,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𝐻</m:t>
                        </m:r>
                      </m:e>
                      <m:sub>
                        <m:r>
                          <a:rPr lang="en-US" i="1"/>
                          <m:t>0</m:t>
                        </m:r>
                      </m:sub>
                    </m:sSub>
                    <m:r>
                      <a:rPr lang="en-US" i="1"/>
                      <m:t>: </m:t>
                    </m:r>
                    <m:acc>
                      <m:accPr>
                        <m:chr m:val="̂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𝛽</m:t>
                        </m:r>
                        <m:r>
                          <a:rPr lang="en-US" i="1"/>
                          <m:t>=</m:t>
                        </m:r>
                      </m:e>
                    </m:acc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𝛽</m:t>
                        </m:r>
                      </m:e>
                      <m:sub>
                        <m:r>
                          <a:rPr lang="en-US" i="1"/>
                          <m:t>0</m:t>
                        </m:r>
                      </m:sub>
                    </m:sSub>
                    <m:r>
                      <a:rPr lang="en-US" i="1"/>
                      <m:t> </m:t>
                    </m:r>
                    <m:r>
                      <a:rPr lang="en-US" i="1"/>
                      <m:t>𝑎𝑛𝑑</m:t>
                    </m:r>
                    <m:r>
                      <a:rPr lang="en-US" i="1"/>
                      <m:t> </m:t>
                    </m:r>
                    <m:r>
                      <a:rPr lang="en-US" i="1"/>
                      <m:t>𝑡h𝑒</m:t>
                    </m:r>
                    <m:r>
                      <a:rPr lang="en-US" i="1"/>
                      <m:t> </m:t>
                    </m:r>
                    <m:r>
                      <a:rPr lang="en-US" i="1"/>
                      <m:t>𝑡𝑒𝑠𝑡</m:t>
                    </m:r>
                    <m:r>
                      <a:rPr lang="en-US" i="1"/>
                      <m:t> </m:t>
                    </m:r>
                    <m:r>
                      <a:rPr lang="en-US" i="1"/>
                      <m:t>𝑠𝑡𝑎𝑡𝑖𝑠𝑡𝑖𝑐</m:t>
                    </m:r>
                    <m:r>
                      <a:rPr lang="en-US" i="1"/>
                      <m:t> </m:t>
                    </m:r>
                    <m:r>
                      <a:rPr lang="en-US" i="1"/>
                      <m:t>𝑖𝑠</m:t>
                    </m:r>
                    <m:r>
                      <a:rPr lang="en-US" i="1"/>
                      <m:t> </m:t>
                    </m:r>
                    <m:r>
                      <a:rPr lang="en-US" i="1"/>
                      <m:t>𝑡</m:t>
                    </m:r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acc>
                          <m:accPr>
                            <m:chr m:val="̂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𝛽</m:t>
                            </m:r>
                          </m:e>
                        </m:acc>
                        <m:r>
                          <a:rPr lang="en-US" i="1"/>
                          <m:t>−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𝛽</m:t>
                            </m:r>
                          </m:e>
                          <m:sub>
                            <m:r>
                              <a:rPr lang="en-US" i="1"/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𝑠</m:t>
                            </m:r>
                          </m:e>
                          <m:sub>
                            <m:r>
                              <a:rPr lang="en-US" i="1"/>
                              <m:t>𝛽</m:t>
                            </m:r>
                          </m:sub>
                        </m:sSub>
                      </m:den>
                    </m:f>
                    <m:r>
                      <a:rPr lang="en-US" i="1"/>
                      <m:t> ~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𝑡</m:t>
                        </m:r>
                      </m:e>
                      <m:sub>
                        <m:r>
                          <a:rPr lang="en-US" i="1"/>
                          <m:t>𝑛</m:t>
                        </m:r>
                        <m:r>
                          <a:rPr lang="en-US" i="1"/>
                          <m:t>−2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The same procedure is followed for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, where the computed t-value is obtained using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𝑤h𝑒𝑟𝑒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𝑠𝑡𝑎𝑛𝑑𝑎𝑟𝑑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𝑑𝑒𝑣𝑖𝑎𝑡𝑖𝑜𝑛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𝑓𝑜𝑟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𝑣𝑎𝑟𝑖𝑎𝑛𝑐𝑒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A0B8A4-22A6-4AD0-8423-3E0DF547E0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4124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20379-FEBA-4985-97EA-8AF2A9088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90A48-4037-42BE-AC71-47CEA2DFF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the data below for minimum bank deposits in thousands of shillings and number of new accounts opened.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483C877-39CB-4CA1-A491-D0153CE066BF}"/>
              </a:ext>
            </a:extLst>
          </p:cNvPr>
          <p:cNvGraphicFramePr>
            <a:graphicFrameLocks noGrp="1"/>
          </p:cNvGraphicFramePr>
          <p:nvPr/>
        </p:nvGraphicFramePr>
        <p:xfrm>
          <a:off x="3055620" y="2615594"/>
          <a:ext cx="6080760" cy="2771400"/>
        </p:xfrm>
        <a:graphic>
          <a:graphicData uri="http://schemas.openxmlformats.org/drawingml/2006/table">
            <a:tbl>
              <a:tblPr firstRow="1" firstCol="1" bandRow="1"/>
              <a:tblGrid>
                <a:gridCol w="2026920">
                  <a:extLst>
                    <a:ext uri="{9D8B030D-6E8A-4147-A177-3AD203B41FA5}">
                      <a16:colId xmlns:a16="http://schemas.microsoft.com/office/drawing/2014/main" val="616602560"/>
                    </a:ext>
                  </a:extLst>
                </a:gridCol>
                <a:gridCol w="2026920">
                  <a:extLst>
                    <a:ext uri="{9D8B030D-6E8A-4147-A177-3AD203B41FA5}">
                      <a16:colId xmlns:a16="http://schemas.microsoft.com/office/drawing/2014/main" val="323182699"/>
                    </a:ext>
                  </a:extLst>
                </a:gridCol>
                <a:gridCol w="2026920">
                  <a:extLst>
                    <a:ext uri="{9D8B030D-6E8A-4147-A177-3AD203B41FA5}">
                      <a16:colId xmlns:a16="http://schemas.microsoft.com/office/drawing/2014/main" val="40787735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Branch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Minimum deposit (x)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accounts (y)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813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21003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41416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34357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383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7539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85175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3042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39827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53888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68289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8910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254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38B95-E522-4541-B49C-5BA7D07A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AND SOLUTIONS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3F0A6A-B3E1-488D-9C98-9CA5AD645A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lvl="0"/>
                <a:r>
                  <a:rPr lang="en-US" dirty="0"/>
                  <a:t>Estimate regression model of the form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𝑦</m:t>
                        </m:r>
                      </m:e>
                    </m:acc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𝛽</m:t>
                        </m:r>
                      </m:e>
                      <m:sub>
                        <m:r>
                          <a:rPr lang="en-US" i="1"/>
                          <m:t>0</m:t>
                        </m:r>
                      </m:sub>
                    </m:sSub>
                    <m:r>
                      <a:rPr lang="en-US" i="1"/>
                      <m:t>+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𝛽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en-US" i="1"/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.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𝛽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𝑛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r>
                              <a:rPr lang="en-US" i="1"/>
                              <m:t>𝑥𝑦</m:t>
                            </m:r>
                            <m:r>
                              <a:rPr lang="en-US" i="1"/>
                              <m:t>−</m:t>
                            </m:r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i="1"/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i="1"/>
                                  <m:t>𝑥</m:t>
                                </m:r>
                                <m:nary>
                                  <m:naryPr>
                                    <m:chr m:val="∑"/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i="1"/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i="1"/>
                                      <m:t>𝑦</m:t>
                                    </m:r>
                                  </m:e>
                                </m:nary>
                              </m:e>
                            </m:nary>
                          </m:e>
                        </m:nary>
                      </m:num>
                      <m:den>
                        <m:r>
                          <a:rPr lang="en-US" i="1"/>
                          <m:t>𝑛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  <m:r>
                              <a:rPr lang="en-US" i="1"/>
                              <m:t>−(</m:t>
                            </m:r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nary>
                                  <m:naryPr>
                                    <m:chr m:val="∑"/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i="1"/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i="1"/>
                                      <m:t>𝑥</m:t>
                                    </m:r>
                                  </m:e>
                                </m:nary>
                                <m:r>
                                  <a:rPr lang="en-US" i="1"/>
                                  <m:t>)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e>
                        </m:nary>
                      </m:den>
                    </m:f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11∗186,200</m:t>
                            </m:r>
                          </m:e>
                        </m:d>
                        <m:r>
                          <a:rPr lang="en-US" i="1"/>
                          <m:t>−(1500∗1288)</m:t>
                        </m:r>
                      </m:num>
                      <m:den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11∗226250</m:t>
                            </m:r>
                          </m:e>
                        </m:d>
                        <m:r>
                          <a:rPr lang="en-US" i="1"/>
                          <m:t>−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1500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116200</m:t>
                        </m:r>
                      </m:num>
                      <m:den>
                        <m:r>
                          <a:rPr lang="en-US" i="1"/>
                          <m:t>238750</m:t>
                        </m:r>
                      </m:den>
                    </m:f>
                    <m:r>
                      <a:rPr lang="en-US" i="1"/>
                      <m:t>=0.487.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𝛽</m:t>
                        </m:r>
                      </m:e>
                      <m:sub>
                        <m:r>
                          <a:rPr lang="en-US" i="1"/>
                          <m:t>0</m:t>
                        </m:r>
                      </m:sub>
                    </m:sSub>
                    <m:r>
                      <a:rPr lang="en-US" i="1"/>
                      <m:t>=</m:t>
                    </m:r>
                    <m:acc>
                      <m:accPr>
                        <m:chr m:val="̅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𝑦</m:t>
                        </m:r>
                      </m:e>
                    </m:acc>
                    <m:r>
                      <a:rPr lang="en-US" i="1"/>
                      <m:t>−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𝛽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acc>
                      <m:accPr>
                        <m:chr m:val="̅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𝑥</m:t>
                        </m:r>
                      </m:e>
                    </m:acc>
                    <m:r>
                      <a:rPr lang="en-US" i="1"/>
                      <m:t>=117.091−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0.487∗136.364</m:t>
                        </m:r>
                      </m:e>
                    </m:d>
                    <m:r>
                      <a:rPr lang="en-US" i="1"/>
                      <m:t>=50.682</m:t>
                    </m:r>
                  </m:oMath>
                </a14:m>
                <a:endParaRPr lang="en-US" dirty="0"/>
              </a:p>
              <a:p>
                <a:r>
                  <a:rPr lang="en-US" dirty="0"/>
                  <a:t>Equation: </a:t>
                </a:r>
                <a14:m>
                  <m:oMath xmlns:m="http://schemas.openxmlformats.org/officeDocument/2006/math">
                    <m:r>
                      <a:rPr lang="en-US" i="1"/>
                      <m:t>𝑦</m:t>
                    </m:r>
                    <m:r>
                      <a:rPr lang="en-US" i="1"/>
                      <m:t>=50.</m:t>
                    </m:r>
                  </m:oMath>
                </a14:m>
                <a:r>
                  <a:rPr lang="en-US" dirty="0"/>
                  <a:t>682+0.487x</a:t>
                </a:r>
                <a:r>
                  <a:rPr lang="en-US" baseline="-25000" dirty="0"/>
                  <a:t>i</a:t>
                </a:r>
                <a:r>
                  <a:rPr lang="en-US" dirty="0"/>
                  <a:t>.</a:t>
                </a:r>
              </a:p>
              <a:p>
                <a:pPr lvl="0"/>
                <a:r>
                  <a:rPr lang="en-US" dirty="0"/>
                  <a:t>Variance for the estimator β</a:t>
                </a:r>
                <a:r>
                  <a:rPr lang="en-US" baseline="-25000" dirty="0"/>
                  <a:t>1</a:t>
                </a:r>
                <a:r>
                  <a:rPr lang="en-US" dirty="0"/>
                  <a:t>. </a:t>
                </a:r>
              </a:p>
              <a:p>
                <a14:m>
                  <m:oMath xmlns:m="http://schemas.openxmlformats.org/officeDocument/2006/math">
                    <m:r>
                      <a:rPr lang="en-US" i="1"/>
                      <m:t>𝑣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𝛽</m:t>
                            </m:r>
                          </m:e>
                          <m:sub>
                            <m:r>
                              <a:rPr lang="en-US" i="1"/>
                              <m:t>1</m:t>
                            </m:r>
                          </m:sub>
                        </m:sSub>
                      </m:e>
                    </m:d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𝛿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</m:num>
                      <m:den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(</m:t>
                                </m:r>
                                <m:r>
                                  <a:rPr lang="en-US" i="1"/>
                                  <m:t>𝑥</m:t>
                                </m:r>
                                <m:r>
                                  <a:rPr lang="en-US" i="1"/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i="1"/>
                                    </m:ctrlPr>
                                  </m:accPr>
                                  <m:e>
                                    <m:r>
                                      <a:rPr lang="en-US" i="1"/>
                                      <m:t>𝑥</m:t>
                                    </m:r>
                                  </m:e>
                                </m:acc>
                                <m:r>
                                  <a:rPr lang="en-US" i="1"/>
                                  <m:t>)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e>
                        </m:nary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/>
                      <m:t>𝑤h𝑒𝑟𝑒</m:t>
                    </m:r>
                    <m:r>
                      <a:rPr lang="en-US" i="1"/>
                      <m:t> 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𝛿</m:t>
                        </m:r>
                      </m:e>
                      <m:sup>
                        <m:r>
                          <a:rPr lang="en-US" i="1"/>
                          <m:t>2</m:t>
                        </m:r>
                      </m:sup>
                    </m:sSup>
                    <m:r>
                      <a:rPr lang="en-US" i="1"/>
                      <m:t> </m:t>
                    </m:r>
                    <m:r>
                      <a:rPr lang="en-US" i="1"/>
                      <m:t>𝑐𝑎𝑛</m:t>
                    </m:r>
                    <m:r>
                      <a:rPr lang="en-US" i="1"/>
                      <m:t> </m:t>
                    </m:r>
                    <m:r>
                      <a:rPr lang="en-US" i="1"/>
                      <m:t>𝑏𝑒</m:t>
                    </m:r>
                    <m:r>
                      <a:rPr lang="en-US" i="1"/>
                      <m:t> </m:t>
                    </m:r>
                    <m:r>
                      <a:rPr lang="en-US" i="1"/>
                      <m:t>𝑒𝑠𝑡𝑖𝑚𝑎𝑡𝑒𝑑</m:t>
                    </m:r>
                    <m:r>
                      <a:rPr lang="en-US" i="1"/>
                      <m:t> </m:t>
                    </m:r>
                    <m:r>
                      <a:rPr lang="en-US" i="1"/>
                      <m:t>𝑢𝑠𝑖𝑛𝑔</m:t>
                    </m:r>
                    <m:r>
                      <a:rPr lang="en-US" i="1"/>
                      <m:t> </m:t>
                    </m:r>
                    <m:sSubSup>
                      <m:sSubSupPr>
                        <m:ctrlPr>
                          <a:rPr lang="en-US" i="1"/>
                        </m:ctrlPr>
                      </m:sSubSupPr>
                      <m:e>
                        <m:r>
                          <a:rPr lang="en-US" i="1"/>
                          <m:t>𝑠</m:t>
                        </m:r>
                      </m:e>
                      <m:sub>
                        <m:r>
                          <a:rPr lang="en-US" i="1"/>
                          <m:t>𝑦𝑥</m:t>
                        </m:r>
                      </m:sub>
                      <m:sup>
                        <m:r>
                          <a:rPr lang="en-US" i="1"/>
                          <m:t>2</m:t>
                        </m:r>
                      </m:sup>
                    </m:sSubSup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𝑦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  <m:r>
                              <a:rPr lang="en-US" i="1"/>
                              <m:t>−</m:t>
                            </m:r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𝛽</m:t>
                                </m:r>
                              </m:e>
                              <m:sub>
                                <m:r>
                                  <a:rPr lang="en-US" i="1"/>
                                  <m:t>0</m:t>
                                </m:r>
                              </m:sub>
                            </m:sSub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i="1"/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i="1"/>
                                  <m:t>𝑦</m:t>
                                </m:r>
                                <m:r>
                                  <a:rPr lang="en-US" i="1"/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/>
                                    </m:ctrlPr>
                                  </m:sSubPr>
                                  <m:e>
                                    <m:r>
                                      <a:rPr lang="en-US" i="1"/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i="1"/>
                                      <m:t>1</m:t>
                                    </m:r>
                                  </m:sub>
                                </m:sSub>
                                <m:nary>
                                  <m:naryPr>
                                    <m:chr m:val="∑"/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i="1"/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i="1"/>
                                      <m:t>𝑥𝑦</m:t>
                                    </m:r>
                                  </m:e>
                                </m:nary>
                              </m:e>
                            </m:nary>
                          </m:e>
                        </m:nary>
                      </m:num>
                      <m:den>
                        <m:r>
                          <a:rPr lang="en-US" i="1"/>
                          <m:t>𝑛</m:t>
                        </m:r>
                        <m:r>
                          <a:rPr lang="en-US" i="1"/>
                          <m:t>−2</m:t>
                        </m:r>
                      </m:den>
                    </m:f>
                    <a:fld id="{83F20191-AD56-429E-9F56-9AC74C59737F}" type="mathplaceholder">
                      <a:rPr lang="en-US" i="1" smtClean="0">
                        <a:latin typeface="Cambria Math" panose="02040503050406030204" pitchFamily="18" charset="0"/>
                      </a:rPr>
                      <a:t>Type equation here.</a:t>
                    </a:fl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3F0A6A-B3E1-488D-9C98-9CA5AD645A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8991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6AF11-6DDA-4167-B4FA-F4EE2BAFA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B67E95-821D-42F9-9E63-A49667AA95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170,696−</m:t>
                        </m:r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50.682∗1288</m:t>
                            </m:r>
                          </m:e>
                        </m:d>
                        <m:r>
                          <a:rPr lang="en-US" i="1"/>
                          <m:t>−(0.487∗186200)</m:t>
                        </m:r>
                      </m:num>
                      <m:den>
                        <m:r>
                          <a:rPr lang="en-US" i="1"/>
                          <m:t>11−2</m:t>
                        </m:r>
                      </m:den>
                    </m:f>
                    <m:r>
                      <a:rPr lang="en-US" i="1"/>
                      <m:t>=1637.576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/>
                      <m:t>𝑡h𝑒𝑟𝑒𝑓𝑜𝑟𝑒</m:t>
                    </m:r>
                    <m:r>
                      <a:rPr lang="en-US" i="1"/>
                      <m:t>;</m:t>
                    </m:r>
                    <m:r>
                      <a:rPr lang="en-US" i="1"/>
                      <m:t>𝑣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𝛽</m:t>
                            </m:r>
                          </m:e>
                          <m:sub>
                            <m:r>
                              <a:rPr lang="en-US" i="1"/>
                              <m:t>1</m:t>
                            </m:r>
                          </m:sub>
                        </m:sSub>
                      </m:e>
                    </m:d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1637.576</m:t>
                        </m:r>
                      </m:num>
                      <m:den>
                        <m:r>
                          <a:rPr lang="en-US" i="1"/>
                          <m:t>21704.546</m:t>
                        </m:r>
                      </m:den>
                    </m:f>
                    <m:r>
                      <a:rPr lang="en-US" i="1"/>
                      <m:t>=0.0755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 </a:t>
                </a:r>
              </a:p>
              <a:p>
                <a:pPr lvl="0">
                  <a:buFont typeface="Wingdings" panose="05000000000000000000" pitchFamily="2" charset="2"/>
                  <a:buChar char="Ø"/>
                </a:pPr>
                <a:r>
                  <a:rPr lang="en-US" dirty="0"/>
                  <a:t>Test the hypothesis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𝛽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r>
                      <a:rPr lang="en-US" i="1"/>
                      <m:t>=0 </m:t>
                    </m:r>
                    <m:r>
                      <a:rPr lang="en-US" i="1"/>
                      <m:t>𝑎𝑔𝑎𝑖𝑛𝑠𝑡</m:t>
                    </m:r>
                    <m:r>
                      <a:rPr lang="en-US" i="1"/>
                      <m:t> 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𝛽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r>
                      <a:rPr lang="en-US" i="1"/>
                      <m:t>&gt;0</m:t>
                    </m:r>
                  </m:oMath>
                </a14:m>
                <a:r>
                  <a:rPr lang="en-US" dirty="0"/>
                  <a:t> at 0.05 level of significance. </a:t>
                </a:r>
              </a:p>
              <a:p>
                <a:pPr lvl="0"/>
                <a:r>
                  <a:rPr lang="en-US" dirty="0"/>
                  <a:t>H</a:t>
                </a:r>
                <a:r>
                  <a:rPr lang="en-US" baseline="-25000" dirty="0"/>
                  <a:t>o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𝛽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r>
                      <a:rPr lang="en-US" i="1"/>
                      <m:t>=0 </m:t>
                    </m:r>
                    <m:r>
                      <a:rPr lang="en-US" i="1"/>
                      <m:t>𝑣𝑠</m:t>
                    </m:r>
                    <m:r>
                      <a:rPr lang="en-US" i="1"/>
                      <m:t> 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𝐻</m:t>
                        </m:r>
                      </m:e>
                      <m:sub>
                        <m:r>
                          <a:rPr lang="en-US" i="1"/>
                          <m:t>𝐴</m:t>
                        </m:r>
                      </m:sub>
                    </m:sSub>
                    <m:r>
                      <a:rPr lang="en-US" i="1"/>
                      <m:t>: 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𝛽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r>
                      <a:rPr lang="en-US" i="1"/>
                      <m:t>&gt;0</m:t>
                    </m:r>
                  </m:oMath>
                </a14:m>
                <a:endParaRPr lang="en-US" dirty="0"/>
              </a:p>
              <a:p>
                <a:pPr lvl="0"/>
                <a:r>
                  <a:rPr lang="en-US" dirty="0" err="1"/>
                  <a:t>L.o.s</a:t>
                </a:r>
                <a:r>
                  <a:rPr lang="en-US" dirty="0"/>
                  <a:t> α=0.05</a:t>
                </a:r>
              </a:p>
              <a:p>
                <a:pPr lvl="0"/>
                <a:r>
                  <a:rPr lang="en-US" dirty="0" err="1"/>
                  <a:t>C.r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𝑡</m:t>
                        </m:r>
                      </m:e>
                      <m:sub>
                        <m:r>
                          <a:rPr lang="en-US" i="1"/>
                          <m:t>𝑐</m:t>
                        </m:r>
                      </m:sub>
                    </m:sSub>
                    <m:r>
                      <a:rPr lang="en-US" i="1"/>
                      <m:t>&gt;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𝑡</m:t>
                        </m:r>
                      </m:e>
                      <m:sub>
                        <m:r>
                          <a:rPr lang="en-US" i="1"/>
                          <m:t>∝,</m:t>
                        </m:r>
                        <m:r>
                          <a:rPr lang="en-US" i="1"/>
                          <m:t>𝑛</m:t>
                        </m:r>
                        <m:r>
                          <a:rPr lang="en-US" i="1"/>
                          <m:t>−2</m:t>
                        </m:r>
                      </m:sub>
                    </m:sSub>
                    <m:r>
                      <a:rPr lang="en-US" i="1"/>
                      <m:t>,  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𝑡</m:t>
                        </m:r>
                      </m:e>
                      <m:sub>
                        <m:r>
                          <a:rPr lang="en-US" i="1"/>
                          <m:t>0.05,9</m:t>
                        </m:r>
                      </m:sub>
                    </m:sSub>
                    <m:r>
                      <a:rPr lang="en-US" i="1"/>
                      <m:t>=1.833</m:t>
                    </m:r>
                  </m:oMath>
                </a14:m>
                <a:endParaRPr lang="en-US" dirty="0"/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𝑡</m:t>
                        </m:r>
                      </m:e>
                      <m:sub>
                        <m:r>
                          <a:rPr lang="en-US" i="1"/>
                          <m:t>𝑐</m:t>
                        </m:r>
                      </m:sub>
                    </m:sSub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𝛽</m:t>
                            </m:r>
                          </m:e>
                          <m:sub>
                            <m:r>
                              <a:rPr lang="en-US" i="1"/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i="1"/>
                          <m:t>𝑠</m:t>
                        </m:r>
                        <m:r>
                          <a:rPr lang="en-US" i="1"/>
                          <m:t>.</m:t>
                        </m:r>
                        <m:r>
                          <a:rPr lang="en-US" i="1"/>
                          <m:t>𝑒</m:t>
                        </m:r>
                        <m:r>
                          <a:rPr lang="en-US" i="1"/>
                          <m:t>(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𝛽</m:t>
                            </m:r>
                          </m:e>
                          <m:sub>
                            <m:r>
                              <a:rPr lang="en-US" i="1"/>
                              <m:t>1</m:t>
                            </m:r>
                          </m:sub>
                        </m:sSub>
                        <m:r>
                          <a:rPr lang="en-US" i="1"/>
                          <m:t>)</m:t>
                        </m:r>
                      </m:den>
                    </m:f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0.487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/>
                            </m:ctrlPr>
                          </m:radPr>
                          <m:deg/>
                          <m:e>
                            <m:r>
                              <a:rPr lang="en-US" i="1"/>
                              <m:t>0.0755</m:t>
                            </m:r>
                          </m:e>
                        </m:rad>
                      </m:den>
                    </m:f>
                    <m:r>
                      <a:rPr lang="en-US" i="1"/>
                      <m:t>=1.7724</m:t>
                    </m:r>
                  </m:oMath>
                </a14:m>
                <a:endParaRPr lang="en-US" dirty="0"/>
              </a:p>
              <a:p>
                <a:r>
                  <a:rPr lang="en-US" dirty="0"/>
                  <a:t>Decision: fail to reject H</a:t>
                </a:r>
                <a:r>
                  <a:rPr lang="en-US" baseline="-25000" dirty="0"/>
                  <a:t>0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B67E95-821D-42F9-9E63-A49667AA95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b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7607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25941-2C90-42FC-BBCA-759C71A8D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63A5721-79AF-41FC-85FE-A5E5A441C0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Using the example above, test the hypothesis that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at 5% significance level.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63A5721-79AF-41FC-85FE-A5E5A441C0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4668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2C2A0-653B-409C-BA54-9FD21D556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67931AF-5890-4ED1-A092-0FA93F12035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establish how good the fitted line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𝑦</m:t>
                        </m:r>
                      </m:e>
                    </m:acc>
                  </m:oMath>
                </a14:m>
                <a:r>
                  <a:rPr lang="en-US" dirty="0"/>
                  <a:t> is to the sample observations of y, we can use the coefficient of determination R</a:t>
                </a:r>
                <a:r>
                  <a:rPr lang="en-US" baseline="30000" dirty="0"/>
                  <a:t>2</a:t>
                </a:r>
                <a:r>
                  <a:rPr lang="en-US" dirty="0"/>
                  <a:t>. For no variations, all the points will lie on a horizontal line equal to the mean of y but in reality when values of y are plotted against x, they scatter around the line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𝑦</m:t>
                        </m:r>
                      </m:e>
                    </m:acc>
                  </m:oMath>
                </a14:m>
                <a:r>
                  <a:rPr lang="en-US" dirty="0"/>
                  <a:t> so that the variation of y can be measured by the difference between the observed values of y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𝑦</m:t>
                        </m:r>
                      </m:e>
                    </m:acc>
                  </m:oMath>
                </a14:m>
                <a:r>
                  <a:rPr lang="en-US" dirty="0"/>
                  <a:t> on the right hand side and the residual term on the left.</a:t>
                </a:r>
              </a:p>
              <a:p>
                <a:r>
                  <a:rPr lang="en-US" dirty="0"/>
                  <a:t>The total variation is equal to the variation due to the residual and due to regression;</a:t>
                </a:r>
              </a:p>
              <a:p>
                <a:pPr algn="just"/>
                <a:r>
                  <a:rPr lang="en-US" dirty="0"/>
                  <a:t>SST=SSR+SSE(residual)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67931AF-5890-4ED1-A092-0FA93F12035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333" b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4215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49ABD-4E7E-4200-AEE3-5BBBFE5D1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52BE94-BE88-4C75-8EE6-B16C54CD9D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 smtClean="0"/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(</m:t>
                            </m:r>
                            <m:r>
                              <a:rPr lang="en-US" i="1"/>
                              <m:t>𝑦</m:t>
                            </m:r>
                            <m:r>
                              <a:rPr lang="en-US" i="1"/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a:rPr lang="en-US" i="1"/>
                                  <m:t>𝑦</m:t>
                                </m:r>
                              </m:e>
                            </m:acc>
                            <m:r>
                              <a:rPr lang="en-US" i="1"/>
                              <m:t>)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  <m:r>
                          <a:rPr lang="en-US" i="1"/>
                          <m:t>=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(</m:t>
                                </m:r>
                                <m:acc>
                                  <m:accPr>
                                    <m:chr m:val="̂"/>
                                    <m:ctrlPr>
                                      <a:rPr lang="en-US" i="1"/>
                                    </m:ctrlPr>
                                  </m:accPr>
                                  <m:e>
                                    <m:r>
                                      <a:rPr lang="en-US" i="1"/>
                                      <m:t>𝑦</m:t>
                                    </m:r>
                                  </m:e>
                                </m:acc>
                                <m:r>
                                  <a:rPr lang="en-US" i="1"/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i="1"/>
                                    </m:ctrlPr>
                                  </m:accPr>
                                  <m:e>
                                    <m:r>
                                      <a:rPr lang="en-US" i="1"/>
                                      <m:t>𝑦</m:t>
                                    </m:r>
                                  </m:e>
                                </m:acc>
                                <m:r>
                                  <a:rPr lang="en-US" i="1"/>
                                  <m:t>)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  <m:r>
                              <a:rPr lang="en-US" i="1"/>
                              <m:t>+</m:t>
                            </m:r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i="1"/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en-US" i="1"/>
                                    </m:ctrlPr>
                                  </m:sSupPr>
                                  <m:e>
                                    <m:r>
                                      <a:rPr lang="en-US" i="1"/>
                                      <m:t>(</m:t>
                                    </m:r>
                                    <m:r>
                                      <a:rPr lang="en-US" i="1"/>
                                      <m:t>𝑦</m:t>
                                    </m:r>
                                    <m:r>
                                      <a:rPr lang="en-US" i="1"/>
                                      <m:t>−</m:t>
                                    </m:r>
                                    <m:acc>
                                      <m:accPr>
                                        <m:chr m:val="̂"/>
                                        <m:ctrlPr>
                                          <a:rPr lang="en-US" i="1"/>
                                        </m:ctrlPr>
                                      </m:accPr>
                                      <m:e>
                                        <m:r>
                                          <a:rPr lang="en-US" i="1"/>
                                          <m:t>𝑦</m:t>
                                        </m:r>
                                      </m:e>
                                    </m:acc>
                                    <m:r>
                                      <a:rPr lang="en-US" i="1"/>
                                      <m:t>)</m:t>
                                    </m:r>
                                  </m:e>
                                  <m:sup>
                                    <m:r>
                                      <a:rPr lang="en-US" i="1"/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e>
                        </m:nary>
                      </m:e>
                    </m:nary>
                  </m:oMath>
                </a14:m>
                <a:r>
                  <a:rPr lang="en-US" dirty="0"/>
                  <a:t> , </a:t>
                </a:r>
              </a:p>
              <a:p>
                <a:pPr lvl="0"/>
                <a:r>
                  <a:rPr lang="en-US" dirty="0"/>
                  <a:t>Which is the same as;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/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𝑦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  <m:r>
                          <a:rPr lang="en-US" i="1"/>
                          <m:t>=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/>
                                    </m:ctrlPr>
                                  </m:accPr>
                                  <m:e>
                                    <m:r>
                                      <a:rPr lang="en-US" i="1"/>
                                      <m:t>𝑦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  <m:r>
                              <a:rPr lang="en-US" i="1"/>
                              <m:t>+</m:t>
                            </m:r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i="1"/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en-US" i="1"/>
                                    </m:ctrlPr>
                                  </m:sSupPr>
                                  <m:e>
                                    <m:r>
                                      <a:rPr lang="en-US" i="1"/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i="1"/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e>
                        </m:nary>
                      </m:e>
                    </m:nary>
                  </m:oMath>
                </a14:m>
                <a:endParaRPr lang="en-US" dirty="0"/>
              </a:p>
              <a:p>
                <a:pPr algn="just"/>
                <a:r>
                  <a:rPr lang="en-US" dirty="0"/>
                  <a:t>The measure of goodness of fit known as the coefficient of determination R</a:t>
                </a:r>
                <a:r>
                  <a:rPr lang="en-US" baseline="30000" dirty="0"/>
                  <a:t>2</a:t>
                </a:r>
                <a:r>
                  <a:rPr lang="en-US" dirty="0"/>
                  <a:t> which is computed using the following;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𝑅</m:t>
                        </m:r>
                      </m:e>
                      <m:sup>
                        <m:r>
                          <a:rPr lang="en-US" i="1"/>
                          <m:t>2</m:t>
                        </m:r>
                      </m:sup>
                    </m:sSup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𝑆𝑆𝑅</m:t>
                        </m:r>
                      </m:num>
                      <m:den>
                        <m:r>
                          <a:rPr lang="en-US" i="1"/>
                          <m:t>𝑆𝑆𝑇</m:t>
                        </m:r>
                      </m:den>
                    </m:f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/>
                                    </m:ctrlPr>
                                  </m:accPr>
                                  <m:e>
                                    <m:r>
                                      <a:rPr lang="en-US" i="1"/>
                                      <m:t>𝑦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𝑦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e>
                        </m:nary>
                      </m:den>
                    </m:f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(</m:t>
                                </m:r>
                                <m:acc>
                                  <m:accPr>
                                    <m:chr m:val="̂"/>
                                    <m:ctrlPr>
                                      <a:rPr lang="en-US" i="1"/>
                                    </m:ctrlPr>
                                  </m:accPr>
                                  <m:e>
                                    <m:r>
                                      <a:rPr lang="en-US" i="1"/>
                                      <m:t>𝑦</m:t>
                                    </m:r>
                                  </m:e>
                                </m:acc>
                                <m:r>
                                  <a:rPr lang="en-US" i="1"/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i="1"/>
                                    </m:ctrlPr>
                                  </m:accPr>
                                  <m:e>
                                    <m:r>
                                      <a:rPr lang="en-US" i="1"/>
                                      <m:t>𝑦</m:t>
                                    </m:r>
                                  </m:e>
                                </m:acc>
                                <m:r>
                                  <a:rPr lang="en-US" i="1"/>
                                  <m:t>)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(</m:t>
                                </m:r>
                                <m:r>
                                  <a:rPr lang="en-US" i="1"/>
                                  <m:t>𝑦</m:t>
                                </m:r>
                                <m:r>
                                  <a:rPr lang="en-US" i="1"/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i="1"/>
                                    </m:ctrlPr>
                                  </m:accPr>
                                  <m:e>
                                    <m:r>
                                      <a:rPr lang="en-US" i="1"/>
                                      <m:t>𝑦</m:t>
                                    </m:r>
                                  </m:e>
                                </m:acc>
                                <m:r>
                                  <a:rPr lang="en-US" i="1"/>
                                  <m:t>)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e>
                        </m:nary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</m:acc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</m:acc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𝑆𝑆𝐸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𝑆𝑆𝑇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52BE94-BE88-4C75-8EE6-B16C54CD9D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196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7960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B640F-6B39-4384-A3D6-C45B96F77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A034D1-9789-41F5-8B6F-1C6BBF5633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Where SSE 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nary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β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/>
                  <a:t>, SSR=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acc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en-US" dirty="0"/>
              </a:p>
              <a:p>
                <a:r>
                  <a:rPr lang="en-US" dirty="0"/>
                  <a:t>This coefficient lies between 0 and 1. A zero or near zero value of the coefficient signifies a poorest fit and a unit value (1) or near unit signifies the best fit.</a:t>
                </a:r>
              </a:p>
              <a:p>
                <a:r>
                  <a:rPr lang="en-US" dirty="0"/>
                  <a:t>A very low value of R</a:t>
                </a:r>
                <a:r>
                  <a:rPr lang="en-US" baseline="30000" dirty="0"/>
                  <a:t>2</a:t>
                </a:r>
                <a:r>
                  <a:rPr lang="en-US" dirty="0"/>
                  <a:t> for a given sample means that;</a:t>
                </a:r>
              </a:p>
              <a:p>
                <a:pPr lvl="0">
                  <a:buFont typeface="Wingdings" panose="05000000000000000000" pitchFamily="2" charset="2"/>
                  <a:buChar char="Ø"/>
                </a:pPr>
                <a:r>
                  <a:rPr lang="en-US" dirty="0"/>
                  <a:t>Sample regression line fits the observations rather poorly </a:t>
                </a:r>
                <a:r>
                  <a:rPr lang="en-US" dirty="0" err="1"/>
                  <a:t>i.e</a:t>
                </a:r>
                <a:r>
                  <a:rPr lang="en-US" dirty="0"/>
                  <a:t> variations in x leave y un affected.</a:t>
                </a:r>
              </a:p>
              <a:p>
                <a:pPr lvl="0">
                  <a:buFont typeface="Wingdings" panose="05000000000000000000" pitchFamily="2" charset="2"/>
                  <a:buChar char="Ø"/>
                </a:pPr>
                <a:r>
                  <a:rPr lang="en-US" dirty="0"/>
                  <a:t>While x is the relevant explanatory variable, its influence on y is weak compared to the influence of the random disturbance. </a:t>
                </a:r>
              </a:p>
              <a:p>
                <a:pPr lvl="0">
                  <a:buFont typeface="Wingdings" panose="05000000000000000000" pitchFamily="2" charset="2"/>
                  <a:buChar char="Ø"/>
                </a:pPr>
                <a:r>
                  <a:rPr lang="en-US" dirty="0"/>
                  <a:t>It implies that the regression equation is </a:t>
                </a:r>
                <a:r>
                  <a:rPr lang="en-US" dirty="0" err="1"/>
                  <a:t>misspecified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The coefficient means that a percentage of the sample variation of y can be attributed to the variation of the fitted values of y.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A034D1-9789-41F5-8B6F-1C6BBF5633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501" r="-1449" b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1381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0995D-E913-4A8F-8F42-F4B6BCA70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9A067-5FB2-4A0D-BA0D-9B6C60080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2381"/>
            <a:ext cx="10515600" cy="3596147"/>
          </a:xfrm>
        </p:spPr>
        <p:txBody>
          <a:bodyPr/>
          <a:lstStyle/>
          <a:p>
            <a:r>
              <a:rPr lang="en-US" b="1" dirty="0"/>
              <a:t>G</a:t>
            </a:r>
            <a:r>
              <a:rPr lang="en-US" dirty="0"/>
              <a:t>iven the data for price of a commodity and quantity sold in kilograms ,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1017A9E-D870-49F3-9978-56709EE9A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992227"/>
              </p:ext>
            </p:extLst>
          </p:nvPr>
        </p:nvGraphicFramePr>
        <p:xfrm>
          <a:off x="1644579" y="3348993"/>
          <a:ext cx="8902856" cy="15962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2857">
                  <a:extLst>
                    <a:ext uri="{9D8B030D-6E8A-4147-A177-3AD203B41FA5}">
                      <a16:colId xmlns:a16="http://schemas.microsoft.com/office/drawing/2014/main" val="2500606269"/>
                    </a:ext>
                  </a:extLst>
                </a:gridCol>
                <a:gridCol w="1112857">
                  <a:extLst>
                    <a:ext uri="{9D8B030D-6E8A-4147-A177-3AD203B41FA5}">
                      <a16:colId xmlns:a16="http://schemas.microsoft.com/office/drawing/2014/main" val="2969677512"/>
                    </a:ext>
                  </a:extLst>
                </a:gridCol>
                <a:gridCol w="1112857">
                  <a:extLst>
                    <a:ext uri="{9D8B030D-6E8A-4147-A177-3AD203B41FA5}">
                      <a16:colId xmlns:a16="http://schemas.microsoft.com/office/drawing/2014/main" val="4162716355"/>
                    </a:ext>
                  </a:extLst>
                </a:gridCol>
                <a:gridCol w="1112857">
                  <a:extLst>
                    <a:ext uri="{9D8B030D-6E8A-4147-A177-3AD203B41FA5}">
                      <a16:colId xmlns:a16="http://schemas.microsoft.com/office/drawing/2014/main" val="2235223333"/>
                    </a:ext>
                  </a:extLst>
                </a:gridCol>
                <a:gridCol w="1112857">
                  <a:extLst>
                    <a:ext uri="{9D8B030D-6E8A-4147-A177-3AD203B41FA5}">
                      <a16:colId xmlns:a16="http://schemas.microsoft.com/office/drawing/2014/main" val="299115126"/>
                    </a:ext>
                  </a:extLst>
                </a:gridCol>
                <a:gridCol w="1112857">
                  <a:extLst>
                    <a:ext uri="{9D8B030D-6E8A-4147-A177-3AD203B41FA5}">
                      <a16:colId xmlns:a16="http://schemas.microsoft.com/office/drawing/2014/main" val="2614212532"/>
                    </a:ext>
                  </a:extLst>
                </a:gridCol>
                <a:gridCol w="1112857">
                  <a:extLst>
                    <a:ext uri="{9D8B030D-6E8A-4147-A177-3AD203B41FA5}">
                      <a16:colId xmlns:a16="http://schemas.microsoft.com/office/drawing/2014/main" val="3675290719"/>
                    </a:ext>
                  </a:extLst>
                </a:gridCol>
                <a:gridCol w="1112857">
                  <a:extLst>
                    <a:ext uri="{9D8B030D-6E8A-4147-A177-3AD203B41FA5}">
                      <a16:colId xmlns:a16="http://schemas.microsoft.com/office/drawing/2014/main" val="4019240291"/>
                    </a:ext>
                  </a:extLst>
                </a:gridCol>
              </a:tblGrid>
              <a:tr h="6362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Price (x)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100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90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80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70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70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70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70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extLst>
                  <a:ext uri="{0D108BD9-81ED-4DB2-BD59-A6C34878D82A}">
                    <a16:rowId xmlns:a16="http://schemas.microsoft.com/office/drawing/2014/main" val="2353885147"/>
                  </a:ext>
                </a:extLst>
              </a:tr>
              <a:tr h="6362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Quantity(y)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55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70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90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100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90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105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80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extLst>
                  <a:ext uri="{0D108BD9-81ED-4DB2-BD59-A6C34878D82A}">
                    <a16:rowId xmlns:a16="http://schemas.microsoft.com/office/drawing/2014/main" val="834480118"/>
                  </a:ext>
                </a:extLst>
              </a:tr>
              <a:tr h="3085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Y</a:t>
                      </a:r>
                      <a:r>
                        <a:rPr lang="en-US" sz="1900" baseline="30000">
                          <a:effectLst/>
                        </a:rPr>
                        <a:t>^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57.499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69.999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82.499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94.999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94.999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94.999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94.999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extLst>
                  <a:ext uri="{0D108BD9-81ED-4DB2-BD59-A6C34878D82A}">
                    <a16:rowId xmlns:a16="http://schemas.microsoft.com/office/drawing/2014/main" val="2113221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260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62F14-3FD3-4E3B-8920-6E88C418C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516648-A6F2-4569-978A-F54CFAA2D3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Obtain SST,SSR and SSE</a:t>
                </a:r>
              </a:p>
              <a:p>
                <a:r>
                  <a:rPr lang="en-US" dirty="0"/>
                  <a:t>total sum of squares (TSS) 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/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(</m:t>
                            </m:r>
                            <m:r>
                              <a:rPr lang="en-US" i="1"/>
                              <m:t>𝑦</m:t>
                            </m:r>
                            <m:r>
                              <a:rPr lang="en-US" i="1"/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a:rPr lang="en-US" i="1"/>
                                  <m:t>𝑦</m:t>
                                </m:r>
                                <m:r>
                                  <a:rPr lang="en-US" i="1"/>
                                  <m:t>)</m:t>
                                </m:r>
                              </m:e>
                            </m:acc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  <m:r>
                          <a:rPr lang="en-US" i="1"/>
                          <m:t>=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𝑦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  <m:r>
                              <a:rPr lang="en-US" i="1"/>
                              <m:t>−</m:t>
                            </m:r>
                            <m:r>
                              <a:rPr lang="en-US" i="1"/>
                              <m:t>𝑛</m:t>
                            </m:r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(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i="1"/>
                                    </m:ctrlPr>
                                  </m:accPr>
                                  <m:e>
                                    <m:r>
                                      <a:rPr lang="en-US" i="1"/>
                                      <m:t>𝑦</m:t>
                                    </m:r>
                                    <m:r>
                                      <a:rPr lang="en-US" i="1"/>
                                      <m:t>)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  <m:r>
                              <a:rPr lang="en-US" i="1"/>
                              <m:t>=51550−7∗</m:t>
                            </m:r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84.286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  <m:r>
                              <a:rPr lang="en-US" i="1"/>
                              <m:t>=1821.429</m:t>
                            </m:r>
                          </m:e>
                        </m:nary>
                      </m:e>
                    </m:nary>
                  </m:oMath>
                </a14:m>
                <a:endParaRPr lang="en-US" dirty="0"/>
              </a:p>
              <a:p>
                <a:r>
                  <a:rPr lang="en-US" dirty="0"/>
                  <a:t>error sum of squares (ESS)=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/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(</m:t>
                            </m:r>
                            <m:r>
                              <a:rPr lang="en-US" i="1"/>
                              <m:t>𝑦</m:t>
                            </m:r>
                            <m:r>
                              <a:rPr lang="en-US" i="1"/>
                              <m:t>−</m:t>
                            </m:r>
                            <m:acc>
                              <m:accPr>
                                <m:chr m:val="̂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a:rPr lang="en-US" i="1"/>
                                  <m:t>𝑦</m:t>
                                </m:r>
                              </m:e>
                            </m:acc>
                            <m:r>
                              <a:rPr lang="en-US" i="1"/>
                              <m:t>)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i="1"/>
                      <m:t>𝑦</m:t>
                    </m:r>
                    <m:r>
                      <a:rPr lang="en-US" i="1"/>
                      <m:t>=</m:t>
                    </m:r>
                    <m:r>
                      <a:rPr lang="en-US" i="1"/>
                      <m:t>𝑎</m:t>
                    </m:r>
                    <m:r>
                      <a:rPr lang="en-US" i="1"/>
                      <m:t>+</m:t>
                    </m:r>
                    <m:r>
                      <a:rPr lang="en-US" i="1"/>
                      <m:t>𝑏𝑥</m:t>
                    </m:r>
                  </m:oMath>
                </a14:m>
                <a:r>
                  <a:rPr lang="en-US" dirty="0"/>
                  <a:t> such that </a:t>
                </a:r>
              </a:p>
              <a:p>
                <a:r>
                  <a:rPr lang="en-US" dirty="0"/>
                  <a:t>b</a:t>
                </a:r>
                <a14:m>
                  <m:oMath xmlns:m="http://schemas.openxmlformats.org/officeDocument/2006/math"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𝑛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r>
                              <a:rPr lang="en-US" i="1"/>
                              <m:t>𝑥𝑦</m:t>
                            </m:r>
                            <m:r>
                              <a:rPr lang="en-US" i="1"/>
                              <m:t>−</m:t>
                            </m:r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i="1"/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i="1"/>
                                  <m:t>𝑥</m:t>
                                </m:r>
                                <m:nary>
                                  <m:naryPr>
                                    <m:chr m:val="∑"/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i="1"/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i="1"/>
                                      <m:t>𝑦</m:t>
                                    </m:r>
                                  </m:e>
                                </m:nary>
                              </m:e>
                            </m:nary>
                          </m:e>
                        </m:nary>
                      </m:num>
                      <m:den>
                        <m:r>
                          <a:rPr lang="en-US" i="1"/>
                          <m:t>𝑛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  <m:r>
                              <a:rPr lang="en-US" i="1"/>
                              <m:t>−(</m:t>
                            </m:r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nary>
                                  <m:naryPr>
                                    <m:chr m:val="∑"/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i="1"/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i="1"/>
                                      <m:t>𝑥</m:t>
                                    </m:r>
                                  </m:e>
                                </m:nary>
                                <m:r>
                                  <a:rPr lang="en-US" i="1"/>
                                  <m:t>)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e>
                        </m:nary>
                      </m:den>
                    </m:f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7∗45250</m:t>
                            </m:r>
                          </m:e>
                        </m:d>
                        <m:r>
                          <a:rPr lang="en-US" i="1"/>
                          <m:t>−(550∗590)</m:t>
                        </m:r>
                      </m:num>
                      <m:den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7∗44100</m:t>
                            </m:r>
                          </m:e>
                        </m:d>
                        <m:r>
                          <a:rPr lang="en-US" i="1"/>
                          <m:t>−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550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−7750</m:t>
                        </m:r>
                      </m:num>
                      <m:den>
                        <m:r>
                          <a:rPr lang="en-US" i="1"/>
                          <m:t>6200</m:t>
                        </m:r>
                      </m:den>
                    </m:f>
                    <m:r>
                      <a:rPr lang="en-US" i="1"/>
                      <m:t>=−1.25 </m:t>
                    </m:r>
                    <m:r>
                      <a:rPr lang="en-US" i="1"/>
                      <m:t>𝑎𝑛𝑑</m:t>
                    </m:r>
                    <m:r>
                      <a:rPr lang="en-US" i="1"/>
                      <m:t> </m:t>
                    </m:r>
                    <m:r>
                      <a:rPr lang="en-US" i="1"/>
                      <m:t>𝑎</m:t>
                    </m:r>
                    <m:r>
                      <a:rPr lang="en-US" i="1"/>
                      <m:t>=84.286+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78.571∗1.25</m:t>
                        </m:r>
                      </m:e>
                    </m:d>
                    <m:r>
                      <a:rPr lang="en-US" i="1"/>
                      <m:t>=182.499</m:t>
                    </m:r>
                  </m:oMath>
                </a14:m>
                <a:r>
                  <a:rPr lang="en-US" dirty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i="1"/>
                      <m:t>𝑦</m:t>
                    </m:r>
                    <m:r>
                      <a:rPr lang="en-US" i="1"/>
                      <m:t>=182.499−1.25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en-US" i="1"/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/>
                      <m:t>𝐸𝑆𝑆</m:t>
                    </m:r>
                    <m:r>
                      <a:rPr lang="en-US" i="1"/>
                      <m:t>=437.500.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516648-A6F2-4569-978A-F54CFAA2D3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4969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8B261-E91A-48FE-820A-17E5C4C20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EDAEB8-8413-4DC2-9954-3741547585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regression sum of squares (RSS)=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𝛽</m:t>
                        </m:r>
                      </m:e>
                      <m:sup>
                        <m:r>
                          <a:rPr lang="en-US" i="1"/>
                          <m:t>2</m:t>
                        </m:r>
                      </m:sup>
                    </m:sSup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/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(</m:t>
                            </m:r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  <m:sub>
                                <m:r>
                                  <a:rPr lang="en-US" i="1"/>
                                  <m:t>𝑖</m:t>
                                </m:r>
                              </m:sub>
                            </m:sSub>
                            <m:r>
                              <a:rPr lang="en-US" i="1"/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</m:acc>
                            <m:r>
                              <a:rPr lang="en-US" i="1"/>
                              <m:t>)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/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(</m:t>
                            </m:r>
                            <m:acc>
                              <m:accPr>
                                <m:chr m:val="̂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a:rPr lang="en-US" i="1"/>
                                  <m:t>𝑌</m:t>
                                </m:r>
                              </m:e>
                            </m:acc>
                            <m:r>
                              <a:rPr lang="en-US" i="1"/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a:rPr lang="en-US" i="1"/>
                                  <m:t>𝑌</m:t>
                                </m:r>
                              </m:e>
                            </m:acc>
                            <m:r>
                              <a:rPr lang="en-US" i="1"/>
                              <m:t>)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  <m:r>
                          <a:rPr lang="en-US" i="1"/>
                          <m:t>=1383.929</m:t>
                        </m:r>
                      </m:e>
                    </m:nary>
                  </m:oMath>
                </a14:m>
                <a:endParaRPr lang="en-US" dirty="0"/>
              </a:p>
              <a:p>
                <a:pPr lvl="0"/>
                <a:r>
                  <a:rPr lang="en-US" dirty="0"/>
                  <a:t>Coefficient of determination R</a:t>
                </a:r>
                <a:r>
                  <a:rPr lang="en-US" baseline="30000" dirty="0"/>
                  <a:t>2</a:t>
                </a:r>
                <a:r>
                  <a:rPr lang="en-US" dirty="0"/>
                  <a:t> and comment on the results</a:t>
                </a:r>
              </a:p>
              <a:p>
                <a:pPr marL="0" lvl="0" indent="0">
                  <a:buNone/>
                </a:pPr>
                <a:r>
                  <a:rPr lang="en-US" b="1" dirty="0"/>
                  <a:t>R</a:t>
                </a:r>
                <a:r>
                  <a:rPr lang="en-US" b="1" baseline="30000" dirty="0"/>
                  <a:t>2</a:t>
                </a:r>
                <a:r>
                  <a:rPr lang="en-US" dirty="0"/>
                  <a:t>= SSR/SST = 1383.929/1821. 429 = 0.76. This implies a very good fit to the data.</a:t>
                </a:r>
              </a:p>
              <a:p>
                <a:r>
                  <a:rPr lang="en-US" dirty="0"/>
                  <a:t> 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EDAEB8-8413-4DC2-9954-3741547585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8988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2CC29-6D53-41B7-AC79-549BBA0DA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TESTING FOR SIGNIFICANCE OF REGRESSION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F9846B-6A1D-4FFD-B78C-B3E880B6AD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hypothesis is stated as H</a:t>
                </a:r>
                <a:r>
                  <a:rPr lang="en-US" baseline="-25000" dirty="0"/>
                  <a:t>o</a:t>
                </a:r>
                <a:r>
                  <a:rPr lang="en-US" dirty="0"/>
                  <a:t>: model not significance versus H</a:t>
                </a:r>
                <a:r>
                  <a:rPr lang="en-US" baseline="-25000" dirty="0"/>
                  <a:t>A</a:t>
                </a:r>
                <a:r>
                  <a:rPr lang="en-US" dirty="0"/>
                  <a:t>: model is significant at a given level of significance. The critical region is given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𝐹</m:t>
                        </m:r>
                      </m:e>
                      <m:sub>
                        <m:r>
                          <a:rPr lang="en-US" i="1"/>
                          <m:t>𝑐</m:t>
                        </m:r>
                      </m:sub>
                    </m:sSub>
                    <m:r>
                      <a:rPr lang="en-US" i="1"/>
                      <m:t>≥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𝐹</m:t>
                        </m:r>
                      </m:e>
                      <m:sub>
                        <m:r>
                          <a:rPr lang="en-US" i="1"/>
                          <m:t>∝,[</m:t>
                        </m:r>
                        <m:r>
                          <a:rPr lang="en-US" i="1"/>
                          <m:t>𝑘</m:t>
                        </m:r>
                        <m:r>
                          <a:rPr lang="en-US" i="1"/>
                          <m:t>−1,</m:t>
                        </m:r>
                        <m:r>
                          <a:rPr lang="en-US" i="1"/>
                          <m:t>𝑁</m:t>
                        </m:r>
                        <m:r>
                          <a:rPr lang="en-US" i="1"/>
                          <m:t>−</m:t>
                        </m:r>
                        <m:r>
                          <a:rPr lang="en-US" i="1"/>
                          <m:t>𝑘</m:t>
                        </m:r>
                        <m:r>
                          <a:rPr lang="en-US" i="1"/>
                          <m:t>]</m:t>
                        </m:r>
                      </m:sub>
                    </m:sSub>
                  </m:oMath>
                </a14:m>
                <a:r>
                  <a:rPr lang="en-US" dirty="0"/>
                  <a:t> (reject H</a:t>
                </a:r>
                <a:r>
                  <a:rPr lang="en-US" baseline="-25000" dirty="0"/>
                  <a:t>o</a:t>
                </a:r>
                <a:r>
                  <a:rPr lang="en-US" dirty="0"/>
                  <a:t>). where k are the parameters estimated and n is the sample size. Where f-computed=MSR/MSE. </a:t>
                </a:r>
              </a:p>
              <a:p>
                <a:r>
                  <a:rPr lang="en-US" dirty="0"/>
                  <a:t>MSR=SSR/k-1 and MSE=SSE/N-k</a:t>
                </a:r>
              </a:p>
              <a:p>
                <a:r>
                  <a:rPr lang="en-US" dirty="0"/>
                  <a:t>Using Analysis of variance (ANOVA), total variation is split into the explained variation and the unexplained variation; SST=SSR+SSE.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F9846B-6A1D-4FFD-B78C-B3E880B6AD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4645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01B5D-33A0-41C5-8B06-97B1EBA48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C47BA-A83D-45A4-B068-10C865355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the ANOVA table for regression, the significance of regression can be determined using the f-test.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C1611B0-1C0C-40BC-AE3A-C7082295D5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727132"/>
              </p:ext>
            </p:extLst>
          </p:nvPr>
        </p:nvGraphicFramePr>
        <p:xfrm>
          <a:off x="2049254" y="3193163"/>
          <a:ext cx="8093495" cy="22325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8530">
                  <a:extLst>
                    <a:ext uri="{9D8B030D-6E8A-4147-A177-3AD203B41FA5}">
                      <a16:colId xmlns:a16="http://schemas.microsoft.com/office/drawing/2014/main" val="2136337482"/>
                    </a:ext>
                  </a:extLst>
                </a:gridCol>
                <a:gridCol w="1618530">
                  <a:extLst>
                    <a:ext uri="{9D8B030D-6E8A-4147-A177-3AD203B41FA5}">
                      <a16:colId xmlns:a16="http://schemas.microsoft.com/office/drawing/2014/main" val="3888765663"/>
                    </a:ext>
                  </a:extLst>
                </a:gridCol>
                <a:gridCol w="1618530">
                  <a:extLst>
                    <a:ext uri="{9D8B030D-6E8A-4147-A177-3AD203B41FA5}">
                      <a16:colId xmlns:a16="http://schemas.microsoft.com/office/drawing/2014/main" val="288722242"/>
                    </a:ext>
                  </a:extLst>
                </a:gridCol>
                <a:gridCol w="1618530">
                  <a:extLst>
                    <a:ext uri="{9D8B030D-6E8A-4147-A177-3AD203B41FA5}">
                      <a16:colId xmlns:a16="http://schemas.microsoft.com/office/drawing/2014/main" val="3561391969"/>
                    </a:ext>
                  </a:extLst>
                </a:gridCol>
                <a:gridCol w="1619375">
                  <a:extLst>
                    <a:ext uri="{9D8B030D-6E8A-4147-A177-3AD203B41FA5}">
                      <a16:colId xmlns:a16="http://schemas.microsoft.com/office/drawing/2014/main" val="3493439841"/>
                    </a:ext>
                  </a:extLst>
                </a:gridCol>
              </a:tblGrid>
              <a:tr h="6362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Source of variation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Sum of squares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Degrees of freedom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Mean sum of squares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f-computed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/>
                </a:tc>
                <a:extLst>
                  <a:ext uri="{0D108BD9-81ED-4DB2-BD59-A6C34878D82A}">
                    <a16:rowId xmlns:a16="http://schemas.microsoft.com/office/drawing/2014/main" val="3475483634"/>
                  </a:ext>
                </a:extLst>
              </a:tr>
              <a:tr h="6362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Regression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SSR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K-1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SSR/K-1=MSR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/>
                </a:tc>
                <a:extLst>
                  <a:ext uri="{0D108BD9-81ED-4DB2-BD59-A6C34878D82A}">
                    <a16:rowId xmlns:a16="http://schemas.microsoft.com/office/drawing/2014/main" val="2970597936"/>
                  </a:ext>
                </a:extLst>
              </a:tr>
              <a:tr h="6362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Error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SSE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N-K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SSE/N-K=MSE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F</a:t>
                      </a:r>
                      <a:r>
                        <a:rPr lang="en-US" sz="1900" baseline="-25000">
                          <a:effectLst/>
                        </a:rPr>
                        <a:t>C</a:t>
                      </a:r>
                      <a:r>
                        <a:rPr lang="en-US" sz="1900">
                          <a:effectLst/>
                        </a:rPr>
                        <a:t>=MSR/MSE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/>
                </a:tc>
                <a:extLst>
                  <a:ext uri="{0D108BD9-81ED-4DB2-BD59-A6C34878D82A}">
                    <a16:rowId xmlns:a16="http://schemas.microsoft.com/office/drawing/2014/main" val="1856074882"/>
                  </a:ext>
                </a:extLst>
              </a:tr>
              <a:tr h="3085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Total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 SST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N-1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/>
                </a:tc>
                <a:extLst>
                  <a:ext uri="{0D108BD9-81ED-4DB2-BD59-A6C34878D82A}">
                    <a16:rowId xmlns:a16="http://schemas.microsoft.com/office/drawing/2014/main" val="1422462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114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1191</Words>
  <Application>Microsoft Office PowerPoint</Application>
  <PresentationFormat>Widescreen</PresentationFormat>
  <Paragraphs>179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GOODNESS OF FIT</vt:lpstr>
      <vt:lpstr>PowerPoint Presentation</vt:lpstr>
      <vt:lpstr>PowerPoint Presentation</vt:lpstr>
      <vt:lpstr>PowerPoint Presentation</vt:lpstr>
      <vt:lpstr>EXAMPLE 3</vt:lpstr>
      <vt:lpstr>SOLUTION</vt:lpstr>
      <vt:lpstr>CONTINUATION</vt:lpstr>
      <vt:lpstr>TESTING FOR SIGNIFICANCE OF REGRESSION </vt:lpstr>
      <vt:lpstr>continuation</vt:lpstr>
      <vt:lpstr>PowerPoint Presentation</vt:lpstr>
      <vt:lpstr>example</vt:lpstr>
      <vt:lpstr>continuation</vt:lpstr>
      <vt:lpstr>TESTS OF HYPOTHESES</vt:lpstr>
      <vt:lpstr>PowerPoint Presentation</vt:lpstr>
      <vt:lpstr>EXAMPLE</vt:lpstr>
      <vt:lpstr>REQUIRED AND SOLUTIONS</vt:lpstr>
      <vt:lpstr>PowerPoint Presentation</vt:lpstr>
      <vt:lpstr>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GOODNESS OF FIT</dc:title>
  <dc:creator>USER</dc:creator>
  <cp:lastModifiedBy>USER</cp:lastModifiedBy>
  <cp:revision>7</cp:revision>
  <dcterms:created xsi:type="dcterms:W3CDTF">2021-10-13T09:58:16Z</dcterms:created>
  <dcterms:modified xsi:type="dcterms:W3CDTF">2021-10-13T10:43:28Z</dcterms:modified>
</cp:coreProperties>
</file>