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76" r:id="rId11"/>
    <p:sldId id="266" r:id="rId12"/>
    <p:sldId id="267" r:id="rId13"/>
    <p:sldId id="268" r:id="rId14"/>
    <p:sldId id="269" r:id="rId15"/>
    <p:sldId id="274" r:id="rId16"/>
    <p:sldId id="271" r:id="rId17"/>
    <p:sldId id="272" r:id="rId18"/>
    <p:sldId id="277" r:id="rId19"/>
    <p:sldId id="278" r:id="rId20"/>
    <p:sldId id="279" r:id="rId21"/>
    <p:sldId id="280" r:id="rId22"/>
  </p:sldIdLst>
  <p:sldSz cx="9144000" cy="6858000" type="screen4x3"/>
  <p:notesSz cx="6858000" cy="9144000"/>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4660"/>
  </p:normalViewPr>
  <p:slideViewPr>
    <p:cSldViewPr>
      <p:cViewPr varScale="1">
        <p:scale>
          <a:sx n="69" d="100"/>
          <a:sy n="69" d="100"/>
        </p:scale>
        <p:origin x="-14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2D9B0-19F7-41AE-B650-2D56AE982F34}" type="datetimeFigureOut">
              <a:rPr lang="fil-PH" smtClean="0"/>
              <a:t>11/24/2014</a:t>
            </a:fld>
            <a:endParaRPr lang="fil-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l-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l-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A70DF4-800E-40C9-9D6E-94D7EAC703E9}" type="slidenum">
              <a:rPr lang="fil-PH" smtClean="0"/>
              <a:t>‹#›</a:t>
            </a:fld>
            <a:endParaRPr lang="fil-PH"/>
          </a:p>
        </p:txBody>
      </p:sp>
    </p:spTree>
    <p:extLst>
      <p:ext uri="{BB962C8B-B14F-4D97-AF65-F5344CB8AC3E}">
        <p14:creationId xmlns:p14="http://schemas.microsoft.com/office/powerpoint/2010/main" val="84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smtClean="0"/>
          </a:p>
        </p:txBody>
      </p:sp>
      <p:sp>
        <p:nvSpPr>
          <p:cNvPr id="4" name="Slide Number Placeholder 3"/>
          <p:cNvSpPr>
            <a:spLocks noGrp="1"/>
          </p:cNvSpPr>
          <p:nvPr>
            <p:ph type="sldNum" sz="quarter" idx="10"/>
          </p:nvPr>
        </p:nvSpPr>
        <p:spPr/>
        <p:txBody>
          <a:bodyPr/>
          <a:lstStyle/>
          <a:p>
            <a:fld id="{54A70DF4-800E-40C9-9D6E-94D7EAC703E9}" type="slidenum">
              <a:rPr lang="fil-PH" smtClean="0"/>
              <a:t>2</a:t>
            </a:fld>
            <a:endParaRPr lang="fil-PH"/>
          </a:p>
        </p:txBody>
      </p:sp>
    </p:spTree>
    <p:extLst>
      <p:ext uri="{BB962C8B-B14F-4D97-AF65-F5344CB8AC3E}">
        <p14:creationId xmlns:p14="http://schemas.microsoft.com/office/powerpoint/2010/main" val="131964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l-PH" dirty="0"/>
          </a:p>
        </p:txBody>
      </p:sp>
      <p:sp>
        <p:nvSpPr>
          <p:cNvPr id="4" name="Slide Number Placeholder 3"/>
          <p:cNvSpPr>
            <a:spLocks noGrp="1"/>
          </p:cNvSpPr>
          <p:nvPr>
            <p:ph type="sldNum" sz="quarter" idx="10"/>
          </p:nvPr>
        </p:nvSpPr>
        <p:spPr/>
        <p:txBody>
          <a:bodyPr/>
          <a:lstStyle/>
          <a:p>
            <a:fld id="{54A70DF4-800E-40C9-9D6E-94D7EAC703E9}" type="slidenum">
              <a:rPr lang="fil-PH" smtClean="0"/>
              <a:t>5</a:t>
            </a:fld>
            <a:endParaRPr lang="fil-PH"/>
          </a:p>
        </p:txBody>
      </p:sp>
    </p:spTree>
    <p:extLst>
      <p:ext uri="{BB962C8B-B14F-4D97-AF65-F5344CB8AC3E}">
        <p14:creationId xmlns:p14="http://schemas.microsoft.com/office/powerpoint/2010/main" val="394047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77FE99-2089-4401-96DD-FEB291F9A876}" type="datetimeFigureOut">
              <a:rPr lang="fil-PH" smtClean="0"/>
              <a:t>11/24/2014</a:t>
            </a:fld>
            <a:endParaRPr lang="fil-PH"/>
          </a:p>
        </p:txBody>
      </p:sp>
      <p:sp>
        <p:nvSpPr>
          <p:cNvPr id="19" name="Footer Placeholder 18"/>
          <p:cNvSpPr>
            <a:spLocks noGrp="1"/>
          </p:cNvSpPr>
          <p:nvPr>
            <p:ph type="ftr" sz="quarter" idx="11"/>
          </p:nvPr>
        </p:nvSpPr>
        <p:spPr/>
        <p:txBody>
          <a:bodyPr/>
          <a:lstStyle/>
          <a:p>
            <a:endParaRPr lang="fil-PH"/>
          </a:p>
        </p:txBody>
      </p:sp>
      <p:sp>
        <p:nvSpPr>
          <p:cNvPr id="27" name="Slide Number Placeholder 26"/>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7FE99-2089-4401-96DD-FEB291F9A876}" type="datetimeFigureOut">
              <a:rPr lang="fil-PH" smtClean="0"/>
              <a:t>11/24/2014</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7FE99-2089-4401-96DD-FEB291F9A876}" type="datetimeFigureOut">
              <a:rPr lang="fil-PH" smtClean="0"/>
              <a:t>11/24/2014</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7FE99-2089-4401-96DD-FEB291F9A876}" type="datetimeFigureOut">
              <a:rPr lang="fil-PH" smtClean="0"/>
              <a:t>11/24/2014</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7FE99-2089-4401-96DD-FEB291F9A876}" type="datetimeFigureOut">
              <a:rPr lang="fil-PH" smtClean="0"/>
              <a:t>11/24/2014</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7FE99-2089-4401-96DD-FEB291F9A876}" type="datetimeFigureOut">
              <a:rPr lang="fil-PH" smtClean="0"/>
              <a:t>11/24/2014</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77FE99-2089-4401-96DD-FEB291F9A876}" type="datetimeFigureOut">
              <a:rPr lang="fil-PH" smtClean="0"/>
              <a:t>11/24/2014</a:t>
            </a:fld>
            <a:endParaRPr lang="fil-PH"/>
          </a:p>
        </p:txBody>
      </p:sp>
      <p:sp>
        <p:nvSpPr>
          <p:cNvPr id="8" name="Footer Placeholder 7"/>
          <p:cNvSpPr>
            <a:spLocks noGrp="1"/>
          </p:cNvSpPr>
          <p:nvPr>
            <p:ph type="ftr" sz="quarter" idx="11"/>
          </p:nvPr>
        </p:nvSpPr>
        <p:spPr/>
        <p:txBody>
          <a:bodyPr/>
          <a:lstStyle/>
          <a:p>
            <a:endParaRPr lang="fil-PH"/>
          </a:p>
        </p:txBody>
      </p:sp>
      <p:sp>
        <p:nvSpPr>
          <p:cNvPr id="9" name="Slide Number Placeholder 8"/>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7FE99-2089-4401-96DD-FEB291F9A876}" type="datetimeFigureOut">
              <a:rPr lang="fil-PH" smtClean="0"/>
              <a:t>11/24/2014</a:t>
            </a:fld>
            <a:endParaRPr lang="fil-PH"/>
          </a:p>
        </p:txBody>
      </p:sp>
      <p:sp>
        <p:nvSpPr>
          <p:cNvPr id="4" name="Footer Placeholder 3"/>
          <p:cNvSpPr>
            <a:spLocks noGrp="1"/>
          </p:cNvSpPr>
          <p:nvPr>
            <p:ph type="ftr" sz="quarter" idx="11"/>
          </p:nvPr>
        </p:nvSpPr>
        <p:spPr/>
        <p:txBody>
          <a:bodyPr/>
          <a:lstStyle/>
          <a:p>
            <a:endParaRPr lang="fil-PH"/>
          </a:p>
        </p:txBody>
      </p:sp>
      <p:sp>
        <p:nvSpPr>
          <p:cNvPr id="5" name="Slide Number Placeholder 4"/>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7FE99-2089-4401-96DD-FEB291F9A876}" type="datetimeFigureOut">
              <a:rPr lang="fil-PH" smtClean="0"/>
              <a:t>11/24/2014</a:t>
            </a:fld>
            <a:endParaRPr lang="fil-PH"/>
          </a:p>
        </p:txBody>
      </p:sp>
      <p:sp>
        <p:nvSpPr>
          <p:cNvPr id="3" name="Footer Placeholder 2"/>
          <p:cNvSpPr>
            <a:spLocks noGrp="1"/>
          </p:cNvSpPr>
          <p:nvPr>
            <p:ph type="ftr" sz="quarter" idx="11"/>
          </p:nvPr>
        </p:nvSpPr>
        <p:spPr/>
        <p:txBody>
          <a:bodyPr/>
          <a:lstStyle/>
          <a:p>
            <a:endParaRPr lang="fil-PH"/>
          </a:p>
        </p:txBody>
      </p:sp>
      <p:sp>
        <p:nvSpPr>
          <p:cNvPr id="4" name="Slide Number Placeholder 3"/>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7FE99-2089-4401-96DD-FEB291F9A876}" type="datetimeFigureOut">
              <a:rPr lang="fil-PH" smtClean="0"/>
              <a:t>11/24/2014</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p:txBody>
          <a:bodyPr/>
          <a:lstStyle/>
          <a:p>
            <a:fld id="{76BE6E46-B079-4B68-A7CC-D3799282A34A}" type="slidenum">
              <a:rPr lang="fil-PH" smtClean="0"/>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7FE99-2089-4401-96DD-FEB291F9A876}" type="datetimeFigureOut">
              <a:rPr lang="fil-PH" smtClean="0"/>
              <a:t>11/24/2014</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a:xfrm>
            <a:off x="8077200" y="6356350"/>
            <a:ext cx="609600" cy="365125"/>
          </a:xfrm>
        </p:spPr>
        <p:txBody>
          <a:bodyPr/>
          <a:lstStyle/>
          <a:p>
            <a:fld id="{76BE6E46-B079-4B68-A7CC-D3799282A34A}" type="slidenum">
              <a:rPr lang="fil-PH" smtClean="0"/>
              <a:t>‹#›</a:t>
            </a:fld>
            <a:endParaRPr lang="fil-P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77FE99-2089-4401-96DD-FEB291F9A876}" type="datetimeFigureOut">
              <a:rPr lang="fil-PH" smtClean="0"/>
              <a:t>11/24/2014</a:t>
            </a:fld>
            <a:endParaRPr lang="fil-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il-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BE6E46-B079-4B68-A7CC-D3799282A34A}" type="slidenum">
              <a:rPr lang="fil-PH" smtClean="0"/>
              <a:t>‹#›</a:t>
            </a:fld>
            <a:endParaRPr lang="fil-P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09799"/>
          </a:xfrm>
        </p:spPr>
        <p:txBody>
          <a:bodyPr/>
          <a:lstStyle/>
          <a:p>
            <a:r>
              <a:rPr lang="en-PH" dirty="0" smtClean="0"/>
              <a:t>THE FUNDAMENTALS OF ETHICS</a:t>
            </a:r>
            <a:endParaRPr lang="fil-PH" dirty="0"/>
          </a:p>
        </p:txBody>
      </p:sp>
      <p:sp>
        <p:nvSpPr>
          <p:cNvPr id="3" name="Subtitle 2"/>
          <p:cNvSpPr>
            <a:spLocks noGrp="1"/>
          </p:cNvSpPr>
          <p:nvPr>
            <p:ph type="subTitle" idx="1"/>
          </p:nvPr>
        </p:nvSpPr>
        <p:spPr>
          <a:xfrm>
            <a:off x="540544" y="838201"/>
            <a:ext cx="8062912" cy="1676399"/>
          </a:xfrm>
        </p:spPr>
        <p:txBody>
          <a:bodyPr/>
          <a:lstStyle/>
          <a:p>
            <a:pPr algn="ctr"/>
            <a:endParaRPr lang="fil-PH" dirty="0"/>
          </a:p>
        </p:txBody>
      </p:sp>
      <p:pic>
        <p:nvPicPr>
          <p:cNvPr id="4" name="Picture 3" descr="A:\FA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20291"/>
            <a:ext cx="7010400" cy="3603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614890"/>
            <a:ext cx="9150927" cy="26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119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PH" sz="4000" dirty="0" smtClean="0"/>
              <a:t>        TWO GENERAL FORMS OF ACTS</a:t>
            </a:r>
            <a:endParaRPr lang="fil-PH" sz="4000" dirty="0"/>
          </a:p>
        </p:txBody>
      </p:sp>
      <p:sp>
        <p:nvSpPr>
          <p:cNvPr id="3" name="Content Placeholder 2"/>
          <p:cNvSpPr>
            <a:spLocks noGrp="1"/>
          </p:cNvSpPr>
          <p:nvPr>
            <p:ph idx="1"/>
          </p:nvPr>
        </p:nvSpPr>
        <p:spPr/>
        <p:txBody>
          <a:bodyPr anchor="t"/>
          <a:lstStyle/>
          <a:p>
            <a:pPr>
              <a:buFont typeface="Wingdings" pitchFamily="2" charset="2"/>
              <a:buChar char="q"/>
            </a:pPr>
            <a:r>
              <a:rPr lang="en-PH" sz="2800" dirty="0"/>
              <a:t>Try doing the following and confirm for yourself if they are indeed voluntary</a:t>
            </a:r>
            <a:endParaRPr lang="en-PH" dirty="0" smtClean="0"/>
          </a:p>
          <a:p>
            <a:r>
              <a:rPr lang="en-PH" dirty="0" smtClean="0"/>
              <a:t>Stop blinking for five to ten minutes</a:t>
            </a:r>
          </a:p>
          <a:p>
            <a:r>
              <a:rPr lang="en-PH" dirty="0" smtClean="0"/>
              <a:t>Stop breathing for five to ten minutes</a:t>
            </a:r>
          </a:p>
          <a:p>
            <a:r>
              <a:rPr lang="en-PH" dirty="0" smtClean="0"/>
              <a:t>Stop your heart from breathing</a:t>
            </a:r>
          </a:p>
          <a:p>
            <a:r>
              <a:rPr lang="en-PH" dirty="0" smtClean="0"/>
              <a:t>Stop your stomach from digesting the food  you have taken during breakfast.</a:t>
            </a:r>
            <a:endParaRPr lang="fil-PH" dirty="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pPr algn="ctr"/>
            <a:r>
              <a:rPr lang="en-PH" dirty="0" smtClean="0"/>
              <a:t> </a:t>
            </a:r>
            <a:r>
              <a:rPr lang="en-PH" sz="4500" dirty="0" smtClean="0"/>
              <a:t>TWO GENERAL FORMS OF ACTS</a:t>
            </a:r>
            <a:endParaRPr lang="fil-PH" sz="4500" dirty="0"/>
          </a:p>
        </p:txBody>
      </p:sp>
      <p:sp>
        <p:nvSpPr>
          <p:cNvPr id="3" name="Content Placeholder 2"/>
          <p:cNvSpPr>
            <a:spLocks noGrp="1"/>
          </p:cNvSpPr>
          <p:nvPr>
            <p:ph idx="1"/>
          </p:nvPr>
        </p:nvSpPr>
        <p:spPr>
          <a:xfrm>
            <a:off x="457200" y="1935480"/>
            <a:ext cx="8458200" cy="4770120"/>
          </a:xfrm>
        </p:spPr>
        <p:txBody>
          <a:bodyPr/>
          <a:lstStyle/>
          <a:p>
            <a:pPr>
              <a:buFont typeface="Wingdings" pitchFamily="2" charset="2"/>
              <a:buChar char="q"/>
            </a:pPr>
            <a:r>
              <a:rPr lang="en-PH" dirty="0" smtClean="0"/>
              <a:t>Voluntary Natural acts</a:t>
            </a:r>
          </a:p>
          <a:p>
            <a:r>
              <a:rPr lang="en-PH" dirty="0" smtClean="0"/>
              <a:t>The second type of normal acts are called voluntary acts. They include voluntary and natural, but not necessarily reflexive acts, such as sleeping, eating drinking.</a:t>
            </a:r>
          </a:p>
          <a:p>
            <a:r>
              <a:rPr lang="en-PH" dirty="0" smtClean="0"/>
              <a:t>Performs as part of our daily,  activities socially learned activities, example : brushing our teeth, combing our hair, cutting our nails taking a bath etc.</a:t>
            </a:r>
          </a:p>
          <a:p>
            <a:pPr marL="0" indent="0">
              <a:buNone/>
            </a:pPr>
            <a:endParaRPr lang="fil-PH" dirty="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51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sz="5400" dirty="0"/>
              <a:t>TWO GENERAL FORMS OF ACTS</a:t>
            </a:r>
            <a:endParaRPr lang="fil-PH" dirty="0"/>
          </a:p>
        </p:txBody>
      </p:sp>
      <p:sp>
        <p:nvSpPr>
          <p:cNvPr id="3" name="Content Placeholder 2"/>
          <p:cNvSpPr>
            <a:spLocks noGrp="1"/>
          </p:cNvSpPr>
          <p:nvPr>
            <p:ph idx="1"/>
          </p:nvPr>
        </p:nvSpPr>
        <p:spPr>
          <a:xfrm>
            <a:off x="2209800" y="1981200"/>
            <a:ext cx="6934200" cy="4419600"/>
          </a:xfrm>
        </p:spPr>
        <p:txBody>
          <a:bodyPr/>
          <a:lstStyle/>
          <a:p>
            <a:pPr marL="0" indent="0">
              <a:buNone/>
            </a:pPr>
            <a:r>
              <a:rPr lang="en-PH" dirty="0" smtClean="0"/>
              <a:t>2. HUMAN ACTS</a:t>
            </a:r>
          </a:p>
          <a:p>
            <a:r>
              <a:rPr lang="en-PH" dirty="0" smtClean="0"/>
              <a:t>The second general form of acts is called human acts.</a:t>
            </a:r>
          </a:p>
          <a:p>
            <a:r>
              <a:rPr lang="en-PH" dirty="0" smtClean="0"/>
              <a:t>Human are included actions that are conscious, deliberate, intentional, voluntary and are within the preview of human value judgement.</a:t>
            </a:r>
          </a:p>
          <a:p>
            <a:r>
              <a:rPr lang="en-PH" dirty="0" smtClean="0"/>
              <a:t>Human acts are either moral or immoral.</a:t>
            </a:r>
          </a:p>
          <a:p>
            <a:endParaRPr lang="en-PH" dirty="0" smtClean="0"/>
          </a:p>
          <a:p>
            <a:endParaRPr lang="en-PH" dirty="0" smtClean="0"/>
          </a:p>
          <a:p>
            <a:endParaRPr lang="en-PH" dirty="0" smtClean="0"/>
          </a:p>
          <a:p>
            <a:endParaRPr lang="en-PH"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81200"/>
            <a:ext cx="1981200" cy="3505200"/>
          </a:xfrm>
          <a:prstGeom prst="rect">
            <a:avLst/>
          </a:prstGeom>
        </p:spPr>
      </p:pic>
      <p:pic>
        <p:nvPicPr>
          <p:cNvPr id="5"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24600"/>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781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a:t/>
            </a:r>
            <a:br>
              <a:rPr lang="en-PH" dirty="0"/>
            </a:br>
            <a:r>
              <a:rPr lang="en-PH" dirty="0" smtClean="0"/>
              <a:t/>
            </a:r>
            <a:br>
              <a:rPr lang="en-PH" dirty="0" smtClean="0"/>
            </a:br>
            <a:r>
              <a:rPr lang="en-PH" dirty="0" smtClean="0"/>
              <a:t/>
            </a:r>
            <a:br>
              <a:rPr lang="en-PH" dirty="0" smtClean="0"/>
            </a:br>
            <a:r>
              <a:rPr lang="en-PH" dirty="0" smtClean="0"/>
              <a:t>Classification of human acts</a:t>
            </a:r>
            <a:endParaRPr lang="fil-PH" dirty="0"/>
          </a:p>
        </p:txBody>
      </p:sp>
      <p:sp>
        <p:nvSpPr>
          <p:cNvPr id="3" name="Content Placeholder 2"/>
          <p:cNvSpPr>
            <a:spLocks noGrp="1"/>
          </p:cNvSpPr>
          <p:nvPr>
            <p:ph idx="1"/>
          </p:nvPr>
        </p:nvSpPr>
        <p:spPr/>
        <p:txBody>
          <a:bodyPr/>
          <a:lstStyle/>
          <a:p>
            <a:pPr>
              <a:buFont typeface="Wingdings" pitchFamily="2" charset="2"/>
              <a:buChar char="q"/>
            </a:pPr>
            <a:r>
              <a:rPr lang="en-PH" dirty="0"/>
              <a:t>Classification of human acts</a:t>
            </a:r>
            <a:endParaRPr lang="en-PH" dirty="0" smtClean="0"/>
          </a:p>
          <a:p>
            <a:pPr marL="0" indent="0">
              <a:buNone/>
            </a:pPr>
            <a:r>
              <a:rPr lang="en-PH" dirty="0" smtClean="0"/>
              <a:t>1. </a:t>
            </a:r>
            <a:r>
              <a:rPr lang="en-PH" b="1" dirty="0" smtClean="0"/>
              <a:t>Moral or ethical acts</a:t>
            </a:r>
            <a:endParaRPr lang="fil-PH" b="1" dirty="0" smtClean="0"/>
          </a:p>
          <a:p>
            <a:pPr marL="0" indent="0">
              <a:buNone/>
            </a:pPr>
            <a:r>
              <a:rPr lang="en-PH" dirty="0"/>
              <a:t>	</a:t>
            </a:r>
            <a:r>
              <a:rPr lang="en-PH" dirty="0" smtClean="0"/>
              <a:t>these are human acts that observe or conform to a standard  or norm of morality.</a:t>
            </a:r>
          </a:p>
          <a:p>
            <a:pPr marL="0" indent="0">
              <a:buNone/>
            </a:pPr>
            <a:r>
              <a:rPr lang="en-PH" dirty="0" smtClean="0"/>
              <a:t>2. </a:t>
            </a:r>
            <a:r>
              <a:rPr lang="en-PH" b="1" dirty="0" smtClean="0"/>
              <a:t>Immoral or unethical acts</a:t>
            </a:r>
          </a:p>
          <a:p>
            <a:pPr marL="0" indent="0">
              <a:buNone/>
            </a:pPr>
            <a:r>
              <a:rPr lang="en-PH" dirty="0"/>
              <a:t>	</a:t>
            </a:r>
            <a:r>
              <a:rPr lang="en-PH" dirty="0" smtClean="0"/>
              <a:t>these are human acts that violate or deviate from a standard of morality.</a:t>
            </a:r>
          </a:p>
          <a:p>
            <a:pPr marL="0" indent="0">
              <a:buNone/>
            </a:pPr>
            <a:r>
              <a:rPr lang="en-PH" dirty="0"/>
              <a:t>	</a:t>
            </a:r>
            <a:endParaRPr lang="en-PH" dirty="0" smtClean="0"/>
          </a:p>
          <a:p>
            <a:pPr marL="0" indent="0">
              <a:buNone/>
            </a:pPr>
            <a:endParaRPr lang="en-PH" dirty="0" smtClean="0"/>
          </a:p>
          <a:p>
            <a:pPr marL="0" indent="0">
              <a:buNone/>
            </a:pPr>
            <a:endParaRPr lang="en-PH" dirty="0" smtClean="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6323946"/>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001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FORMS OF ETHICAL ANALYSIS</a:t>
            </a:r>
            <a:endParaRPr lang="fil-PH" dirty="0"/>
          </a:p>
        </p:txBody>
      </p:sp>
      <p:sp>
        <p:nvSpPr>
          <p:cNvPr id="3" name="Content Placeholder 2"/>
          <p:cNvSpPr>
            <a:spLocks noGrp="1"/>
          </p:cNvSpPr>
          <p:nvPr>
            <p:ph idx="1"/>
          </p:nvPr>
        </p:nvSpPr>
        <p:spPr>
          <a:xfrm>
            <a:off x="2057400" y="1828800"/>
            <a:ext cx="6477000" cy="4814455"/>
          </a:xfrm>
        </p:spPr>
        <p:txBody>
          <a:bodyPr>
            <a:normAutofit fontScale="92500"/>
          </a:bodyPr>
          <a:lstStyle/>
          <a:p>
            <a:pPr>
              <a:buSzPct val="115000"/>
              <a:buFont typeface="Wingdings" pitchFamily="2" charset="2"/>
              <a:buChar char="q"/>
            </a:pPr>
            <a:r>
              <a:rPr lang="en-PH" dirty="0" smtClean="0"/>
              <a:t>DESCRIPTIVE ETHICS</a:t>
            </a:r>
          </a:p>
          <a:p>
            <a:pPr>
              <a:buSzPct val="115000"/>
            </a:pPr>
            <a:r>
              <a:rPr lang="en-PH" dirty="0" smtClean="0"/>
              <a:t>is more suited to empirical sciences like sociology, psychology, or political science as it aims to discover what moral beliefs are held by a given society, social group or social organization.</a:t>
            </a:r>
          </a:p>
          <a:p>
            <a:pPr>
              <a:buSzPct val="115000"/>
              <a:buFont typeface="Wingdings" pitchFamily="2" charset="2"/>
              <a:buChar char="q"/>
            </a:pPr>
            <a:r>
              <a:rPr lang="en-PH" dirty="0"/>
              <a:t> </a:t>
            </a:r>
            <a:r>
              <a:rPr lang="en-PH" dirty="0" smtClean="0"/>
              <a:t>NORMATIVES ETHICS</a:t>
            </a:r>
          </a:p>
          <a:p>
            <a:pPr>
              <a:buSzPct val="115000"/>
            </a:pPr>
            <a:r>
              <a:rPr lang="en-PH" dirty="0" smtClean="0"/>
              <a:t>Many part, philosophers believe that ethics is for the most part, a normative study.</a:t>
            </a:r>
          </a:p>
          <a:p>
            <a:pPr>
              <a:buSzPct val="115000"/>
            </a:pPr>
            <a:r>
              <a:rPr lang="en-PH" dirty="0" smtClean="0"/>
              <a:t>Normative study is not merely a description of what people find morally good.</a:t>
            </a:r>
          </a:p>
          <a:p>
            <a:pPr>
              <a:buSzPct val="115000"/>
            </a:pPr>
            <a:endParaRPr lang="en-PH" dirty="0" smtClean="0"/>
          </a:p>
          <a:p>
            <a:pPr>
              <a:buSzPct val="115000"/>
            </a:pPr>
            <a:endParaRPr lang="fil-PH"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83" y="1905000"/>
            <a:ext cx="1904999" cy="21336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182" y="4191000"/>
            <a:ext cx="1904999" cy="1847850"/>
          </a:xfrm>
          <a:prstGeom prst="rect">
            <a:avLst/>
          </a:prstGeom>
        </p:spPr>
      </p:pic>
      <p:pic>
        <p:nvPicPr>
          <p:cNvPr id="8" name="Picture 5" descr="C:\Program Files (x86)\Microsoft Office\MEDIA\OFFICE14\Lines\BD21309_.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85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228600" cy="76200"/>
          </a:xfrm>
        </p:spPr>
        <p:txBody>
          <a:bodyPr>
            <a:normAutofit fontScale="90000"/>
          </a:bodyPr>
          <a:lstStyle/>
          <a:p>
            <a:endParaRPr lang="fil-PH" dirty="0"/>
          </a:p>
        </p:txBody>
      </p:sp>
      <p:sp>
        <p:nvSpPr>
          <p:cNvPr id="3" name="Content Placeholder 2"/>
          <p:cNvSpPr>
            <a:spLocks noGrp="1"/>
          </p:cNvSpPr>
          <p:nvPr>
            <p:ph idx="1"/>
          </p:nvPr>
        </p:nvSpPr>
        <p:spPr>
          <a:xfrm>
            <a:off x="0" y="609600"/>
            <a:ext cx="9144000" cy="6172200"/>
          </a:xfrm>
        </p:spPr>
        <p:txBody>
          <a:bodyPr>
            <a:normAutofit/>
          </a:bodyPr>
          <a:lstStyle/>
          <a:p>
            <a:pPr>
              <a:buFont typeface="Wingdings" pitchFamily="2" charset="2"/>
              <a:buChar char="q"/>
            </a:pPr>
            <a:endParaRPr lang="en-PH" dirty="0" smtClean="0"/>
          </a:p>
          <a:p>
            <a:pPr>
              <a:buFont typeface="Wingdings" pitchFamily="2" charset="2"/>
              <a:buChar char="q"/>
            </a:pPr>
            <a:r>
              <a:rPr lang="en-PH" dirty="0" smtClean="0"/>
              <a:t>MAJOR NORMTIVE ETHICS</a:t>
            </a:r>
          </a:p>
          <a:p>
            <a:pPr marL="0" indent="0">
              <a:buNone/>
            </a:pPr>
            <a:r>
              <a:rPr lang="en-PH" dirty="0" smtClean="0"/>
              <a:t>CONSIQUENTIALIST </a:t>
            </a:r>
            <a:r>
              <a:rPr lang="en-PH" dirty="0"/>
              <a:t>(TELEOGCAL) ETHICS</a:t>
            </a:r>
          </a:p>
          <a:p>
            <a:r>
              <a:rPr lang="en-PH" dirty="0"/>
              <a:t>This school of thought maintains that the morality of an action is determined solely by its consequences.</a:t>
            </a:r>
          </a:p>
          <a:p>
            <a:pPr marL="0" indent="0">
              <a:buNone/>
            </a:pPr>
            <a:r>
              <a:rPr lang="en-PH" dirty="0"/>
              <a:t> 	example: of an consequences is utilitarianism</a:t>
            </a:r>
          </a:p>
          <a:p>
            <a:pPr marL="0" indent="0">
              <a:buNone/>
            </a:pPr>
            <a:r>
              <a:rPr lang="en-PH" dirty="0"/>
              <a:t>NONCONSIQUENTIALIST </a:t>
            </a:r>
            <a:r>
              <a:rPr lang="en-PH" sz="2400" dirty="0"/>
              <a:t>(DEOTOLOGICAL)</a:t>
            </a:r>
            <a:r>
              <a:rPr lang="en-PH" dirty="0"/>
              <a:t>ETHICS</a:t>
            </a:r>
          </a:p>
          <a:p>
            <a:r>
              <a:rPr lang="en-PH" dirty="0"/>
              <a:t>Deontological theories assert that the morality of an action depend on its intrinsic nature, its motives, or its accordance with so rules or principles and not n its consequences.</a:t>
            </a:r>
          </a:p>
          <a:p>
            <a:pPr marL="0" indent="0">
              <a:buNone/>
            </a:pPr>
            <a:r>
              <a:rPr lang="en-PH" dirty="0"/>
              <a:t>	examples: is </a:t>
            </a:r>
            <a:r>
              <a:rPr lang="en-PH" dirty="0" smtClean="0"/>
              <a:t>Immanuel </a:t>
            </a:r>
            <a:r>
              <a:rPr lang="en-PH" dirty="0"/>
              <a:t>Kant’s </a:t>
            </a:r>
            <a:r>
              <a:rPr lang="en-PH" dirty="0" smtClean="0"/>
              <a:t>Categorical </a:t>
            </a:r>
            <a:r>
              <a:rPr lang="en-PH" dirty="0"/>
              <a:t>			       </a:t>
            </a:r>
            <a:r>
              <a:rPr lang="en-PH" dirty="0" smtClean="0"/>
              <a:t>imperative </a:t>
            </a:r>
            <a:endParaRPr lang="fil-PH" dirty="0"/>
          </a:p>
          <a:p>
            <a:pPr marL="342900" lvl="1" indent="-342900">
              <a:buClr>
                <a:schemeClr val="accent3"/>
              </a:buClr>
              <a:buSzPct val="95000"/>
              <a:buFont typeface="Wingdings" pitchFamily="2" charset="2"/>
              <a:buChar char="q"/>
            </a:pPr>
            <a:endParaRPr lang="en-PH" dirty="0" smtClean="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43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dirty="0"/>
              <a:t>FORMS OF ETHYCAL ANALYSIS</a:t>
            </a:r>
            <a:endParaRPr lang="fil-PH" dirty="0"/>
          </a:p>
        </p:txBody>
      </p:sp>
      <p:sp>
        <p:nvSpPr>
          <p:cNvPr id="3" name="Content Placeholder 2"/>
          <p:cNvSpPr>
            <a:spLocks noGrp="1"/>
          </p:cNvSpPr>
          <p:nvPr>
            <p:ph idx="1"/>
          </p:nvPr>
        </p:nvSpPr>
        <p:spPr>
          <a:xfrm>
            <a:off x="2133600" y="1828800"/>
            <a:ext cx="6553200" cy="4495800"/>
          </a:xfrm>
        </p:spPr>
        <p:txBody>
          <a:bodyPr>
            <a:normAutofit fontScale="92500"/>
          </a:bodyPr>
          <a:lstStyle/>
          <a:p>
            <a:pPr>
              <a:buFont typeface="Wingdings" pitchFamily="2" charset="2"/>
              <a:buChar char="q"/>
            </a:pPr>
            <a:r>
              <a:rPr lang="en-PH" dirty="0" smtClean="0"/>
              <a:t>AUTHORTARIAN ETHICS</a:t>
            </a:r>
          </a:p>
          <a:p>
            <a:r>
              <a:rPr lang="en-PH" sz="2400" dirty="0" smtClean="0"/>
              <a:t>The Authoritarian Theory  morality of appeals to authority and force in determining what constitute right from wrong, good from bad, moral from immoral.</a:t>
            </a:r>
          </a:p>
          <a:p>
            <a:pPr>
              <a:buFont typeface="Wingdings" pitchFamily="2" charset="2"/>
              <a:buChar char="q"/>
            </a:pPr>
            <a:r>
              <a:rPr lang="en-PH" sz="2400" dirty="0" smtClean="0"/>
              <a:t>THEOLGICAL ETHICS </a:t>
            </a:r>
          </a:p>
          <a:p>
            <a:r>
              <a:rPr lang="en-PH" sz="2400" dirty="0" smtClean="0"/>
              <a:t>This holds that the will of God is what determines the rightness and wrongness of an act.</a:t>
            </a:r>
          </a:p>
          <a:p>
            <a:pPr>
              <a:buFont typeface="Wingdings" pitchFamily="2" charset="2"/>
              <a:buChar char="q"/>
            </a:pPr>
            <a:r>
              <a:rPr lang="en-PH" sz="2400" dirty="0" smtClean="0"/>
              <a:t>LEGALISM OF LEGALISTIC MORALITY</a:t>
            </a:r>
          </a:p>
          <a:p>
            <a:r>
              <a:rPr lang="en-PH" sz="2400" dirty="0" smtClean="0"/>
              <a:t>Determines right from wrong, based on a body of clearly state and well-documented body of laws.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6" y="1904999"/>
            <a:ext cx="1981200" cy="20574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569" y="4114800"/>
            <a:ext cx="1904134" cy="2085975"/>
          </a:xfrm>
          <a:prstGeom prst="rect">
            <a:avLst/>
          </a:prstGeom>
        </p:spPr>
      </p:pic>
      <p:pic>
        <p:nvPicPr>
          <p:cNvPr id="9" name="Picture 5" descr="C:\Program Files (x86)\Microsoft Office\MEDIA\OFFICE14\Lines\BD21309_.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06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FORMS OF ETHYCAL ANALYSIS</a:t>
            </a:r>
            <a:endParaRPr lang="fil-PH" dirty="0"/>
          </a:p>
        </p:txBody>
      </p:sp>
      <p:sp>
        <p:nvSpPr>
          <p:cNvPr id="3" name="Content Placeholder 2"/>
          <p:cNvSpPr>
            <a:spLocks noGrp="1"/>
          </p:cNvSpPr>
          <p:nvPr>
            <p:ph idx="1"/>
          </p:nvPr>
        </p:nvSpPr>
        <p:spPr>
          <a:xfrm>
            <a:off x="1905000" y="1828800"/>
            <a:ext cx="6781800" cy="4242955"/>
          </a:xfrm>
        </p:spPr>
        <p:txBody>
          <a:bodyPr>
            <a:normAutofit lnSpcReduction="10000"/>
          </a:bodyPr>
          <a:lstStyle/>
          <a:p>
            <a:pPr>
              <a:buFont typeface="Wingdings" pitchFamily="2" charset="2"/>
              <a:buChar char="q"/>
            </a:pPr>
            <a:r>
              <a:rPr lang="en-PH" dirty="0"/>
              <a:t> </a:t>
            </a:r>
            <a:r>
              <a:rPr lang="en-PH" dirty="0" smtClean="0"/>
              <a:t>ETHICAL EGOISM</a:t>
            </a:r>
          </a:p>
          <a:p>
            <a:r>
              <a:rPr lang="en-PH" dirty="0" smtClean="0"/>
              <a:t>Maintains that an action is right only if it is in the interest of the agent of the doer of the act.</a:t>
            </a:r>
          </a:p>
          <a:p>
            <a:r>
              <a:rPr lang="en-PH" dirty="0" smtClean="0"/>
              <a:t>Ethical egoism is not a simple theory of morality.</a:t>
            </a:r>
          </a:p>
          <a:p>
            <a:pPr>
              <a:buFont typeface="Wingdings" pitchFamily="2" charset="2"/>
              <a:buChar char="q"/>
            </a:pPr>
            <a:r>
              <a:rPr lang="en-PH" dirty="0" smtClean="0"/>
              <a:t>SITUATONAL </a:t>
            </a:r>
            <a:r>
              <a:rPr lang="en-PH" dirty="0" smtClean="0"/>
              <a:t>ETHICS</a:t>
            </a:r>
          </a:p>
          <a:p>
            <a:r>
              <a:rPr lang="en-PH" dirty="0"/>
              <a:t> A</a:t>
            </a:r>
            <a:r>
              <a:rPr lang="en-PH" dirty="0" smtClean="0"/>
              <a:t>sserts that the morality of an action depends on the situation and not the application of moral laws to the case.</a:t>
            </a:r>
            <a:endParaRPr lang="en-PH" dirty="0" smtClean="0"/>
          </a:p>
          <a:p>
            <a:pPr marL="0" indent="0">
              <a:buNone/>
            </a:pPr>
            <a:endParaRPr lang="en-PH" dirty="0" smtClean="0"/>
          </a:p>
          <a:p>
            <a:pPr>
              <a:buFont typeface="Wingdings" pitchFamily="2" charset="2"/>
              <a:buChar char="q"/>
            </a:pPr>
            <a:endParaRPr lang="en-PH" dirty="0" smtClean="0"/>
          </a:p>
          <a:p>
            <a:pPr marL="0" indent="0">
              <a:buNone/>
            </a:pPr>
            <a:endParaRPr lang="en-PH" dirty="0" smtClean="0"/>
          </a:p>
          <a:p>
            <a:endParaRPr lang="fil-PH" dirty="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28800"/>
            <a:ext cx="1828800" cy="3657600"/>
          </a:xfrm>
          <a:prstGeom prst="rect">
            <a:avLst/>
          </a:prstGeom>
        </p:spPr>
      </p:pic>
    </p:spTree>
    <p:extLst>
      <p:ext uri="{BB962C8B-B14F-4D97-AF65-F5344CB8AC3E}">
        <p14:creationId xmlns:p14="http://schemas.microsoft.com/office/powerpoint/2010/main" val="10051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           FORMS OF ETHICS</a:t>
            </a:r>
            <a:endParaRPr lang="fil-PH" dirty="0"/>
          </a:p>
        </p:txBody>
      </p:sp>
      <p:sp>
        <p:nvSpPr>
          <p:cNvPr id="3" name="Content Placeholder 2"/>
          <p:cNvSpPr>
            <a:spLocks noGrp="1"/>
          </p:cNvSpPr>
          <p:nvPr>
            <p:ph idx="1"/>
          </p:nvPr>
        </p:nvSpPr>
        <p:spPr>
          <a:xfrm>
            <a:off x="1905000" y="1981200"/>
            <a:ext cx="6781800" cy="4343400"/>
          </a:xfrm>
        </p:spPr>
        <p:txBody>
          <a:bodyPr/>
          <a:lstStyle/>
          <a:p>
            <a:pPr>
              <a:buFont typeface="Wingdings" pitchFamily="2" charset="2"/>
              <a:buChar char="q"/>
            </a:pPr>
            <a:r>
              <a:rPr lang="en-PH" dirty="0" smtClean="0"/>
              <a:t> PRACTICAL ETHICS</a:t>
            </a:r>
          </a:p>
          <a:p>
            <a:r>
              <a:rPr lang="en-PH" dirty="0" smtClean="0"/>
              <a:t>Is a primarily concerned with answering matter- of-fact questions, such as the questions posed by the situations presented above.</a:t>
            </a:r>
          </a:p>
          <a:p>
            <a:r>
              <a:rPr lang="en-PH" dirty="0" smtClean="0"/>
              <a:t>Is a essentially normative, that is . It prescribes courses of action for moral issue where clear answers are lacking.</a:t>
            </a:r>
            <a:endParaRPr lang="fil-PH"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133600"/>
            <a:ext cx="1828800" cy="3429000"/>
          </a:xfrm>
          <a:prstGeom prst="rect">
            <a:avLst/>
          </a:prstGeom>
        </p:spPr>
      </p:pic>
      <p:pic>
        <p:nvPicPr>
          <p:cNvPr id="8"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23946"/>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172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            FORMS </a:t>
            </a:r>
            <a:r>
              <a:rPr lang="en-PH" dirty="0"/>
              <a:t>OF ETHICS</a:t>
            </a:r>
            <a:endParaRPr lang="fil-PH" dirty="0"/>
          </a:p>
        </p:txBody>
      </p:sp>
      <p:sp>
        <p:nvSpPr>
          <p:cNvPr id="3" name="Content Placeholder 2"/>
          <p:cNvSpPr>
            <a:spLocks noGrp="1"/>
          </p:cNvSpPr>
          <p:nvPr>
            <p:ph idx="1"/>
          </p:nvPr>
        </p:nvSpPr>
        <p:spPr>
          <a:xfrm>
            <a:off x="2209800" y="1828800"/>
            <a:ext cx="6477000" cy="4495800"/>
          </a:xfrm>
        </p:spPr>
        <p:txBody>
          <a:bodyPr>
            <a:normAutofit/>
          </a:bodyPr>
          <a:lstStyle/>
          <a:p>
            <a:pPr>
              <a:buFont typeface="Wingdings" pitchFamily="2" charset="2"/>
              <a:buChar char="q"/>
            </a:pPr>
            <a:r>
              <a:rPr lang="en-PH" dirty="0" smtClean="0"/>
              <a:t> THEORETICAL ETHICS</a:t>
            </a:r>
          </a:p>
          <a:p>
            <a:r>
              <a:rPr lang="en-PH" dirty="0" smtClean="0"/>
              <a:t>Is a primarily aims to study the meaning of ethical concepts such as good, right, fairness, etc.</a:t>
            </a:r>
          </a:p>
          <a:p>
            <a:r>
              <a:rPr lang="en-PH" dirty="0" smtClean="0"/>
              <a:t>Attempts to study of moral acts, inquires into what makes a right, and determines the relation  between facts and values.</a:t>
            </a:r>
            <a:endParaRPr lang="fil-PH"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1"/>
            <a:ext cx="2057400" cy="3505199"/>
          </a:xfrm>
          <a:prstGeom prst="rect">
            <a:avLst/>
          </a:prstGeom>
        </p:spPr>
      </p:pic>
      <p:pic>
        <p:nvPicPr>
          <p:cNvPr id="5"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6323946"/>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64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a:solidFill>
            <a:schemeClr val="bg1"/>
          </a:solidFill>
          <a:ln>
            <a:solidFill>
              <a:schemeClr val="bg1"/>
            </a:solidFill>
          </a:ln>
          <a:effectLst/>
          <a:scene3d>
            <a:camera prst="orthographicFront">
              <a:rot lat="0" lon="0" rev="0"/>
            </a:camera>
            <a:lightRig rig="chilly" dir="t">
              <a:rot lat="0" lon="0" rev="18480000"/>
            </a:lightRig>
          </a:scene3d>
          <a:sp3d prstMaterial="clear">
            <a:bevelT h="63500"/>
          </a:sp3d>
        </p:spPr>
        <p:txBody>
          <a:bodyPr>
            <a:noAutofit/>
          </a:bodyPr>
          <a:lstStyle/>
          <a:p>
            <a:pPr algn="just"/>
            <a:r>
              <a:rPr lang="en-PH" dirty="0"/>
              <a:t> </a:t>
            </a:r>
            <a:r>
              <a:rPr lang="en-PH" dirty="0" smtClean="0"/>
              <a:t>         THE ORIGIN OF ETHICS</a:t>
            </a:r>
            <a:endParaRPr lang="fil-PH" dirty="0"/>
          </a:p>
        </p:txBody>
      </p:sp>
      <p:pic>
        <p:nvPicPr>
          <p:cNvPr id="1029"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09" y="6323946"/>
            <a:ext cx="9150927" cy="534054"/>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1"/>
          <p:cNvSpPr>
            <a:spLocks noGrp="1"/>
          </p:cNvSpPr>
          <p:nvPr>
            <p:ph idx="1"/>
          </p:nvPr>
        </p:nvSpPr>
        <p:spPr>
          <a:xfrm>
            <a:off x="1828800" y="1981200"/>
            <a:ext cx="7315200" cy="4366664"/>
          </a:xfrm>
        </p:spPr>
        <p:txBody>
          <a:bodyPr>
            <a:normAutofit lnSpcReduction="10000"/>
          </a:bodyPr>
          <a:lstStyle/>
          <a:p>
            <a:r>
              <a:rPr lang="en-PH" dirty="0" smtClean="0"/>
              <a:t>Ethics comes from the Greek word ethos, </a:t>
            </a:r>
            <a:r>
              <a:rPr lang="en-PH" dirty="0"/>
              <a:t>means character, customs or habit.</a:t>
            </a:r>
          </a:p>
          <a:p>
            <a:r>
              <a:rPr lang="en-PH" dirty="0" smtClean="0"/>
              <a:t>Ethics, in ancient Greece, was concerned with the development of a virtuous and moral     character.</a:t>
            </a:r>
          </a:p>
          <a:p>
            <a:r>
              <a:rPr lang="en-PH" dirty="0" smtClean="0"/>
              <a:t>The great Greek moralist, Socrates, was the  First recognize the value of questions that effect how a person should alive.</a:t>
            </a:r>
          </a:p>
          <a:p>
            <a:r>
              <a:rPr lang="en-PH" dirty="0" smtClean="0"/>
              <a:t>Socratic method consist of asking people questions about </a:t>
            </a:r>
            <a:r>
              <a:rPr lang="en-PH" dirty="0"/>
              <a:t>i</a:t>
            </a:r>
            <a:r>
              <a:rPr lang="en-PH" dirty="0" smtClean="0"/>
              <a:t>deas they presumably know a</a:t>
            </a:r>
            <a:r>
              <a:rPr lang="en-PH" dirty="0"/>
              <a:t> </a:t>
            </a:r>
            <a:r>
              <a:rPr lang="en-PH" dirty="0" smtClean="0"/>
              <a:t>about.</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2168236"/>
            <a:ext cx="1752600" cy="3422073"/>
          </a:xfrm>
          <a:prstGeom prst="rect">
            <a:avLst/>
          </a:prstGeom>
        </p:spPr>
      </p:pic>
    </p:spTree>
    <p:extLst>
      <p:ext uri="{BB962C8B-B14F-4D97-AF65-F5344CB8AC3E}">
        <p14:creationId xmlns:p14="http://schemas.microsoft.com/office/powerpoint/2010/main" val="3236318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sz="4800" dirty="0" smtClean="0"/>
              <a:t>Forms of ethics</a:t>
            </a:r>
            <a:endParaRPr lang="fil-PH" sz="4800" dirty="0"/>
          </a:p>
        </p:txBody>
      </p:sp>
      <p:sp>
        <p:nvSpPr>
          <p:cNvPr id="3" name="Content Placeholder 2"/>
          <p:cNvSpPr>
            <a:spLocks noGrp="1"/>
          </p:cNvSpPr>
          <p:nvPr>
            <p:ph idx="1"/>
          </p:nvPr>
        </p:nvSpPr>
        <p:spPr>
          <a:xfrm>
            <a:off x="2362200" y="1981200"/>
            <a:ext cx="6553200" cy="4343400"/>
          </a:xfrm>
        </p:spPr>
        <p:txBody>
          <a:bodyPr/>
          <a:lstStyle/>
          <a:p>
            <a:pPr>
              <a:buFont typeface="Wingdings" pitchFamily="2" charset="2"/>
              <a:buChar char="q"/>
            </a:pPr>
            <a:r>
              <a:rPr lang="en-PH" sz="2800" dirty="0"/>
              <a:t>MORAL SKEPTICISM</a:t>
            </a:r>
          </a:p>
          <a:p>
            <a:r>
              <a:rPr lang="en-PH" dirty="0"/>
              <a:t>Comes from the Greek, word, skeptesthai, meaning </a:t>
            </a:r>
            <a:endParaRPr lang="en-PH" dirty="0" smtClean="0"/>
          </a:p>
          <a:p>
            <a:pPr marL="0" indent="0">
              <a:buNone/>
            </a:pPr>
            <a:r>
              <a:rPr lang="en-PH" dirty="0" smtClean="0"/>
              <a:t>   “</a:t>
            </a:r>
            <a:r>
              <a:rPr lang="en-PH" dirty="0"/>
              <a:t>to examine</a:t>
            </a:r>
            <a:r>
              <a:rPr lang="en-PH" dirty="0" smtClean="0"/>
              <a:t>”  or “to consider”.</a:t>
            </a:r>
          </a:p>
          <a:p>
            <a:r>
              <a:rPr lang="en-PH" dirty="0" smtClean="0"/>
              <a:t>It is a general name for the philosophic attitude that rejects any claim to certainly, thus opposed to any form of moral dogmatism, or to any attitude of authoritative certainty.</a:t>
            </a:r>
          </a:p>
          <a:p>
            <a:pPr marL="0" indent="0">
              <a:buNone/>
            </a:pPr>
            <a:endParaRPr lang="en-PH" dirty="0"/>
          </a:p>
          <a:p>
            <a:endParaRPr lang="fil-PH"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890" y="2133600"/>
            <a:ext cx="2237509" cy="3581400"/>
          </a:xfrm>
          <a:prstGeom prst="rect">
            <a:avLst/>
          </a:prstGeom>
        </p:spPr>
      </p:pic>
      <p:pic>
        <p:nvPicPr>
          <p:cNvPr id="7"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23946"/>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86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sz="4400" dirty="0" smtClean="0"/>
              <a:t>PERSONAL AND SOCIAL ETHICS</a:t>
            </a:r>
            <a:endParaRPr lang="fil-PH" sz="4400" dirty="0"/>
          </a:p>
        </p:txBody>
      </p:sp>
      <p:sp>
        <p:nvSpPr>
          <p:cNvPr id="3" name="Content Placeholder 2"/>
          <p:cNvSpPr>
            <a:spLocks noGrp="1"/>
          </p:cNvSpPr>
          <p:nvPr>
            <p:ph idx="1"/>
          </p:nvPr>
        </p:nvSpPr>
        <p:spPr>
          <a:xfrm>
            <a:off x="2590800" y="1905000"/>
            <a:ext cx="6096000" cy="4419600"/>
          </a:xfrm>
        </p:spPr>
        <p:txBody>
          <a:bodyPr/>
          <a:lstStyle/>
          <a:p>
            <a:r>
              <a:rPr lang="en-PH" dirty="0" smtClean="0"/>
              <a:t>Personal Ethics tries to study how a person should act in relation how a person should act in relation to himself, </a:t>
            </a:r>
          </a:p>
          <a:p>
            <a:r>
              <a:rPr lang="en-PH" dirty="0" smtClean="0"/>
              <a:t>Social Ethics  concerns how a person should act in relation to others, such a distinction rest on differentiating between to one’s self and duties to others.</a:t>
            </a:r>
            <a:endParaRPr lang="fil-PH"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07" y="1981200"/>
            <a:ext cx="2334493" cy="3810000"/>
          </a:xfrm>
          <a:prstGeom prst="rect">
            <a:avLst/>
          </a:prstGeom>
        </p:spPr>
      </p:pic>
      <p:pic>
        <p:nvPicPr>
          <p:cNvPr id="6"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5" y="6317019"/>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224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lstStyle/>
          <a:p>
            <a:r>
              <a:rPr lang="en-PH" dirty="0" smtClean="0"/>
              <a:t>          DEFINED ETHICS </a:t>
            </a:r>
            <a:endParaRPr lang="fil-PH" dirty="0"/>
          </a:p>
        </p:txBody>
      </p:sp>
      <p:sp>
        <p:nvSpPr>
          <p:cNvPr id="5" name="Content Placeholder 4"/>
          <p:cNvSpPr>
            <a:spLocks noGrp="1"/>
          </p:cNvSpPr>
          <p:nvPr>
            <p:ph idx="1"/>
          </p:nvPr>
        </p:nvSpPr>
        <p:spPr>
          <a:xfrm>
            <a:off x="3054927" y="1828800"/>
            <a:ext cx="5638800" cy="4724400"/>
          </a:xfrm>
        </p:spPr>
        <p:txBody>
          <a:bodyPr>
            <a:normAutofit fontScale="32500" lnSpcReduction="20000"/>
          </a:bodyPr>
          <a:lstStyle/>
          <a:p>
            <a:r>
              <a:rPr lang="en-PH" sz="7400" dirty="0" smtClean="0"/>
              <a:t>Ethics is also often called  moral philosophy.</a:t>
            </a:r>
          </a:p>
          <a:p>
            <a:r>
              <a:rPr lang="en-PH" sz="7400" dirty="0" smtClean="0"/>
              <a:t>The word of moral from the Latin word mores which also means customs and habits.</a:t>
            </a:r>
          </a:p>
          <a:p>
            <a:r>
              <a:rPr lang="en-PH" sz="7400" dirty="0" smtClean="0"/>
              <a:t>Ethics will be define as the study of the methods and principles used to distinguish good from bad, right from wrong actions.</a:t>
            </a:r>
          </a:p>
          <a:p>
            <a:r>
              <a:rPr lang="en-PH" sz="7400" dirty="0" smtClean="0"/>
              <a:t>Thus, ethics means the science of customs or habits in society.</a:t>
            </a:r>
          </a:p>
          <a:p>
            <a:pPr marL="0" indent="0">
              <a:buNone/>
            </a:pPr>
            <a:endParaRPr lang="en-PH" sz="7400" dirty="0" smtClean="0"/>
          </a:p>
          <a:p>
            <a:pPr marL="0" indent="0">
              <a:buNone/>
            </a:pPr>
            <a:endParaRPr lang="en-PH" sz="6000" dirty="0" smtClean="0"/>
          </a:p>
          <a:p>
            <a:pPr marL="0" indent="0">
              <a:buNone/>
            </a:pPr>
            <a:r>
              <a:rPr lang="en-PH" dirty="0" smtClean="0"/>
              <a:t> </a:t>
            </a:r>
            <a:endParaRPr lang="fil-PH"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05000"/>
            <a:ext cx="2743200" cy="3962400"/>
          </a:xfrm>
          <a:prstGeom prst="rect">
            <a:avLst/>
          </a:prstGeom>
        </p:spPr>
      </p:pic>
      <p:pic>
        <p:nvPicPr>
          <p:cNvPr id="7"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259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THE ASSUMPTIONS OF ETHICS</a:t>
            </a:r>
            <a:endParaRPr lang="fil-PH" dirty="0"/>
          </a:p>
        </p:txBody>
      </p:sp>
      <p:sp>
        <p:nvSpPr>
          <p:cNvPr id="3" name="Content Placeholder 2"/>
          <p:cNvSpPr>
            <a:spLocks noGrp="1"/>
          </p:cNvSpPr>
          <p:nvPr>
            <p:ph idx="1"/>
          </p:nvPr>
        </p:nvSpPr>
        <p:spPr>
          <a:xfrm>
            <a:off x="2057400" y="1905000"/>
            <a:ext cx="6553200" cy="4617720"/>
          </a:xfrm>
        </p:spPr>
        <p:txBody>
          <a:bodyPr/>
          <a:lstStyle/>
          <a:p>
            <a:pPr marL="0" indent="0">
              <a:buNone/>
            </a:pPr>
            <a:r>
              <a:rPr lang="en-PH" dirty="0" smtClean="0"/>
              <a:t>Like any other discipline, ethics proceeds from some basic  assumptions.</a:t>
            </a:r>
            <a:r>
              <a:rPr lang="fil-PH" dirty="0"/>
              <a:t> </a:t>
            </a:r>
            <a:r>
              <a:rPr lang="fil-PH" dirty="0" smtClean="0"/>
              <a:t>Assumptions are the fundamentals beliefs or statements that are accepted to be true without burden of proving or of proof. Most books concerning the study of ethics present a long list of assumptions.</a:t>
            </a:r>
          </a:p>
          <a:p>
            <a:pPr marL="0" indent="0">
              <a:buNone/>
            </a:pPr>
            <a:endParaRPr lang="en-PH"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1847850" cy="3429000"/>
          </a:xfrm>
          <a:prstGeom prst="rect">
            <a:avLst/>
          </a:prstGeom>
        </p:spPr>
      </p:pic>
      <p:pic>
        <p:nvPicPr>
          <p:cNvPr id="5"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076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THE ASSUMPTIONS OF ETHICS</a:t>
            </a:r>
            <a:endParaRPr lang="fil-PH" dirty="0"/>
          </a:p>
        </p:txBody>
      </p:sp>
      <p:sp>
        <p:nvSpPr>
          <p:cNvPr id="3" name="Content Placeholder 2"/>
          <p:cNvSpPr>
            <a:spLocks noGrp="1"/>
          </p:cNvSpPr>
          <p:nvPr>
            <p:ph idx="1"/>
          </p:nvPr>
        </p:nvSpPr>
        <p:spPr/>
        <p:txBody>
          <a:bodyPr/>
          <a:lstStyle/>
          <a:p>
            <a:pPr marL="0" indent="0" algn="ctr">
              <a:buNone/>
            </a:pPr>
            <a:r>
              <a:rPr lang="en-PH" dirty="0" smtClean="0"/>
              <a:t>THE TWO MOST IMPORTANT  AND MOST COMMON ASSUMPTION OF ETHICS</a:t>
            </a:r>
          </a:p>
          <a:p>
            <a:r>
              <a:rPr lang="en-PH" dirty="0" smtClean="0"/>
              <a:t>FIRST, that man is a rational being. This means that man is rational and actions with a purpose, unlike brutes who merely  act out of instinct and reflex.</a:t>
            </a:r>
          </a:p>
          <a:p>
            <a:r>
              <a:rPr lang="en-PH" dirty="0" smtClean="0"/>
              <a:t>SECOND, that man is free. Ethics assumes that man is free to act according to his will and he has the power to act, speak, or think if he choose to restraints.</a:t>
            </a:r>
          </a:p>
        </p:txBody>
      </p:sp>
      <p:pic>
        <p:nvPicPr>
          <p:cNvPr id="4"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44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PH" dirty="0" smtClean="0"/>
              <a:t>THE OBJECTS OF ETHICS</a:t>
            </a:r>
            <a:endParaRPr lang="fil-PH" dirty="0"/>
          </a:p>
        </p:txBody>
      </p:sp>
      <p:sp>
        <p:nvSpPr>
          <p:cNvPr id="3" name="Content Placeholder 2"/>
          <p:cNvSpPr>
            <a:spLocks noGrp="1"/>
          </p:cNvSpPr>
          <p:nvPr>
            <p:ph idx="1"/>
          </p:nvPr>
        </p:nvSpPr>
        <p:spPr/>
        <p:txBody>
          <a:bodyPr/>
          <a:lstStyle/>
          <a:p>
            <a:pPr marL="0" indent="0">
              <a:buNone/>
            </a:pPr>
            <a:r>
              <a:rPr lang="en-PH" dirty="0" smtClean="0"/>
              <a:t>The principal cause of actions is usually attributed to the doer. </a:t>
            </a:r>
            <a:r>
              <a:rPr lang="en-PH" i="1" dirty="0" smtClean="0"/>
              <a:t>If, for the instance, Pedro  and not any malicious demon or spirit is responsible for his act or for the crime he committed. Because Pedro did the act, it is expected that Pedro suffer the moral or legal consequences of his act.</a:t>
            </a:r>
            <a:endParaRPr lang="fil-PH" i="1" dirty="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85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       THE OBJECTS OF ETHICS</a:t>
            </a:r>
            <a:endParaRPr lang="fil-PH" dirty="0"/>
          </a:p>
        </p:txBody>
      </p:sp>
      <p:sp>
        <p:nvSpPr>
          <p:cNvPr id="3" name="Content Placeholder 2"/>
          <p:cNvSpPr>
            <a:spLocks noGrp="1"/>
          </p:cNvSpPr>
          <p:nvPr>
            <p:ph idx="1"/>
          </p:nvPr>
        </p:nvSpPr>
        <p:spPr/>
        <p:txBody>
          <a:bodyPr/>
          <a:lstStyle/>
          <a:p>
            <a:pPr>
              <a:buFont typeface="Wingdings" pitchFamily="2" charset="2"/>
              <a:buChar char="q"/>
            </a:pPr>
            <a:r>
              <a:rPr lang="en-PH" dirty="0" smtClean="0"/>
              <a:t>THE PHYSICAL OBJECT OF ETHICS</a:t>
            </a:r>
          </a:p>
          <a:p>
            <a:r>
              <a:rPr lang="en-PH" dirty="0" smtClean="0"/>
              <a:t>The doer of an act and the act done by the doer are two different objects of Ethics. </a:t>
            </a:r>
          </a:p>
          <a:p>
            <a:r>
              <a:rPr lang="en-PH" dirty="0" smtClean="0"/>
              <a:t>The doer of an act is the physical object of ethics (moral agent) physical object of ethics does  not only refer to a person, but to an institutions (the business firm, the government etc.), and the to other forms of social of social organization (nongovernmental organizations, clubs, fraternity associations, etc.)</a:t>
            </a:r>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a:p>
            <a:pPr marL="0" indent="0">
              <a:buNone/>
            </a:pPr>
            <a:endParaRPr lang="en-PH" dirty="0"/>
          </a:p>
          <a:p>
            <a:pPr marL="0" indent="0">
              <a:buNone/>
            </a:pPr>
            <a:endParaRPr lang="en-PH" dirty="0" smtClean="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46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PH" dirty="0" smtClean="0"/>
              <a:t>THE OBJECT OF ETHICS</a:t>
            </a:r>
            <a:endParaRPr lang="fil-PH" dirty="0"/>
          </a:p>
        </p:txBody>
      </p:sp>
      <p:sp>
        <p:nvSpPr>
          <p:cNvPr id="8" name="Content Placeholder 7"/>
          <p:cNvSpPr>
            <a:spLocks noGrp="1"/>
          </p:cNvSpPr>
          <p:nvPr>
            <p:ph idx="1"/>
          </p:nvPr>
        </p:nvSpPr>
        <p:spPr/>
        <p:txBody>
          <a:bodyPr anchor="t"/>
          <a:lstStyle/>
          <a:p>
            <a:r>
              <a:rPr lang="en-PH" dirty="0" smtClean="0"/>
              <a:t>THE NONPHYSICAL OBJECT OF ETHICS</a:t>
            </a:r>
          </a:p>
          <a:p>
            <a:pPr marL="0" indent="0">
              <a:buNone/>
            </a:pPr>
            <a:r>
              <a:rPr lang="en-PH" dirty="0"/>
              <a:t>	</a:t>
            </a:r>
            <a:r>
              <a:rPr lang="en-PH" dirty="0" smtClean="0"/>
              <a:t>The action done by a moral agent, such as the act of telling the truth, helping  others in distress, fulfilling a promise, forgiving other’s trespasses, humility, including malicious deeds, such a  murder stealing, lying, and others are called the </a:t>
            </a:r>
            <a:r>
              <a:rPr lang="en-PH" b="1" i="1" dirty="0" smtClean="0"/>
              <a:t>Nonphysical object</a:t>
            </a:r>
            <a:r>
              <a:rPr lang="en-PH" b="1" dirty="0" smtClean="0"/>
              <a:t> </a:t>
            </a:r>
            <a:r>
              <a:rPr lang="en-PH" dirty="0" smtClean="0"/>
              <a:t>of ethics.</a:t>
            </a:r>
          </a:p>
          <a:p>
            <a:pPr marL="0" indent="0">
              <a:buNone/>
            </a:pPr>
            <a:endParaRPr lang="fil-PH" dirty="0"/>
          </a:p>
        </p:txBody>
      </p:sp>
      <p:pic>
        <p:nvPicPr>
          <p:cNvPr id="4" name="Picture 5" descr="C:\Program Files (x86)\Microsoft Office\MEDIA\OFFICE14\Lines\BD21309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43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TWO GENERAL FORMS OF ACT </a:t>
            </a:r>
            <a:endParaRPr lang="fil-PH" dirty="0"/>
          </a:p>
        </p:txBody>
      </p:sp>
      <p:sp>
        <p:nvSpPr>
          <p:cNvPr id="3" name="Content Placeholder 2"/>
          <p:cNvSpPr>
            <a:spLocks noGrp="1"/>
          </p:cNvSpPr>
          <p:nvPr>
            <p:ph idx="1"/>
          </p:nvPr>
        </p:nvSpPr>
        <p:spPr>
          <a:xfrm>
            <a:off x="2133600" y="1905000"/>
            <a:ext cx="6553200" cy="4419600"/>
          </a:xfrm>
        </p:spPr>
        <p:txBody>
          <a:bodyPr/>
          <a:lstStyle/>
          <a:p>
            <a:pPr marL="0" indent="0">
              <a:buClrTx/>
              <a:buNone/>
            </a:pPr>
            <a:r>
              <a:rPr lang="en-PH" sz="2800" b="1" dirty="0" smtClean="0"/>
              <a:t>1. </a:t>
            </a:r>
            <a:r>
              <a:rPr lang="en-PH" dirty="0" smtClean="0"/>
              <a:t>ACTS OF A MAN</a:t>
            </a:r>
          </a:p>
          <a:p>
            <a:pPr>
              <a:buFont typeface="Wingdings" pitchFamily="2" charset="2"/>
              <a:buChar char="q"/>
            </a:pPr>
            <a:r>
              <a:rPr lang="en-PH" dirty="0" smtClean="0"/>
              <a:t>Involuntary Natural Acts</a:t>
            </a:r>
          </a:p>
          <a:p>
            <a:pPr marL="0" indent="0">
              <a:buNone/>
            </a:pPr>
            <a:r>
              <a:rPr lang="en-PH" dirty="0"/>
              <a:t>	</a:t>
            </a:r>
            <a:r>
              <a:rPr lang="en-PH" sz="2400" b="1" i="1" dirty="0" smtClean="0"/>
              <a:t>acts of a man</a:t>
            </a:r>
            <a:r>
              <a:rPr lang="en-PH" sz="2400" dirty="0" smtClean="0"/>
              <a:t>, are of two types: the first type is called involuntary natural acts. These include the involuntary, intuitive or reflex acts exhibited by man, such as the blinking of the eye, the beating of the heart, sneezing, yawning, breathing, scratching, and others. </a:t>
            </a:r>
          </a:p>
          <a:p>
            <a:pPr marL="0" indent="0">
              <a:buNone/>
            </a:pPr>
            <a:endParaRPr lang="en-PH" sz="2400" dirty="0"/>
          </a:p>
          <a:p>
            <a:pPr marL="0" indent="0">
              <a:buNone/>
            </a:pPr>
            <a:endParaRPr lang="en-PH" sz="2400" dirty="0" smtClean="0"/>
          </a:p>
          <a:p>
            <a:pPr marL="0" indent="0">
              <a:buNone/>
            </a:pPr>
            <a:endParaRPr lang="fil-PH" sz="2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905000"/>
            <a:ext cx="1906732" cy="3352800"/>
          </a:xfrm>
          <a:prstGeom prst="rect">
            <a:avLst/>
          </a:prstGeom>
        </p:spPr>
      </p:pic>
      <p:pic>
        <p:nvPicPr>
          <p:cNvPr id="5" name="Picture 5" descr="C:\Program Files (x86)\Microsoft Office\MEDIA\OFFICE14\Lines\BD21309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 y="6347864"/>
            <a:ext cx="9150927" cy="53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096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1092</Words>
  <Application>Microsoft Office PowerPoint</Application>
  <PresentationFormat>On-screen Show (4:3)</PresentationFormat>
  <Paragraphs>119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THE FUNDAMENTALS OF ETHICS</vt:lpstr>
      <vt:lpstr>          THE ORIGIN OF ETHICS</vt:lpstr>
      <vt:lpstr>          DEFINED ETHICS </vt:lpstr>
      <vt:lpstr>THE ASSUMPTIONS OF ETHICS</vt:lpstr>
      <vt:lpstr>THE ASSUMPTIONS OF ETHICS</vt:lpstr>
      <vt:lpstr>THE OBJECTS OF ETHICS</vt:lpstr>
      <vt:lpstr>       THE OBJECTS OF ETHICS</vt:lpstr>
      <vt:lpstr>THE OBJECT OF ETHICS</vt:lpstr>
      <vt:lpstr>TWO GENERAL FORMS OF ACT </vt:lpstr>
      <vt:lpstr>        TWO GENERAL FORMS OF ACTS</vt:lpstr>
      <vt:lpstr> TWO GENERAL FORMS OF ACTS</vt:lpstr>
      <vt:lpstr>TWO GENERAL FORMS OF ACTS</vt:lpstr>
      <vt:lpstr>   Classification of human acts</vt:lpstr>
      <vt:lpstr>FORMS OF ETHICAL ANALYSIS</vt:lpstr>
      <vt:lpstr>PowerPoint Presentation</vt:lpstr>
      <vt:lpstr>FORMS OF ETHYCAL ANALYSIS</vt:lpstr>
      <vt:lpstr>FORMS OF ETHYCAL ANALYSIS</vt:lpstr>
      <vt:lpstr>           FORMS OF ETHICS</vt:lpstr>
      <vt:lpstr>            FORMS OF ETHICS</vt:lpstr>
      <vt:lpstr>Forms of ethics</vt:lpstr>
      <vt:lpstr>PERSONAL AND SOCIAL ETHICS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OF ETHICS</dc:title>
  <dc:creator>admin</dc:creator>
  <cp:lastModifiedBy>admin</cp:lastModifiedBy>
  <cp:revision>51</cp:revision>
  <dcterms:created xsi:type="dcterms:W3CDTF">2014-11-22T06:33:41Z</dcterms:created>
  <dcterms:modified xsi:type="dcterms:W3CDTF">2014-11-24T06:28:10Z</dcterms:modified>
</cp:coreProperties>
</file>