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6" r:id="rId5"/>
    <p:sldId id="258" r:id="rId6"/>
    <p:sldId id="261" r:id="rId7"/>
    <p:sldId id="268" r:id="rId8"/>
    <p:sldId id="262" r:id="rId9"/>
    <p:sldId id="263" r:id="rId10"/>
    <p:sldId id="259" r:id="rId11"/>
    <p:sldId id="264"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706" autoAdjust="0"/>
    <p:restoredTop sz="94660"/>
  </p:normalViewPr>
  <p:slideViewPr>
    <p:cSldViewPr snapToGrid="0">
      <p:cViewPr varScale="1">
        <p:scale>
          <a:sx n="66" d="100"/>
          <a:sy n="66" d="100"/>
        </p:scale>
        <p:origin x="96"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E74B10-805D-44DA-9166-4BB9AA57C93B}"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E046F-E0B2-4D22-8A3F-E57F9F2C1137}" type="slidenum">
              <a:rPr lang="en-US" smtClean="0"/>
              <a:t>‹#›</a:t>
            </a:fld>
            <a:endParaRPr lang="en-US"/>
          </a:p>
        </p:txBody>
      </p:sp>
    </p:spTree>
    <p:extLst>
      <p:ext uri="{BB962C8B-B14F-4D97-AF65-F5344CB8AC3E}">
        <p14:creationId xmlns:p14="http://schemas.microsoft.com/office/powerpoint/2010/main" val="16202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74B10-805D-44DA-9166-4BB9AA57C93B}"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E046F-E0B2-4D22-8A3F-E57F9F2C1137}" type="slidenum">
              <a:rPr lang="en-US" smtClean="0"/>
              <a:t>‹#›</a:t>
            </a:fld>
            <a:endParaRPr lang="en-US"/>
          </a:p>
        </p:txBody>
      </p:sp>
    </p:spTree>
    <p:extLst>
      <p:ext uri="{BB962C8B-B14F-4D97-AF65-F5344CB8AC3E}">
        <p14:creationId xmlns:p14="http://schemas.microsoft.com/office/powerpoint/2010/main" val="152476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74B10-805D-44DA-9166-4BB9AA57C93B}"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E046F-E0B2-4D22-8A3F-E57F9F2C1137}" type="slidenum">
              <a:rPr lang="en-US" smtClean="0"/>
              <a:t>‹#›</a:t>
            </a:fld>
            <a:endParaRPr lang="en-US"/>
          </a:p>
        </p:txBody>
      </p:sp>
    </p:spTree>
    <p:extLst>
      <p:ext uri="{BB962C8B-B14F-4D97-AF65-F5344CB8AC3E}">
        <p14:creationId xmlns:p14="http://schemas.microsoft.com/office/powerpoint/2010/main" val="108648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74B10-805D-44DA-9166-4BB9AA57C93B}"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E046F-E0B2-4D22-8A3F-E57F9F2C1137}" type="slidenum">
              <a:rPr lang="en-US" smtClean="0"/>
              <a:t>‹#›</a:t>
            </a:fld>
            <a:endParaRPr lang="en-US"/>
          </a:p>
        </p:txBody>
      </p:sp>
    </p:spTree>
    <p:extLst>
      <p:ext uri="{BB962C8B-B14F-4D97-AF65-F5344CB8AC3E}">
        <p14:creationId xmlns:p14="http://schemas.microsoft.com/office/powerpoint/2010/main" val="74166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E74B10-805D-44DA-9166-4BB9AA57C93B}"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E046F-E0B2-4D22-8A3F-E57F9F2C1137}" type="slidenum">
              <a:rPr lang="en-US" smtClean="0"/>
              <a:t>‹#›</a:t>
            </a:fld>
            <a:endParaRPr lang="en-US"/>
          </a:p>
        </p:txBody>
      </p:sp>
    </p:spTree>
    <p:extLst>
      <p:ext uri="{BB962C8B-B14F-4D97-AF65-F5344CB8AC3E}">
        <p14:creationId xmlns:p14="http://schemas.microsoft.com/office/powerpoint/2010/main" val="22439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E74B10-805D-44DA-9166-4BB9AA57C93B}"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E046F-E0B2-4D22-8A3F-E57F9F2C1137}" type="slidenum">
              <a:rPr lang="en-US" smtClean="0"/>
              <a:t>‹#›</a:t>
            </a:fld>
            <a:endParaRPr lang="en-US"/>
          </a:p>
        </p:txBody>
      </p:sp>
    </p:spTree>
    <p:extLst>
      <p:ext uri="{BB962C8B-B14F-4D97-AF65-F5344CB8AC3E}">
        <p14:creationId xmlns:p14="http://schemas.microsoft.com/office/powerpoint/2010/main" val="263690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E74B10-805D-44DA-9166-4BB9AA57C93B}"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E046F-E0B2-4D22-8A3F-E57F9F2C1137}" type="slidenum">
              <a:rPr lang="en-US" smtClean="0"/>
              <a:t>‹#›</a:t>
            </a:fld>
            <a:endParaRPr lang="en-US"/>
          </a:p>
        </p:txBody>
      </p:sp>
    </p:spTree>
    <p:extLst>
      <p:ext uri="{BB962C8B-B14F-4D97-AF65-F5344CB8AC3E}">
        <p14:creationId xmlns:p14="http://schemas.microsoft.com/office/powerpoint/2010/main" val="335714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E74B10-805D-44DA-9166-4BB9AA57C93B}"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E046F-E0B2-4D22-8A3F-E57F9F2C1137}" type="slidenum">
              <a:rPr lang="en-US" smtClean="0"/>
              <a:t>‹#›</a:t>
            </a:fld>
            <a:endParaRPr lang="en-US"/>
          </a:p>
        </p:txBody>
      </p:sp>
    </p:spTree>
    <p:extLst>
      <p:ext uri="{BB962C8B-B14F-4D97-AF65-F5344CB8AC3E}">
        <p14:creationId xmlns:p14="http://schemas.microsoft.com/office/powerpoint/2010/main" val="205931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74B10-805D-44DA-9166-4BB9AA57C93B}"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E046F-E0B2-4D22-8A3F-E57F9F2C1137}" type="slidenum">
              <a:rPr lang="en-US" smtClean="0"/>
              <a:t>‹#›</a:t>
            </a:fld>
            <a:endParaRPr lang="en-US"/>
          </a:p>
        </p:txBody>
      </p:sp>
    </p:spTree>
    <p:extLst>
      <p:ext uri="{BB962C8B-B14F-4D97-AF65-F5344CB8AC3E}">
        <p14:creationId xmlns:p14="http://schemas.microsoft.com/office/powerpoint/2010/main" val="285656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E74B10-805D-44DA-9166-4BB9AA57C93B}"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E046F-E0B2-4D22-8A3F-E57F9F2C1137}" type="slidenum">
              <a:rPr lang="en-US" smtClean="0"/>
              <a:t>‹#›</a:t>
            </a:fld>
            <a:endParaRPr lang="en-US"/>
          </a:p>
        </p:txBody>
      </p:sp>
    </p:spTree>
    <p:extLst>
      <p:ext uri="{BB962C8B-B14F-4D97-AF65-F5344CB8AC3E}">
        <p14:creationId xmlns:p14="http://schemas.microsoft.com/office/powerpoint/2010/main" val="360402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E74B10-805D-44DA-9166-4BB9AA57C93B}"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E046F-E0B2-4D22-8A3F-E57F9F2C1137}" type="slidenum">
              <a:rPr lang="en-US" smtClean="0"/>
              <a:t>‹#›</a:t>
            </a:fld>
            <a:endParaRPr lang="en-US"/>
          </a:p>
        </p:txBody>
      </p:sp>
    </p:spTree>
    <p:extLst>
      <p:ext uri="{BB962C8B-B14F-4D97-AF65-F5344CB8AC3E}">
        <p14:creationId xmlns:p14="http://schemas.microsoft.com/office/powerpoint/2010/main" val="204517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74B10-805D-44DA-9166-4BB9AA57C93B}" type="datetimeFigureOut">
              <a:rPr lang="en-US" smtClean="0"/>
              <a:t>9/17/2021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E046F-E0B2-4D22-8A3F-E57F9F2C1137}" type="slidenum">
              <a:rPr lang="en-US" smtClean="0"/>
              <a:t>‹#›</a:t>
            </a:fld>
            <a:endParaRPr lang="en-US"/>
          </a:p>
        </p:txBody>
      </p:sp>
    </p:spTree>
    <p:extLst>
      <p:ext uri="{BB962C8B-B14F-4D97-AF65-F5344CB8AC3E}">
        <p14:creationId xmlns:p14="http://schemas.microsoft.com/office/powerpoint/2010/main" val="243305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37066"/>
          </a:xfrm>
        </p:spPr>
        <p:txBody>
          <a:bodyPr>
            <a:normAutofit fontScale="90000"/>
          </a:bodyPr>
          <a:lstStyle/>
          <a:p>
            <a:r>
              <a:rPr lang="en-US" b="1" u="sng" dirty="0" smtClean="0"/>
              <a:t>ACID RAIN</a:t>
            </a:r>
            <a:endParaRPr lang="en-US" b="1" u="sng" dirty="0"/>
          </a:p>
        </p:txBody>
      </p:sp>
      <p:sp>
        <p:nvSpPr>
          <p:cNvPr id="3" name="Subtitle 2"/>
          <p:cNvSpPr>
            <a:spLocks noGrp="1"/>
          </p:cNvSpPr>
          <p:nvPr>
            <p:ph type="subTitle" idx="1"/>
          </p:nvPr>
        </p:nvSpPr>
        <p:spPr>
          <a:xfrm>
            <a:off x="1524000" y="1959429"/>
            <a:ext cx="9144000" cy="3298371"/>
          </a:xfrm>
        </p:spPr>
        <p:txBody>
          <a:bodyPr>
            <a:normAutofit/>
          </a:bodyPr>
          <a:lstStyle/>
          <a:p>
            <a:pPr algn="l"/>
            <a:r>
              <a:rPr lang="en-US" sz="2800" dirty="0" smtClean="0"/>
              <a:t>Acid rain, or acid deposition, is a broad term that includes any form of </a:t>
            </a:r>
            <a:r>
              <a:rPr lang="en-US" sz="2800" b="1" dirty="0" smtClean="0"/>
              <a:t>precipitation with acidic components</a:t>
            </a:r>
            <a:r>
              <a:rPr lang="en-US" sz="2800" dirty="0" smtClean="0"/>
              <a:t>, such as sulfuric or nitric acid that fall to the ground from the atmosphere in wet or dry forms.  </a:t>
            </a:r>
          </a:p>
          <a:p>
            <a:pPr algn="l"/>
            <a:endParaRPr lang="en-US" sz="2800" dirty="0"/>
          </a:p>
          <a:p>
            <a:pPr algn="l"/>
            <a:r>
              <a:rPr lang="en-US" sz="2800" dirty="0" smtClean="0"/>
              <a:t>This can include rain, snow, fog, hail or even dust that is acidic. </a:t>
            </a:r>
          </a:p>
          <a:p>
            <a:pPr algn="l"/>
            <a:endParaRPr lang="en-US" sz="2800" dirty="0"/>
          </a:p>
        </p:txBody>
      </p:sp>
    </p:spTree>
    <p:extLst>
      <p:ext uri="{BB962C8B-B14F-4D97-AF65-F5344CB8AC3E}">
        <p14:creationId xmlns:p14="http://schemas.microsoft.com/office/powerpoint/2010/main" val="3006502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789"/>
          </a:xfrm>
        </p:spPr>
        <p:txBody>
          <a:bodyPr>
            <a:normAutofit fontScale="90000"/>
          </a:bodyPr>
          <a:lstStyle/>
          <a:p>
            <a:endParaRPr lang="en-US" dirty="0"/>
          </a:p>
        </p:txBody>
      </p:sp>
      <p:sp>
        <p:nvSpPr>
          <p:cNvPr id="3" name="Content Placeholder 2"/>
          <p:cNvSpPr>
            <a:spLocks noGrp="1"/>
          </p:cNvSpPr>
          <p:nvPr>
            <p:ph idx="1"/>
          </p:nvPr>
        </p:nvSpPr>
        <p:spPr>
          <a:xfrm>
            <a:off x="838200" y="522514"/>
            <a:ext cx="10515600" cy="5654449"/>
          </a:xfrm>
        </p:spPr>
        <p:txBody>
          <a:bodyPr>
            <a:normAutofit/>
          </a:bodyPr>
          <a:lstStyle/>
          <a:p>
            <a:endParaRPr lang="en-US" dirty="0"/>
          </a:p>
          <a:p>
            <a:r>
              <a:rPr lang="en-US" dirty="0" smtClean="0"/>
              <a:t>Small </a:t>
            </a:r>
            <a:r>
              <a:rPr lang="en-US" dirty="0"/>
              <a:t>concentrations of methyl mercury present in phytoplankton and zooplankton accumulate in the fat cells of the animals that consume them. Since animals at higher tiers of the food chain must always consume large numbers of organisms from lower ones, the concentrations of methyl mercury in top predators, which often include humans, increase to levels where they could become harmful. The bioaccumulation of methyl mercury in the tissues of fishes is the leading reason for government health advisories that recommend reduced consumption of fish from fresh and marine waters.</a:t>
            </a:r>
            <a:endParaRPr lang="en-US" dirty="0"/>
          </a:p>
        </p:txBody>
      </p:sp>
    </p:spTree>
    <p:extLst>
      <p:ext uri="{BB962C8B-B14F-4D97-AF65-F5344CB8AC3E}">
        <p14:creationId xmlns:p14="http://schemas.microsoft.com/office/powerpoint/2010/main" val="1546710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p:cNvSpPr>
            <a:spLocks noGrp="1"/>
          </p:cNvSpPr>
          <p:nvPr>
            <p:ph idx="1"/>
          </p:nvPr>
        </p:nvSpPr>
        <p:spPr>
          <a:xfrm>
            <a:off x="838200" y="537029"/>
            <a:ext cx="10515600" cy="5639934"/>
          </a:xfrm>
        </p:spPr>
        <p:txBody>
          <a:bodyPr>
            <a:normAutofit/>
          </a:bodyPr>
          <a:lstStyle/>
          <a:p>
            <a:r>
              <a:rPr lang="en-US" dirty="0"/>
              <a:t>W</a:t>
            </a:r>
            <a:r>
              <a:rPr lang="en-US" dirty="0" smtClean="0"/>
              <a:t>ith </a:t>
            </a:r>
            <a:r>
              <a:rPr lang="en-US" dirty="0"/>
              <a:t>rising acidity in aquatic environments, aluminum can damage fish gills and thus impair respiration. In the Adirondack Mountain region of New York state, research has shown that the number of fish species drops from five in lakes with a pH of 6.0 to 7.0 to only one in lakes with a pH of 4.0 to 4.5. Other organisms are also negatively affected, so that acidified bodies of water lose plant and animal diversity overall</a:t>
            </a:r>
            <a:r>
              <a:rPr lang="en-US" dirty="0" smtClean="0"/>
              <a:t>.</a:t>
            </a:r>
          </a:p>
          <a:p>
            <a:r>
              <a:rPr lang="en-US" dirty="0" smtClean="0"/>
              <a:t>Acid </a:t>
            </a:r>
            <a:r>
              <a:rPr lang="en-US" dirty="0"/>
              <a:t>rain can also have a damaging effect on many objects, including buildings, statues, monuments, and cars. The chemicals found in acid rain can cause paint to peel and stone statues to begin to appear old and worn down, which reduces their value and beauty</a:t>
            </a:r>
            <a:r>
              <a:rPr lang="en-US" dirty="0" smtClean="0"/>
              <a:t>.</a:t>
            </a:r>
          </a:p>
          <a:p>
            <a:endParaRPr lang="en-US" dirty="0"/>
          </a:p>
          <a:p>
            <a:endParaRPr lang="en-US" dirty="0" smtClean="0"/>
          </a:p>
          <a:p>
            <a:endParaRPr lang="en-US" dirty="0"/>
          </a:p>
        </p:txBody>
      </p:sp>
    </p:spTree>
    <p:extLst>
      <p:ext uri="{BB962C8B-B14F-4D97-AF65-F5344CB8AC3E}">
        <p14:creationId xmlns:p14="http://schemas.microsoft.com/office/powerpoint/2010/main" val="3257431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789"/>
          </a:xfrm>
        </p:spPr>
        <p:txBody>
          <a:bodyPr>
            <a:normAutofit fontScale="90000"/>
          </a:bodyPr>
          <a:lstStyle/>
          <a:p>
            <a:endParaRPr lang="en-US" dirty="0"/>
          </a:p>
        </p:txBody>
      </p:sp>
      <p:sp>
        <p:nvSpPr>
          <p:cNvPr id="3" name="Content Placeholder 2"/>
          <p:cNvSpPr>
            <a:spLocks noGrp="1"/>
          </p:cNvSpPr>
          <p:nvPr>
            <p:ph idx="1"/>
          </p:nvPr>
        </p:nvSpPr>
        <p:spPr>
          <a:xfrm>
            <a:off x="838200" y="580571"/>
            <a:ext cx="10515600" cy="5596392"/>
          </a:xfrm>
        </p:spPr>
        <p:txBody>
          <a:bodyPr/>
          <a:lstStyle/>
          <a:p>
            <a:r>
              <a:rPr lang="en-US" dirty="0"/>
              <a:t>Acid deposition may influence the geology of some regions. A 2018 study examining the 2009 </a:t>
            </a:r>
            <a:r>
              <a:rPr lang="en-US" dirty="0" err="1"/>
              <a:t>Jiweishan</a:t>
            </a:r>
            <a:r>
              <a:rPr lang="en-US" dirty="0"/>
              <a:t> landslide in southwest China proposed that acid rain may have weakened a layer of shale that separated the rock layers containing an aquifer above from the rock layers containing a mine below, which caused a large mass of rock to </a:t>
            </a:r>
            <a:r>
              <a:rPr lang="en-US" dirty="0" smtClean="0"/>
              <a:t>slip </a:t>
            </a:r>
            <a:r>
              <a:rPr lang="en-US" dirty="0"/>
              <a:t>off the mountainside and kill 74 people</a:t>
            </a:r>
            <a:r>
              <a:rPr lang="en-US" dirty="0" smtClean="0"/>
              <a:t>.</a:t>
            </a:r>
          </a:p>
          <a:p>
            <a:r>
              <a:rPr lang="en-US" dirty="0" smtClean="0"/>
              <a:t>Watch </a:t>
            </a:r>
            <a:r>
              <a:rPr lang="en-US" dirty="0"/>
              <a:t>acid rain video </a:t>
            </a:r>
            <a:r>
              <a:rPr lang="en-US" dirty="0" smtClean="0"/>
              <a:t>on</a:t>
            </a:r>
          </a:p>
          <a:p>
            <a:pPr marL="0" indent="0">
              <a:buNone/>
            </a:pPr>
            <a:r>
              <a:rPr lang="en-US" dirty="0"/>
              <a:t> </a:t>
            </a:r>
            <a:r>
              <a:rPr lang="en-US" dirty="0" smtClean="0"/>
              <a:t>  </a:t>
            </a:r>
            <a:r>
              <a:rPr lang="en-US" dirty="0"/>
              <a:t>https://youtu.be/Nf8cuvl62Vc</a:t>
            </a:r>
          </a:p>
        </p:txBody>
      </p:sp>
    </p:spTree>
    <p:extLst>
      <p:ext uri="{BB962C8B-B14F-4D97-AF65-F5344CB8AC3E}">
        <p14:creationId xmlns:p14="http://schemas.microsoft.com/office/powerpoint/2010/main" val="3139575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304"/>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393371" y="435429"/>
            <a:ext cx="9564915" cy="6241141"/>
          </a:xfrm>
          <a:prstGeom prst="rect">
            <a:avLst/>
          </a:prstGeom>
        </p:spPr>
      </p:pic>
    </p:spTree>
    <p:extLst>
      <p:ext uri="{BB962C8B-B14F-4D97-AF65-F5344CB8AC3E}">
        <p14:creationId xmlns:p14="http://schemas.microsoft.com/office/powerpoint/2010/main" val="512718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7469"/>
          </a:xfrm>
        </p:spPr>
        <p:txBody>
          <a:bodyPr/>
          <a:lstStyle/>
          <a:p>
            <a:r>
              <a:rPr lang="en-US" u="sng" dirty="0" smtClean="0"/>
              <a:t>Causes of acid rain</a:t>
            </a:r>
            <a:endParaRPr lang="en-US" u="sng" dirty="0"/>
          </a:p>
        </p:txBody>
      </p:sp>
      <p:sp>
        <p:nvSpPr>
          <p:cNvPr id="3" name="Content Placeholder 2"/>
          <p:cNvSpPr>
            <a:spLocks noGrp="1"/>
          </p:cNvSpPr>
          <p:nvPr>
            <p:ph idx="1"/>
          </p:nvPr>
        </p:nvSpPr>
        <p:spPr>
          <a:xfrm>
            <a:off x="838200" y="1162594"/>
            <a:ext cx="10515600" cy="5014369"/>
          </a:xfrm>
        </p:spPr>
        <p:txBody>
          <a:bodyPr>
            <a:normAutofit lnSpcReduction="10000"/>
          </a:bodyPr>
          <a:lstStyle/>
          <a:p>
            <a:r>
              <a:rPr lang="en-US" dirty="0" smtClean="0"/>
              <a:t>Acid rain results when sulfur dioxide (SO2) and nitrogen oxides (NOX) are emitted into the atmosphere and transported by wind and air currents. </a:t>
            </a:r>
          </a:p>
          <a:p>
            <a:r>
              <a:rPr lang="en-US" dirty="0" smtClean="0"/>
              <a:t>The SO2 and NOX react with water, oxygen and other chemicals to form sulfuric and nitric acids.  These then mix with water and other materials before falling to the ground.</a:t>
            </a:r>
          </a:p>
          <a:p>
            <a:r>
              <a:rPr lang="pt-BR" dirty="0" smtClean="0"/>
              <a:t>SO2 + H2O »»» H2SO3</a:t>
            </a:r>
          </a:p>
          <a:p>
            <a:r>
              <a:rPr lang="pt-BR" dirty="0" smtClean="0"/>
              <a:t>H2SO3 + 1/2O2 »»» H2SO4</a:t>
            </a:r>
          </a:p>
          <a:p>
            <a:r>
              <a:rPr lang="pt-BR" dirty="0" smtClean="0"/>
              <a:t>NO + 1/2O2 »»» NO2</a:t>
            </a:r>
          </a:p>
          <a:p>
            <a:r>
              <a:rPr lang="pt-BR" dirty="0" smtClean="0"/>
              <a:t>2NO2 + H2O »»» HNO2 + HNO3</a:t>
            </a:r>
          </a:p>
          <a:p>
            <a:r>
              <a:rPr lang="pt-BR" dirty="0" smtClean="0"/>
              <a:t>NO2 + OH »»» HNO3</a:t>
            </a:r>
            <a:endParaRPr lang="en-US" dirty="0" smtClean="0"/>
          </a:p>
        </p:txBody>
      </p:sp>
    </p:spTree>
    <p:extLst>
      <p:ext uri="{BB962C8B-B14F-4D97-AF65-F5344CB8AC3E}">
        <p14:creationId xmlns:p14="http://schemas.microsoft.com/office/powerpoint/2010/main" val="3042028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0246"/>
          </a:xfrm>
        </p:spPr>
        <p:txBody>
          <a:bodyPr>
            <a:normAutofit fontScale="90000"/>
          </a:bodyPr>
          <a:lstStyle/>
          <a:p>
            <a:r>
              <a:rPr lang="en-US" dirty="0" smtClean="0"/>
              <a:t>Illustration of acid rain formation</a:t>
            </a:r>
            <a:endParaRPr lang="en-US" dirty="0"/>
          </a:p>
        </p:txBody>
      </p:sp>
      <p:pic>
        <p:nvPicPr>
          <p:cNvPr id="4" name="Content Placeholder 3"/>
          <p:cNvPicPr>
            <a:picLocks noGrp="1" noChangeAspect="1"/>
          </p:cNvPicPr>
          <p:nvPr>
            <p:ph idx="1"/>
          </p:nvPr>
        </p:nvPicPr>
        <p:blipFill>
          <a:blip r:embed="rId2"/>
          <a:stretch>
            <a:fillRect/>
          </a:stretch>
        </p:blipFill>
        <p:spPr>
          <a:xfrm>
            <a:off x="986971" y="885371"/>
            <a:ext cx="10366829" cy="5471886"/>
          </a:xfrm>
          <a:prstGeom prst="rect">
            <a:avLst/>
          </a:prstGeom>
        </p:spPr>
      </p:pic>
    </p:spTree>
    <p:extLst>
      <p:ext uri="{BB962C8B-B14F-4D97-AF65-F5344CB8AC3E}">
        <p14:creationId xmlns:p14="http://schemas.microsoft.com/office/powerpoint/2010/main" val="1468469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846"/>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986972" y="711199"/>
            <a:ext cx="10366828" cy="5646057"/>
          </a:xfrm>
          <a:prstGeom prst="rect">
            <a:avLst/>
          </a:prstGeom>
        </p:spPr>
      </p:pic>
    </p:spTree>
    <p:extLst>
      <p:ext uri="{BB962C8B-B14F-4D97-AF65-F5344CB8AC3E}">
        <p14:creationId xmlns:p14="http://schemas.microsoft.com/office/powerpoint/2010/main" val="799358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p:cNvSpPr>
            <a:spLocks noGrp="1"/>
          </p:cNvSpPr>
          <p:nvPr>
            <p:ph idx="1"/>
          </p:nvPr>
        </p:nvSpPr>
        <p:spPr>
          <a:xfrm>
            <a:off x="838200" y="551543"/>
            <a:ext cx="10515600" cy="5625420"/>
          </a:xfrm>
        </p:spPr>
        <p:txBody>
          <a:bodyPr>
            <a:normAutofit lnSpcReduction="10000"/>
          </a:bodyPr>
          <a:lstStyle/>
          <a:p>
            <a:pPr marL="0" indent="0">
              <a:buNone/>
            </a:pPr>
            <a:r>
              <a:rPr lang="en-US" dirty="0" smtClean="0"/>
              <a:t>While a small portion of the SO2 and NOX that cause acid rain is from </a:t>
            </a:r>
            <a:r>
              <a:rPr lang="en-US" b="1" dirty="0" smtClean="0"/>
              <a:t>natural sources </a:t>
            </a:r>
            <a:r>
              <a:rPr lang="en-US" dirty="0" smtClean="0"/>
              <a:t>such as volcanoes, forest fires, bacterial action in soils and lightening, most of it comes from the </a:t>
            </a:r>
            <a:r>
              <a:rPr lang="en-US" b="1" dirty="0" smtClean="0"/>
              <a:t>burning of fossil fuels</a:t>
            </a:r>
            <a:r>
              <a:rPr lang="en-US" dirty="0" smtClean="0"/>
              <a:t>. </a:t>
            </a:r>
          </a:p>
          <a:p>
            <a:pPr marL="0" indent="0">
              <a:buNone/>
            </a:pPr>
            <a:endParaRPr lang="en-US" dirty="0" smtClean="0"/>
          </a:p>
          <a:p>
            <a:pPr marL="0" indent="0">
              <a:buNone/>
            </a:pPr>
            <a:r>
              <a:rPr lang="en-US" dirty="0" smtClean="0"/>
              <a:t>The major sources of SO2 and NOX in the atmosphere are:</a:t>
            </a:r>
          </a:p>
          <a:p>
            <a:r>
              <a:rPr lang="en-US" dirty="0" smtClean="0"/>
              <a:t>Burning of fossil fuels to generate electricity.  </a:t>
            </a:r>
            <a:endParaRPr lang="en-US" dirty="0" smtClean="0"/>
          </a:p>
          <a:p>
            <a:r>
              <a:rPr lang="en-US" dirty="0" smtClean="0"/>
              <a:t>Two </a:t>
            </a:r>
            <a:r>
              <a:rPr lang="en-US" dirty="0" smtClean="0"/>
              <a:t>thirds of SO2 and one fourth of NOX in the atmosphere come from electric power generators.</a:t>
            </a:r>
          </a:p>
          <a:p>
            <a:r>
              <a:rPr lang="en-US" dirty="0" smtClean="0"/>
              <a:t>Vehicles and heavy equipment.</a:t>
            </a:r>
          </a:p>
          <a:p>
            <a:r>
              <a:rPr lang="en-US" dirty="0" smtClean="0"/>
              <a:t>Manufacturing, oil refineries and other industries.</a:t>
            </a:r>
          </a:p>
          <a:p>
            <a:r>
              <a:rPr lang="en-US" dirty="0" smtClean="0"/>
              <a:t>Winds can blow SO2 and NOX over long distances and across borders making acid rain a problem for everyone and not just those who live close to these sources. </a:t>
            </a:r>
          </a:p>
          <a:p>
            <a:endParaRPr lang="en-US" dirty="0"/>
          </a:p>
        </p:txBody>
      </p:sp>
    </p:spTree>
    <p:extLst>
      <p:ext uri="{BB962C8B-B14F-4D97-AF65-F5344CB8AC3E}">
        <p14:creationId xmlns:p14="http://schemas.microsoft.com/office/powerpoint/2010/main" val="97673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2132"/>
          </a:xfrm>
        </p:spPr>
        <p:txBody>
          <a:bodyPr>
            <a:normAutofit/>
          </a:bodyPr>
          <a:lstStyle/>
          <a:p>
            <a:r>
              <a:rPr lang="en-US" u="sng" dirty="0" smtClean="0"/>
              <a:t>Effects of acid rain</a:t>
            </a:r>
            <a:endParaRPr lang="en-US" u="sng" dirty="0"/>
          </a:p>
        </p:txBody>
      </p:sp>
      <p:sp>
        <p:nvSpPr>
          <p:cNvPr id="3" name="Content Placeholder 2"/>
          <p:cNvSpPr>
            <a:spLocks noGrp="1"/>
          </p:cNvSpPr>
          <p:nvPr>
            <p:ph idx="1"/>
          </p:nvPr>
        </p:nvSpPr>
        <p:spPr>
          <a:xfrm>
            <a:off x="838200" y="1117600"/>
            <a:ext cx="10515600" cy="5059363"/>
          </a:xfrm>
        </p:spPr>
        <p:txBody>
          <a:bodyPr>
            <a:normAutofit/>
          </a:bodyPr>
          <a:lstStyle/>
          <a:p>
            <a:pPr marL="0" indent="0">
              <a:buNone/>
            </a:pPr>
            <a:r>
              <a:rPr lang="en-US" dirty="0"/>
              <a:t>Winds can blow SO2 and NOX over long distances and across borders making acid rain a problem for everyone and not just those who live close to these sources. </a:t>
            </a:r>
            <a:endParaRPr lang="en-US" dirty="0" smtClean="0"/>
          </a:p>
          <a:p>
            <a:r>
              <a:rPr lang="en-US" dirty="0"/>
              <a:t>Acid rain can be extremely harmful to forests. Acid rain that seeps into the ground can dissolve nutrients, such as magnesium and calcium, that trees need to be healthy. </a:t>
            </a:r>
            <a:endParaRPr lang="en-US" dirty="0" smtClean="0"/>
          </a:p>
          <a:p>
            <a:r>
              <a:rPr lang="en-US" dirty="0" smtClean="0"/>
              <a:t>Acid rain also causes aluminum, bound to soil particles and rock, in its toxic dissolved form to be released into the soil, which makes it difficult for trees to take up water. </a:t>
            </a:r>
          </a:p>
          <a:p>
            <a:endParaRPr lang="en-US" dirty="0"/>
          </a:p>
        </p:txBody>
      </p:sp>
    </p:spTree>
    <p:extLst>
      <p:ext uri="{BB962C8B-B14F-4D97-AF65-F5344CB8AC3E}">
        <p14:creationId xmlns:p14="http://schemas.microsoft.com/office/powerpoint/2010/main" val="401521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33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117599" y="623888"/>
            <a:ext cx="10101943" cy="5553075"/>
          </a:xfrm>
          <a:prstGeom prst="rect">
            <a:avLst/>
          </a:prstGeom>
        </p:spPr>
      </p:pic>
    </p:spTree>
    <p:extLst>
      <p:ext uri="{BB962C8B-B14F-4D97-AF65-F5344CB8AC3E}">
        <p14:creationId xmlns:p14="http://schemas.microsoft.com/office/powerpoint/2010/main" val="1772706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p:cNvSpPr>
            <a:spLocks noGrp="1"/>
          </p:cNvSpPr>
          <p:nvPr>
            <p:ph idx="1"/>
          </p:nvPr>
        </p:nvSpPr>
        <p:spPr>
          <a:xfrm>
            <a:off x="838200" y="711200"/>
            <a:ext cx="10515600" cy="5465764"/>
          </a:xfrm>
        </p:spPr>
        <p:txBody>
          <a:bodyPr/>
          <a:lstStyle/>
          <a:p>
            <a:r>
              <a:rPr lang="en-US" dirty="0" smtClean="0"/>
              <a:t>Without </a:t>
            </a:r>
            <a:r>
              <a:rPr lang="en-US" dirty="0"/>
              <a:t>pollution or acid rain, most lakes and streams would have a pH level near 6.5. Acid rain, however, has caused many lakes and streams in the northeast United States and certain other places to have much lower pH levels. </a:t>
            </a:r>
            <a:endParaRPr lang="en-US" dirty="0" smtClean="0"/>
          </a:p>
          <a:p>
            <a:r>
              <a:rPr lang="en-US" dirty="0" smtClean="0"/>
              <a:t>In </a:t>
            </a:r>
            <a:r>
              <a:rPr lang="en-US" dirty="0"/>
              <a:t>addition, aluminum that is released into the soil eventually ends up in lakes and streams. </a:t>
            </a:r>
            <a:endParaRPr lang="en-US" dirty="0" smtClean="0"/>
          </a:p>
          <a:p>
            <a:r>
              <a:rPr lang="en-US" dirty="0" smtClean="0"/>
              <a:t>This </a:t>
            </a:r>
            <a:r>
              <a:rPr lang="en-US" dirty="0"/>
              <a:t>increase in acidity and aluminum levels can be deadly to aquatic wildlife, including phytoplankton, mayflies, rainbow trout, small mouth bass, frogs, spotted salamanders, crayfish, and other creatures that are part of the food web</a:t>
            </a:r>
          </a:p>
        </p:txBody>
      </p:sp>
    </p:spTree>
    <p:extLst>
      <p:ext uri="{BB962C8B-B14F-4D97-AF65-F5344CB8AC3E}">
        <p14:creationId xmlns:p14="http://schemas.microsoft.com/office/powerpoint/2010/main" val="529394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304"/>
          </a:xfrm>
        </p:spPr>
        <p:txBody>
          <a:bodyPr>
            <a:normAutofit fontScale="90000"/>
          </a:bodyPr>
          <a:lstStyle/>
          <a:p>
            <a:endParaRPr lang="en-US" dirty="0"/>
          </a:p>
        </p:txBody>
      </p:sp>
      <p:sp>
        <p:nvSpPr>
          <p:cNvPr id="3" name="Content Placeholder 2"/>
          <p:cNvSpPr>
            <a:spLocks noGrp="1"/>
          </p:cNvSpPr>
          <p:nvPr>
            <p:ph idx="1"/>
          </p:nvPr>
        </p:nvSpPr>
        <p:spPr>
          <a:xfrm>
            <a:off x="838200" y="682171"/>
            <a:ext cx="10515600" cy="5494792"/>
          </a:xfrm>
        </p:spPr>
        <p:txBody>
          <a:bodyPr>
            <a:normAutofit lnSpcReduction="10000"/>
          </a:bodyPr>
          <a:lstStyle/>
          <a:p>
            <a:r>
              <a:rPr lang="en-US" dirty="0"/>
              <a:t>Trees that are located in mountainous regions at higher elevations, such as spruce or fir trees, are at greater risk because they are exposed to acidic clouds and fog, which contain greater amounts of acid than rain or snow. The acidic clouds and fog strip important nutrients from their leaves and needles. This loss of nutrients makes it easier for infections, insects, and cold weather to damage trees and forests</a:t>
            </a:r>
            <a:r>
              <a:rPr lang="en-US" dirty="0" smtClean="0"/>
              <a:t>.</a:t>
            </a:r>
          </a:p>
          <a:p>
            <a:r>
              <a:rPr lang="en-US" dirty="0"/>
              <a:t>High acidity, especially from sulfur deposition, can accelerate the conversion of elemental mercury to its deadliest form: methyl mercury, a neurological toxin. This mostly occurs in wetlands and water-saturated soils where low-oxygen environments provide ideal conditions for the formation of methyl mercury by bacteria. Methyl mercury concentrates in organisms as it moves up the food chain, a phenomenon known as </a:t>
            </a:r>
            <a:r>
              <a:rPr lang="en-US" b="1" dirty="0"/>
              <a:t>bioaccumulation. </a:t>
            </a:r>
          </a:p>
          <a:p>
            <a:endParaRPr lang="en-US" dirty="0"/>
          </a:p>
        </p:txBody>
      </p:sp>
    </p:spTree>
    <p:extLst>
      <p:ext uri="{BB962C8B-B14F-4D97-AF65-F5344CB8AC3E}">
        <p14:creationId xmlns:p14="http://schemas.microsoft.com/office/powerpoint/2010/main" val="4180372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940</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ACID RAIN</vt:lpstr>
      <vt:lpstr>Causes of acid rain</vt:lpstr>
      <vt:lpstr>Illustration of acid rain formation</vt:lpstr>
      <vt:lpstr>PowerPoint Presentation</vt:lpstr>
      <vt:lpstr>PowerPoint Presentation</vt:lpstr>
      <vt:lpstr>Effects of acid 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ACID RAIN</dc:title>
  <dc:creator>Windows User</dc:creator>
  <cp:lastModifiedBy>Windows User</cp:lastModifiedBy>
  <cp:revision>11</cp:revision>
  <dcterms:created xsi:type="dcterms:W3CDTF">2021-09-16T21:58:55Z</dcterms:created>
  <dcterms:modified xsi:type="dcterms:W3CDTF">2021-09-17T08:11:15Z</dcterms:modified>
</cp:coreProperties>
</file>