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48" r:id="rId3"/>
    <p:sldId id="351" r:id="rId4"/>
    <p:sldId id="335" r:id="rId5"/>
    <p:sldId id="349" r:id="rId6"/>
    <p:sldId id="352" r:id="rId7"/>
    <p:sldId id="359" r:id="rId8"/>
    <p:sldId id="353" r:id="rId9"/>
    <p:sldId id="354" r:id="rId10"/>
    <p:sldId id="355" r:id="rId11"/>
    <p:sldId id="418" r:id="rId12"/>
    <p:sldId id="363" r:id="rId13"/>
    <p:sldId id="415" r:id="rId14"/>
    <p:sldId id="423" r:id="rId15"/>
    <p:sldId id="424" r:id="rId16"/>
    <p:sldId id="364" r:id="rId17"/>
    <p:sldId id="362" r:id="rId18"/>
    <p:sldId id="365" r:id="rId19"/>
    <p:sldId id="369" r:id="rId20"/>
    <p:sldId id="366" r:id="rId21"/>
    <p:sldId id="419" r:id="rId22"/>
    <p:sldId id="420" r:id="rId23"/>
    <p:sldId id="430" r:id="rId24"/>
    <p:sldId id="431" r:id="rId25"/>
    <p:sldId id="432" r:id="rId26"/>
    <p:sldId id="436" r:id="rId27"/>
    <p:sldId id="437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65" r:id="rId44"/>
    <p:sldId id="454" r:id="rId45"/>
    <p:sldId id="455" r:id="rId46"/>
    <p:sldId id="456" r:id="rId47"/>
    <p:sldId id="457" r:id="rId48"/>
    <p:sldId id="458" r:id="rId49"/>
    <p:sldId id="459" r:id="rId50"/>
    <p:sldId id="460" r:id="rId51"/>
    <p:sldId id="461" r:id="rId52"/>
    <p:sldId id="462" r:id="rId53"/>
    <p:sldId id="463" r:id="rId54"/>
    <p:sldId id="464" r:id="rId55"/>
    <p:sldId id="466" r:id="rId5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AE6F94-3377-460B-867C-DD1A819167EA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813495-E767-40DE-8993-FD8CCB754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33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9544F1-F4B2-4544-8193-9CA89673879B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FDEACE-4F30-440E-8BEB-173415E04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25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4BDE-E7EE-4EA3-B479-672615F8B07D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A8F6-8228-4B4F-BAC2-456CD59726FD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2533-EF97-4EDF-B43A-B5C10BBD6E96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3D50-E751-4580-91F5-CAE3B86F9451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68F1-060D-4D78-BF8C-66D9CA7537DE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7E2-A7CE-4430-854E-D812D8F88CEA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605-6A47-46AC-800A-58AF4C93E6B8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DDF-2301-4F5B-BE67-B9CD7C7D9F19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A29B-8446-4127-8847-4A8A81AA79FE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624C-3356-4FA2-AA2D-C3CCBF07A692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B724-7BA5-410F-B404-7ACA2ED194D2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REACTOR DESIGN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95600"/>
            <a:ext cx="5867400" cy="8382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LECTURE TWO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DA4-0D36-41F6-8BC9-D21A1D401233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5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8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609600"/>
            <a:ext cx="8229600" cy="4525963"/>
          </a:xfrm>
          <a:blipFill rotWithShape="1">
            <a:blip r:embed="rId2" cstate="print"/>
            <a:stretch>
              <a:fillRect l="-2222" b="-1509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2882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7630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 smtClean="0"/>
                  <a:t>Equation </a:t>
                </a:r>
                <a:r>
                  <a:rPr lang="en-US" sz="4000" i="1" dirty="0"/>
                  <a:t>(i)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is the mole balance equation for the </a:t>
                </a:r>
                <a:r>
                  <a:rPr lang="en-US" sz="4000" dirty="0"/>
                  <a:t>CSTR volume required to reduce the entering mole flow rate from F</a:t>
                </a:r>
                <a:r>
                  <a:rPr lang="en-US" sz="4000" baseline="-25000" dirty="0"/>
                  <a:t>A0</a:t>
                </a:r>
                <a:r>
                  <a:rPr lang="en-US" sz="4000" dirty="0"/>
                  <a:t> to F</a:t>
                </a:r>
                <a:r>
                  <a:rPr lang="en-US" sz="4000" baseline="-25000" dirty="0"/>
                  <a:t>A</a:t>
                </a:r>
                <a:r>
                  <a:rPr lang="en-US" sz="4000" dirty="0"/>
                  <a:t> when species </a:t>
                </a:r>
                <a:r>
                  <a:rPr lang="en-US" sz="4000" i="1" dirty="0"/>
                  <a:t>A</a:t>
                </a:r>
                <a:r>
                  <a:rPr lang="en-US" sz="4000" dirty="0"/>
                  <a:t> is reacting at a rate of –</a:t>
                </a:r>
                <a:r>
                  <a:rPr lang="en-US" sz="4000" i="1" dirty="0" err="1"/>
                  <a:t>r</a:t>
                </a:r>
                <a:r>
                  <a:rPr lang="en-US" sz="4000" i="1" baseline="-25000" dirty="0" err="1"/>
                  <a:t>A</a:t>
                </a:r>
                <a:r>
                  <a:rPr lang="en-US" sz="4000" dirty="0" err="1"/>
                  <a:t>.</a:t>
                </a:r>
                <a:r>
                  <a:rPr lang="en-US" sz="4000" dirty="0"/>
                  <a:t> </a:t>
                </a:r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r>
                  <a:rPr lang="en-US" sz="4000" dirty="0" smtClean="0"/>
                  <a:t>If x is conversion: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𝑚𝑜𝑙𝑒𝑠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𝑟𝑒𝑎𝑐𝑡𝑒𝑑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𝑚𝑜𝑙𝑒𝑠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𝑐h𝑎𝑟𝑔𝑒𝑑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 smtClean="0"/>
              </a:p>
              <a:p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763000" cy="6096000"/>
              </a:xfrm>
              <a:blipFill rotWithShape="1">
                <a:blip r:embed="rId2" cstate="print"/>
                <a:stretch>
                  <a:fillRect l="-2227" t="-1800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42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7630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 smtClean="0"/>
                  <a:t>From stoichiometry and rate law: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𝑔𝑒𝑛𝑒𝑟𝑎𝑡𝑖𝑜𝑛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−</m:t>
                          </m:r>
                          <m:r>
                            <a:rPr lang="en-US" sz="4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−</m:t>
                      </m:r>
                      <m:r>
                        <a:rPr lang="en-US" sz="40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𝑐𝑜𝑛𝑠𝑢𝑝𝑡𝑖𝑜𝑛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r>
                  <a:rPr lang="en-US" sz="4000" dirty="0"/>
                  <a:t>Equation (</a:t>
                </a:r>
                <a:r>
                  <a:rPr lang="en-US" sz="4000" dirty="0" err="1"/>
                  <a:t>i</a:t>
                </a:r>
                <a:r>
                  <a:rPr lang="en-US" sz="4000" dirty="0"/>
                  <a:t>) becomes: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𝑉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𝐹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−</m:t>
                          </m:r>
                          <m:r>
                            <a:rPr lang="en-US" sz="4000" i="1">
                              <a:latin typeface="Cambria Math"/>
                            </a:rPr>
                            <m:t>𝐹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𝐹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−</m:t>
                          </m:r>
                          <m:r>
                            <a:rPr lang="en-US" sz="4000" i="1">
                              <a:latin typeface="Cambria Math"/>
                            </a:rPr>
                            <m:t>𝐹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(1−</m:t>
                          </m:r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(1−</m:t>
                          </m:r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endParaRPr lang="en-US" sz="4000" dirty="0"/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763000" cy="6096000"/>
              </a:xfrm>
              <a:blipFill rotWithShape="1">
                <a:blip r:embed="rId2" cstate="print"/>
                <a:stretch>
                  <a:fillRect l="-2227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521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8600"/>
                <a:ext cx="8915400" cy="609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⇒</m:t>
                      </m:r>
                      <m:r>
                        <a:rPr lang="en-US" sz="4000" i="1">
                          <a:latin typeface="Cambria Math"/>
                        </a:rPr>
                        <m:t>𝑉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𝐹𝑥</m:t>
                          </m:r>
                          <m:r>
                            <a:rPr lang="en-US" sz="40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𝑘</m:t>
                          </m:r>
                          <m:r>
                            <a:rPr lang="en-US" sz="40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4000" i="1"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latin typeface="Cambria Math"/>
                        </a:rPr>
                        <m:t>𝑖𝑖</m:t>
                      </m:r>
                      <m:r>
                        <a:rPr lang="en-US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/>
              </a:p>
              <a:p>
                <a:r>
                  <a:rPr lang="en-US" sz="4000" dirty="0" smtClean="0"/>
                  <a:t>Equation (ii) is design equation for CSTR in terms of conversion and volumetric flow rate</a:t>
                </a:r>
              </a:p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Study question:</a:t>
                </a:r>
              </a:p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Obtain equations similar to </a:t>
                </a:r>
                <a:r>
                  <a:rPr lang="en-US" sz="4000" dirty="0" err="1" smtClean="0">
                    <a:solidFill>
                      <a:srgbClr val="FF0000"/>
                    </a:solidFill>
                  </a:rPr>
                  <a:t>Eqn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(ii) for 2</a:t>
                </a:r>
                <a:r>
                  <a:rPr lang="en-US" sz="4000" baseline="30000" dirty="0" smtClean="0">
                    <a:solidFill>
                      <a:srgbClr val="FF0000"/>
                    </a:solidFill>
                  </a:rPr>
                  <a:t>nd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and 3</a:t>
                </a:r>
                <a:r>
                  <a:rPr lang="en-US" sz="4000" baseline="30000" dirty="0" smtClean="0">
                    <a:solidFill>
                      <a:srgbClr val="FF0000"/>
                    </a:solidFill>
                  </a:rPr>
                  <a:t>rd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order kinetics</a:t>
                </a:r>
                <a:endParaRPr lang="en-US" sz="4000" dirty="0">
                  <a:solidFill>
                    <a:srgbClr val="FF0000"/>
                  </a:solidFill>
                </a:endParaRPr>
              </a:p>
              <a:p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/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8600"/>
                <a:ext cx="8915400" cy="6096000"/>
              </a:xfrm>
              <a:blipFill rotWithShape="1">
                <a:blip r:embed="rId2" cstate="print"/>
                <a:stretch>
                  <a:fillRect l="-2392" r="-1230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10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Residence Time</a:t>
            </a:r>
            <a:endParaRPr lang="en-US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153400" cy="51054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>
                    <a:solidFill>
                      <a:schemeClr val="tx1"/>
                    </a:solidFill>
                  </a:rPr>
                  <a:t>From Equation (ii), the ratio of reactor volume to volumetric flow rate, called residence time,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,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𝐹𝑥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𝐹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𝑖𝑖𝑖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153400" cy="5105400"/>
              </a:xfrm>
              <a:blipFill rotWithShape="1">
                <a:blip r:embed="rId2" cstate="print"/>
                <a:stretch>
                  <a:fillRect l="-201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082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3600" dirty="0"/>
              <a:t>The residence time (space time), is the time required to achieve conversion, x,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Study </a:t>
            </a:r>
            <a:r>
              <a:rPr lang="en-US" sz="3600" b="1" dirty="0">
                <a:solidFill>
                  <a:srgbClr val="FF0000"/>
                </a:solidFill>
              </a:rPr>
              <a:t>question:</a:t>
            </a:r>
          </a:p>
          <a:p>
            <a:r>
              <a:rPr lang="en-US" sz="3600" dirty="0">
                <a:solidFill>
                  <a:srgbClr val="FF0000"/>
                </a:solidFill>
              </a:rPr>
              <a:t>Obtain equations similar to </a:t>
            </a:r>
            <a:r>
              <a:rPr lang="en-US" sz="3600" dirty="0" err="1">
                <a:solidFill>
                  <a:srgbClr val="FF0000"/>
                </a:solidFill>
              </a:rPr>
              <a:t>Eqn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(iii</a:t>
            </a:r>
            <a:r>
              <a:rPr lang="en-US" sz="3600" dirty="0">
                <a:solidFill>
                  <a:srgbClr val="FF0000"/>
                </a:solidFill>
              </a:rPr>
              <a:t>) for 2</a:t>
            </a:r>
            <a:r>
              <a:rPr lang="en-US" sz="3600" baseline="30000" dirty="0">
                <a:solidFill>
                  <a:srgbClr val="FF0000"/>
                </a:solidFill>
              </a:rPr>
              <a:t>nd</a:t>
            </a:r>
            <a:r>
              <a:rPr lang="en-US" sz="3600" dirty="0">
                <a:solidFill>
                  <a:srgbClr val="FF0000"/>
                </a:solidFill>
              </a:rPr>
              <a:t> and 3</a:t>
            </a:r>
            <a:r>
              <a:rPr lang="en-US" sz="3600" baseline="30000" dirty="0">
                <a:solidFill>
                  <a:srgbClr val="FF0000"/>
                </a:solidFill>
              </a:rPr>
              <a:t>rd</a:t>
            </a:r>
            <a:r>
              <a:rPr lang="en-US" sz="3600" dirty="0">
                <a:solidFill>
                  <a:srgbClr val="FF0000"/>
                </a:solidFill>
              </a:rPr>
              <a:t> order kinetics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4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28600"/>
                <a:ext cx="8991600" cy="6172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Example-1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An </a:t>
                </a:r>
                <a:r>
                  <a:rPr lang="en-US" dirty="0"/>
                  <a:t>irreversible liquid phase 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order </a:t>
                </a:r>
                <a:r>
                  <a:rPr lang="en-US" dirty="0"/>
                  <a:t>reaction shown below is carried out in a CSTR. </a:t>
                </a:r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entering concentration of A is 1 M and exiting concentration is 0.1 M. </a:t>
                </a:r>
                <a:endParaRPr lang="en-US" dirty="0" smtClean="0"/>
              </a:p>
              <a:p>
                <a:r>
                  <a:rPr lang="en-US" dirty="0" smtClean="0"/>
                  <a:t>The entering and exiting volumetric flow rate is constant at 3 dm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s</a:t>
                </a:r>
                <a:r>
                  <a:rPr lang="en-US" baseline="30000" dirty="0" smtClean="0"/>
                  <a:t>-1</a:t>
                </a:r>
                <a:endParaRPr lang="en-US" baseline="30000" dirty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the reactor volume; </a:t>
                </a:r>
                <a:endParaRPr lang="en-US" dirty="0" smtClean="0"/>
              </a:p>
              <a:p>
                <a:r>
                  <a:rPr lang="en-US" dirty="0" smtClean="0"/>
                  <a:t>Determine residence time</a:t>
                </a:r>
              </a:p>
              <a:p>
                <a:r>
                  <a:rPr lang="en-US" dirty="0" smtClean="0"/>
                  <a:t>Evaluate the conversion, k </a:t>
                </a:r>
                <a:r>
                  <a:rPr lang="en-US" dirty="0"/>
                  <a:t>= 0.03 </a:t>
                </a:r>
                <a:r>
                  <a:rPr lang="en-US" dirty="0" smtClean="0"/>
                  <a:t>s</a:t>
                </a:r>
                <a:r>
                  <a:rPr lang="en-US" baseline="30000" dirty="0" smtClean="0"/>
                  <a:t>-1</a:t>
                </a:r>
                <a:endParaRPr lang="en-US" baseline="30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28600"/>
                <a:ext cx="8991600" cy="6172200"/>
              </a:xfrm>
              <a:blipFill rotWithShape="1">
                <a:blip r:embed="rId2" cstate="print"/>
                <a:stretch>
                  <a:fillRect l="-1763" t="-1285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2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8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457200"/>
            <a:ext cx="8229600" cy="4525963"/>
          </a:xfrm>
          <a:blipFill rotWithShape="1">
            <a:blip r:embed="rId2" cstate="print"/>
            <a:stretch>
              <a:fillRect l="-1852" t="-1576" r="-1556" b="-1042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2214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457200"/>
            <a:ext cx="8229600" cy="4525963"/>
          </a:xfrm>
          <a:blipFill rotWithShape="1">
            <a:blip r:embed="rId2" cstate="print"/>
            <a:stretch>
              <a:fillRect l="-2222" t="-2022" b="-188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500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609600"/>
            <a:ext cx="8229600" cy="4525963"/>
          </a:xfrm>
          <a:blipFill rotWithShape="1">
            <a:blip r:embed="rId2" cstate="print"/>
            <a:stretch>
              <a:fillRect l="-2222" t="-202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23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Continuous Reactors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>
            <a:noAutofit/>
          </a:bodyPr>
          <a:lstStyle/>
          <a:p>
            <a:r>
              <a:rPr lang="en-US" sz="3400" dirty="0" smtClean="0"/>
              <a:t>In </a:t>
            </a:r>
            <a:r>
              <a:rPr lang="en-US" sz="3400" dirty="0"/>
              <a:t>continuous reactors the charging of reactants; chemical reactions and discharging of products occur </a:t>
            </a:r>
            <a:r>
              <a:rPr lang="en-US" sz="3400" dirty="0" smtClean="0"/>
              <a:t>simultaneously </a:t>
            </a:r>
            <a:r>
              <a:rPr lang="en-US" sz="3400" dirty="0"/>
              <a:t>and continuously. </a:t>
            </a:r>
            <a:endParaRPr lang="en-US" sz="3400" dirty="0" smtClean="0"/>
          </a:p>
          <a:p>
            <a:r>
              <a:rPr lang="en-US" sz="3400" dirty="0" smtClean="0"/>
              <a:t>The reactors include continuous stirred tank reactor (CSTR) and tubular reactors namely: plug flow reactor (PFR) and fluidized bed reactors (FBR) </a:t>
            </a:r>
          </a:p>
          <a:p>
            <a:r>
              <a:rPr lang="en-US" sz="3400" dirty="0" smtClean="0"/>
              <a:t>They are the most commonly used reactors in industrial processes. </a:t>
            </a:r>
          </a:p>
          <a:p>
            <a:endParaRPr lang="en-US" sz="3400" dirty="0" smtClean="0"/>
          </a:p>
          <a:p>
            <a:endParaRPr lang="en-US" sz="3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635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457200"/>
            <a:ext cx="8229600" cy="4525963"/>
          </a:xfrm>
          <a:blipFill rotWithShape="1">
            <a:blip r:embed="rId2" cstate="print"/>
            <a:stretch>
              <a:fillRect l="-222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9940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457200"/>
                <a:ext cx="8534400" cy="5668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Example-2</a:t>
                </a:r>
              </a:p>
              <a:p>
                <a:r>
                  <a:rPr lang="en-US" sz="3600" dirty="0" smtClean="0"/>
                  <a:t>Determine the volume required to achieve a conversion of 80% in a CSTR given that the reaction is 1</a:t>
                </a:r>
                <a:r>
                  <a:rPr lang="en-US" sz="3600" baseline="30000" dirty="0" smtClean="0"/>
                  <a:t>st</a:t>
                </a:r>
                <a:r>
                  <a:rPr lang="en-US" sz="3600" dirty="0" smtClean="0"/>
                  <a:t> order with volumetric  flow rate is </a:t>
                </a:r>
                <a:r>
                  <a:rPr lang="en-US" sz="3600" dirty="0"/>
                  <a:t>3 </a:t>
                </a:r>
                <a:r>
                  <a:rPr lang="en-US" sz="3600" dirty="0" smtClean="0"/>
                  <a:t>dm</a:t>
                </a:r>
                <a:r>
                  <a:rPr lang="en-US" sz="3600" baseline="30000" dirty="0" smtClean="0"/>
                  <a:t>3</a:t>
                </a:r>
                <a:r>
                  <a:rPr lang="en-US" sz="3600" dirty="0" smtClean="0"/>
                  <a:t>s</a:t>
                </a:r>
                <a:r>
                  <a:rPr lang="en-US" sz="3600" baseline="30000" dirty="0" smtClean="0"/>
                  <a:t>-1</a:t>
                </a:r>
                <a:r>
                  <a:rPr lang="en-US" sz="3600" dirty="0" smtClean="0"/>
                  <a:t> and reaction rate constant is, k </a:t>
                </a:r>
                <a:r>
                  <a:rPr lang="en-US" sz="3600" dirty="0"/>
                  <a:t>= 0.03 s</a:t>
                </a:r>
                <a:r>
                  <a:rPr lang="en-US" sz="3600" baseline="30000" dirty="0"/>
                  <a:t>-1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𝐴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 smtClean="0"/>
                  <a:t>Evaluate the residence time.</a:t>
                </a: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457200"/>
                <a:ext cx="8534400" cy="5668963"/>
              </a:xfrm>
              <a:blipFill rotWithShape="1">
                <a:blip r:embed="rId2" cstate="print"/>
                <a:stretch>
                  <a:fillRect l="-2143" t="-1613" r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1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305800" cy="6553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𝐹𝑥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(3)(0.8)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0.03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0.8</m:t>
                              </m:r>
                            </m:e>
                          </m:d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2.4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0.006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=400 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Residence time: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400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=133.3 </m:t>
                      </m:r>
                      <m:r>
                        <a:rPr lang="en-US" sz="36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305800" cy="6553200"/>
              </a:xfrm>
              <a:blipFill rotWithShape="1">
                <a:blip r:embed="rId2" cstate="print"/>
                <a:stretch>
                  <a:fillRect l="-2201"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1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Damköhler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48307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Damköhler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dimensionless number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chemical engineering to relate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transport phenomena rate occurring in a system.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named after German chemist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Gerhard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Damköhler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36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0"/>
                <a:ext cx="8763000" cy="5745163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most commonly used form, the Damköhler number relates the reaction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 to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convection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transfer rate at the entry to a continuous reactor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(plug flow or stirred tank) or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semi-batch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chemical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processes:</a:t>
                </a:r>
              </a:p>
              <a:p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𝑟𝑎𝑡𝑒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𝑜𝑓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𝑟𝑒𝑎𝑐𝑡𝑖𝑜𝑛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𝑎𝑡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𝑒𝑛𝑡𝑟𝑦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𝑒𝑛𝑡𝑒𝑟𝑖𝑛𝑔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𝑓𝑙𝑜𝑤𝑟𝑎𝑡𝑒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0"/>
                <a:ext cx="8763000" cy="5745163"/>
              </a:xfrm>
              <a:blipFill rotWithShape="1">
                <a:blip r:embed="rId2" cstate="print"/>
                <a:stretch>
                  <a:fillRect l="-1949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488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534400" cy="58213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600" dirty="0" smtClean="0">
                    <a:cs typeface="Times New Roman" panose="02020603050405020304" pitchFamily="18" charset="0"/>
                  </a:rPr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𝑟𝑒𝑎𝑡𝑖𝑜𝑛</m:t>
                          </m:r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𝑟𝑎𝑡𝑒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𝑐𝑜𝑛𝑣𝑒𝑐𝑡𝑖𝑜𝑛</m:t>
                          </m:r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𝑟𝑎𝑡𝑒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The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 estimates the degree of conversion that can be obtained in a flow reactor</a:t>
                </a: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1</a:t>
                </a:r>
                <a:r>
                  <a:rPr lang="en-US" sz="3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 irreversible reaction:</a:t>
                </a:r>
              </a:p>
              <a:p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𝜏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534400" cy="5821363"/>
              </a:xfrm>
              <a:blipFill rotWithShape="1">
                <a:blip r:embed="rId2" cstate="print"/>
                <a:stretch>
                  <a:fillRect l="-1929" t="-2513"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024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534400" cy="6324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2</a:t>
                </a:r>
                <a:r>
                  <a:rPr lang="en-US" sz="3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 irreversible reaction:</a:t>
                </a:r>
              </a:p>
              <a:p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3600" i="1"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𝜏</m:t>
                      </m:r>
                    </m:oMath>
                  </m:oMathPara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terms of conversion, for 1</a:t>
                </a:r>
                <a:r>
                  <a:rPr lang="en-US" sz="3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order, from: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534400" cy="6324600"/>
              </a:xfrm>
              <a:blipFill rotWithShape="1">
                <a:blip r:embed="rId2" cstate="print"/>
                <a:stretch>
                  <a:fillRect l="-1929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923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smtClean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 cstate="print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904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CSTR in Series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Reactors </a:t>
            </a:r>
            <a:r>
              <a:rPr lang="en-US" sz="3600" dirty="0"/>
              <a:t>can be connected in series in such a way that the exit flow stream of one reactor is a feed stream to the next reactor in series.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same or different types of reactors can be used with equal or different reactor volumes.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389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total volume required to achieve a given conversion for reactors in series is less than the volume for a single CSTR required to achieve the same conversion. </a:t>
            </a:r>
            <a:endParaRPr lang="en-US" sz="3600" dirty="0" smtClean="0"/>
          </a:p>
          <a:p>
            <a:r>
              <a:rPr lang="en-US" sz="3600" dirty="0" smtClean="0"/>
              <a:t>Consider </a:t>
            </a:r>
            <a:r>
              <a:rPr lang="en-US" sz="3600" dirty="0"/>
              <a:t>the following three CSTR reactors with volumes V</a:t>
            </a:r>
            <a:r>
              <a:rPr lang="en-US" sz="3600" baseline="-25000" dirty="0"/>
              <a:t>1</a:t>
            </a:r>
            <a:r>
              <a:rPr lang="en-US" sz="3600" dirty="0"/>
              <a:t>; V</a:t>
            </a:r>
            <a:r>
              <a:rPr lang="en-US" sz="3600" baseline="-25000" dirty="0"/>
              <a:t>2</a:t>
            </a:r>
            <a:r>
              <a:rPr lang="en-US" sz="3600" dirty="0"/>
              <a:t> and V</a:t>
            </a:r>
            <a:r>
              <a:rPr lang="en-US" sz="3600" baseline="-25000" dirty="0"/>
              <a:t>3</a:t>
            </a:r>
            <a:r>
              <a:rPr lang="en-US" sz="3600" dirty="0"/>
              <a:t>: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70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Continuous-Stirred Tank </a:t>
            </a:r>
            <a:r>
              <a:rPr lang="en-US" sz="4000" b="1" dirty="0" smtClean="0">
                <a:solidFill>
                  <a:srgbClr val="FF0000"/>
                </a:solidFill>
              </a:rPr>
              <a:t>Reactor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8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CSTR consists of a well stirred tank with continuous flow of feed and products. It is also called mixed flow reactor. </a:t>
            </a:r>
            <a:endParaRPr lang="en-US" sz="3600" dirty="0" smtClean="0"/>
          </a:p>
          <a:p>
            <a:r>
              <a:rPr lang="en-US" sz="3600" dirty="0" smtClean="0"/>
              <a:t>It </a:t>
            </a:r>
            <a:r>
              <a:rPr lang="en-US" sz="3600" dirty="0"/>
              <a:t>is </a:t>
            </a:r>
            <a:r>
              <a:rPr lang="en-US" sz="3600" dirty="0" smtClean="0"/>
              <a:t>assumed to be well-mixed </a:t>
            </a:r>
            <a:r>
              <a:rPr lang="en-US" sz="3600" dirty="0"/>
              <a:t>and operates at steady state.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NB: </a:t>
            </a:r>
            <a:r>
              <a:rPr lang="en-US" sz="3600" dirty="0" smtClean="0"/>
              <a:t>The temperature does not depend on time or position in the CSTR, neither do the concentration nor reaction rate vary with time inside the CSTR.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263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3818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Assumptions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1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Negligible </a:t>
            </a:r>
            <a:r>
              <a:rPr lang="en-US" sz="3600" dirty="0"/>
              <a:t>density change along the series, i.e., volumetric flow rate is constant throughout; no side streams withdrawn and the feed stream enters only the first reactor. </a:t>
            </a:r>
            <a:endParaRPr lang="en-US" sz="3600" dirty="0" smtClean="0"/>
          </a:p>
          <a:p>
            <a:r>
              <a:rPr lang="en-US" sz="3600" dirty="0" smtClean="0"/>
              <a:t>Therefore</a:t>
            </a:r>
            <a:r>
              <a:rPr lang="en-US" sz="3600" dirty="0"/>
              <a:t>, conversion is defined for a particular location from the first reactor.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886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534400" cy="63246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It </a:t>
                </a:r>
                <a:r>
                  <a:rPr lang="en-US" sz="3600" dirty="0"/>
                  <a:t>is the total number of moles of a species that have reacted from first reactor up to a particular location, divided by the feed in moles to the first reactor</a:t>
                </a:r>
                <a:r>
                  <a:rPr lang="en-US" sz="36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</a:t>
                </a: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𝐶𝑜𝑛𝑣𝑒𝑟𝑠𝑖𝑜𝑛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𝑇𝑜𝑡𝑎𝑙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𝑚𝑜𝑙𝑒𝑠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𝑜𝑓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𝑠𝑝𝑒𝑐𝑖𝑒𝑠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𝑟𝑒𝑎𝑐𝑡𝑒𝑑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𝑢𝑝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𝑡𝑜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𝑝𝑜𝑖𝑛𝑡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𝑀𝑜𝑙𝑒𝑠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𝑜𝑓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𝑠𝑝𝑒𝑐𝑖𝑒𝑠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𝑓𝑒𝑑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𝑡𝑜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𝑓𝑖𝑟𝑠𝑡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𝑟𝑒𝑎𝑐𝑡𝑜𝑟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534400" cy="6324600"/>
              </a:xfrm>
              <a:blipFill rotWithShape="1">
                <a:blip r:embed="rId2" cstate="print"/>
                <a:stretch>
                  <a:fillRect l="-2143" t="-1446" r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720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534400" cy="6248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The relationships between conversion and mole flow rates are: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Similarly after tanks 2 and 3: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534400" cy="6248400"/>
              </a:xfrm>
              <a:blipFill rotWithShape="1">
                <a:blip r:embed="rId2" cstate="print"/>
                <a:stretch>
                  <a:fillRect l="-2143" t="-1463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630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534400" cy="6248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𝑖𝑖𝑖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A material balance over the first reactor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𝐼𝑛𝑓𝑙𝑜𝑤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𝐺𝑒𝑛𝑒𝑟𝑎𝑡𝑖𝑜𝑛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𝑂𝑢𝑡𝑓𝑙𝑜𝑤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𝑖𝑣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534400" cy="6248400"/>
              </a:xfrm>
              <a:blipFill rotWithShape="1">
                <a:blip r:embed="rId2" cstate="print"/>
                <a:stretch>
                  <a:fillRect l="-2143" t="-1463" r="-1857" b="-10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461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534400" cy="60198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Substituting for F</a:t>
                </a:r>
                <a:r>
                  <a:rPr lang="en-US" sz="3600" baseline="-25000" dirty="0"/>
                  <a:t>A1</a:t>
                </a:r>
                <a:r>
                  <a:rPr lang="en-US" sz="3600" dirty="0"/>
                  <a:t> from Equation (i</a:t>
                </a:r>
                <a:r>
                  <a:rPr lang="en-US" sz="3600" dirty="0" smtClean="0"/>
                  <a:t>):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534400" cy="6019800"/>
              </a:xfrm>
              <a:blipFill rotWithShape="1">
                <a:blip r:embed="rId2" cstate="print"/>
                <a:stretch>
                  <a:fillRect l="-2143" t="-1518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997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534400" cy="61722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But: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𝑣𝑖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534400" cy="6172200"/>
              </a:xfrm>
              <a:blipFill rotWithShape="1">
                <a:blip r:embed="rId2" cstate="print"/>
                <a:stretch>
                  <a:fillRect l="-2143" t="-1482" b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012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458200" cy="60198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Similarly for the second and third reactors: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𝑣𝑖𝑖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𝑣𝑖𝑖𝑖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Since volumetric flow rate, </a:t>
                </a:r>
                <a:r>
                  <a:rPr lang="en-US" sz="3600" i="1" dirty="0"/>
                  <a:t>v</a:t>
                </a:r>
                <a:r>
                  <a:rPr lang="en-US" sz="3600" i="1" baseline="-25000" dirty="0"/>
                  <a:t>0</a:t>
                </a:r>
                <a:r>
                  <a:rPr lang="en-US" sz="3600" dirty="0"/>
                  <a:t>, is constant;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458200" cy="6019800"/>
              </a:xfrm>
              <a:blipFill rotWithShape="1">
                <a:blip r:embed="rId2" cstate="print"/>
                <a:stretch>
                  <a:fillRect l="-2161" t="-1518" r="-2738" b="-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886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534400" cy="609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534400" cy="6096000"/>
              </a:xfrm>
              <a:blipFill rotWithShape="1">
                <a:blip r:embed="rId2" cstate="print"/>
                <a:stretch>
                  <a:fillRect l="-2143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615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534400" cy="61722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In </a:t>
                </a:r>
                <a:r>
                  <a:rPr lang="en-US" sz="3600" dirty="0"/>
                  <a:t>terms of concentration, a mole balance over reactor 1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𝐼𝑛𝑓𝑙𝑜𝑤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𝐺𝑒𝑛𝑒𝑟𝑎𝑡𝑖𝑜𝑛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𝑂𝑢𝑡𝑓𝑙𝑜𝑤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𝑖𝑥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534400" cy="6172200"/>
              </a:xfrm>
              <a:blipFill rotWithShape="1">
                <a:blip r:embed="rId2" cstate="print"/>
                <a:stretch>
                  <a:fillRect l="-2143" t="-1482" r="-71" b="-10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14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5943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Every </a:t>
            </a:r>
            <a:r>
              <a:rPr lang="en-US" sz="3600" dirty="0"/>
              <a:t>variable is the same at every point inside the reactor. </a:t>
            </a:r>
            <a:endParaRPr lang="en-US" sz="3600" dirty="0" smtClean="0"/>
          </a:p>
          <a:p>
            <a:r>
              <a:rPr lang="en-US" sz="3600" dirty="0" smtClean="0"/>
              <a:t>These </a:t>
            </a:r>
            <a:r>
              <a:rPr lang="en-US" sz="3600" dirty="0"/>
              <a:t>parameters are </a:t>
            </a:r>
            <a:r>
              <a:rPr lang="en-US" sz="3600" dirty="0" smtClean="0"/>
              <a:t>also the </a:t>
            </a:r>
            <a:r>
              <a:rPr lang="en-US" sz="3600" dirty="0"/>
              <a:t>same at the exit point as they are elsewhere </a:t>
            </a:r>
            <a:r>
              <a:rPr lang="en-US" sz="3600" dirty="0" smtClean="0"/>
              <a:t>inside </a:t>
            </a:r>
            <a:r>
              <a:rPr lang="en-US" sz="3600" dirty="0"/>
              <a:t>the tank.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CSTR is used primarily for liquid phase reactions and normally </a:t>
            </a:r>
            <a:r>
              <a:rPr lang="en-US" sz="3600" dirty="0" smtClean="0"/>
              <a:t>used </a:t>
            </a:r>
            <a:r>
              <a:rPr lang="en-US" sz="3600" dirty="0"/>
              <a:t>in series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Study Question: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What are the differences between batch and CSTR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013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534400" cy="6248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But: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Equation (ix) becomes: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Since: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534400" cy="6248400"/>
              </a:xfrm>
              <a:blipFill rotWithShape="1">
                <a:blip r:embed="rId2" cstate="print"/>
                <a:stretch>
                  <a:fillRect l="-1929" t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180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Equation (x) becomes: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𝑥𝑖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Similarly for reactors 2 and 3</a:t>
                </a:r>
                <a:r>
                  <a:rPr lang="en-US" sz="3600" dirty="0" smtClean="0"/>
                  <a:t>: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𝑥𝑖𝑖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6096000"/>
              </a:xfrm>
              <a:blipFill rotWithShape="1">
                <a:blip r:embed="rId2" cstate="print"/>
                <a:stretch>
                  <a:fillRect l="-2222" t="-1500" b="-1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213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534400" cy="609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534400" cy="6096000"/>
              </a:xfrm>
              <a:blipFill rotWithShape="1">
                <a:blip r:embed="rId2" cstate="print"/>
                <a:stretch>
                  <a:fillRect l="-2143" b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656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37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 n-identical CSTR in series: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52502" y="2057400"/>
            <a:ext cx="6200898" cy="1828800"/>
            <a:chOff x="255733" y="713510"/>
            <a:chExt cx="5531092" cy="927965"/>
          </a:xfrm>
        </p:grpSpPr>
        <p:grpSp>
          <p:nvGrpSpPr>
            <p:cNvPr id="6" name="Group 28"/>
            <p:cNvGrpSpPr/>
            <p:nvPr/>
          </p:nvGrpSpPr>
          <p:grpSpPr>
            <a:xfrm>
              <a:off x="255733" y="713510"/>
              <a:ext cx="4454846" cy="927965"/>
              <a:chOff x="234951" y="1358035"/>
              <a:chExt cx="4454846" cy="927965"/>
            </a:xfrm>
          </p:grpSpPr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381000" y="1389063"/>
                <a:ext cx="4106862" cy="896937"/>
                <a:chOff x="1504" y="1793"/>
                <a:chExt cx="2587" cy="565"/>
              </a:xfrm>
            </p:grpSpPr>
            <p:grpSp>
              <p:nvGrpSpPr>
                <p:cNvPr id="12" name="Group 16"/>
                <p:cNvGrpSpPr>
                  <a:grpSpLocks/>
                </p:cNvGrpSpPr>
                <p:nvPr/>
              </p:nvGrpSpPr>
              <p:grpSpPr bwMode="auto">
                <a:xfrm>
                  <a:off x="1893" y="1793"/>
                  <a:ext cx="569" cy="452"/>
                  <a:chOff x="1893" y="1793"/>
                  <a:chExt cx="569" cy="452"/>
                </a:xfrm>
              </p:grpSpPr>
              <p:sp>
                <p:nvSpPr>
                  <p:cNvPr id="23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893" y="1847"/>
                    <a:ext cx="569" cy="398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086" y="1793"/>
                    <a:ext cx="267" cy="383"/>
                    <a:chOff x="2086" y="1769"/>
                    <a:chExt cx="267" cy="383"/>
                  </a:xfrm>
                </p:grpSpPr>
                <p:grpSp>
                  <p:nvGrpSpPr>
                    <p:cNvPr id="25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6" y="2021"/>
                      <a:ext cx="267" cy="131"/>
                      <a:chOff x="871" y="2083"/>
                      <a:chExt cx="267" cy="131"/>
                    </a:xfrm>
                  </p:grpSpPr>
                  <p:sp>
                    <p:nvSpPr>
                      <p:cNvPr id="27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1" y="2102"/>
                        <a:ext cx="147" cy="112"/>
                      </a:xfrm>
                      <a:custGeom>
                        <a:avLst/>
                        <a:gdLst>
                          <a:gd name="T0" fmla="*/ 142 w 147"/>
                          <a:gd name="T1" fmla="*/ 36 h 112"/>
                          <a:gd name="T2" fmla="*/ 48 w 147"/>
                          <a:gd name="T3" fmla="*/ 12 h 112"/>
                          <a:gd name="T4" fmla="*/ 17 w 147"/>
                          <a:gd name="T5" fmla="*/ 106 h 112"/>
                          <a:gd name="T6" fmla="*/ 142 w 147"/>
                          <a:gd name="T7" fmla="*/ 36 h 11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7"/>
                          <a:gd name="T13" fmla="*/ 0 h 112"/>
                          <a:gd name="T14" fmla="*/ 147 w 147"/>
                          <a:gd name="T15" fmla="*/ 112 h 11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7" h="112">
                            <a:moveTo>
                              <a:pt x="142" y="36"/>
                            </a:moveTo>
                            <a:cubicBezTo>
                              <a:pt x="147" y="20"/>
                              <a:pt x="69" y="0"/>
                              <a:pt x="48" y="12"/>
                            </a:cubicBezTo>
                            <a:cubicBezTo>
                              <a:pt x="27" y="24"/>
                              <a:pt x="0" y="100"/>
                              <a:pt x="17" y="106"/>
                            </a:cubicBezTo>
                            <a:cubicBezTo>
                              <a:pt x="34" y="112"/>
                              <a:pt x="137" y="52"/>
                              <a:pt x="142" y="36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20" y="2083"/>
                        <a:ext cx="118" cy="118"/>
                      </a:xfrm>
                      <a:custGeom>
                        <a:avLst/>
                        <a:gdLst>
                          <a:gd name="T0" fmla="*/ 1 w 118"/>
                          <a:gd name="T1" fmla="*/ 55 h 118"/>
                          <a:gd name="T2" fmla="*/ 102 w 118"/>
                          <a:gd name="T3" fmla="*/ 9 h 118"/>
                          <a:gd name="T4" fmla="*/ 94 w 118"/>
                          <a:gd name="T5" fmla="*/ 110 h 118"/>
                          <a:gd name="T6" fmla="*/ 1 w 118"/>
                          <a:gd name="T7" fmla="*/ 55 h 11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8"/>
                          <a:gd name="T13" fmla="*/ 0 h 118"/>
                          <a:gd name="T14" fmla="*/ 118 w 118"/>
                          <a:gd name="T15" fmla="*/ 118 h 11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8" h="118">
                            <a:moveTo>
                              <a:pt x="1" y="55"/>
                            </a:moveTo>
                            <a:cubicBezTo>
                              <a:pt x="2" y="38"/>
                              <a:pt x="86" y="0"/>
                              <a:pt x="102" y="9"/>
                            </a:cubicBezTo>
                            <a:cubicBezTo>
                              <a:pt x="118" y="18"/>
                              <a:pt x="115" y="102"/>
                              <a:pt x="94" y="110"/>
                            </a:cubicBezTo>
                            <a:cubicBezTo>
                              <a:pt x="73" y="118"/>
                              <a:pt x="0" y="72"/>
                              <a:pt x="1" y="5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6" name="Line 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36" y="1769"/>
                      <a:ext cx="55" cy="3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3" name="Line 23"/>
                <p:cNvSpPr>
                  <a:spLocks noChangeShapeType="1"/>
                </p:cNvSpPr>
                <p:nvPr/>
              </p:nvSpPr>
              <p:spPr bwMode="auto">
                <a:xfrm>
                  <a:off x="1504" y="2011"/>
                  <a:ext cx="3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24"/>
                <p:cNvSpPr>
                  <a:spLocks noChangeShapeType="1"/>
                </p:cNvSpPr>
                <p:nvPr/>
              </p:nvSpPr>
              <p:spPr bwMode="auto">
                <a:xfrm>
                  <a:off x="2462" y="2159"/>
                  <a:ext cx="67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25"/>
                <p:cNvGrpSpPr>
                  <a:grpSpLocks/>
                </p:cNvGrpSpPr>
                <p:nvPr/>
              </p:nvGrpSpPr>
              <p:grpSpPr bwMode="auto">
                <a:xfrm>
                  <a:off x="3142" y="1906"/>
                  <a:ext cx="569" cy="452"/>
                  <a:chOff x="1893" y="1793"/>
                  <a:chExt cx="569" cy="452"/>
                </a:xfrm>
              </p:grpSpPr>
              <p:sp>
                <p:nvSpPr>
                  <p:cNvPr id="17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1893" y="1847"/>
                    <a:ext cx="569" cy="398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086" y="1793"/>
                    <a:ext cx="267" cy="383"/>
                    <a:chOff x="2086" y="1769"/>
                    <a:chExt cx="267" cy="383"/>
                  </a:xfrm>
                </p:grpSpPr>
                <p:grpSp>
                  <p:nvGrpSpPr>
                    <p:cNvPr id="19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6" y="2021"/>
                      <a:ext cx="267" cy="131"/>
                      <a:chOff x="871" y="2083"/>
                      <a:chExt cx="267" cy="131"/>
                    </a:xfrm>
                  </p:grpSpPr>
                  <p:sp>
                    <p:nvSpPr>
                      <p:cNvPr id="21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1" y="2102"/>
                        <a:ext cx="147" cy="112"/>
                      </a:xfrm>
                      <a:custGeom>
                        <a:avLst/>
                        <a:gdLst>
                          <a:gd name="T0" fmla="*/ 142 w 147"/>
                          <a:gd name="T1" fmla="*/ 36 h 112"/>
                          <a:gd name="T2" fmla="*/ 48 w 147"/>
                          <a:gd name="T3" fmla="*/ 12 h 112"/>
                          <a:gd name="T4" fmla="*/ 17 w 147"/>
                          <a:gd name="T5" fmla="*/ 106 h 112"/>
                          <a:gd name="T6" fmla="*/ 142 w 147"/>
                          <a:gd name="T7" fmla="*/ 36 h 11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7"/>
                          <a:gd name="T13" fmla="*/ 0 h 112"/>
                          <a:gd name="T14" fmla="*/ 147 w 147"/>
                          <a:gd name="T15" fmla="*/ 112 h 11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7" h="112">
                            <a:moveTo>
                              <a:pt x="142" y="36"/>
                            </a:moveTo>
                            <a:cubicBezTo>
                              <a:pt x="147" y="20"/>
                              <a:pt x="69" y="0"/>
                              <a:pt x="48" y="12"/>
                            </a:cubicBezTo>
                            <a:cubicBezTo>
                              <a:pt x="27" y="24"/>
                              <a:pt x="0" y="100"/>
                              <a:pt x="17" y="106"/>
                            </a:cubicBezTo>
                            <a:cubicBezTo>
                              <a:pt x="34" y="112"/>
                              <a:pt x="137" y="52"/>
                              <a:pt x="142" y="36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20" y="2083"/>
                        <a:ext cx="118" cy="118"/>
                      </a:xfrm>
                      <a:custGeom>
                        <a:avLst/>
                        <a:gdLst>
                          <a:gd name="T0" fmla="*/ 1 w 118"/>
                          <a:gd name="T1" fmla="*/ 55 h 118"/>
                          <a:gd name="T2" fmla="*/ 102 w 118"/>
                          <a:gd name="T3" fmla="*/ 9 h 118"/>
                          <a:gd name="T4" fmla="*/ 94 w 118"/>
                          <a:gd name="T5" fmla="*/ 110 h 118"/>
                          <a:gd name="T6" fmla="*/ 1 w 118"/>
                          <a:gd name="T7" fmla="*/ 55 h 11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8"/>
                          <a:gd name="T13" fmla="*/ 0 h 118"/>
                          <a:gd name="T14" fmla="*/ 118 w 118"/>
                          <a:gd name="T15" fmla="*/ 118 h 11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8" h="118">
                            <a:moveTo>
                              <a:pt x="1" y="55"/>
                            </a:moveTo>
                            <a:cubicBezTo>
                              <a:pt x="2" y="38"/>
                              <a:pt x="86" y="0"/>
                              <a:pt x="102" y="9"/>
                            </a:cubicBezTo>
                            <a:cubicBezTo>
                              <a:pt x="118" y="18"/>
                              <a:pt x="115" y="102"/>
                              <a:pt x="94" y="110"/>
                            </a:cubicBezTo>
                            <a:cubicBezTo>
                              <a:pt x="73" y="118"/>
                              <a:pt x="0" y="72"/>
                              <a:pt x="1" y="5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0" name="Line 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36" y="1769"/>
                      <a:ext cx="55" cy="3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6" name="Line 32"/>
                <p:cNvSpPr>
                  <a:spLocks noChangeShapeType="1"/>
                </p:cNvSpPr>
                <p:nvPr/>
              </p:nvSpPr>
              <p:spPr bwMode="auto">
                <a:xfrm>
                  <a:off x="3709" y="2276"/>
                  <a:ext cx="38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Text Box 33"/>
              <p:cNvSpPr txBox="1">
                <a:spLocks noChangeArrowheads="1"/>
              </p:cNvSpPr>
              <p:nvPr/>
            </p:nvSpPr>
            <p:spPr bwMode="auto">
              <a:xfrm>
                <a:off x="234951" y="1358035"/>
                <a:ext cx="7569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C</a:t>
                </a:r>
                <a:r>
                  <a:rPr lang="en-US" altLang="zh-TW" baseline="-25000" dirty="0" smtClean="0"/>
                  <a:t>A0</a:t>
                </a:r>
                <a:r>
                  <a:rPr lang="en-US" altLang="zh-TW" dirty="0" smtClean="0">
                    <a:latin typeface="Symbol" pitchFamily="18" charset="2"/>
                  </a:rPr>
                  <a:t>u</a:t>
                </a:r>
                <a:r>
                  <a:rPr lang="en-US" altLang="zh-TW" baseline="-25000" dirty="0" smtClean="0"/>
                  <a:t>0</a:t>
                </a:r>
                <a:endParaRPr lang="en-US" altLang="zh-TW" dirty="0"/>
              </a:p>
            </p:txBody>
          </p:sp>
          <p:sp>
            <p:nvSpPr>
              <p:cNvPr id="10" name="Text Box 34"/>
              <p:cNvSpPr txBox="1">
                <a:spLocks noChangeArrowheads="1"/>
              </p:cNvSpPr>
              <p:nvPr/>
            </p:nvSpPr>
            <p:spPr bwMode="auto">
              <a:xfrm>
                <a:off x="2079625" y="1590098"/>
                <a:ext cx="67197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C</a:t>
                </a:r>
                <a:r>
                  <a:rPr lang="en-US" altLang="zh-TW" baseline="-25000" dirty="0" smtClean="0"/>
                  <a:t>A1</a:t>
                </a:r>
                <a:r>
                  <a:rPr lang="en-US" altLang="zh-TW" dirty="0" smtClean="0">
                    <a:latin typeface="Symbol" pitchFamily="18" charset="2"/>
                  </a:rPr>
                  <a:t>u</a:t>
                </a:r>
                <a:endParaRPr lang="en-US" altLang="zh-TW" dirty="0"/>
              </a:p>
            </p:txBody>
          </p:sp>
          <p:sp>
            <p:nvSpPr>
              <p:cNvPr id="11" name="Text Box 35"/>
              <p:cNvSpPr txBox="1">
                <a:spLocks noChangeArrowheads="1"/>
              </p:cNvSpPr>
              <p:nvPr/>
            </p:nvSpPr>
            <p:spPr bwMode="auto">
              <a:xfrm>
                <a:off x="4017818" y="1786948"/>
                <a:ext cx="67197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C</a:t>
                </a:r>
                <a:r>
                  <a:rPr lang="en-US" altLang="zh-TW" baseline="-25000" dirty="0" smtClean="0"/>
                  <a:t>A2</a:t>
                </a:r>
                <a:r>
                  <a:rPr lang="en-US" altLang="zh-TW" dirty="0" smtClean="0">
                    <a:latin typeface="Symbol" pitchFamily="18" charset="2"/>
                  </a:rPr>
                  <a:t>u</a:t>
                </a:r>
                <a:endParaRPr lang="en-US" altLang="zh-TW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973782" y="1049338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itchFamily="18" charset="2"/>
                </a:rPr>
                <a:t>u</a:t>
              </a:r>
              <a:r>
                <a:rPr lang="en-US" sz="2000" baseline="-25000" dirty="0" smtClean="0">
                  <a:latin typeface="Symbol" pitchFamily="18" charset="2"/>
                </a:rPr>
                <a:t>0 </a:t>
              </a:r>
              <a:r>
                <a:rPr lang="en-US" sz="2000" dirty="0" smtClean="0">
                  <a:latin typeface="Symbol" pitchFamily="18" charset="2"/>
                </a:rPr>
                <a:t>= u</a:t>
              </a:r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8365803"/>
              </p:ext>
            </p:extLst>
          </p:nvPr>
        </p:nvGraphicFramePr>
        <p:xfrm>
          <a:off x="2846386" y="914400"/>
          <a:ext cx="2106614" cy="939753"/>
        </p:xfrm>
        <a:graphic>
          <a:graphicData uri="http://schemas.openxmlformats.org/presentationml/2006/ole">
            <p:oleObj spid="_x0000_s9239" name="Equation" r:id="rId3" imgW="1701800" imgH="762000" progId="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7497305"/>
              </p:ext>
            </p:extLst>
          </p:nvPr>
        </p:nvGraphicFramePr>
        <p:xfrm>
          <a:off x="2743200" y="4267200"/>
          <a:ext cx="3025056" cy="990600"/>
        </p:xfrm>
        <a:graphic>
          <a:graphicData uri="http://schemas.openxmlformats.org/presentationml/2006/ole">
            <p:oleObj spid="_x0000_s9240" name="Equation" r:id="rId4" imgW="2247900" imgH="749300" progId="">
              <p:embed/>
            </p:oleObj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9053209"/>
              </p:ext>
            </p:extLst>
          </p:nvPr>
        </p:nvGraphicFramePr>
        <p:xfrm>
          <a:off x="2971800" y="5543550"/>
          <a:ext cx="3099559" cy="975328"/>
        </p:xfrm>
        <a:graphic>
          <a:graphicData uri="http://schemas.openxmlformats.org/presentationml/2006/ole">
            <p:oleObj spid="_x0000_s9241" name="Equation" r:id="rId5" imgW="2374900" imgH="7493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96331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Example-1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486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Determine conversion from known reactor volumes:</a:t>
            </a:r>
          </a:p>
          <a:p>
            <a:r>
              <a:rPr lang="en-US" sz="3600" dirty="0" smtClean="0"/>
              <a:t>Pure </a:t>
            </a:r>
            <a:r>
              <a:rPr lang="en-US" sz="3600" dirty="0"/>
              <a:t>species A is fed at a volumetric flow rate of 1,000 dm</a:t>
            </a:r>
            <a:r>
              <a:rPr lang="en-US" sz="3600" baseline="30000" dirty="0"/>
              <a:t>3</a:t>
            </a:r>
            <a:r>
              <a:rPr lang="en-US" sz="3600" dirty="0"/>
              <a:t>/s at a concentration of 0.005 mol/dm</a:t>
            </a:r>
            <a:r>
              <a:rPr lang="en-US" sz="3600" baseline="30000" dirty="0"/>
              <a:t>3</a:t>
            </a:r>
            <a:r>
              <a:rPr lang="en-US" sz="3600" dirty="0"/>
              <a:t> to a CSTR, which is connected to another CSTR in series. </a:t>
            </a:r>
            <a:endParaRPr lang="en-US" sz="3600" dirty="0" smtClean="0"/>
          </a:p>
          <a:p>
            <a:r>
              <a:rPr lang="en-US" sz="3600" dirty="0" smtClean="0"/>
              <a:t>If </a:t>
            </a:r>
            <a:r>
              <a:rPr lang="en-US" sz="3600" dirty="0"/>
              <a:t>the volume of the first CSTR is 1,200 dm</a:t>
            </a:r>
            <a:r>
              <a:rPr lang="en-US" sz="3600" baseline="30000" dirty="0"/>
              <a:t>3</a:t>
            </a:r>
            <a:r>
              <a:rPr lang="en-US" sz="3600" dirty="0"/>
              <a:t> and that of the second is 600 dm</a:t>
            </a:r>
            <a:r>
              <a:rPr lang="en-US" sz="3600" baseline="30000" dirty="0"/>
              <a:t>3</a:t>
            </a:r>
            <a:r>
              <a:rPr lang="en-US" sz="3600" dirty="0"/>
              <a:t>,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148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534400" cy="624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/>
              <a:t>are the intermediate and final conversions that can be achieved with this system? </a:t>
            </a:r>
            <a:endParaRPr lang="en-US" sz="3600" dirty="0" smtClean="0"/>
          </a:p>
          <a:p>
            <a:r>
              <a:rPr lang="en-US" sz="3600" dirty="0" smtClean="0"/>
              <a:t>Consider </a:t>
            </a:r>
            <a:r>
              <a:rPr lang="en-US" sz="3600" dirty="0"/>
              <a:t>first order kinetics with rate constant, </a:t>
            </a:r>
            <a:r>
              <a:rPr lang="en-US" sz="3600" i="1" dirty="0" smtClean="0"/>
              <a:t>k </a:t>
            </a:r>
            <a:r>
              <a:rPr lang="en-US" sz="3600" dirty="0"/>
              <a:t>= 0.2 s</a:t>
            </a:r>
            <a:r>
              <a:rPr lang="en-US" sz="3600" baseline="30000" dirty="0"/>
              <a:t>-1</a:t>
            </a:r>
            <a:r>
              <a:rPr lang="en-US" sz="3600" dirty="0"/>
              <a:t>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031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399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6522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534400" cy="6248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From Equation (v), V</a:t>
                </a:r>
                <a:r>
                  <a:rPr lang="en-US" sz="3600" baseline="-25000" dirty="0"/>
                  <a:t>1</a:t>
                </a:r>
                <a:r>
                  <a:rPr lang="en-US" sz="3600" dirty="0"/>
                  <a:t> can be obtained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=1,200 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𝐴𝑂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; 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𝐴𝑂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534400" cy="6248400"/>
              </a:xfrm>
              <a:blipFill rotWithShape="1">
                <a:blip r:embed="rId2" cstate="print"/>
                <a:stretch>
                  <a:fillRect l="-2143" t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99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534400" cy="6248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=1000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0.005=5 </m:t>
                      </m:r>
                      <m:r>
                        <a:rPr lang="en-US" sz="3600" i="1">
                          <a:latin typeface="Cambria Math"/>
                        </a:rPr>
                        <m:t>𝑚𝑜𝑙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0.2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0.005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534400" cy="6248400"/>
              </a:xfrm>
              <a:blipFill rotWithShape="1">
                <a:blip r:embed="rId2" cstate="print"/>
                <a:stretch>
                  <a:fillRect l="-2143" t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314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534400" cy="6248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Equation (v) becomes: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1,200 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5 </m:t>
                          </m:r>
                          <m:r>
                            <a:rPr lang="en-US" sz="3600" i="1">
                              <a:latin typeface="Cambria Math"/>
                            </a:rPr>
                            <m:t>𝑚𝑜𝑙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0.001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1,200 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0.001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=5 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⇒1.2=5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+1.2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=6.2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1.2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6.2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=19.35%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534400" cy="6248400"/>
              </a:xfrm>
              <a:blipFill rotWithShape="1">
                <a:blip r:embed="rId2" cstate="print"/>
                <a:stretch>
                  <a:fillRect l="-2143" t="-1463" b="-10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87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Advantages</a:t>
            </a:r>
            <a:endParaRPr lang="en-US" sz="3400" dirty="0">
              <a:solidFill>
                <a:srgbClr val="FF0000"/>
              </a:solidFill>
            </a:endParaRPr>
          </a:p>
          <a:p>
            <a:pPr lvl="0"/>
            <a:r>
              <a:rPr lang="en-US" sz="3400" dirty="0"/>
              <a:t>Easy to maintain good temperature control, i.e., it can be operated under isothermal conditions even with high heats of reaction</a:t>
            </a:r>
          </a:p>
          <a:p>
            <a:pPr lvl="0"/>
            <a:r>
              <a:rPr lang="en-US" sz="3400" dirty="0"/>
              <a:t>Easy to construct </a:t>
            </a:r>
            <a:endParaRPr lang="en-US" sz="3400" dirty="0" smtClean="0"/>
          </a:p>
          <a:p>
            <a:pPr lvl="0"/>
            <a:r>
              <a:rPr lang="en-US" sz="3400" dirty="0" smtClean="0"/>
              <a:t>Low installation costs</a:t>
            </a:r>
          </a:p>
          <a:p>
            <a:pPr lvl="0"/>
            <a:r>
              <a:rPr lang="en-US" sz="3400" dirty="0" smtClean="0"/>
              <a:t>Long residence time due to large volume. </a:t>
            </a:r>
          </a:p>
          <a:p>
            <a:r>
              <a:rPr lang="en-US" sz="3400" dirty="0" smtClean="0"/>
              <a:t>This combined with isothermal conditions allows use of CSTR at optimum temperature for long reaction times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3245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534400" cy="62484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V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can be obtained from: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𝐴𝑂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𝐴𝑂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⇒600=5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/>
                                </a:rPr>
                                <m:t>−0.1935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534400" cy="6248400"/>
              </a:xfrm>
              <a:blipFill rotWithShape="1">
                <a:blip r:embed="rId2" cstate="print"/>
                <a:stretch>
                  <a:fillRect l="-2143" t="-1463" r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455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458200" cy="6248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0.12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−0.1935</m:t>
                          </m:r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⇒0.12−0.12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−0.1935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⇒1.12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=0.3135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0.3135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1.12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=0.2799%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=28%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458200" cy="6248400"/>
              </a:xfrm>
              <a:blipFill rotWithShape="1">
                <a:blip r:embed="rId2" cstate="print"/>
                <a:stretch>
                  <a:fillRect l="-2161" t="-1463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633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534400" cy="6248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What would be the volume of one CSTR required to achieve a conversion of x</a:t>
                </a:r>
                <a:r>
                  <a:rPr lang="en-US" sz="3600" baseline="-25000" dirty="0"/>
                  <a:t>A2</a:t>
                </a:r>
                <a:r>
                  <a:rPr lang="en-US" sz="3600" dirty="0"/>
                  <a:t>?</a:t>
                </a:r>
              </a:p>
              <a:p>
                <a:r>
                  <a:rPr lang="en-US" sz="3600" dirty="0"/>
                  <a:t> For a single CSTR, the volume is evaluated from Equation (v</a:t>
                </a:r>
                <a:r>
                  <a:rPr lang="en-US" sz="3600" dirty="0" smtClean="0"/>
                  <a:t>):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0.2799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534400" cy="6248400"/>
              </a:xfrm>
              <a:blipFill rotWithShape="1">
                <a:blip r:embed="rId2" cstate="print"/>
                <a:stretch>
                  <a:fillRect l="-2143" t="-1463" r="-1500" b="-9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1722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534400" cy="6172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1.39955</m:t>
                          </m:r>
                        </m:num>
                        <m:den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0.001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1−0.2799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=1944 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/>
                  <a:t>This is more than the two volumes combined. </a:t>
                </a:r>
                <a:endParaRPr lang="en-US" sz="3600" dirty="0" smtClean="0"/>
              </a:p>
              <a:p>
                <a:r>
                  <a:rPr lang="en-US" sz="3600" dirty="0" smtClean="0"/>
                  <a:t>What </a:t>
                </a:r>
                <a:r>
                  <a:rPr lang="en-US" sz="3600" dirty="0"/>
                  <a:t>would be the conversion if the volume of one CSTR is 1,800 dm</a:t>
                </a:r>
                <a:r>
                  <a:rPr lang="en-US" sz="3600" baseline="30000" dirty="0"/>
                  <a:t>3</a:t>
                </a:r>
                <a:r>
                  <a:rPr lang="en-US" sz="3600" dirty="0"/>
                  <a:t>?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534400" cy="6172200"/>
              </a:xfrm>
              <a:blipFill rotWithShape="1">
                <a:blip r:embed="rId2" cstate="print"/>
                <a:stretch>
                  <a:fillRect l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092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839200" cy="65532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From Equation (v):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⇔1,800=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5 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𝑚𝑜𝑙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0.001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⇔0.36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0.36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1.36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=26.47%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839200" cy="6553200"/>
              </a:xfrm>
              <a:blipFill rotWithShape="1">
                <a:blip r:embed="rId2" cstate="print"/>
                <a:stretch>
                  <a:fillRect l="-2069" t="-1395" r="-345" b="-2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858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44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Disadvantage</a:t>
            </a:r>
            <a:endParaRPr lang="en-US" sz="3600" dirty="0">
              <a:solidFill>
                <a:srgbClr val="FF0000"/>
              </a:solidFill>
            </a:endParaRPr>
          </a:p>
          <a:p>
            <a:pPr lvl="0"/>
            <a:r>
              <a:rPr lang="en-US" sz="3600" dirty="0"/>
              <a:t>Large volume reactors are required for high </a:t>
            </a:r>
            <a:r>
              <a:rPr lang="en-US" sz="3600" dirty="0" smtClean="0"/>
              <a:t>conversion, </a:t>
            </a:r>
            <a:r>
              <a:rPr lang="en-US" sz="3600" dirty="0"/>
              <a:t>making them bulky and occupying large spaces</a:t>
            </a:r>
          </a:p>
          <a:p>
            <a:pPr lvl="0"/>
            <a:r>
              <a:rPr lang="en-US" sz="3600" dirty="0"/>
              <a:t>The CSTR are not good for high pressure reactions. </a:t>
            </a:r>
            <a:endParaRPr lang="en-US" sz="3600" dirty="0" smtClean="0"/>
          </a:p>
          <a:p>
            <a:r>
              <a:rPr lang="en-US" sz="3600" dirty="0" smtClean="0"/>
              <a:t>They become costly since high pressure reactors require large wall thicknesses and complicated sealing. </a:t>
            </a:r>
          </a:p>
          <a:p>
            <a:pPr lvl="0"/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82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57912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This leads to high capital and maintenance costs</a:t>
            </a:r>
          </a:p>
          <a:p>
            <a:pPr lvl="0"/>
            <a:r>
              <a:rPr lang="en-US" sz="3600" dirty="0" smtClean="0"/>
              <a:t>There is low heat transfer area per unit volume of reactor. </a:t>
            </a:r>
          </a:p>
          <a:p>
            <a:pPr lvl="0"/>
            <a:r>
              <a:rPr lang="en-US" sz="3600" dirty="0" smtClean="0"/>
              <a:t>This </a:t>
            </a:r>
            <a:r>
              <a:rPr lang="en-US" sz="3600" dirty="0"/>
              <a:t>leads to low heat transfer coefficients, therefore they are not suited for processes with </a:t>
            </a:r>
            <a:r>
              <a:rPr lang="en-US" sz="3600" dirty="0" smtClean="0"/>
              <a:t>large </a:t>
            </a:r>
            <a:r>
              <a:rPr lang="en-US" sz="3600" dirty="0"/>
              <a:t>heat requirements</a:t>
            </a:r>
          </a:p>
          <a:p>
            <a:pPr lvl="0"/>
            <a:r>
              <a:rPr lang="en-US" sz="3600" dirty="0"/>
              <a:t>Only useful mainly for liquid phase reactions at low or medium pressures.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96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95412"/>
            <a:ext cx="5943600" cy="51577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609600"/>
            <a:ext cx="8229600" cy="4525963"/>
          </a:xfrm>
          <a:blipFill rotWithShape="1">
            <a:blip r:embed="rId3" cstate="print"/>
            <a:stretch>
              <a:fillRect l="-2222" t="-202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2882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General mole balance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𝐴𝑂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Assumption: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𝑆𝑡𝑒𝑎𝑑𝑦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𝑠𝑡𝑎𝑡𝑒</m:t>
                      </m:r>
                      <m:r>
                        <a:rPr lang="en-US" sz="3600" i="1">
                          <a:latin typeface="Cambria Math"/>
                        </a:rPr>
                        <m:t>: 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=0;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000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4000" b="1" dirty="0">
                <a:solidFill>
                  <a:srgbClr val="FF0000"/>
                </a:solidFill>
              </a:rPr>
              <a:t>Design Equations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82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707</Words>
  <Application>Microsoft Office PowerPoint</Application>
  <PresentationFormat>On-screen Show (4:3)</PresentationFormat>
  <Paragraphs>149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Equation</vt:lpstr>
      <vt:lpstr>REACTOR DESIGN</vt:lpstr>
      <vt:lpstr>Continuous Reactors</vt:lpstr>
      <vt:lpstr>Continuous-Stirred Tank Reactor</vt:lpstr>
      <vt:lpstr>Slide 4</vt:lpstr>
      <vt:lpstr>Slide 5</vt:lpstr>
      <vt:lpstr>Slide 6</vt:lpstr>
      <vt:lpstr>Slide 7</vt:lpstr>
      <vt:lpstr>Slide 8</vt:lpstr>
      <vt:lpstr>Design Equations</vt:lpstr>
      <vt:lpstr>Slide 10</vt:lpstr>
      <vt:lpstr>Slide 11</vt:lpstr>
      <vt:lpstr>Slide 12</vt:lpstr>
      <vt:lpstr>Slide 13</vt:lpstr>
      <vt:lpstr>Residence Time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Damköhler Number, Da</vt:lpstr>
      <vt:lpstr>Slide 24</vt:lpstr>
      <vt:lpstr>Slide 25</vt:lpstr>
      <vt:lpstr>Slide 26</vt:lpstr>
      <vt:lpstr>Slide 27</vt:lpstr>
      <vt:lpstr>CSTR in Series</vt:lpstr>
      <vt:lpstr>Slide 29</vt:lpstr>
      <vt:lpstr>Slide 30</vt:lpstr>
      <vt:lpstr>Assumptions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Example-1</vt:lpstr>
      <vt:lpstr>Slide 45</vt:lpstr>
      <vt:lpstr>Solution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REACTOR DESIGN</dc:title>
  <dc:creator>Wanasolo</dc:creator>
  <cp:lastModifiedBy>Windows User</cp:lastModifiedBy>
  <cp:revision>137</cp:revision>
  <cp:lastPrinted>2015-10-02T06:48:00Z</cp:lastPrinted>
  <dcterms:created xsi:type="dcterms:W3CDTF">2006-08-16T00:00:00Z</dcterms:created>
  <dcterms:modified xsi:type="dcterms:W3CDTF">2021-10-14T10:07:26Z</dcterms:modified>
</cp:coreProperties>
</file>