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9"/>
  </p:notesMasterIdLst>
  <p:handoutMasterIdLst>
    <p:handoutMasterId r:id="rId40"/>
  </p:handoutMasterIdLst>
  <p:sldIdLst>
    <p:sldId id="256" r:id="rId2"/>
    <p:sldId id="257" r:id="rId3"/>
    <p:sldId id="259" r:id="rId4"/>
    <p:sldId id="258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94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576" autoAdjust="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9802A5-EE4E-4640-B960-6C173D51021E}" type="datetimeFigureOut">
              <a:rPr lang="en-US" smtClean="0"/>
              <a:t>4/27/2016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F41931-AC7A-4B3C-86E0-ADFA0DD744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9185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0839FD-CC9F-4E66-8249-CE2D8E42B949}" type="datetimeFigureOut">
              <a:rPr lang="en-US" smtClean="0"/>
              <a:t>4/27/2016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5D997B-4889-4BA9-A331-6408C03A0E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557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80F177-D00A-466C-82D5-B5F177A976D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7568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B1FEEEC-1FE1-4C5D-B44D-5169E06A7FF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7950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42538-C31B-4F20-9AEF-1A7AE549BFCD}" type="datetime1">
              <a:rPr lang="en-US" smtClean="0"/>
              <a:t>4/27/2016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 1100</a:t>
            </a:r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04910492-54C3-4EAA-8501-865FD71015E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2BE33-2133-43EC-BD15-623E57124B2A}" type="datetime1">
              <a:rPr lang="en-US" smtClean="0"/>
              <a:t>4/27/2016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 1100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10492-54C3-4EAA-8501-865FD71015E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EF9FE-F42F-40C4-8E46-3DE342B70F81}" type="datetime1">
              <a:rPr lang="en-US" smtClean="0"/>
              <a:t>4/27/2016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 1100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10492-54C3-4EAA-8501-865FD71015E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5FA2C-D9C2-410C-ABFE-E8BA695EEC7C}" type="datetime1">
              <a:rPr lang="en-US" smtClean="0"/>
              <a:t>4/27/2016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 1100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10492-54C3-4EAA-8501-865FD71015E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68A6D-4715-40F9-B6F2-C9C39091125D}" type="datetime1">
              <a:rPr lang="en-US" smtClean="0"/>
              <a:t>4/27/2016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r>
              <a:rPr lang="en-US" smtClean="0"/>
              <a:t>CSC 1100</a:t>
            </a:r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04910492-54C3-4EAA-8501-865FD71015EC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18D4B-1523-4FB9-A548-4E23C8FACB43}" type="datetime1">
              <a:rPr lang="en-US" smtClean="0"/>
              <a:t>4/27/2016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 1100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10492-54C3-4EAA-8501-865FD71015E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D5D3E-4DBB-4496-B7AA-DFA92DC3ADE3}" type="datetime1">
              <a:rPr lang="en-US" smtClean="0"/>
              <a:t>4/27/2016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 1100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10492-54C3-4EAA-8501-865FD71015E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23835-492B-4392-B03A-C670BF3783B1}" type="datetime1">
              <a:rPr lang="en-US" smtClean="0"/>
              <a:t>4/27/2016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 1100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10492-54C3-4EAA-8501-865FD71015E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DE37B-8D9B-4340-A83D-81FE5EAD4B08}" type="datetime1">
              <a:rPr lang="en-US" smtClean="0"/>
              <a:t>4/27/2016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 1100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10492-54C3-4EAA-8501-865FD71015E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C910C-E22E-41B8-9A57-7E7316758369}" type="datetime1">
              <a:rPr lang="en-US" smtClean="0"/>
              <a:t>4/27/2016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 1100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10492-54C3-4EAA-8501-865FD71015E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F6518-980B-4CC2-8B22-9B216228A45F}" type="datetime1">
              <a:rPr lang="en-US" smtClean="0"/>
              <a:t>4/27/2016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r>
              <a:rPr lang="en-US" smtClean="0"/>
              <a:t>CSC 1100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04910492-54C3-4EAA-8501-865FD71015E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0C3E823-93F9-4DD0-976B-7E70E9AB21E3}" type="datetime1">
              <a:rPr lang="en-US" smtClean="0"/>
              <a:t>4/27/2016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CSC 1100</a:t>
            </a: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04910492-54C3-4EAA-8501-865FD71015E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048000"/>
            <a:ext cx="7391400" cy="3429000"/>
          </a:xfrm>
        </p:spPr>
        <p:txBody>
          <a:bodyPr>
            <a:noAutofit/>
          </a:bodyPr>
          <a:lstStyle/>
          <a:p>
            <a:r>
              <a:rPr lang="en-US" sz="5400" b="1" dirty="0" smtClean="0">
                <a:solidFill>
                  <a:schemeClr val="tx1"/>
                </a:solidFill>
              </a:rPr>
              <a:t>pp</a:t>
            </a:r>
            <a:endParaRPr lang="en-US" sz="5400" b="1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981200"/>
            <a:ext cx="8229600" cy="994755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</a:rPr>
              <a:t>Introduction to MS PowerPoint 2007</a:t>
            </a:r>
            <a:br>
              <a:rPr lang="en-US" sz="4800" b="1" dirty="0" smtClean="0">
                <a:solidFill>
                  <a:schemeClr val="bg1"/>
                </a:solidFill>
              </a:rPr>
            </a:br>
            <a:endParaRPr lang="en-US" sz="4800" dirty="0">
              <a:solidFill>
                <a:schemeClr val="bg1"/>
              </a:solidFill>
            </a:endParaRPr>
          </a:p>
        </p:txBody>
      </p:sp>
      <p:pic>
        <p:nvPicPr>
          <p:cNvPr id="4" name="irc_mi" descr="http://icons.iconarchive.com/icons/deleket/office-2010/512/Microsoft-Office-PowerPoint-icon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3352800"/>
            <a:ext cx="44196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45300"/>
          </a:xfrm>
          <a:prstGeom prst="rect">
            <a:avLst/>
          </a:prstGeom>
        </p:spPr>
      </p:pic>
      <p:sp>
        <p:nvSpPr>
          <p:cNvPr id="9" name="TextBox 2"/>
          <p:cNvSpPr txBox="1"/>
          <p:nvPr/>
        </p:nvSpPr>
        <p:spPr>
          <a:xfrm>
            <a:off x="533400" y="1079500"/>
            <a:ext cx="8103180" cy="130805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400"/>
              </a:lnSpc>
              <a:tabLst>
                <a:tab pos="406400" algn="l"/>
              </a:tabLst>
            </a:pPr>
            <a:r>
              <a:rPr lang="en-CA" sz="2000" dirty="0" smtClean="0">
                <a:solidFill>
                  <a:srgbClr val="FAFAFA"/>
                </a:solidFill>
                <a:latin typeface="Arial Unicode MS"/>
                <a:cs typeface="Arial Unicode MS"/>
              </a:rPr>
              <a:t></a:t>
            </a:r>
            <a:r>
              <a:rPr lang="en-CA" sz="2800" dirty="0" smtClean="0">
                <a:solidFill>
                  <a:srgbClr val="FFFFFF"/>
                </a:solidFill>
                <a:latin typeface="Book Antiqua"/>
                <a:cs typeface="Book Antiqua"/>
              </a:rPr>
              <a:t>  Generally, you will add text and edit your slides</a:t>
            </a:r>
            <a:r>
              <a:rPr lang="en-CA" sz="2800" dirty="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800" dirty="0" smtClean="0">
                <a:solidFill>
                  <a:srgbClr val="000000"/>
                </a:solidFill>
                <a:latin typeface="Times New Roman"/>
              </a:rPr>
            </a:br>
            <a:r>
              <a:rPr lang="en-CA" sz="2800" dirty="0" smtClean="0">
                <a:solidFill>
                  <a:srgbClr val="FFFFFF"/>
                </a:solidFill>
                <a:latin typeface="Book Antiqua"/>
                <a:cs typeface="Book Antiqua"/>
              </a:rPr>
              <a:t>	simply by clicking where the text is to go and</a:t>
            </a:r>
          </a:p>
          <a:p>
            <a:pPr>
              <a:lnSpc>
                <a:spcPts val="3400"/>
              </a:lnSpc>
            </a:pPr>
            <a:endParaRPr lang="en-CA" sz="2798" dirty="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939800" y="1955800"/>
            <a:ext cx="8204200" cy="508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20"/>
              </a:lnSpc>
            </a:pPr>
            <a:r>
              <a:rPr lang="en-CA" sz="2795" smtClean="0">
                <a:solidFill>
                  <a:srgbClr val="FFFFFF"/>
                </a:solidFill>
                <a:latin typeface="Book Antiqua"/>
                <a:cs typeface="Book Antiqua"/>
              </a:rPr>
              <a:t>typing the text.</a:t>
            </a:r>
          </a:p>
          <a:p>
            <a:pPr>
              <a:lnSpc>
                <a:spcPts val="3220"/>
              </a:lnSpc>
            </a:pPr>
            <a:endParaRPr lang="en-CA" sz="2795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533400" y="2451100"/>
            <a:ext cx="8610600" cy="977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300"/>
              </a:lnSpc>
              <a:tabLst>
                <a:tab pos="406400" algn="l"/>
              </a:tabLst>
            </a:pPr>
            <a:r>
              <a:rPr lang="en-CA" sz="1823" smtClean="0">
                <a:solidFill>
                  <a:srgbClr val="FAFAFA"/>
                </a:solidFill>
                <a:latin typeface="Arial Unicode MS"/>
                <a:cs typeface="Arial Unicode MS"/>
              </a:rPr>
              <a:t></a:t>
            </a:r>
            <a:r>
              <a:rPr lang="en-CA" sz="2795" smtClean="0">
                <a:solidFill>
                  <a:srgbClr val="FFFFFF"/>
                </a:solidFill>
                <a:latin typeface="Book Antiqua"/>
                <a:cs typeface="Book Antiqua"/>
              </a:rPr>
              <a:t>  You can make edits directly on the slide and see</a:t>
            </a:r>
            <a:r>
              <a:rPr lang="en-CA" sz="2798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798" smtClean="0">
                <a:solidFill>
                  <a:srgbClr val="000000"/>
                </a:solidFill>
                <a:latin typeface="Times New Roman"/>
              </a:rPr>
            </a:br>
            <a:r>
              <a:rPr lang="en-CA" sz="2798" smtClean="0">
                <a:solidFill>
                  <a:srgbClr val="FFFFFF"/>
                </a:solidFill>
                <a:latin typeface="Book Antiqua"/>
                <a:cs typeface="Book Antiqua"/>
              </a:rPr>
              <a:t>	the results of those edits as you make them.</a:t>
            </a:r>
          </a:p>
          <a:p>
            <a:pPr>
              <a:lnSpc>
                <a:spcPts val="3300"/>
              </a:lnSpc>
            </a:pPr>
            <a:endParaRPr lang="en-CA" sz="2798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533400" y="3390900"/>
            <a:ext cx="8610600" cy="977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300"/>
              </a:lnSpc>
              <a:tabLst>
                <a:tab pos="406400" algn="l"/>
              </a:tabLst>
            </a:pPr>
            <a:r>
              <a:rPr lang="en-CA" sz="1823" dirty="0" smtClean="0">
                <a:solidFill>
                  <a:srgbClr val="FAFAFA"/>
                </a:solidFill>
                <a:latin typeface="Arial Unicode MS"/>
                <a:cs typeface="Arial Unicode MS"/>
              </a:rPr>
              <a:t></a:t>
            </a:r>
            <a:r>
              <a:rPr lang="en-CA" sz="2795" dirty="0" smtClean="0">
                <a:solidFill>
                  <a:srgbClr val="FFFFFF"/>
                </a:solidFill>
                <a:latin typeface="Book Antiqua"/>
                <a:cs typeface="Book Antiqua"/>
              </a:rPr>
              <a:t>  Click any placeholder. If the placeholder rests in a</a:t>
            </a:r>
            <a:r>
              <a:rPr lang="en-CA" sz="2795" dirty="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795" dirty="0" smtClean="0">
                <a:solidFill>
                  <a:srgbClr val="000000"/>
                </a:solidFill>
                <a:latin typeface="Times New Roman"/>
              </a:rPr>
            </a:br>
            <a:r>
              <a:rPr lang="en-CA" sz="2795" dirty="0" smtClean="0">
                <a:solidFill>
                  <a:srgbClr val="FFFFFF"/>
                </a:solidFill>
                <a:latin typeface="Book Antiqua"/>
                <a:cs typeface="Book Antiqua"/>
              </a:rPr>
              <a:t>	title area, you’ll be able to add a title to the slide.</a:t>
            </a:r>
          </a:p>
          <a:p>
            <a:pPr>
              <a:lnSpc>
                <a:spcPts val="3300"/>
              </a:lnSpc>
            </a:pPr>
            <a:endParaRPr lang="en-CA" sz="2795" dirty="0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533400" y="4318000"/>
            <a:ext cx="8610600" cy="1422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400"/>
              </a:lnSpc>
              <a:tabLst>
                <a:tab pos="406400" algn="l"/>
                <a:tab pos="406400" algn="l"/>
              </a:tabLst>
            </a:pPr>
            <a:r>
              <a:rPr lang="en-CA" sz="1826" smtClean="0">
                <a:solidFill>
                  <a:srgbClr val="FAFAFA"/>
                </a:solidFill>
                <a:latin typeface="Arial Unicode MS"/>
                <a:cs typeface="Arial Unicode MS"/>
              </a:rPr>
              <a:t></a:t>
            </a:r>
            <a:r>
              <a:rPr lang="en-CA" sz="2798" smtClean="0">
                <a:solidFill>
                  <a:srgbClr val="FFFFFF"/>
                </a:solidFill>
                <a:latin typeface="Book Antiqua"/>
                <a:cs typeface="Book Antiqua"/>
              </a:rPr>
              <a:t>  If the placeholder resides inside a large text</a:t>
            </a:r>
            <a:r>
              <a:rPr lang="en-CA" sz="2795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795" smtClean="0">
                <a:solidFill>
                  <a:srgbClr val="000000"/>
                </a:solidFill>
                <a:latin typeface="Times New Roman"/>
              </a:rPr>
            </a:br>
            <a:r>
              <a:rPr lang="en-CA" sz="2795" smtClean="0">
                <a:solidFill>
                  <a:srgbClr val="FFFFFF"/>
                </a:solidFill>
                <a:latin typeface="Book Antiqua"/>
                <a:cs typeface="Book Antiqua"/>
              </a:rPr>
              <a:t>	box, you will be able to add multiple lines of</a:t>
            </a:r>
            <a:r>
              <a:rPr lang="en-CA" sz="2795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795" smtClean="0">
                <a:solidFill>
                  <a:srgbClr val="000000"/>
                </a:solidFill>
                <a:latin typeface="Times New Roman"/>
              </a:rPr>
            </a:br>
            <a:r>
              <a:rPr lang="en-CA" sz="2795" smtClean="0">
                <a:solidFill>
                  <a:srgbClr val="FFFFFF"/>
                </a:solidFill>
                <a:latin typeface="Book Antiqua"/>
                <a:cs typeface="Book Antiqua"/>
              </a:rPr>
              <a:t>	bulleted text to that area.</a:t>
            </a:r>
          </a:p>
          <a:p>
            <a:pPr>
              <a:lnSpc>
                <a:spcPts val="3400"/>
              </a:lnSpc>
            </a:pPr>
            <a:endParaRPr lang="en-CA" sz="2795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533400" y="5702300"/>
            <a:ext cx="8610600" cy="508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20"/>
              </a:lnSpc>
            </a:pPr>
            <a:r>
              <a:rPr lang="en-CA" sz="1823" smtClean="0">
                <a:solidFill>
                  <a:srgbClr val="FAFAFA"/>
                </a:solidFill>
                <a:latin typeface="Arial Unicode MS"/>
                <a:cs typeface="Arial Unicode MS"/>
              </a:rPr>
              <a:t></a:t>
            </a:r>
            <a:r>
              <a:rPr lang="en-CA" sz="2795" smtClean="0">
                <a:solidFill>
                  <a:srgbClr val="FFFFFF"/>
                </a:solidFill>
                <a:latin typeface="Book Antiqua"/>
                <a:cs typeface="Book Antiqua"/>
              </a:rPr>
              <a:t>  You can also select the Text to Format.</a:t>
            </a:r>
          </a:p>
          <a:p>
            <a:pPr>
              <a:lnSpc>
                <a:spcPts val="3220"/>
              </a:lnSpc>
            </a:pPr>
            <a:endParaRPr lang="en-CA" sz="2772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3530600" y="6553200"/>
            <a:ext cx="5613400" cy="228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200" smtClean="0">
                <a:solidFill>
                  <a:srgbClr val="C7C7C7"/>
                </a:solidFill>
                <a:latin typeface="Arial"/>
                <a:cs typeface="Arial"/>
              </a:rPr>
              <a:t>CSC 1100 - Computer Literacy</a:t>
            </a:r>
          </a:p>
          <a:p>
            <a:pPr>
              <a:lnSpc>
                <a:spcPts val="1380"/>
              </a:lnSpc>
            </a:pPr>
            <a:endParaRPr lang="en-CA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45300"/>
          </a:xfrm>
          <a:prstGeom prst="rect">
            <a:avLst/>
          </a:prstGeom>
        </p:spPr>
      </p:pic>
      <p:sp>
        <p:nvSpPr>
          <p:cNvPr id="8" name="TextBox 2"/>
          <p:cNvSpPr txBox="1"/>
          <p:nvPr/>
        </p:nvSpPr>
        <p:spPr>
          <a:xfrm>
            <a:off x="457200" y="1358900"/>
            <a:ext cx="8686800" cy="15113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700"/>
              </a:lnSpc>
            </a:pPr>
            <a:r>
              <a:rPr lang="en-CA" sz="1823" smtClean="0">
                <a:solidFill>
                  <a:srgbClr val="FAFAFA"/>
                </a:solidFill>
                <a:latin typeface="Arial Unicode MS"/>
                <a:cs typeface="Arial Unicode MS"/>
              </a:rPr>
              <a:t></a:t>
            </a:r>
            <a:r>
              <a:rPr lang="en-CA" sz="2795" smtClean="0">
                <a:solidFill>
                  <a:srgbClr val="FFFFFF"/>
                </a:solidFill>
                <a:latin typeface="Book Antiqua"/>
                <a:cs typeface="Book Antiqua"/>
              </a:rPr>
              <a:t>  Click the </a:t>
            </a:r>
            <a:r>
              <a:rPr lang="en-CA" sz="2805" b="1" smtClean="0">
                <a:solidFill>
                  <a:srgbClr val="FF0000"/>
                </a:solidFill>
                <a:latin typeface="Book Antiqua Bold"/>
                <a:cs typeface="Book Antiqua Bold"/>
              </a:rPr>
              <a:t>New Slide button </a:t>
            </a:r>
            <a:r>
              <a:rPr lang="en-CA" sz="2795" smtClean="0">
                <a:solidFill>
                  <a:srgbClr val="FFFFFF"/>
                </a:solidFill>
                <a:latin typeface="Book Antiqua"/>
                <a:cs typeface="Book Antiqua"/>
              </a:rPr>
              <a:t>in the </a:t>
            </a:r>
            <a:r>
              <a:rPr lang="en-CA" sz="2805" b="1" smtClean="0">
                <a:solidFill>
                  <a:srgbClr val="FF0000"/>
                </a:solidFill>
                <a:latin typeface="Book Antiqua Bold"/>
                <a:cs typeface="Book Antiqua Bold"/>
              </a:rPr>
              <a:t>home ribbon</a:t>
            </a:r>
            <a:r>
              <a:rPr lang="en-CA" sz="2805" b="1" smtClean="0">
                <a:solidFill>
                  <a:srgbClr val="FFFFFF"/>
                </a:solidFill>
                <a:latin typeface="Book Antiqua Bold"/>
                <a:cs typeface="Book Antiqua Bold"/>
              </a:rPr>
              <a:t>.</a:t>
            </a:r>
            <a:r>
              <a:rPr lang="en-CA" sz="277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777" smtClean="0">
                <a:solidFill>
                  <a:srgbClr val="000000"/>
                </a:solidFill>
                <a:latin typeface="Times New Roman"/>
              </a:rPr>
            </a:br>
            <a:r>
              <a:rPr lang="en-CA" sz="1823" smtClean="0">
                <a:solidFill>
                  <a:srgbClr val="FAFAFA"/>
                </a:solidFill>
                <a:latin typeface="Arial Unicode MS"/>
                <a:cs typeface="Arial Unicode MS"/>
              </a:rPr>
              <a:t></a:t>
            </a:r>
            <a:r>
              <a:rPr lang="en-CA" sz="2795" smtClean="0">
                <a:solidFill>
                  <a:srgbClr val="FFFFFF"/>
                </a:solidFill>
                <a:latin typeface="Book Antiqua"/>
                <a:cs typeface="Book Antiqua"/>
              </a:rPr>
              <a:t>  If you click the icon above the New Slide button,</a:t>
            </a:r>
            <a:r>
              <a:rPr lang="en-CA" sz="2795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795" smtClean="0">
                <a:solidFill>
                  <a:srgbClr val="000000"/>
                </a:solidFill>
                <a:latin typeface="Times New Roman"/>
              </a:rPr>
            </a:br>
            <a:r>
              <a:rPr lang="en-CA" sz="2795" smtClean="0">
                <a:solidFill>
                  <a:srgbClr val="FFFFFF"/>
                </a:solidFill>
                <a:latin typeface="Book Antiqua"/>
                <a:cs typeface="Book Antiqua"/>
              </a:rPr>
              <a:t>PowerPoint selects a slide layout and generates a</a:t>
            </a:r>
          </a:p>
          <a:p>
            <a:pPr>
              <a:lnSpc>
                <a:spcPts val="3700"/>
              </a:lnSpc>
            </a:pPr>
            <a:endParaRPr lang="en-CA" sz="2795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863600" y="2768600"/>
            <a:ext cx="8280400" cy="508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20"/>
              </a:lnSpc>
            </a:pPr>
            <a:r>
              <a:rPr lang="en-CA" sz="2798" smtClean="0">
                <a:solidFill>
                  <a:srgbClr val="FFFFFF"/>
                </a:solidFill>
                <a:latin typeface="Book Antiqua"/>
                <a:cs typeface="Book Antiqua"/>
              </a:rPr>
              <a:t>new slide.</a:t>
            </a:r>
          </a:p>
          <a:p>
            <a:pPr>
              <a:lnSpc>
                <a:spcPts val="3220"/>
              </a:lnSpc>
            </a:pPr>
            <a:endParaRPr lang="en-CA" sz="2798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3543300" y="3276600"/>
            <a:ext cx="5600700" cy="508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20"/>
              </a:lnSpc>
            </a:pPr>
            <a:r>
              <a:rPr lang="en-CA" sz="2805" b="1" smtClean="0">
                <a:solidFill>
                  <a:srgbClr val="FFFFFF"/>
                </a:solidFill>
                <a:latin typeface="Book Antiqua Bold"/>
                <a:cs typeface="Book Antiqua Bold"/>
              </a:rPr>
              <a:t>OR</a:t>
            </a:r>
          </a:p>
          <a:p>
            <a:pPr>
              <a:lnSpc>
                <a:spcPts val="3220"/>
              </a:lnSpc>
            </a:pPr>
            <a:endParaRPr lang="en-CA" sz="2795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457200" y="3771900"/>
            <a:ext cx="8686800" cy="1422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400"/>
              </a:lnSpc>
              <a:tabLst>
                <a:tab pos="406400" algn="l"/>
                <a:tab pos="406400" algn="l"/>
              </a:tabLst>
            </a:pPr>
            <a:r>
              <a:rPr lang="en-CA" sz="1823" smtClean="0">
                <a:solidFill>
                  <a:srgbClr val="FAFAFA"/>
                </a:solidFill>
                <a:latin typeface="Arial Unicode MS"/>
                <a:cs typeface="Arial Unicode MS"/>
              </a:rPr>
              <a:t></a:t>
            </a:r>
            <a:r>
              <a:rPr lang="en-CA" sz="2795" smtClean="0">
                <a:solidFill>
                  <a:srgbClr val="FFFFFF"/>
                </a:solidFill>
                <a:latin typeface="Book Antiqua"/>
                <a:cs typeface="Book Antiqua"/>
              </a:rPr>
              <a:t>  Right Click the preview of the slide that is to</a:t>
            </a:r>
            <a:r>
              <a:rPr lang="en-CA" sz="2798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798" smtClean="0">
                <a:solidFill>
                  <a:srgbClr val="000000"/>
                </a:solidFill>
                <a:latin typeface="Times New Roman"/>
              </a:rPr>
            </a:br>
            <a:r>
              <a:rPr lang="en-CA" sz="2798" smtClean="0">
                <a:solidFill>
                  <a:srgbClr val="FFFFFF"/>
                </a:solidFill>
                <a:latin typeface="Book Antiqua"/>
                <a:cs typeface="Book Antiqua"/>
              </a:rPr>
              <a:t>	come before your new slide and select either</a:t>
            </a:r>
            <a:r>
              <a:rPr lang="en-CA" sz="2795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795" smtClean="0">
                <a:solidFill>
                  <a:srgbClr val="000000"/>
                </a:solidFill>
                <a:latin typeface="Times New Roman"/>
              </a:rPr>
            </a:br>
            <a:r>
              <a:rPr lang="en-CA" sz="2805" b="1" smtClean="0">
                <a:solidFill>
                  <a:srgbClr val="FF0000"/>
                </a:solidFill>
                <a:latin typeface="Book Antiqua Bold"/>
                <a:cs typeface="Book Antiqua Bold"/>
              </a:rPr>
              <a:t>	Duplicate Slide </a:t>
            </a:r>
            <a:r>
              <a:rPr lang="en-CA" sz="2795" smtClean="0">
                <a:solidFill>
                  <a:srgbClr val="FFFFFF"/>
                </a:solidFill>
                <a:latin typeface="Book Antiqua"/>
                <a:cs typeface="Book Antiqua"/>
              </a:rPr>
              <a:t>or </a:t>
            </a:r>
            <a:r>
              <a:rPr lang="en-CA" sz="2805" b="1" smtClean="0">
                <a:solidFill>
                  <a:srgbClr val="FF0000"/>
                </a:solidFill>
                <a:latin typeface="Book Antiqua Bold"/>
                <a:cs typeface="Book Antiqua Bold"/>
              </a:rPr>
              <a:t>New Slide.</a:t>
            </a:r>
          </a:p>
          <a:p>
            <a:pPr>
              <a:lnSpc>
                <a:spcPts val="3400"/>
              </a:lnSpc>
            </a:pPr>
            <a:endParaRPr lang="en-CA" sz="2795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457200" y="5156200"/>
            <a:ext cx="8686800" cy="977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300"/>
              </a:lnSpc>
              <a:tabLst>
                <a:tab pos="406400" algn="l"/>
              </a:tabLst>
            </a:pPr>
            <a:r>
              <a:rPr lang="en-CA" sz="1823" smtClean="0">
                <a:solidFill>
                  <a:srgbClr val="FAFAFA"/>
                </a:solidFill>
                <a:latin typeface="Arial Unicode MS"/>
                <a:cs typeface="Arial Unicode MS"/>
              </a:rPr>
              <a:t></a:t>
            </a:r>
            <a:r>
              <a:rPr lang="en-CA" sz="2795" smtClean="0">
                <a:solidFill>
                  <a:srgbClr val="FFFFFF"/>
                </a:solidFill>
                <a:latin typeface="Book Antiqua"/>
                <a:cs typeface="Book Antiqua"/>
              </a:rPr>
              <a:t>  To delete a slide, right-click the slide in the left</a:t>
            </a:r>
            <a:r>
              <a:rPr lang="en-CA" sz="2795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795" smtClean="0">
                <a:solidFill>
                  <a:srgbClr val="000000"/>
                </a:solidFill>
                <a:latin typeface="Times New Roman"/>
              </a:rPr>
            </a:br>
            <a:r>
              <a:rPr lang="en-CA" sz="2795" smtClean="0">
                <a:solidFill>
                  <a:srgbClr val="FFFFFF"/>
                </a:solidFill>
                <a:latin typeface="Book Antiqua"/>
                <a:cs typeface="Book Antiqua"/>
              </a:rPr>
              <a:t>	preview pane and choose Delete Slide.</a:t>
            </a:r>
          </a:p>
          <a:p>
            <a:pPr>
              <a:lnSpc>
                <a:spcPts val="3300"/>
              </a:lnSpc>
            </a:pPr>
            <a:endParaRPr lang="en-CA" sz="2795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3530600" y="6553200"/>
            <a:ext cx="5613400" cy="228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200" smtClean="0">
                <a:solidFill>
                  <a:srgbClr val="C7C7C7"/>
                </a:solidFill>
                <a:latin typeface="Arial"/>
                <a:cs typeface="Arial"/>
              </a:rPr>
              <a:t>CSC 1100 - Computer Literacy</a:t>
            </a:r>
          </a:p>
          <a:p>
            <a:pPr>
              <a:lnSpc>
                <a:spcPts val="1380"/>
              </a:lnSpc>
            </a:pPr>
            <a:endParaRPr lang="en-CA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Selecting, Adding &amp; Deleting slides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389437"/>
            <a:ext cx="8229600" cy="246856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To add a slide, click on the “New Slide” icon in Home tab.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To work on a slide, go to the slide column (left side of screen)-click on it.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To delete a slide- go to slide column- click on it- press “Backspace” button</a:t>
            </a:r>
          </a:p>
          <a:p>
            <a:pPr fontAlgn="auto"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307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1752600"/>
            <a:ext cx="6210300" cy="231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val 5"/>
          <p:cNvSpPr/>
          <p:nvPr/>
        </p:nvSpPr>
        <p:spPr>
          <a:xfrm>
            <a:off x="2590800" y="2362200"/>
            <a:ext cx="533400" cy="914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rot="5400000" flipH="1" flipV="1">
            <a:off x="2325688" y="3238500"/>
            <a:ext cx="838200" cy="3175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45300"/>
          </a:xfrm>
          <a:prstGeom prst="rect">
            <a:avLst/>
          </a:prstGeom>
        </p:spPr>
      </p:pic>
      <p:sp>
        <p:nvSpPr>
          <p:cNvPr id="13" name="TextBox 2"/>
          <p:cNvSpPr txBox="1"/>
          <p:nvPr/>
        </p:nvSpPr>
        <p:spPr>
          <a:xfrm>
            <a:off x="533400" y="1295400"/>
            <a:ext cx="292100" cy="381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100"/>
              </a:lnSpc>
            </a:pPr>
            <a:r>
              <a:rPr lang="en-CA" sz="1823" smtClean="0">
                <a:solidFill>
                  <a:srgbClr val="FAFAFA"/>
                </a:solidFill>
                <a:latin typeface="Arial"/>
                <a:cs typeface="Arial"/>
              </a:rPr>
              <a:t>•</a:t>
            </a:r>
          </a:p>
          <a:p>
            <a:pPr>
              <a:lnSpc>
                <a:spcPts val="2070"/>
              </a:lnSpc>
            </a:pPr>
            <a:endParaRPr lang="en-CA" sz="1823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939800" y="1168400"/>
            <a:ext cx="8089900" cy="571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00"/>
              </a:lnSpc>
            </a:pPr>
            <a:r>
              <a:rPr lang="en-CA" sz="2795" smtClean="0">
                <a:solidFill>
                  <a:srgbClr val="FFFFFF"/>
                </a:solidFill>
                <a:latin typeface="Book Antiqua"/>
                <a:cs typeface="Book Antiqua"/>
              </a:rPr>
              <a:t>Found on the View Tab. Accessed through the</a:t>
            </a:r>
          </a:p>
          <a:p>
            <a:pPr>
              <a:lnSpc>
                <a:spcPts val="3220"/>
              </a:lnSpc>
            </a:pPr>
            <a:endParaRPr lang="en-CA" sz="2795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939800" y="1600200"/>
            <a:ext cx="8089900" cy="571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00"/>
              </a:lnSpc>
            </a:pPr>
            <a:r>
              <a:rPr lang="en-CA" sz="2798" smtClean="0">
                <a:solidFill>
                  <a:srgbClr val="FFFFFF"/>
                </a:solidFill>
                <a:latin typeface="Book Antiqua"/>
                <a:cs typeface="Book Antiqua"/>
              </a:rPr>
              <a:t>Presentation Views group.</a:t>
            </a:r>
          </a:p>
          <a:p>
            <a:pPr>
              <a:lnSpc>
                <a:spcPts val="3220"/>
              </a:lnSpc>
            </a:pPr>
            <a:endParaRPr lang="en-CA" sz="2798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977900" y="2108200"/>
            <a:ext cx="2263440" cy="70641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00"/>
              </a:lnSpc>
            </a:pPr>
            <a:r>
              <a:rPr lang="en-CA" sz="1920" dirty="0" smtClean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lang="en-CA" sz="2400" dirty="0" smtClean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lang="en-CA" sz="2800" dirty="0" smtClean="0">
                <a:solidFill>
                  <a:srgbClr val="FFFFFF"/>
                </a:solidFill>
                <a:latin typeface="Book Antiqua"/>
                <a:cs typeface="Book Antiqua"/>
              </a:rPr>
              <a:t>Normal view</a:t>
            </a:r>
            <a:endParaRPr lang="en-CA" sz="2400" dirty="0" smtClean="0">
              <a:solidFill>
                <a:srgbClr val="FFFFFF"/>
              </a:solidFill>
              <a:latin typeface="Book Antiqua"/>
              <a:cs typeface="Book Antiqua"/>
            </a:endParaRPr>
          </a:p>
          <a:p>
            <a:pPr>
              <a:lnSpc>
                <a:spcPts val="2760"/>
              </a:lnSpc>
            </a:pPr>
            <a:endParaRPr lang="en-CA" sz="2363" dirty="0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977900" y="2540000"/>
            <a:ext cx="2096728" cy="70660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00"/>
              </a:lnSpc>
            </a:pPr>
            <a:r>
              <a:rPr lang="en-CA" sz="1920" dirty="0" smtClean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lang="en-CA" sz="2400" dirty="0" smtClean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lang="en-CA" sz="2800" dirty="0" smtClean="0">
                <a:solidFill>
                  <a:srgbClr val="FFFFFF"/>
                </a:solidFill>
                <a:latin typeface="Book Antiqua"/>
                <a:cs typeface="Book Antiqua"/>
              </a:rPr>
              <a:t>Slider sorter</a:t>
            </a:r>
            <a:endParaRPr lang="en-CA" sz="2400" dirty="0" smtClean="0">
              <a:solidFill>
                <a:srgbClr val="FFFFFF"/>
              </a:solidFill>
              <a:latin typeface="Book Antiqua"/>
              <a:cs typeface="Book Antiqua"/>
            </a:endParaRPr>
          </a:p>
          <a:p>
            <a:pPr>
              <a:lnSpc>
                <a:spcPts val="2760"/>
              </a:lnSpc>
            </a:pPr>
            <a:endParaRPr lang="en-CA" sz="2368" dirty="0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977900" y="2984500"/>
            <a:ext cx="1950855" cy="70641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00"/>
              </a:lnSpc>
            </a:pPr>
            <a:r>
              <a:rPr lang="en-CA" sz="1922" dirty="0" smtClean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lang="en-CA" sz="2402" dirty="0" smtClean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lang="en-CA" sz="2800" dirty="0" smtClean="0">
                <a:solidFill>
                  <a:srgbClr val="FFFFFF"/>
                </a:solidFill>
                <a:latin typeface="Book Antiqua"/>
                <a:cs typeface="Book Antiqua"/>
              </a:rPr>
              <a:t>Notes Page</a:t>
            </a:r>
            <a:endParaRPr lang="en-CA" sz="2402" dirty="0" smtClean="0">
              <a:solidFill>
                <a:srgbClr val="FFFFFF"/>
              </a:solidFill>
              <a:latin typeface="Book Antiqua"/>
              <a:cs typeface="Book Antiqua"/>
            </a:endParaRPr>
          </a:p>
          <a:p>
            <a:pPr>
              <a:lnSpc>
                <a:spcPts val="2760"/>
              </a:lnSpc>
            </a:pPr>
            <a:endParaRPr lang="en-CA" sz="2362" dirty="0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977900" y="3416300"/>
            <a:ext cx="1930016" cy="70634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00"/>
              </a:lnSpc>
            </a:pPr>
            <a:r>
              <a:rPr lang="en-CA" sz="1920" dirty="0" smtClean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lang="en-CA" sz="2400" dirty="0" smtClean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lang="en-CA" sz="2800" dirty="0" smtClean="0">
                <a:solidFill>
                  <a:srgbClr val="FFFFFF"/>
                </a:solidFill>
                <a:latin typeface="Book Antiqua"/>
                <a:cs typeface="Book Antiqua"/>
              </a:rPr>
              <a:t>Slide Show</a:t>
            </a:r>
            <a:endParaRPr lang="en-CA" sz="2400" dirty="0" smtClean="0">
              <a:solidFill>
                <a:srgbClr val="FFFFFF"/>
              </a:solidFill>
              <a:latin typeface="Book Antiqua"/>
              <a:cs typeface="Book Antiqua"/>
            </a:endParaRPr>
          </a:p>
          <a:p>
            <a:pPr>
              <a:lnSpc>
                <a:spcPts val="2760"/>
              </a:lnSpc>
            </a:pPr>
            <a:endParaRPr lang="en-CA" sz="2360" dirty="0">
              <a:solidFill>
                <a:srgbClr val="000000"/>
              </a:solidFill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977900" y="3860800"/>
            <a:ext cx="2138406" cy="70654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00"/>
              </a:lnSpc>
            </a:pPr>
            <a:r>
              <a:rPr lang="en-CA" sz="1920" dirty="0" smtClean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lang="en-CA" sz="2400" dirty="0" smtClean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lang="en-CA" sz="2800" dirty="0" smtClean="0">
                <a:solidFill>
                  <a:srgbClr val="FFFFFF"/>
                </a:solidFill>
                <a:latin typeface="Book Antiqua"/>
                <a:cs typeface="Book Antiqua"/>
              </a:rPr>
              <a:t>Slide Master</a:t>
            </a:r>
            <a:endParaRPr lang="en-CA" sz="2400" dirty="0" smtClean="0">
              <a:solidFill>
                <a:srgbClr val="FFFFFF"/>
              </a:solidFill>
              <a:latin typeface="Book Antiqua"/>
              <a:cs typeface="Book Antiqua"/>
            </a:endParaRPr>
          </a:p>
          <a:p>
            <a:pPr>
              <a:lnSpc>
                <a:spcPts val="2760"/>
              </a:lnSpc>
            </a:pPr>
            <a:endParaRPr lang="en-CA" sz="2365" dirty="0">
              <a:solidFill>
                <a:srgbClr val="000000"/>
              </a:solidFill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977900" y="4292600"/>
            <a:ext cx="2784417" cy="70679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00"/>
              </a:lnSpc>
            </a:pPr>
            <a:r>
              <a:rPr lang="en-CA" sz="1922" dirty="0" smtClean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lang="en-CA" sz="2402" dirty="0" smtClean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lang="en-CA" sz="2800" dirty="0" smtClean="0">
                <a:solidFill>
                  <a:srgbClr val="FFFFFF"/>
                </a:solidFill>
                <a:latin typeface="Book Antiqua"/>
                <a:cs typeface="Book Antiqua"/>
              </a:rPr>
              <a:t>Handout Master</a:t>
            </a:r>
            <a:endParaRPr lang="en-CA" sz="2402" dirty="0" smtClean="0">
              <a:solidFill>
                <a:srgbClr val="FFFFFF"/>
              </a:solidFill>
              <a:latin typeface="Book Antiqua"/>
              <a:cs typeface="Book Antiqua"/>
            </a:endParaRPr>
          </a:p>
          <a:p>
            <a:pPr>
              <a:lnSpc>
                <a:spcPts val="2760"/>
              </a:lnSpc>
            </a:pPr>
            <a:endParaRPr lang="en-CA" sz="2372" dirty="0">
              <a:solidFill>
                <a:srgbClr val="000000"/>
              </a:solidFill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977900" y="4737100"/>
            <a:ext cx="2284280" cy="70654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00"/>
              </a:lnSpc>
            </a:pPr>
            <a:r>
              <a:rPr lang="en-CA" sz="1920" dirty="0" smtClean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lang="en-CA" sz="2400" dirty="0" smtClean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lang="en-CA" sz="2800" dirty="0" smtClean="0">
                <a:solidFill>
                  <a:srgbClr val="FFFFFF"/>
                </a:solidFill>
                <a:latin typeface="Book Antiqua"/>
                <a:cs typeface="Book Antiqua"/>
              </a:rPr>
              <a:t>Notes Master</a:t>
            </a:r>
            <a:endParaRPr lang="en-CA" sz="2400" dirty="0" smtClean="0">
              <a:solidFill>
                <a:srgbClr val="FFFFFF"/>
              </a:solidFill>
              <a:latin typeface="Book Antiqua"/>
              <a:cs typeface="Book Antiqua"/>
            </a:endParaRPr>
          </a:p>
          <a:p>
            <a:pPr>
              <a:lnSpc>
                <a:spcPts val="2760"/>
              </a:lnSpc>
            </a:pPr>
            <a:endParaRPr lang="en-CA" sz="2365" dirty="0">
              <a:solidFill>
                <a:srgbClr val="000000"/>
              </a:solidFill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3530600" y="6553200"/>
            <a:ext cx="5499100" cy="254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CA" sz="1200" smtClean="0">
                <a:solidFill>
                  <a:srgbClr val="C7C7C7"/>
                </a:solidFill>
                <a:latin typeface="Arial"/>
                <a:cs typeface="Arial"/>
              </a:rPr>
              <a:t>CSC 1100 - Computer Literacy</a:t>
            </a:r>
          </a:p>
          <a:p>
            <a:pPr>
              <a:lnSpc>
                <a:spcPts val="1380"/>
              </a:lnSpc>
            </a:pPr>
            <a:endParaRPr lang="en-CA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45300"/>
          </a:xfrm>
          <a:prstGeom prst="rect">
            <a:avLst/>
          </a:prstGeom>
        </p:spPr>
      </p:pic>
      <p:sp>
        <p:nvSpPr>
          <p:cNvPr id="10" name="TextBox 2"/>
          <p:cNvSpPr txBox="1"/>
          <p:nvPr/>
        </p:nvSpPr>
        <p:spPr>
          <a:xfrm>
            <a:off x="457200" y="850900"/>
            <a:ext cx="8686800" cy="990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400"/>
              </a:lnSpc>
              <a:tabLst>
                <a:tab pos="406400" algn="l"/>
              </a:tabLst>
            </a:pPr>
            <a:r>
              <a:rPr lang="en-CA" sz="1823" dirty="0" smtClean="0">
                <a:solidFill>
                  <a:srgbClr val="FAFAFA"/>
                </a:solidFill>
                <a:latin typeface="Arial Unicode MS"/>
                <a:cs typeface="Arial Unicode MS"/>
              </a:rPr>
              <a:t></a:t>
            </a:r>
            <a:r>
              <a:rPr lang="en-CA" sz="2795" dirty="0" smtClean="0">
                <a:solidFill>
                  <a:srgbClr val="FFFFFF"/>
                </a:solidFill>
                <a:latin typeface="Book Antiqua"/>
                <a:cs typeface="Book Antiqua"/>
              </a:rPr>
              <a:t>  PowerPoint provides three view buttons to the left</a:t>
            </a:r>
            <a:r>
              <a:rPr lang="en-CA" sz="2795" dirty="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795" dirty="0" smtClean="0">
                <a:solidFill>
                  <a:srgbClr val="000000"/>
                </a:solidFill>
                <a:latin typeface="Times New Roman"/>
              </a:rPr>
            </a:br>
            <a:r>
              <a:rPr lang="en-CA" sz="2795" dirty="0" smtClean="0">
                <a:solidFill>
                  <a:srgbClr val="FFFFFF"/>
                </a:solidFill>
                <a:latin typeface="Book Antiqua"/>
                <a:cs typeface="Book Antiqua"/>
              </a:rPr>
              <a:t>	of the Zoom slider control.</a:t>
            </a:r>
          </a:p>
          <a:p>
            <a:pPr>
              <a:lnSpc>
                <a:spcPts val="3400"/>
              </a:lnSpc>
            </a:pPr>
            <a:endParaRPr lang="en-CA" sz="2795" dirty="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901700" y="1790700"/>
            <a:ext cx="8242300" cy="990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400"/>
              </a:lnSpc>
            </a:pPr>
            <a:r>
              <a:rPr lang="en-CA" sz="2246" smtClean="0">
                <a:solidFill>
                  <a:srgbClr val="FFFFFF"/>
                </a:solidFill>
                <a:latin typeface="Arial Unicode MS"/>
                <a:cs typeface="Arial Unicode MS"/>
              </a:rPr>
              <a:t></a:t>
            </a:r>
            <a:r>
              <a:rPr lang="en-CA" sz="2798" smtClean="0">
                <a:solidFill>
                  <a:srgbClr val="FFFFFF"/>
                </a:solidFill>
                <a:latin typeface="Book Antiqua"/>
                <a:cs typeface="Book Antiqua"/>
              </a:rPr>
              <a:t> The</a:t>
            </a:r>
            <a:r>
              <a:rPr lang="en-CA" sz="2808" b="1" smtClean="0">
                <a:solidFill>
                  <a:srgbClr val="FF0000"/>
                </a:solidFill>
                <a:latin typeface="Book Antiqua Bold"/>
                <a:cs typeface="Book Antiqua Bold"/>
              </a:rPr>
              <a:t> Normal </a:t>
            </a:r>
            <a:r>
              <a:rPr lang="en-CA" sz="2798" smtClean="0">
                <a:solidFill>
                  <a:srgbClr val="FFFFFF"/>
                </a:solidFill>
                <a:latin typeface="Book Antiqua"/>
                <a:cs typeface="Book Antiqua"/>
              </a:rPr>
              <a:t>view shows one PowerPoint slide</a:t>
            </a:r>
            <a:r>
              <a:rPr lang="en-CA" sz="2795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795" smtClean="0">
                <a:solidFill>
                  <a:srgbClr val="000000"/>
                </a:solidFill>
                <a:latin typeface="Times New Roman"/>
              </a:rPr>
            </a:br>
            <a:r>
              <a:rPr lang="en-CA" sz="2795" smtClean="0">
                <a:solidFill>
                  <a:srgbClr val="FFFFFF"/>
                </a:solidFill>
                <a:latin typeface="Book Antiqua"/>
                <a:cs typeface="Book Antiqua"/>
              </a:rPr>
              <a:t>at a time in the large, center editing area.</a:t>
            </a:r>
          </a:p>
          <a:p>
            <a:pPr>
              <a:lnSpc>
                <a:spcPts val="3400"/>
              </a:lnSpc>
            </a:pPr>
            <a:endParaRPr lang="en-CA" sz="2795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901700" y="2743200"/>
            <a:ext cx="8242300" cy="508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20"/>
              </a:lnSpc>
            </a:pPr>
            <a:r>
              <a:rPr lang="en-CA" sz="2244" smtClean="0">
                <a:solidFill>
                  <a:srgbClr val="FFFFFF"/>
                </a:solidFill>
                <a:latin typeface="Arial Unicode MS"/>
                <a:cs typeface="Arial Unicode MS"/>
              </a:rPr>
              <a:t></a:t>
            </a:r>
            <a:r>
              <a:rPr lang="en-CA" sz="2795" smtClean="0">
                <a:solidFill>
                  <a:srgbClr val="FFFFFF"/>
                </a:solidFill>
                <a:latin typeface="Book Antiqua"/>
                <a:cs typeface="Book Antiqua"/>
              </a:rPr>
              <a:t> The</a:t>
            </a:r>
            <a:r>
              <a:rPr lang="en-CA" sz="2805" b="1" smtClean="0">
                <a:solidFill>
                  <a:srgbClr val="FF0000"/>
                </a:solidFill>
                <a:latin typeface="Book Antiqua Bold"/>
                <a:cs typeface="Book Antiqua Bold"/>
              </a:rPr>
              <a:t> Slide Sorter </a:t>
            </a:r>
            <a:r>
              <a:rPr lang="en-CA" sz="2795" smtClean="0">
                <a:solidFill>
                  <a:srgbClr val="FFFFFF"/>
                </a:solidFill>
                <a:latin typeface="Book Antiqua"/>
                <a:cs typeface="Book Antiqua"/>
              </a:rPr>
              <a:t>view shows multiple</a:t>
            </a:r>
          </a:p>
          <a:p>
            <a:pPr>
              <a:lnSpc>
                <a:spcPts val="3220"/>
              </a:lnSpc>
            </a:pPr>
            <a:endParaRPr lang="en-CA" sz="2781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181100" y="3162300"/>
            <a:ext cx="7962900" cy="977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300"/>
              </a:lnSpc>
            </a:pPr>
            <a:r>
              <a:rPr lang="en-CA" sz="2795" smtClean="0">
                <a:solidFill>
                  <a:srgbClr val="FFFFFF"/>
                </a:solidFill>
                <a:latin typeface="Book Antiqua"/>
                <a:cs typeface="Book Antiqua"/>
              </a:rPr>
              <a:t>thumbnails of your slides on the screen at one</a:t>
            </a:r>
            <a:r>
              <a:rPr lang="en-CA" sz="2795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795" smtClean="0">
                <a:solidFill>
                  <a:srgbClr val="000000"/>
                </a:solidFill>
                <a:latin typeface="Times New Roman"/>
              </a:rPr>
            </a:br>
            <a:r>
              <a:rPr lang="en-CA" sz="2795" smtClean="0">
                <a:solidFill>
                  <a:srgbClr val="FFFFFF"/>
                </a:solidFill>
                <a:latin typeface="Book Antiqua"/>
                <a:cs typeface="Book Antiqua"/>
              </a:rPr>
              <a:t>time.</a:t>
            </a:r>
          </a:p>
          <a:p>
            <a:pPr>
              <a:lnSpc>
                <a:spcPts val="3300"/>
              </a:lnSpc>
            </a:pPr>
            <a:endParaRPr lang="en-CA" sz="2795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901700" y="4114800"/>
            <a:ext cx="8242300" cy="508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20"/>
              </a:lnSpc>
            </a:pPr>
            <a:r>
              <a:rPr lang="en-CA" sz="2244" smtClean="0">
                <a:solidFill>
                  <a:srgbClr val="FFFFFF"/>
                </a:solidFill>
                <a:latin typeface="Arial Unicode MS"/>
                <a:cs typeface="Arial Unicode MS"/>
              </a:rPr>
              <a:t></a:t>
            </a:r>
            <a:r>
              <a:rPr lang="en-CA" sz="2798" smtClean="0">
                <a:solidFill>
                  <a:srgbClr val="FFFFFF"/>
                </a:solidFill>
                <a:latin typeface="Book Antiqua"/>
                <a:cs typeface="Book Antiqua"/>
              </a:rPr>
              <a:t> The Slide Sorter view is useful for seeing</a:t>
            </a:r>
          </a:p>
          <a:p>
            <a:pPr>
              <a:lnSpc>
                <a:spcPts val="3220"/>
              </a:lnSpc>
            </a:pPr>
            <a:endParaRPr lang="en-CA" sz="2785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181100" y="4521200"/>
            <a:ext cx="7962900" cy="990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400"/>
              </a:lnSpc>
            </a:pPr>
            <a:r>
              <a:rPr lang="en-CA" sz="2795" smtClean="0">
                <a:solidFill>
                  <a:srgbClr val="FFFFFF"/>
                </a:solidFill>
                <a:latin typeface="Book Antiqua"/>
                <a:cs typeface="Book Antiqua"/>
              </a:rPr>
              <a:t>multiple slides at one time to get an overview of</a:t>
            </a:r>
            <a:r>
              <a:rPr lang="en-CA" sz="2795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795" smtClean="0">
                <a:solidFill>
                  <a:srgbClr val="000000"/>
                </a:solidFill>
                <a:latin typeface="Times New Roman"/>
              </a:rPr>
            </a:br>
            <a:r>
              <a:rPr lang="en-CA" sz="2795" smtClean="0">
                <a:solidFill>
                  <a:srgbClr val="FFFFFF"/>
                </a:solidFill>
                <a:latin typeface="Book Antiqua"/>
                <a:cs typeface="Book Antiqua"/>
              </a:rPr>
              <a:t>your presentation.</a:t>
            </a:r>
          </a:p>
          <a:p>
            <a:pPr>
              <a:lnSpc>
                <a:spcPts val="3400"/>
              </a:lnSpc>
            </a:pPr>
            <a:endParaRPr lang="en-CA" sz="2795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901700" y="5461000"/>
            <a:ext cx="8242300" cy="990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400"/>
              </a:lnSpc>
            </a:pPr>
            <a:r>
              <a:rPr lang="en-CA" sz="2246" smtClean="0">
                <a:solidFill>
                  <a:srgbClr val="FFFFFF"/>
                </a:solidFill>
                <a:latin typeface="Arial Unicode MS"/>
                <a:cs typeface="Arial Unicode MS"/>
              </a:rPr>
              <a:t></a:t>
            </a:r>
            <a:r>
              <a:rPr lang="en-CA" sz="2798" smtClean="0">
                <a:solidFill>
                  <a:srgbClr val="FFFFFF"/>
                </a:solidFill>
                <a:latin typeface="Book Antiqua"/>
                <a:cs typeface="Book Antiqua"/>
              </a:rPr>
              <a:t> The </a:t>
            </a:r>
            <a:r>
              <a:rPr lang="en-CA" sz="2808" b="1" smtClean="0">
                <a:solidFill>
                  <a:srgbClr val="FF0000"/>
                </a:solidFill>
                <a:latin typeface="Book Antiqua Bold"/>
                <a:cs typeface="Book Antiqua Bold"/>
              </a:rPr>
              <a:t>Slide Show </a:t>
            </a:r>
            <a:r>
              <a:rPr lang="en-CA" sz="2798" smtClean="0">
                <a:solidFill>
                  <a:srgbClr val="FFFFFF"/>
                </a:solidFill>
                <a:latin typeface="Book Antiqua"/>
                <a:cs typeface="Book Antiqua"/>
              </a:rPr>
              <a:t>button starts your presentation</a:t>
            </a:r>
            <a:r>
              <a:rPr lang="en-CA" sz="2795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795" smtClean="0">
                <a:solidFill>
                  <a:srgbClr val="000000"/>
                </a:solidFill>
                <a:latin typeface="Times New Roman"/>
              </a:rPr>
            </a:br>
            <a:r>
              <a:rPr lang="en-CA" sz="2795" smtClean="0">
                <a:solidFill>
                  <a:srgbClr val="FFFFFF"/>
                </a:solidFill>
                <a:latin typeface="Book Antiqua"/>
                <a:cs typeface="Book Antiqua"/>
              </a:rPr>
              <a:t>running.</a:t>
            </a:r>
          </a:p>
          <a:p>
            <a:pPr>
              <a:lnSpc>
                <a:spcPts val="3400"/>
              </a:lnSpc>
            </a:pPr>
            <a:endParaRPr lang="en-CA" sz="2795">
              <a:solidFill>
                <a:srgbClr val="000000"/>
              </a:solidFill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3530600" y="6553200"/>
            <a:ext cx="5613400" cy="228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200" smtClean="0">
                <a:solidFill>
                  <a:srgbClr val="C7C7C7"/>
                </a:solidFill>
                <a:latin typeface="Arial"/>
                <a:cs typeface="Arial"/>
              </a:rPr>
              <a:t>CSC 1100 - Computer Literacy</a:t>
            </a:r>
          </a:p>
          <a:p>
            <a:pPr>
              <a:lnSpc>
                <a:spcPts val="1380"/>
              </a:lnSpc>
            </a:pPr>
            <a:endParaRPr lang="en-CA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453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30600" y="6553200"/>
            <a:ext cx="5613400" cy="228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200" smtClean="0">
                <a:solidFill>
                  <a:srgbClr val="C7C7C7"/>
                </a:solidFill>
                <a:latin typeface="Arial"/>
                <a:cs typeface="Arial"/>
              </a:rPr>
              <a:t>CSC 1100 - Computer Literacy</a:t>
            </a:r>
          </a:p>
          <a:p>
            <a:pPr>
              <a:lnSpc>
                <a:spcPts val="1380"/>
              </a:lnSpc>
            </a:pPr>
            <a:endParaRPr lang="en-CA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45300"/>
          </a:xfrm>
          <a:prstGeom prst="rect">
            <a:avLst/>
          </a:prstGeom>
        </p:spPr>
      </p:pic>
      <p:sp>
        <p:nvSpPr>
          <p:cNvPr id="12" name="TextBox 2"/>
          <p:cNvSpPr txBox="1"/>
          <p:nvPr/>
        </p:nvSpPr>
        <p:spPr>
          <a:xfrm>
            <a:off x="457200" y="1028700"/>
            <a:ext cx="8686800" cy="4953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990"/>
              </a:lnSpc>
            </a:pPr>
            <a:r>
              <a:rPr lang="en-CA" sz="1692" smtClean="0">
                <a:solidFill>
                  <a:srgbClr val="FAFAFA"/>
                </a:solidFill>
                <a:latin typeface="Arial Unicode MS"/>
                <a:cs typeface="Arial Unicode MS"/>
              </a:rPr>
              <a:t></a:t>
            </a:r>
            <a:r>
              <a:rPr lang="en-CA" sz="2604" smtClean="0">
                <a:solidFill>
                  <a:srgbClr val="FFFFFF"/>
                </a:solidFill>
                <a:latin typeface="Book Antiqua"/>
                <a:cs typeface="Book Antiqua"/>
              </a:rPr>
              <a:t>  Customize your working environment</a:t>
            </a:r>
          </a:p>
          <a:p>
            <a:pPr>
              <a:lnSpc>
                <a:spcPts val="2990"/>
              </a:lnSpc>
            </a:pPr>
            <a:endParaRPr lang="en-CA" sz="2579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457200" y="1485900"/>
            <a:ext cx="8686800" cy="914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100"/>
              </a:lnSpc>
              <a:tabLst>
                <a:tab pos="406400" algn="l"/>
              </a:tabLst>
            </a:pPr>
            <a:r>
              <a:rPr lang="en-CA" sz="1692" smtClean="0">
                <a:solidFill>
                  <a:srgbClr val="FAFAFA"/>
                </a:solidFill>
                <a:latin typeface="Arial Unicode MS"/>
                <a:cs typeface="Arial Unicode MS"/>
              </a:rPr>
              <a:t></a:t>
            </a:r>
            <a:r>
              <a:rPr lang="en-CA" sz="2604" smtClean="0">
                <a:solidFill>
                  <a:srgbClr val="FFFFFF"/>
                </a:solidFill>
                <a:latin typeface="Book Antiqua"/>
                <a:cs typeface="Book Antiqua"/>
              </a:rPr>
              <a:t>  Accessed through </a:t>
            </a:r>
            <a:r>
              <a:rPr lang="en-CA" sz="2614" b="1" smtClean="0">
                <a:solidFill>
                  <a:srgbClr val="FF0000"/>
                </a:solidFill>
                <a:latin typeface="Book Antiqua Bold"/>
                <a:cs typeface="Book Antiqua Bold"/>
              </a:rPr>
              <a:t>Office button</a:t>
            </a:r>
            <a:r>
              <a:rPr lang="en-CA" sz="2614" b="1" smtClean="0">
                <a:solidFill>
                  <a:srgbClr val="FFFFFF"/>
                </a:solidFill>
                <a:latin typeface="Book Antiqua Bold"/>
                <a:cs typeface="Book Antiqua Bold"/>
              </a:rPr>
              <a:t>, Select </a:t>
            </a:r>
            <a:r>
              <a:rPr lang="en-CA" sz="2614" b="1" smtClean="0">
                <a:solidFill>
                  <a:srgbClr val="FF0000"/>
                </a:solidFill>
                <a:latin typeface="Book Antiqua Bold"/>
                <a:cs typeface="Book Antiqua Bold"/>
              </a:rPr>
              <a:t>PowerPoint</a:t>
            </a:r>
            <a:r>
              <a:rPr lang="en-CA" sz="2604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604" smtClean="0">
                <a:solidFill>
                  <a:srgbClr val="000000"/>
                </a:solidFill>
                <a:latin typeface="Times New Roman"/>
              </a:rPr>
            </a:br>
            <a:r>
              <a:rPr lang="en-CA" sz="2614" b="1" smtClean="0">
                <a:solidFill>
                  <a:srgbClr val="FF0000"/>
                </a:solidFill>
                <a:latin typeface="Book Antiqua Bold"/>
                <a:cs typeface="Book Antiqua Bold"/>
              </a:rPr>
              <a:t>	options </a:t>
            </a:r>
            <a:r>
              <a:rPr lang="en-CA" sz="2604" smtClean="0">
                <a:solidFill>
                  <a:srgbClr val="FFFFFF"/>
                </a:solidFill>
                <a:latin typeface="Book Antiqua"/>
                <a:cs typeface="Book Antiqua"/>
              </a:rPr>
              <a:t>at the bottom of the dropdown list.</a:t>
            </a:r>
          </a:p>
          <a:p>
            <a:pPr>
              <a:lnSpc>
                <a:spcPts val="3100"/>
              </a:lnSpc>
            </a:pPr>
            <a:endParaRPr lang="en-CA" sz="2604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457200" y="2374900"/>
            <a:ext cx="8686800" cy="4953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990"/>
              </a:lnSpc>
            </a:pPr>
            <a:r>
              <a:rPr lang="en-CA" sz="1692" smtClean="0">
                <a:solidFill>
                  <a:srgbClr val="FAFAFA"/>
                </a:solidFill>
                <a:latin typeface="Arial Unicode MS"/>
                <a:cs typeface="Arial Unicode MS"/>
              </a:rPr>
              <a:t></a:t>
            </a:r>
            <a:r>
              <a:rPr lang="en-CA" sz="2614" b="1" smtClean="0">
                <a:solidFill>
                  <a:srgbClr val="FFFFFF"/>
                </a:solidFill>
                <a:latin typeface="Book Antiqua Bold"/>
                <a:cs typeface="Book Antiqua Bold"/>
              </a:rPr>
              <a:t>  Popular: </a:t>
            </a:r>
            <a:r>
              <a:rPr lang="en-CA" sz="2604" smtClean="0">
                <a:solidFill>
                  <a:srgbClr val="FFFFFF"/>
                </a:solidFill>
                <a:latin typeface="Book Antiqua"/>
                <a:cs typeface="Book Antiqua"/>
              </a:rPr>
              <a:t>choice of mini toolbar, live</a:t>
            </a:r>
          </a:p>
          <a:p>
            <a:pPr>
              <a:lnSpc>
                <a:spcPts val="2990"/>
              </a:lnSpc>
            </a:pPr>
            <a:endParaRPr lang="en-CA" sz="2581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863600" y="2768600"/>
            <a:ext cx="8280400" cy="4953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990"/>
              </a:lnSpc>
            </a:pPr>
            <a:r>
              <a:rPr lang="en-CA" sz="2606" smtClean="0">
                <a:solidFill>
                  <a:srgbClr val="FFFFFF"/>
                </a:solidFill>
                <a:latin typeface="Book Antiqua"/>
                <a:cs typeface="Book Antiqua"/>
              </a:rPr>
              <a:t>preview, password protected, language</a:t>
            </a:r>
          </a:p>
          <a:p>
            <a:pPr>
              <a:lnSpc>
                <a:spcPts val="2990"/>
              </a:lnSpc>
            </a:pPr>
            <a:endParaRPr lang="en-CA" sz="2606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863600" y="3162300"/>
            <a:ext cx="8280400" cy="4953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990"/>
              </a:lnSpc>
            </a:pPr>
            <a:r>
              <a:rPr lang="en-CA" sz="2604" smtClean="0">
                <a:solidFill>
                  <a:srgbClr val="FFFFFF"/>
                </a:solidFill>
                <a:latin typeface="Book Antiqua"/>
                <a:cs typeface="Book Antiqua"/>
              </a:rPr>
              <a:t>options…etc…</a:t>
            </a:r>
          </a:p>
          <a:p>
            <a:pPr>
              <a:lnSpc>
                <a:spcPts val="2990"/>
              </a:lnSpc>
            </a:pPr>
            <a:endParaRPr lang="en-CA" sz="2604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457200" y="3556000"/>
            <a:ext cx="8686800" cy="1498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750"/>
              </a:lnSpc>
            </a:pPr>
            <a:r>
              <a:rPr lang="en-CA" sz="1692" smtClean="0">
                <a:solidFill>
                  <a:srgbClr val="FAFAFA"/>
                </a:solidFill>
                <a:latin typeface="Arial Unicode MS"/>
                <a:cs typeface="Arial Unicode MS"/>
              </a:rPr>
              <a:t></a:t>
            </a:r>
            <a:r>
              <a:rPr lang="en-CA" sz="2614" b="1" smtClean="0">
                <a:solidFill>
                  <a:srgbClr val="FFFFFF"/>
                </a:solidFill>
                <a:latin typeface="Book Antiqua Bold"/>
                <a:cs typeface="Book Antiqua Bold"/>
              </a:rPr>
              <a:t>  Proofing: </a:t>
            </a:r>
            <a:r>
              <a:rPr lang="en-CA" sz="2604" smtClean="0">
                <a:solidFill>
                  <a:srgbClr val="FFFFFF"/>
                </a:solidFill>
                <a:latin typeface="Book Antiqua"/>
                <a:cs typeface="Book Antiqua"/>
              </a:rPr>
              <a:t>choose the text correction mechanism.</a:t>
            </a:r>
            <a:r>
              <a:rPr lang="en-CA" sz="2586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586" smtClean="0">
                <a:solidFill>
                  <a:srgbClr val="000000"/>
                </a:solidFill>
                <a:latin typeface="Times New Roman"/>
              </a:rPr>
            </a:br>
            <a:r>
              <a:rPr lang="en-CA" sz="1692" smtClean="0">
                <a:solidFill>
                  <a:srgbClr val="FAFAFA"/>
                </a:solidFill>
                <a:latin typeface="Arial Unicode MS"/>
                <a:cs typeface="Arial Unicode MS"/>
              </a:rPr>
              <a:t></a:t>
            </a:r>
            <a:r>
              <a:rPr lang="en-CA" sz="2606" smtClean="0">
                <a:solidFill>
                  <a:srgbClr val="FFFFFF"/>
                </a:solidFill>
                <a:latin typeface="Book Antiqua"/>
                <a:cs typeface="Book Antiqua"/>
              </a:rPr>
              <a:t>   Save: how often should your work be saved.</a:t>
            </a:r>
            <a:r>
              <a:rPr lang="en-CA" sz="2575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575" smtClean="0">
                <a:solidFill>
                  <a:srgbClr val="000000"/>
                </a:solidFill>
                <a:latin typeface="Times New Roman"/>
              </a:rPr>
            </a:br>
            <a:r>
              <a:rPr lang="en-CA" sz="1692" smtClean="0">
                <a:solidFill>
                  <a:srgbClr val="FAFAFA"/>
                </a:solidFill>
                <a:latin typeface="Arial Unicode MS"/>
                <a:cs typeface="Arial Unicode MS"/>
              </a:rPr>
              <a:t></a:t>
            </a:r>
            <a:r>
              <a:rPr lang="en-CA" sz="2614" b="1" smtClean="0">
                <a:solidFill>
                  <a:srgbClr val="FFFFFF"/>
                </a:solidFill>
                <a:latin typeface="Book Antiqua Bold"/>
                <a:cs typeface="Book Antiqua Bold"/>
              </a:rPr>
              <a:t>  Advanced: </a:t>
            </a:r>
            <a:r>
              <a:rPr lang="en-CA" sz="2604" smtClean="0">
                <a:solidFill>
                  <a:srgbClr val="FFFFFF"/>
                </a:solidFill>
                <a:latin typeface="Book Antiqua"/>
                <a:cs typeface="Book Antiqua"/>
              </a:rPr>
              <a:t>specify options for</a:t>
            </a:r>
          </a:p>
          <a:p>
            <a:pPr>
              <a:lnSpc>
                <a:spcPts val="3750"/>
              </a:lnSpc>
            </a:pPr>
            <a:endParaRPr lang="en-CA" sz="2575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863600" y="4991100"/>
            <a:ext cx="8280400" cy="4953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960"/>
              </a:lnSpc>
            </a:pPr>
            <a:r>
              <a:rPr lang="en-CA" sz="2604" smtClean="0">
                <a:solidFill>
                  <a:srgbClr val="FFFFFF"/>
                </a:solidFill>
                <a:latin typeface="Book Antiqua"/>
                <a:cs typeface="Book Antiqua"/>
              </a:rPr>
              <a:t>editing, copying, pasting, printing, display &amp;other</a:t>
            </a:r>
          </a:p>
          <a:p>
            <a:pPr>
              <a:lnSpc>
                <a:spcPts val="2960"/>
              </a:lnSpc>
            </a:pPr>
            <a:endParaRPr lang="en-CA" sz="2604">
              <a:solidFill>
                <a:srgbClr val="000000"/>
              </a:solidFill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863600" y="5384800"/>
            <a:ext cx="8280400" cy="4953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990"/>
              </a:lnSpc>
            </a:pPr>
            <a:r>
              <a:rPr lang="en-CA" sz="2606" smtClean="0">
                <a:solidFill>
                  <a:srgbClr val="FFFFFF"/>
                </a:solidFill>
                <a:latin typeface="Book Antiqua"/>
                <a:cs typeface="Book Antiqua"/>
              </a:rPr>
              <a:t>general settings</a:t>
            </a:r>
          </a:p>
          <a:p>
            <a:pPr>
              <a:lnSpc>
                <a:spcPts val="2990"/>
              </a:lnSpc>
            </a:pPr>
            <a:endParaRPr lang="en-CA" sz="2606">
              <a:solidFill>
                <a:srgbClr val="000000"/>
              </a:solidFill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457200" y="5842000"/>
            <a:ext cx="8686800" cy="914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100"/>
              </a:lnSpc>
              <a:tabLst>
                <a:tab pos="406400" algn="l"/>
              </a:tabLst>
            </a:pPr>
            <a:r>
              <a:rPr lang="en-CA" sz="1692" smtClean="0">
                <a:solidFill>
                  <a:srgbClr val="FAFAFA"/>
                </a:solidFill>
                <a:latin typeface="Arial Unicode MS"/>
                <a:cs typeface="Arial Unicode MS"/>
              </a:rPr>
              <a:t></a:t>
            </a:r>
            <a:r>
              <a:rPr lang="en-CA" sz="2614" b="1" smtClean="0">
                <a:solidFill>
                  <a:srgbClr val="FFFFFF"/>
                </a:solidFill>
                <a:latin typeface="Book Antiqua Bold"/>
                <a:cs typeface="Book Antiqua Bold"/>
              </a:rPr>
              <a:t>  Customize: </a:t>
            </a:r>
            <a:r>
              <a:rPr lang="en-CA" sz="2604" smtClean="0">
                <a:solidFill>
                  <a:srgbClr val="FFFFFF"/>
                </a:solidFill>
                <a:latin typeface="Book Antiqua"/>
                <a:cs typeface="Book Antiqua"/>
              </a:rPr>
              <a:t>used to add features to the Quick Access</a:t>
            </a:r>
            <a:r>
              <a:rPr lang="en-CA" sz="2604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604" smtClean="0">
                <a:solidFill>
                  <a:srgbClr val="000000"/>
                </a:solidFill>
                <a:latin typeface="Times New Roman"/>
              </a:rPr>
            </a:br>
            <a:r>
              <a:rPr lang="en-CA" sz="2604" smtClean="0">
                <a:solidFill>
                  <a:srgbClr val="FFFFFF"/>
                </a:solidFill>
                <a:latin typeface="Book Antiqua"/>
                <a:cs typeface="Book Antiqua"/>
              </a:rPr>
              <a:t>	Toolbar.</a:t>
            </a:r>
          </a:p>
          <a:p>
            <a:pPr>
              <a:lnSpc>
                <a:spcPts val="3100"/>
              </a:lnSpc>
            </a:pPr>
            <a:endParaRPr lang="en-CA" sz="2604">
              <a:solidFill>
                <a:srgbClr val="000000"/>
              </a:solidFill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3530600" y="6578600"/>
            <a:ext cx="5613400" cy="228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080"/>
              </a:lnSpc>
            </a:pPr>
            <a:r>
              <a:rPr lang="en-CA" sz="1200" smtClean="0">
                <a:solidFill>
                  <a:srgbClr val="C7C7C7"/>
                </a:solidFill>
                <a:latin typeface="Arial"/>
                <a:cs typeface="Arial"/>
              </a:rPr>
              <a:t>CSC 1100 - Computer Literacy</a:t>
            </a:r>
          </a:p>
          <a:p>
            <a:pPr>
              <a:lnSpc>
                <a:spcPts val="1080"/>
              </a:lnSpc>
            </a:pPr>
            <a:endParaRPr lang="en-CA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45300"/>
          </a:xfrm>
          <a:prstGeom prst="rect">
            <a:avLst/>
          </a:prstGeom>
        </p:spPr>
      </p:pic>
      <p:sp>
        <p:nvSpPr>
          <p:cNvPr id="9" name="TextBox 2"/>
          <p:cNvSpPr txBox="1"/>
          <p:nvPr/>
        </p:nvSpPr>
        <p:spPr>
          <a:xfrm>
            <a:off x="457200" y="1028700"/>
            <a:ext cx="8686800" cy="508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20"/>
              </a:lnSpc>
            </a:pPr>
            <a:r>
              <a:rPr lang="en-CA" sz="1823" smtClean="0">
                <a:solidFill>
                  <a:srgbClr val="FAFAFA"/>
                </a:solidFill>
                <a:latin typeface="Arial Unicode MS"/>
                <a:cs typeface="Arial Unicode MS"/>
              </a:rPr>
              <a:t></a:t>
            </a:r>
            <a:r>
              <a:rPr lang="en-CA" sz="2795" smtClean="0">
                <a:solidFill>
                  <a:srgbClr val="FFFFFF"/>
                </a:solidFill>
                <a:latin typeface="Book Antiqua"/>
                <a:cs typeface="Book Antiqua"/>
              </a:rPr>
              <a:t>  A </a:t>
            </a:r>
            <a:r>
              <a:rPr lang="en-CA" sz="2805" b="1" smtClean="0">
                <a:solidFill>
                  <a:srgbClr val="FF0000"/>
                </a:solidFill>
                <a:latin typeface="Book Antiqua Bold"/>
                <a:cs typeface="Book Antiqua Bold"/>
              </a:rPr>
              <a:t>layout</a:t>
            </a:r>
            <a:r>
              <a:rPr lang="en-CA" sz="2795" smtClean="0">
                <a:solidFill>
                  <a:srgbClr val="FFFFFF"/>
                </a:solidFill>
                <a:latin typeface="Book Antiqua"/>
                <a:cs typeface="Book Antiqua"/>
              </a:rPr>
              <a:t> determines where</a:t>
            </a:r>
          </a:p>
          <a:p>
            <a:pPr>
              <a:lnSpc>
                <a:spcPts val="3220"/>
              </a:lnSpc>
            </a:pPr>
            <a:endParaRPr lang="en-CA" sz="2761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863600" y="1435100"/>
            <a:ext cx="8280400" cy="977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300"/>
              </a:lnSpc>
            </a:pPr>
            <a:r>
              <a:rPr lang="en-CA" sz="2795" smtClean="0">
                <a:solidFill>
                  <a:srgbClr val="FFFFFF"/>
                </a:solidFill>
                <a:latin typeface="Book Antiqua"/>
                <a:cs typeface="Book Antiqua"/>
              </a:rPr>
              <a:t>text, graphics, charts, and other elements appear</a:t>
            </a:r>
            <a:r>
              <a:rPr lang="en-CA" sz="2795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795" smtClean="0">
                <a:solidFill>
                  <a:srgbClr val="000000"/>
                </a:solidFill>
                <a:latin typeface="Times New Roman"/>
              </a:rPr>
            </a:br>
            <a:r>
              <a:rPr lang="en-CA" sz="2795" smtClean="0">
                <a:solidFill>
                  <a:srgbClr val="FFFFFF"/>
                </a:solidFill>
                <a:latin typeface="Book Antiqua"/>
                <a:cs typeface="Book Antiqua"/>
              </a:rPr>
              <a:t>on an individual slide.</a:t>
            </a:r>
          </a:p>
          <a:p>
            <a:pPr>
              <a:lnSpc>
                <a:spcPts val="3300"/>
              </a:lnSpc>
            </a:pPr>
            <a:endParaRPr lang="en-CA" sz="2795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457200" y="2387600"/>
            <a:ext cx="8686800" cy="508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20"/>
              </a:lnSpc>
            </a:pPr>
            <a:r>
              <a:rPr lang="en-CA" sz="1823" smtClean="0">
                <a:solidFill>
                  <a:srgbClr val="FAFAFA"/>
                </a:solidFill>
                <a:latin typeface="Arial Unicode MS"/>
                <a:cs typeface="Arial Unicode MS"/>
              </a:rPr>
              <a:t></a:t>
            </a:r>
            <a:r>
              <a:rPr lang="en-CA" sz="2795" smtClean="0">
                <a:solidFill>
                  <a:srgbClr val="FFFFFF"/>
                </a:solidFill>
                <a:latin typeface="Book Antiqua"/>
                <a:cs typeface="Book Antiqua"/>
              </a:rPr>
              <a:t>  A </a:t>
            </a:r>
            <a:r>
              <a:rPr lang="en-CA" sz="2805" b="1" smtClean="0">
                <a:solidFill>
                  <a:srgbClr val="FF0000"/>
                </a:solidFill>
                <a:latin typeface="Book Antiqua Bold"/>
                <a:cs typeface="Book Antiqua Bold"/>
              </a:rPr>
              <a:t>theme</a:t>
            </a:r>
            <a:r>
              <a:rPr lang="en-CA" sz="2795" smtClean="0">
                <a:solidFill>
                  <a:srgbClr val="FFFFFF"/>
                </a:solidFill>
                <a:latin typeface="Book Antiqua"/>
                <a:cs typeface="Book Antiqua"/>
              </a:rPr>
              <a:t> determines the look of an entire</a:t>
            </a:r>
          </a:p>
          <a:p>
            <a:pPr>
              <a:lnSpc>
                <a:spcPts val="3220"/>
              </a:lnSpc>
            </a:pPr>
            <a:endParaRPr lang="en-CA" sz="2773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457200" y="2768600"/>
            <a:ext cx="8686800" cy="1524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indent="411480">
              <a:lnSpc>
                <a:spcPts val="3700"/>
              </a:lnSpc>
              <a:tabLst>
                <a:tab pos="406400" algn="l"/>
              </a:tabLst>
            </a:pPr>
            <a:r>
              <a:rPr lang="en-CA" sz="2798" smtClean="0">
                <a:solidFill>
                  <a:srgbClr val="FFFFFF"/>
                </a:solidFill>
                <a:latin typeface="Book Antiqua"/>
                <a:cs typeface="Book Antiqua"/>
              </a:rPr>
              <a:t>presentation’s colors, fonts, and overall format.</a:t>
            </a:r>
            <a:r>
              <a:rPr lang="en-CA" sz="2776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776" smtClean="0">
                <a:solidFill>
                  <a:srgbClr val="000000"/>
                </a:solidFill>
                <a:latin typeface="Times New Roman"/>
              </a:rPr>
            </a:br>
            <a:r>
              <a:rPr lang="en-CA" sz="1823" smtClean="0">
                <a:solidFill>
                  <a:srgbClr val="FAFAFA"/>
                </a:solidFill>
                <a:latin typeface="Arial Unicode MS"/>
                <a:cs typeface="Arial Unicode MS"/>
              </a:rPr>
              <a:t></a:t>
            </a:r>
            <a:r>
              <a:rPr lang="en-CA" sz="2795" smtClean="0">
                <a:solidFill>
                  <a:srgbClr val="FFFFFF"/>
                </a:solidFill>
                <a:latin typeface="Book Antiqua"/>
                <a:cs typeface="Book Antiqua"/>
              </a:rPr>
              <a:t>  A </a:t>
            </a:r>
            <a:r>
              <a:rPr lang="en-CA" sz="2805" b="1" smtClean="0">
                <a:solidFill>
                  <a:srgbClr val="FFFFFF"/>
                </a:solidFill>
                <a:latin typeface="Book Antiqua Bold"/>
                <a:cs typeface="Book Antiqua Bold"/>
              </a:rPr>
              <a:t>layout</a:t>
            </a:r>
            <a:r>
              <a:rPr lang="en-CA" sz="2795" smtClean="0">
                <a:solidFill>
                  <a:srgbClr val="FFFFFF"/>
                </a:solidFill>
                <a:latin typeface="Book Antiqua"/>
                <a:cs typeface="Book Antiqua"/>
              </a:rPr>
              <a:t> is to a </a:t>
            </a:r>
            <a:r>
              <a:rPr lang="en-CA" sz="2805" b="1" smtClean="0">
                <a:solidFill>
                  <a:srgbClr val="FFFFFF"/>
                </a:solidFill>
                <a:latin typeface="Book Antiqua Bold"/>
                <a:cs typeface="Book Antiqua Bold"/>
              </a:rPr>
              <a:t>slide</a:t>
            </a:r>
            <a:r>
              <a:rPr lang="en-CA" sz="2795" smtClean="0">
                <a:solidFill>
                  <a:srgbClr val="FFFFFF"/>
                </a:solidFill>
                <a:latin typeface="Book Antiqua"/>
                <a:cs typeface="Book Antiqua"/>
              </a:rPr>
              <a:t> whereas a </a:t>
            </a:r>
            <a:r>
              <a:rPr lang="en-CA" sz="2805" b="1" smtClean="0">
                <a:solidFill>
                  <a:srgbClr val="FFFFFF"/>
                </a:solidFill>
                <a:latin typeface="Book Antiqua Bold"/>
                <a:cs typeface="Book Antiqua Bold"/>
              </a:rPr>
              <a:t>theme</a:t>
            </a:r>
            <a:r>
              <a:rPr lang="en-CA" sz="2795" smtClean="0">
                <a:solidFill>
                  <a:srgbClr val="FFFFFF"/>
                </a:solidFill>
                <a:latin typeface="Book Antiqua"/>
                <a:cs typeface="Book Antiqua"/>
              </a:rPr>
              <a:t> is to an</a:t>
            </a:r>
            <a:r>
              <a:rPr lang="en-CA" sz="2795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795" smtClean="0">
                <a:solidFill>
                  <a:srgbClr val="000000"/>
                </a:solidFill>
                <a:latin typeface="Times New Roman"/>
              </a:rPr>
            </a:br>
            <a:r>
              <a:rPr lang="en-CA" sz="2795" smtClean="0">
                <a:solidFill>
                  <a:srgbClr val="FFFFFF"/>
                </a:solidFill>
                <a:latin typeface="Book Antiqua"/>
                <a:cs typeface="Book Antiqua"/>
              </a:rPr>
              <a:t>	entire </a:t>
            </a:r>
            <a:r>
              <a:rPr lang="en-CA" sz="2805" b="1" smtClean="0">
                <a:solidFill>
                  <a:srgbClr val="FFFFFF"/>
                </a:solidFill>
                <a:latin typeface="Book Antiqua Bold"/>
                <a:cs typeface="Book Antiqua Bold"/>
              </a:rPr>
              <a:t>presentation.</a:t>
            </a:r>
          </a:p>
          <a:p>
            <a:pPr>
              <a:lnSpc>
                <a:spcPts val="3700"/>
              </a:lnSpc>
            </a:pPr>
            <a:endParaRPr lang="en-CA" sz="2795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457200" y="4267200"/>
            <a:ext cx="8686800" cy="508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20"/>
              </a:lnSpc>
            </a:pPr>
            <a:r>
              <a:rPr lang="en-CA" sz="1826" smtClean="0">
                <a:solidFill>
                  <a:srgbClr val="FAFAFA"/>
                </a:solidFill>
                <a:latin typeface="Arial Unicode MS"/>
                <a:cs typeface="Arial Unicode MS"/>
              </a:rPr>
              <a:t></a:t>
            </a:r>
            <a:r>
              <a:rPr lang="en-CA" sz="2798" smtClean="0">
                <a:solidFill>
                  <a:srgbClr val="FFFFFF"/>
                </a:solidFill>
                <a:latin typeface="Book Antiqua"/>
                <a:cs typeface="Book Antiqua"/>
              </a:rPr>
              <a:t>  Click the </a:t>
            </a:r>
            <a:r>
              <a:rPr lang="en-CA" sz="2808" b="1" smtClean="0">
                <a:solidFill>
                  <a:srgbClr val="FF0000"/>
                </a:solidFill>
                <a:latin typeface="Book Antiqua Bold"/>
                <a:cs typeface="Book Antiqua Bold"/>
              </a:rPr>
              <a:t>Design</a:t>
            </a:r>
            <a:r>
              <a:rPr lang="en-CA" sz="2798" smtClean="0">
                <a:solidFill>
                  <a:srgbClr val="FFFFFF"/>
                </a:solidFill>
                <a:latin typeface="Book Antiqua"/>
                <a:cs typeface="Book Antiqua"/>
              </a:rPr>
              <a:t> tab  to Choose one of the</a:t>
            </a:r>
          </a:p>
          <a:p>
            <a:pPr>
              <a:lnSpc>
                <a:spcPts val="3220"/>
              </a:lnSpc>
            </a:pPr>
            <a:endParaRPr lang="en-CA" sz="2776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457200" y="4648200"/>
            <a:ext cx="8686800" cy="15113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indent="411480">
              <a:lnSpc>
                <a:spcPts val="3700"/>
              </a:lnSpc>
              <a:tabLst>
                <a:tab pos="406400" algn="l"/>
              </a:tabLst>
            </a:pPr>
            <a:r>
              <a:rPr lang="en-CA" sz="2795" smtClean="0">
                <a:solidFill>
                  <a:srgbClr val="FFFFFF"/>
                </a:solidFill>
                <a:latin typeface="Book Antiqua"/>
                <a:cs typeface="Book Antiqua"/>
              </a:rPr>
              <a:t>displayed </a:t>
            </a:r>
            <a:r>
              <a:rPr lang="en-CA" sz="2805" b="1" smtClean="0">
                <a:solidFill>
                  <a:srgbClr val="FF0000"/>
                </a:solidFill>
                <a:latin typeface="Book Antiqua Bold"/>
                <a:cs typeface="Book Antiqua Bold"/>
              </a:rPr>
              <a:t>Themes</a:t>
            </a:r>
            <a:r>
              <a:rPr lang="en-CA" sz="2795" smtClean="0">
                <a:solidFill>
                  <a:srgbClr val="FFFFFF"/>
                </a:solidFill>
                <a:latin typeface="Book Antiqua"/>
                <a:cs typeface="Book Antiqua"/>
              </a:rPr>
              <a:t> or click the </a:t>
            </a:r>
            <a:r>
              <a:rPr lang="en-CA" sz="2805" b="1" smtClean="0">
                <a:solidFill>
                  <a:srgbClr val="FFFFFF"/>
                </a:solidFill>
                <a:latin typeface="Book Antiqua Bold"/>
                <a:cs typeface="Book Antiqua Bold"/>
              </a:rPr>
              <a:t>Galleries</a:t>
            </a:r>
            <a:r>
              <a:rPr lang="en-CA" sz="2795" smtClean="0">
                <a:solidFill>
                  <a:srgbClr val="FFFFFF"/>
                </a:solidFill>
                <a:latin typeface="Book Antiqua"/>
                <a:cs typeface="Book Antiqua"/>
              </a:rPr>
              <a:t> button.</a:t>
            </a:r>
            <a:r>
              <a:rPr lang="en-CA" sz="277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777" smtClean="0">
                <a:solidFill>
                  <a:srgbClr val="000000"/>
                </a:solidFill>
                <a:latin typeface="Times New Roman"/>
              </a:rPr>
            </a:br>
            <a:r>
              <a:rPr lang="en-CA" sz="1823" smtClean="0">
                <a:solidFill>
                  <a:srgbClr val="FAFAFA"/>
                </a:solidFill>
                <a:latin typeface="Arial Unicode MS"/>
                <a:cs typeface="Arial Unicode MS"/>
              </a:rPr>
              <a:t></a:t>
            </a:r>
            <a:r>
              <a:rPr lang="en-CA" sz="2795" smtClean="0">
                <a:solidFill>
                  <a:srgbClr val="FFFFFF"/>
                </a:solidFill>
                <a:latin typeface="Book Antiqua"/>
                <a:cs typeface="Book Antiqua"/>
              </a:rPr>
              <a:t>  You can change color, font, effects, background of</a:t>
            </a:r>
            <a:r>
              <a:rPr lang="en-CA" sz="2795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795" smtClean="0">
                <a:solidFill>
                  <a:srgbClr val="000000"/>
                </a:solidFill>
                <a:latin typeface="Times New Roman"/>
              </a:rPr>
            </a:br>
            <a:r>
              <a:rPr lang="en-CA" sz="2795" smtClean="0">
                <a:solidFill>
                  <a:srgbClr val="FFFFFF"/>
                </a:solidFill>
                <a:latin typeface="Book Antiqua"/>
                <a:cs typeface="Book Antiqua"/>
              </a:rPr>
              <a:t>	the Theme.</a:t>
            </a:r>
          </a:p>
          <a:p>
            <a:pPr>
              <a:lnSpc>
                <a:spcPts val="3700"/>
              </a:lnSpc>
            </a:pPr>
            <a:endParaRPr lang="en-CA" sz="2795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3530600" y="6553200"/>
            <a:ext cx="5613400" cy="228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200" smtClean="0">
                <a:solidFill>
                  <a:srgbClr val="C7C7C7"/>
                </a:solidFill>
                <a:latin typeface="Arial"/>
                <a:cs typeface="Arial"/>
              </a:rPr>
              <a:t>CSC 1100 - Computer Literacy</a:t>
            </a:r>
          </a:p>
          <a:p>
            <a:pPr>
              <a:lnSpc>
                <a:spcPts val="1380"/>
              </a:lnSpc>
            </a:pPr>
            <a:endParaRPr lang="en-CA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45300"/>
          </a:xfrm>
          <a:prstGeom prst="rect">
            <a:avLst/>
          </a:prstGeom>
        </p:spPr>
      </p:pic>
      <p:sp>
        <p:nvSpPr>
          <p:cNvPr id="10" name="TextBox 2"/>
          <p:cNvSpPr txBox="1"/>
          <p:nvPr/>
        </p:nvSpPr>
        <p:spPr>
          <a:xfrm>
            <a:off x="457200" y="952500"/>
            <a:ext cx="8686800" cy="508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20"/>
              </a:lnSpc>
            </a:pPr>
            <a:r>
              <a:rPr lang="en-CA" sz="1823" smtClean="0">
                <a:solidFill>
                  <a:srgbClr val="FAFAFA"/>
                </a:solidFill>
                <a:latin typeface="Arial Unicode MS"/>
                <a:cs typeface="Arial Unicode MS"/>
              </a:rPr>
              <a:t></a:t>
            </a:r>
            <a:r>
              <a:rPr lang="en-CA" sz="2795" smtClean="0">
                <a:solidFill>
                  <a:srgbClr val="FFFFFF"/>
                </a:solidFill>
                <a:latin typeface="Book Antiqua"/>
                <a:cs typeface="Book Antiqua"/>
              </a:rPr>
              <a:t>  Click on </a:t>
            </a:r>
            <a:r>
              <a:rPr lang="en-CA" sz="2805" b="1" smtClean="0">
                <a:solidFill>
                  <a:srgbClr val="FF0000"/>
                </a:solidFill>
                <a:latin typeface="Book Antiqua Bold"/>
                <a:cs typeface="Book Antiqua Bold"/>
              </a:rPr>
              <a:t>Home</a:t>
            </a:r>
            <a:r>
              <a:rPr lang="en-CA" sz="2805" b="1" smtClean="0">
                <a:solidFill>
                  <a:srgbClr val="FFFFFF"/>
                </a:solidFill>
                <a:latin typeface="Book Antiqua Bold"/>
                <a:cs typeface="Book Antiqua Bold"/>
              </a:rPr>
              <a:t> ribbon’s </a:t>
            </a:r>
            <a:r>
              <a:rPr lang="en-CA" sz="2805" b="1" smtClean="0">
                <a:solidFill>
                  <a:srgbClr val="FF0000"/>
                </a:solidFill>
                <a:latin typeface="Book Antiqua Bold"/>
                <a:cs typeface="Book Antiqua Bold"/>
              </a:rPr>
              <a:t>New Slide </a:t>
            </a:r>
            <a:r>
              <a:rPr lang="en-CA" sz="2795" smtClean="0">
                <a:solidFill>
                  <a:srgbClr val="FFFFFF"/>
                </a:solidFill>
                <a:latin typeface="Book Antiqua"/>
                <a:cs typeface="Book Antiqua"/>
              </a:rPr>
              <a:t>button’s</a:t>
            </a:r>
          </a:p>
          <a:p>
            <a:pPr>
              <a:lnSpc>
                <a:spcPts val="3220"/>
              </a:lnSpc>
            </a:pPr>
            <a:endParaRPr lang="en-CA" sz="2773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863600" y="1371600"/>
            <a:ext cx="8280400" cy="508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20"/>
              </a:lnSpc>
            </a:pPr>
            <a:r>
              <a:rPr lang="en-CA" sz="2795" smtClean="0">
                <a:solidFill>
                  <a:srgbClr val="FFFFFF"/>
                </a:solidFill>
                <a:latin typeface="Book Antiqua"/>
                <a:cs typeface="Book Antiqua"/>
              </a:rPr>
              <a:t>lower half, PowerPoint opens a layout list from</a:t>
            </a:r>
          </a:p>
          <a:p>
            <a:pPr>
              <a:lnSpc>
                <a:spcPts val="3220"/>
              </a:lnSpc>
            </a:pPr>
            <a:endParaRPr lang="en-CA" sz="2795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863600" y="1803400"/>
            <a:ext cx="8280400" cy="508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20"/>
              </a:lnSpc>
            </a:pPr>
            <a:r>
              <a:rPr lang="en-CA" sz="2798" smtClean="0">
                <a:solidFill>
                  <a:srgbClr val="FFFFFF"/>
                </a:solidFill>
                <a:latin typeface="Book Antiqua"/>
                <a:cs typeface="Book Antiqua"/>
              </a:rPr>
              <a:t>which you can select.</a:t>
            </a:r>
          </a:p>
          <a:p>
            <a:pPr>
              <a:lnSpc>
                <a:spcPts val="3220"/>
              </a:lnSpc>
            </a:pPr>
            <a:endParaRPr lang="en-CA" sz="2798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457200" y="2298700"/>
            <a:ext cx="8686800" cy="14097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350"/>
              </a:lnSpc>
              <a:tabLst>
                <a:tab pos="406400" algn="l"/>
                <a:tab pos="406400" algn="l"/>
              </a:tabLst>
            </a:pPr>
            <a:r>
              <a:rPr lang="en-CA" sz="1823" smtClean="0">
                <a:solidFill>
                  <a:srgbClr val="FAFAFA"/>
                </a:solidFill>
                <a:latin typeface="Arial Unicode MS"/>
                <a:cs typeface="Arial Unicode MS"/>
              </a:rPr>
              <a:t></a:t>
            </a:r>
            <a:r>
              <a:rPr lang="en-CA" sz="2795" smtClean="0">
                <a:solidFill>
                  <a:srgbClr val="FFFFFF"/>
                </a:solidFill>
                <a:latin typeface="Book Antiqua"/>
                <a:cs typeface="Book Antiqua"/>
              </a:rPr>
              <a:t>  To change the layout, right-click over an empty</a:t>
            </a:r>
            <a:r>
              <a:rPr lang="en-CA" sz="2798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798" smtClean="0">
                <a:solidFill>
                  <a:srgbClr val="000000"/>
                </a:solidFill>
                <a:latin typeface="Times New Roman"/>
              </a:rPr>
            </a:br>
            <a:r>
              <a:rPr lang="en-CA" sz="2798" smtClean="0">
                <a:solidFill>
                  <a:srgbClr val="FFFFFF"/>
                </a:solidFill>
                <a:latin typeface="Book Antiqua"/>
                <a:cs typeface="Book Antiqua"/>
              </a:rPr>
              <a:t>	place on the slide, select </a:t>
            </a:r>
            <a:r>
              <a:rPr lang="en-CA" sz="2808" b="1" smtClean="0">
                <a:solidFill>
                  <a:srgbClr val="FF0000"/>
                </a:solidFill>
                <a:latin typeface="Book Antiqua Bold"/>
                <a:cs typeface="Book Antiqua Bold"/>
              </a:rPr>
              <a:t>Layout </a:t>
            </a:r>
            <a:r>
              <a:rPr lang="en-CA" sz="2798" smtClean="0">
                <a:solidFill>
                  <a:srgbClr val="FFFFFF"/>
                </a:solidFill>
                <a:latin typeface="Book Antiqua"/>
                <a:cs typeface="Book Antiqua"/>
              </a:rPr>
              <a:t>from the pop-up</a:t>
            </a:r>
            <a:r>
              <a:rPr lang="en-CA" sz="2795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795" smtClean="0">
                <a:solidFill>
                  <a:srgbClr val="000000"/>
                </a:solidFill>
                <a:latin typeface="Times New Roman"/>
              </a:rPr>
            </a:br>
            <a:r>
              <a:rPr lang="en-CA" sz="2795" smtClean="0">
                <a:solidFill>
                  <a:srgbClr val="FFFFFF"/>
                </a:solidFill>
                <a:latin typeface="Book Antiqua"/>
                <a:cs typeface="Book Antiqua"/>
              </a:rPr>
              <a:t>	menu, and select a </a:t>
            </a:r>
            <a:r>
              <a:rPr lang="en-CA" sz="2805" b="1" smtClean="0">
                <a:solidFill>
                  <a:srgbClr val="FFFFFF"/>
                </a:solidFill>
                <a:latin typeface="Book Antiqua Bold"/>
                <a:cs typeface="Book Antiqua Bold"/>
              </a:rPr>
              <a:t>new layout.</a:t>
            </a:r>
          </a:p>
          <a:p>
            <a:pPr>
              <a:lnSpc>
                <a:spcPts val="3350"/>
              </a:lnSpc>
            </a:pPr>
            <a:endParaRPr lang="en-CA" sz="2795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457200" y="3657600"/>
            <a:ext cx="8686800" cy="990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400"/>
              </a:lnSpc>
              <a:tabLst>
                <a:tab pos="406400" algn="l"/>
              </a:tabLst>
            </a:pPr>
            <a:r>
              <a:rPr lang="en-CA" sz="1823" smtClean="0">
                <a:solidFill>
                  <a:srgbClr val="FAFAFA"/>
                </a:solidFill>
                <a:latin typeface="Arial Unicode MS"/>
                <a:cs typeface="Arial Unicode MS"/>
              </a:rPr>
              <a:t></a:t>
            </a:r>
            <a:r>
              <a:rPr lang="en-CA" sz="2795" smtClean="0">
                <a:solidFill>
                  <a:srgbClr val="FFFFFF"/>
                </a:solidFill>
                <a:latin typeface="Book Antiqua"/>
                <a:cs typeface="Book Antiqua"/>
              </a:rPr>
              <a:t>  To request a </a:t>
            </a:r>
            <a:r>
              <a:rPr lang="en-CA" sz="2795" smtClean="0">
                <a:solidFill>
                  <a:srgbClr val="FF0000"/>
                </a:solidFill>
                <a:latin typeface="Book Antiqua"/>
                <a:cs typeface="Book Antiqua"/>
              </a:rPr>
              <a:t>Theme</a:t>
            </a:r>
            <a:r>
              <a:rPr lang="en-CA" sz="2795" smtClean="0">
                <a:solidFill>
                  <a:srgbClr val="FFFFFF"/>
                </a:solidFill>
                <a:latin typeface="Book Antiqua"/>
                <a:cs typeface="Book Antiqua"/>
              </a:rPr>
              <a:t>: Click your </a:t>
            </a:r>
            <a:r>
              <a:rPr lang="en-CA" sz="2805" b="1" smtClean="0">
                <a:solidFill>
                  <a:srgbClr val="FF0000"/>
                </a:solidFill>
                <a:latin typeface="Book Antiqua Bold"/>
                <a:cs typeface="Book Antiqua Bold"/>
              </a:rPr>
              <a:t>Design</a:t>
            </a:r>
            <a:r>
              <a:rPr lang="en-CA" sz="2805" b="1" smtClean="0">
                <a:solidFill>
                  <a:srgbClr val="FFFFFF"/>
                </a:solidFill>
                <a:latin typeface="Book Antiqua Bold"/>
                <a:cs typeface="Book Antiqua Bold"/>
              </a:rPr>
              <a:t> ribbon </a:t>
            </a:r>
            <a:r>
              <a:rPr lang="en-CA" sz="2795" smtClean="0">
                <a:solidFill>
                  <a:srgbClr val="FFFFFF"/>
                </a:solidFill>
                <a:latin typeface="Book Antiqua"/>
                <a:cs typeface="Book Antiqua"/>
              </a:rPr>
              <a:t>to</a:t>
            </a:r>
            <a:r>
              <a:rPr lang="en-CA" sz="2798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798" smtClean="0">
                <a:solidFill>
                  <a:srgbClr val="000000"/>
                </a:solidFill>
                <a:latin typeface="Times New Roman"/>
              </a:rPr>
            </a:br>
            <a:r>
              <a:rPr lang="en-CA" sz="2798" smtClean="0">
                <a:solidFill>
                  <a:srgbClr val="FFFFFF"/>
                </a:solidFill>
                <a:latin typeface="Book Antiqua"/>
                <a:cs typeface="Book Antiqua"/>
              </a:rPr>
              <a:t>	bring up a list of themes that you can apply to</a:t>
            </a:r>
          </a:p>
          <a:p>
            <a:pPr>
              <a:lnSpc>
                <a:spcPts val="3400"/>
              </a:lnSpc>
            </a:pPr>
            <a:endParaRPr lang="en-CA" sz="2798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863600" y="4533900"/>
            <a:ext cx="8280400" cy="508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20"/>
              </a:lnSpc>
            </a:pPr>
            <a:r>
              <a:rPr lang="en-CA" sz="2795" smtClean="0">
                <a:solidFill>
                  <a:srgbClr val="FFFFFF"/>
                </a:solidFill>
                <a:latin typeface="Book Antiqua"/>
                <a:cs typeface="Book Antiqua"/>
              </a:rPr>
              <a:t>your presentation.</a:t>
            </a:r>
          </a:p>
          <a:p>
            <a:pPr>
              <a:lnSpc>
                <a:spcPts val="3220"/>
              </a:lnSpc>
            </a:pPr>
            <a:endParaRPr lang="en-CA" sz="2795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457200" y="5029200"/>
            <a:ext cx="8686800" cy="977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300"/>
              </a:lnSpc>
              <a:tabLst>
                <a:tab pos="406400" algn="l"/>
              </a:tabLst>
            </a:pPr>
            <a:r>
              <a:rPr lang="en-CA" sz="1823" smtClean="0">
                <a:solidFill>
                  <a:srgbClr val="FAFAFA"/>
                </a:solidFill>
                <a:latin typeface="Arial Unicode MS"/>
                <a:cs typeface="Arial Unicode MS"/>
              </a:rPr>
              <a:t></a:t>
            </a:r>
            <a:r>
              <a:rPr lang="en-CA" sz="2795" smtClean="0">
                <a:solidFill>
                  <a:srgbClr val="FFFFFF"/>
                </a:solidFill>
                <a:latin typeface="Book Antiqua"/>
                <a:cs typeface="Book Antiqua"/>
              </a:rPr>
              <a:t>  Click the down arrow to the right of the ribbon’s</a:t>
            </a:r>
            <a:r>
              <a:rPr lang="en-CA" sz="2798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798" smtClean="0">
                <a:solidFill>
                  <a:srgbClr val="000000"/>
                </a:solidFill>
                <a:latin typeface="Times New Roman"/>
              </a:rPr>
            </a:br>
            <a:r>
              <a:rPr lang="en-CA" sz="2798" smtClean="0">
                <a:solidFill>
                  <a:srgbClr val="FFFFFF"/>
                </a:solidFill>
                <a:latin typeface="Book Antiqua"/>
                <a:cs typeface="Book Antiqua"/>
              </a:rPr>
              <a:t>	themes to see additional themes.</a:t>
            </a:r>
          </a:p>
          <a:p>
            <a:pPr>
              <a:lnSpc>
                <a:spcPts val="3300"/>
              </a:lnSpc>
            </a:pPr>
            <a:endParaRPr lang="en-CA" sz="2798">
              <a:solidFill>
                <a:srgbClr val="000000"/>
              </a:solidFill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3530600" y="6553200"/>
            <a:ext cx="5613400" cy="228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200" smtClean="0">
                <a:solidFill>
                  <a:srgbClr val="C7C7C7"/>
                </a:solidFill>
                <a:latin typeface="Arial"/>
                <a:cs typeface="Arial"/>
              </a:rPr>
              <a:t>CSC 1100 - Computer Literacy</a:t>
            </a:r>
          </a:p>
          <a:p>
            <a:pPr>
              <a:lnSpc>
                <a:spcPts val="1380"/>
              </a:lnSpc>
            </a:pPr>
            <a:endParaRPr lang="en-CA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45300"/>
          </a:xfrm>
          <a:prstGeom prst="rect">
            <a:avLst/>
          </a:prstGeom>
        </p:spPr>
      </p:pic>
      <p:sp>
        <p:nvSpPr>
          <p:cNvPr id="7" name="TextBox 2"/>
          <p:cNvSpPr txBox="1"/>
          <p:nvPr/>
        </p:nvSpPr>
        <p:spPr>
          <a:xfrm>
            <a:off x="457200" y="1155700"/>
            <a:ext cx="8686800" cy="990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400"/>
              </a:lnSpc>
              <a:tabLst>
                <a:tab pos="406400" algn="l"/>
              </a:tabLst>
            </a:pPr>
            <a:r>
              <a:rPr lang="en-CA" sz="1823" smtClean="0">
                <a:solidFill>
                  <a:srgbClr val="FAFAFA"/>
                </a:solidFill>
                <a:latin typeface="Arial Unicode MS"/>
                <a:cs typeface="Arial Unicode MS"/>
              </a:rPr>
              <a:t></a:t>
            </a:r>
            <a:r>
              <a:rPr lang="en-CA" sz="2795" smtClean="0">
                <a:solidFill>
                  <a:srgbClr val="FFFFFF"/>
                </a:solidFill>
                <a:latin typeface="Book Antiqua"/>
                <a:cs typeface="Book Antiqua"/>
              </a:rPr>
              <a:t>  You can add a slide transition (applies to  slides</a:t>
            </a:r>
            <a:r>
              <a:rPr lang="en-CA" sz="2798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798" smtClean="0">
                <a:solidFill>
                  <a:srgbClr val="000000"/>
                </a:solidFill>
                <a:latin typeface="Times New Roman"/>
              </a:rPr>
            </a:br>
            <a:r>
              <a:rPr lang="en-CA" sz="2798" smtClean="0">
                <a:solidFill>
                  <a:srgbClr val="FFFFFF"/>
                </a:solidFill>
                <a:latin typeface="Book Antiqua"/>
                <a:cs typeface="Book Antiqua"/>
              </a:rPr>
              <a:t>	during the slide show).</a:t>
            </a:r>
          </a:p>
          <a:p>
            <a:pPr>
              <a:lnSpc>
                <a:spcPts val="3400"/>
              </a:lnSpc>
            </a:pPr>
            <a:endParaRPr lang="en-CA" sz="2798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457200" y="2095500"/>
            <a:ext cx="8686800" cy="990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400"/>
              </a:lnSpc>
              <a:tabLst>
                <a:tab pos="406400" algn="l"/>
              </a:tabLst>
            </a:pPr>
            <a:r>
              <a:rPr lang="en-CA" sz="1823" smtClean="0">
                <a:solidFill>
                  <a:srgbClr val="FAFAFA"/>
                </a:solidFill>
                <a:latin typeface="Arial Unicode MS"/>
                <a:cs typeface="Arial Unicode MS"/>
              </a:rPr>
              <a:t></a:t>
            </a:r>
            <a:r>
              <a:rPr lang="en-CA" sz="2795" smtClean="0">
                <a:solidFill>
                  <a:srgbClr val="FFFFFF"/>
                </a:solidFill>
                <a:latin typeface="Book Antiqua"/>
                <a:cs typeface="Book Antiqua"/>
              </a:rPr>
              <a:t>  To  add  slide  transitions:  Select  slide,  Click</a:t>
            </a:r>
            <a:r>
              <a:rPr lang="en-CA" sz="2795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795" smtClean="0">
                <a:solidFill>
                  <a:srgbClr val="000000"/>
                </a:solidFill>
                <a:latin typeface="Times New Roman"/>
              </a:rPr>
            </a:br>
            <a:r>
              <a:rPr lang="en-CA" sz="2805" b="1" smtClean="0">
                <a:solidFill>
                  <a:srgbClr val="FF0000"/>
                </a:solidFill>
                <a:latin typeface="Book Antiqua Bold"/>
                <a:cs typeface="Book Antiqua Bold"/>
              </a:rPr>
              <a:t>	Animations</a:t>
            </a:r>
            <a:r>
              <a:rPr lang="en-CA" sz="2795" smtClean="0">
                <a:solidFill>
                  <a:srgbClr val="FFFFFF"/>
                </a:solidFill>
                <a:latin typeface="Book Antiqua"/>
                <a:cs typeface="Book Antiqua"/>
              </a:rPr>
              <a:t> tab or click the</a:t>
            </a:r>
            <a:r>
              <a:rPr lang="en-CA" sz="2805" b="1" smtClean="0">
                <a:solidFill>
                  <a:srgbClr val="FF0000"/>
                </a:solidFill>
                <a:latin typeface="Book Antiqua Bold"/>
                <a:cs typeface="Book Antiqua Bold"/>
              </a:rPr>
              <a:t> Transition</a:t>
            </a:r>
            <a:r>
              <a:rPr lang="en-CA" sz="2795" smtClean="0">
                <a:solidFill>
                  <a:srgbClr val="FFFFFF"/>
                </a:solidFill>
                <a:latin typeface="Book Antiqua"/>
                <a:cs typeface="Book Antiqua"/>
              </a:rPr>
              <a:t> dialog box.</a:t>
            </a:r>
          </a:p>
          <a:p>
            <a:pPr>
              <a:lnSpc>
                <a:spcPts val="3400"/>
              </a:lnSpc>
            </a:pPr>
            <a:endParaRPr lang="en-CA" sz="2795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457200" y="3035300"/>
            <a:ext cx="8686800" cy="990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400"/>
              </a:lnSpc>
              <a:tabLst>
                <a:tab pos="406400" algn="l"/>
              </a:tabLst>
            </a:pPr>
            <a:r>
              <a:rPr lang="en-CA" sz="1826" smtClean="0">
                <a:solidFill>
                  <a:srgbClr val="FAFAFA"/>
                </a:solidFill>
                <a:latin typeface="Arial Unicode MS"/>
                <a:cs typeface="Arial Unicode MS"/>
              </a:rPr>
              <a:t></a:t>
            </a:r>
            <a:r>
              <a:rPr lang="en-CA" sz="2798" smtClean="0">
                <a:solidFill>
                  <a:srgbClr val="FFFFFF"/>
                </a:solidFill>
                <a:latin typeface="Book Antiqua"/>
                <a:cs typeface="Book Antiqua"/>
              </a:rPr>
              <a:t>  You can also adjust the speed and add sound to</a:t>
            </a:r>
            <a:r>
              <a:rPr lang="en-CA" sz="2795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795" smtClean="0">
                <a:solidFill>
                  <a:srgbClr val="000000"/>
                </a:solidFill>
                <a:latin typeface="Times New Roman"/>
              </a:rPr>
            </a:br>
            <a:r>
              <a:rPr lang="en-CA" sz="2795" smtClean="0">
                <a:solidFill>
                  <a:srgbClr val="FFFFFF"/>
                </a:solidFill>
                <a:latin typeface="Book Antiqua"/>
                <a:cs typeface="Book Antiqua"/>
              </a:rPr>
              <a:t>	your animation.</a:t>
            </a:r>
          </a:p>
          <a:p>
            <a:pPr>
              <a:lnSpc>
                <a:spcPts val="3400"/>
              </a:lnSpc>
            </a:pPr>
            <a:endParaRPr lang="en-CA" sz="2795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457200" y="3987800"/>
            <a:ext cx="8686800" cy="977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300"/>
              </a:lnSpc>
              <a:tabLst>
                <a:tab pos="406400" algn="l"/>
              </a:tabLst>
            </a:pPr>
            <a:r>
              <a:rPr lang="en-CA" sz="1823" smtClean="0">
                <a:solidFill>
                  <a:srgbClr val="FAFAFA"/>
                </a:solidFill>
                <a:latin typeface="Arial Unicode MS"/>
                <a:cs typeface="Arial Unicode MS"/>
              </a:rPr>
              <a:t></a:t>
            </a:r>
            <a:r>
              <a:rPr lang="en-CA" sz="2795" smtClean="0">
                <a:solidFill>
                  <a:srgbClr val="FFFFFF"/>
                </a:solidFill>
                <a:latin typeface="Book Antiqua"/>
                <a:cs typeface="Book Antiqua"/>
              </a:rPr>
              <a:t>  Select how to</a:t>
            </a:r>
            <a:r>
              <a:rPr lang="en-CA" sz="2805" b="1" smtClean="0">
                <a:solidFill>
                  <a:srgbClr val="FFFFFF"/>
                </a:solidFill>
                <a:latin typeface="Book Antiqua Bold"/>
                <a:cs typeface="Book Antiqua Bold"/>
              </a:rPr>
              <a:t> advance a slide</a:t>
            </a:r>
            <a:r>
              <a:rPr lang="en-CA" sz="2795" smtClean="0">
                <a:solidFill>
                  <a:srgbClr val="FFFFFF"/>
                </a:solidFill>
                <a:latin typeface="Book Antiqua"/>
                <a:cs typeface="Book Antiqua"/>
              </a:rPr>
              <a:t>:</a:t>
            </a:r>
            <a:r>
              <a:rPr lang="en-CA" sz="2805" b="1" smtClean="0">
                <a:solidFill>
                  <a:srgbClr val="FF0000"/>
                </a:solidFill>
                <a:latin typeface="Book Antiqua Bold"/>
                <a:cs typeface="Book Antiqua Bold"/>
              </a:rPr>
              <a:t> on Mouse click</a:t>
            </a:r>
            <a:r>
              <a:rPr lang="en-CA" sz="2795" smtClean="0">
                <a:solidFill>
                  <a:srgbClr val="FFFFFF"/>
                </a:solidFill>
                <a:latin typeface="Book Antiqua"/>
                <a:cs typeface="Book Antiqua"/>
              </a:rPr>
              <a:t> or</a:t>
            </a:r>
            <a:r>
              <a:rPr lang="en-CA" sz="2795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795" smtClean="0">
                <a:solidFill>
                  <a:srgbClr val="000000"/>
                </a:solidFill>
                <a:latin typeface="Times New Roman"/>
              </a:rPr>
            </a:br>
            <a:r>
              <a:rPr lang="en-CA" sz="2795" smtClean="0">
                <a:solidFill>
                  <a:srgbClr val="FFFFFF"/>
                </a:solidFill>
                <a:latin typeface="Book Antiqua"/>
                <a:cs typeface="Book Antiqua"/>
              </a:rPr>
              <a:t>	automatically after a set number of seconds</a:t>
            </a:r>
          </a:p>
          <a:p>
            <a:pPr>
              <a:lnSpc>
                <a:spcPts val="3300"/>
              </a:lnSpc>
            </a:pPr>
            <a:endParaRPr lang="en-CA" sz="2795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3530600" y="6553200"/>
            <a:ext cx="5613400" cy="228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200" smtClean="0">
                <a:solidFill>
                  <a:srgbClr val="C7C7C7"/>
                </a:solidFill>
                <a:latin typeface="Arial"/>
                <a:cs typeface="Arial"/>
              </a:rPr>
              <a:t>CSC 1100 - Computer Literacy</a:t>
            </a:r>
          </a:p>
          <a:p>
            <a:pPr>
              <a:lnSpc>
                <a:spcPts val="1380"/>
              </a:lnSpc>
            </a:pPr>
            <a:endParaRPr lang="en-CA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305800" cy="792162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Objectives 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066800"/>
            <a:ext cx="8534400" cy="54102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CA" sz="2400" dirty="0" smtClean="0">
                <a:latin typeface="Times New Roman" pitchFamily="18" charset="0"/>
                <a:cs typeface="Times New Roman" pitchFamily="18" charset="0"/>
              </a:rPr>
              <a:t>What Ms. PowerPoint is</a:t>
            </a:r>
          </a:p>
          <a:p>
            <a:pPr>
              <a:lnSpc>
                <a:spcPct val="150000"/>
              </a:lnSpc>
            </a:pPr>
            <a:r>
              <a:rPr lang="en-CA" sz="2400" dirty="0" smtClean="0">
                <a:latin typeface="Times New Roman" pitchFamily="18" charset="0"/>
                <a:cs typeface="Times New Roman" pitchFamily="18" charset="0"/>
              </a:rPr>
              <a:t>Basic PowerPoint window features</a:t>
            </a:r>
          </a:p>
          <a:p>
            <a:pPr>
              <a:lnSpc>
                <a:spcPct val="150000"/>
              </a:lnSpc>
            </a:pPr>
            <a:r>
              <a:rPr lang="en-CA" sz="2400" dirty="0" smtClean="0">
                <a:latin typeface="Times New Roman" pitchFamily="18" charset="0"/>
                <a:cs typeface="Times New Roman" pitchFamily="18" charset="0"/>
              </a:rPr>
              <a:t>Slide Views, slide effects</a:t>
            </a:r>
          </a:p>
          <a:p>
            <a:pPr>
              <a:lnSpc>
                <a:spcPct val="150000"/>
              </a:lnSpc>
            </a:pPr>
            <a:r>
              <a:rPr lang="en-CA" sz="2400" dirty="0" smtClean="0">
                <a:latin typeface="Times New Roman" pitchFamily="18" charset="0"/>
                <a:cs typeface="Times New Roman" pitchFamily="18" charset="0"/>
              </a:rPr>
              <a:t>Customize working environment</a:t>
            </a:r>
          </a:p>
          <a:p>
            <a:pPr>
              <a:lnSpc>
                <a:spcPct val="150000"/>
              </a:lnSpc>
            </a:pPr>
            <a:r>
              <a:rPr lang="en-CA" sz="2400" dirty="0" smtClean="0">
                <a:latin typeface="Times New Roman" pitchFamily="18" charset="0"/>
                <a:cs typeface="Times New Roman" pitchFamily="18" charset="0"/>
              </a:rPr>
              <a:t>Create a presentation</a:t>
            </a:r>
          </a:p>
          <a:p>
            <a:pPr>
              <a:lnSpc>
                <a:spcPct val="150000"/>
              </a:lnSpc>
            </a:pPr>
            <a:r>
              <a:rPr lang="en-CA" sz="2400" dirty="0" smtClean="0">
                <a:latin typeface="Times New Roman" pitchFamily="18" charset="0"/>
                <a:cs typeface="Times New Roman" pitchFamily="18" charset="0"/>
              </a:rPr>
              <a:t>Work with content, formatting text</a:t>
            </a:r>
          </a:p>
          <a:p>
            <a:pPr>
              <a:lnSpc>
                <a:spcPct val="150000"/>
              </a:lnSpc>
            </a:pPr>
            <a:r>
              <a:rPr lang="en-CA" sz="2400" dirty="0" smtClean="0">
                <a:latin typeface="Times New Roman" pitchFamily="18" charset="0"/>
                <a:cs typeface="Times New Roman" pitchFamily="18" charset="0"/>
              </a:rPr>
              <a:t>Inserting graphics clips, pictures, charts, table</a:t>
            </a:r>
          </a:p>
          <a:p>
            <a:pPr>
              <a:lnSpc>
                <a:spcPct val="150000"/>
              </a:lnSpc>
            </a:pPr>
            <a:r>
              <a:rPr lang="en-CA" sz="2400" dirty="0" smtClean="0">
                <a:latin typeface="Times New Roman" pitchFamily="18" charset="0"/>
                <a:cs typeface="Times New Roman" pitchFamily="18" charset="0"/>
              </a:rPr>
              <a:t>Design/presentation tips</a:t>
            </a:r>
          </a:p>
          <a:p>
            <a:endParaRPr lang="en-CA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45300"/>
          </a:xfrm>
          <a:prstGeom prst="rect">
            <a:avLst/>
          </a:prstGeom>
        </p:spPr>
      </p:pic>
      <p:sp>
        <p:nvSpPr>
          <p:cNvPr id="10" name="TextBox 2"/>
          <p:cNvSpPr txBox="1"/>
          <p:nvPr/>
        </p:nvSpPr>
        <p:spPr>
          <a:xfrm>
            <a:off x="457200" y="876300"/>
            <a:ext cx="8686800" cy="4953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990"/>
              </a:lnSpc>
            </a:pPr>
            <a:r>
              <a:rPr lang="en-CA" sz="1692" smtClean="0">
                <a:solidFill>
                  <a:srgbClr val="FAFAFA"/>
                </a:solidFill>
                <a:latin typeface="Arial Unicode MS"/>
                <a:cs typeface="Arial Unicode MS"/>
              </a:rPr>
              <a:t></a:t>
            </a:r>
            <a:r>
              <a:rPr lang="en-CA" sz="2604" smtClean="0">
                <a:solidFill>
                  <a:srgbClr val="FFFFFF"/>
                </a:solidFill>
                <a:latin typeface="Book Antiqua"/>
                <a:cs typeface="Book Antiqua"/>
              </a:rPr>
              <a:t>  Click to select the text you want to animate.</a:t>
            </a:r>
          </a:p>
          <a:p>
            <a:pPr>
              <a:lnSpc>
                <a:spcPts val="2990"/>
              </a:lnSpc>
            </a:pPr>
            <a:endParaRPr lang="en-CA" sz="2585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457200" y="1333500"/>
            <a:ext cx="8686800" cy="914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100"/>
              </a:lnSpc>
              <a:tabLst>
                <a:tab pos="406400" algn="l"/>
              </a:tabLst>
            </a:pPr>
            <a:r>
              <a:rPr lang="en-CA" sz="1692" smtClean="0">
                <a:solidFill>
                  <a:srgbClr val="FAFAFA"/>
                </a:solidFill>
                <a:latin typeface="Arial Unicode MS"/>
                <a:cs typeface="Arial Unicode MS"/>
              </a:rPr>
              <a:t></a:t>
            </a:r>
            <a:r>
              <a:rPr lang="en-CA" sz="2604" smtClean="0">
                <a:solidFill>
                  <a:srgbClr val="FFFFFF"/>
                </a:solidFill>
                <a:latin typeface="Book Antiqua"/>
                <a:cs typeface="Book Antiqua"/>
              </a:rPr>
              <a:t>  With the text still selected, click to display your</a:t>
            </a:r>
            <a:r>
              <a:rPr lang="en-CA" sz="2606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606" smtClean="0">
                <a:solidFill>
                  <a:srgbClr val="000000"/>
                </a:solidFill>
                <a:latin typeface="Times New Roman"/>
              </a:rPr>
            </a:br>
            <a:r>
              <a:rPr lang="en-CA" sz="2616" b="1" smtClean="0">
                <a:solidFill>
                  <a:srgbClr val="FF0000"/>
                </a:solidFill>
                <a:latin typeface="Book Antiqua Bold"/>
                <a:cs typeface="Book Antiqua Bold"/>
              </a:rPr>
              <a:t>	Animations ribbon</a:t>
            </a:r>
            <a:r>
              <a:rPr lang="en-CA" sz="2616" b="1" smtClean="0">
                <a:solidFill>
                  <a:srgbClr val="FFFFFF"/>
                </a:solidFill>
                <a:latin typeface="Book Antiqua Bold"/>
                <a:cs typeface="Book Antiqua Bold"/>
              </a:rPr>
              <a:t>.</a:t>
            </a:r>
          </a:p>
          <a:p>
            <a:pPr>
              <a:lnSpc>
                <a:spcPts val="3100"/>
              </a:lnSpc>
            </a:pPr>
            <a:endParaRPr lang="en-CA" sz="2606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457200" y="2197100"/>
            <a:ext cx="8686800" cy="927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00"/>
              </a:lnSpc>
              <a:tabLst>
                <a:tab pos="406400" algn="l"/>
              </a:tabLst>
            </a:pPr>
            <a:r>
              <a:rPr lang="en-CA" sz="1692" smtClean="0">
                <a:solidFill>
                  <a:srgbClr val="FAFAFA"/>
                </a:solidFill>
                <a:latin typeface="Arial Unicode MS"/>
                <a:cs typeface="Arial Unicode MS"/>
              </a:rPr>
              <a:t></a:t>
            </a:r>
            <a:r>
              <a:rPr lang="en-CA" sz="2614" b="1" smtClean="0">
                <a:solidFill>
                  <a:srgbClr val="FFFFFF"/>
                </a:solidFill>
                <a:latin typeface="Book Antiqua Bold"/>
                <a:cs typeface="Book Antiqua Bold"/>
              </a:rPr>
              <a:t>  Click </a:t>
            </a:r>
            <a:r>
              <a:rPr lang="en-CA" sz="2604" smtClean="0">
                <a:solidFill>
                  <a:srgbClr val="FFFFFF"/>
                </a:solidFill>
                <a:latin typeface="Book Antiqua"/>
                <a:cs typeface="Book Antiqua"/>
              </a:rPr>
              <a:t>the arrow to display the drop-down list box</a:t>
            </a:r>
            <a:r>
              <a:rPr lang="en-CA" sz="2604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604" smtClean="0">
                <a:solidFill>
                  <a:srgbClr val="000000"/>
                </a:solidFill>
                <a:latin typeface="Times New Roman"/>
              </a:rPr>
            </a:br>
            <a:r>
              <a:rPr lang="en-CA" sz="2604" smtClean="0">
                <a:solidFill>
                  <a:srgbClr val="FFFFFF"/>
                </a:solidFill>
                <a:latin typeface="Book Antiqua"/>
                <a:cs typeface="Book Antiqua"/>
              </a:rPr>
              <a:t>	that’s initially labeled </a:t>
            </a:r>
            <a:r>
              <a:rPr lang="en-CA" sz="2614" b="1" smtClean="0">
                <a:solidFill>
                  <a:srgbClr val="FF0000"/>
                </a:solidFill>
                <a:latin typeface="Book Antiqua Bold"/>
                <a:cs typeface="Book Antiqua Bold"/>
              </a:rPr>
              <a:t>No Animation</a:t>
            </a:r>
            <a:r>
              <a:rPr lang="en-CA" sz="2614" b="1" smtClean="0">
                <a:solidFill>
                  <a:srgbClr val="FFFFFF"/>
                </a:solidFill>
                <a:latin typeface="Book Antiqua Bold"/>
                <a:cs typeface="Book Antiqua Bold"/>
              </a:rPr>
              <a:t>.</a:t>
            </a:r>
          </a:p>
          <a:p>
            <a:pPr>
              <a:lnSpc>
                <a:spcPts val="3200"/>
              </a:lnSpc>
            </a:pPr>
            <a:endParaRPr lang="en-CA" sz="2604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457200" y="3073400"/>
            <a:ext cx="8686800" cy="914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100"/>
              </a:lnSpc>
              <a:tabLst>
                <a:tab pos="406400" algn="l"/>
              </a:tabLst>
            </a:pPr>
            <a:r>
              <a:rPr lang="en-CA" sz="1694" smtClean="0">
                <a:solidFill>
                  <a:srgbClr val="FAFAFA"/>
                </a:solidFill>
                <a:latin typeface="Arial Unicode MS"/>
                <a:cs typeface="Arial Unicode MS"/>
              </a:rPr>
              <a:t></a:t>
            </a:r>
            <a:r>
              <a:rPr lang="en-CA" sz="2606" smtClean="0">
                <a:solidFill>
                  <a:srgbClr val="FFFFFF"/>
                </a:solidFill>
                <a:latin typeface="Book Antiqua"/>
                <a:cs typeface="Book Antiqua"/>
              </a:rPr>
              <a:t>  Click to select the animation effect you want the text</a:t>
            </a:r>
            <a:r>
              <a:rPr lang="en-CA" sz="2604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604" smtClean="0">
                <a:solidFill>
                  <a:srgbClr val="000000"/>
                </a:solidFill>
                <a:latin typeface="Times New Roman"/>
              </a:rPr>
            </a:br>
            <a:r>
              <a:rPr lang="en-CA" sz="2604" smtClean="0">
                <a:solidFill>
                  <a:srgbClr val="FFFFFF"/>
                </a:solidFill>
                <a:latin typeface="Book Antiqua"/>
                <a:cs typeface="Book Antiqua"/>
              </a:rPr>
              <a:t>	to take on.</a:t>
            </a:r>
          </a:p>
          <a:p>
            <a:pPr>
              <a:lnSpc>
                <a:spcPts val="3100"/>
              </a:lnSpc>
            </a:pPr>
            <a:endParaRPr lang="en-CA" sz="2604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457200" y="3962400"/>
            <a:ext cx="8686800" cy="4953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990"/>
              </a:lnSpc>
            </a:pPr>
            <a:r>
              <a:rPr lang="en-CA" sz="1692" smtClean="0">
                <a:solidFill>
                  <a:srgbClr val="FAFAFA"/>
                </a:solidFill>
                <a:latin typeface="Arial Unicode MS"/>
                <a:cs typeface="Arial Unicode MS"/>
              </a:rPr>
              <a:t></a:t>
            </a:r>
            <a:r>
              <a:rPr lang="en-CA" sz="2604" smtClean="0">
                <a:solidFill>
                  <a:srgbClr val="FFFFFF"/>
                </a:solidFill>
                <a:latin typeface="Book Antiqua"/>
                <a:cs typeface="Book Antiqua"/>
              </a:rPr>
              <a:t>  After you select animation, click the </a:t>
            </a:r>
            <a:r>
              <a:rPr lang="en-CA" sz="2614" b="1" smtClean="0">
                <a:solidFill>
                  <a:srgbClr val="FF0000"/>
                </a:solidFill>
                <a:latin typeface="Book Antiqua Bold"/>
                <a:cs typeface="Book Antiqua Bold"/>
              </a:rPr>
              <a:t>Custom</a:t>
            </a:r>
          </a:p>
          <a:p>
            <a:pPr>
              <a:lnSpc>
                <a:spcPts val="2990"/>
              </a:lnSpc>
            </a:pPr>
            <a:endParaRPr lang="en-CA" sz="2584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863600" y="4343400"/>
            <a:ext cx="8280400" cy="914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100"/>
              </a:lnSpc>
            </a:pPr>
            <a:r>
              <a:rPr lang="en-CA" sz="2614" b="1" smtClean="0">
                <a:solidFill>
                  <a:srgbClr val="FF0000"/>
                </a:solidFill>
                <a:latin typeface="Book Antiqua Bold"/>
                <a:cs typeface="Book Antiqua Bold"/>
              </a:rPr>
              <a:t>Animation </a:t>
            </a:r>
            <a:r>
              <a:rPr lang="en-CA" sz="2604" smtClean="0">
                <a:solidFill>
                  <a:srgbClr val="FFFFFF"/>
                </a:solidFill>
                <a:latin typeface="Book Antiqua"/>
                <a:cs typeface="Book Antiqua"/>
              </a:rPr>
              <a:t>button to display the </a:t>
            </a:r>
            <a:r>
              <a:rPr lang="en-CA" sz="2614" b="1" smtClean="0">
                <a:solidFill>
                  <a:srgbClr val="FF0000"/>
                </a:solidFill>
                <a:latin typeface="Book Antiqua Bold"/>
                <a:cs typeface="Book Antiqua Bold"/>
              </a:rPr>
              <a:t>Custom Animation</a:t>
            </a:r>
            <a:r>
              <a:rPr lang="en-CA" sz="2604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604" smtClean="0">
                <a:solidFill>
                  <a:srgbClr val="000000"/>
                </a:solidFill>
                <a:latin typeface="Times New Roman"/>
              </a:rPr>
            </a:br>
            <a:r>
              <a:rPr lang="en-CA" sz="2614" b="1" smtClean="0">
                <a:solidFill>
                  <a:srgbClr val="FF0000"/>
                </a:solidFill>
                <a:latin typeface="Book Antiqua Bold"/>
                <a:cs typeface="Book Antiqua Bold"/>
              </a:rPr>
              <a:t>task pane</a:t>
            </a:r>
            <a:r>
              <a:rPr lang="en-CA" sz="2614" b="1" smtClean="0">
                <a:solidFill>
                  <a:srgbClr val="FFFFFF"/>
                </a:solidFill>
                <a:latin typeface="Book Antiqua Bold"/>
                <a:cs typeface="Book Antiqua Bold"/>
              </a:rPr>
              <a:t>.</a:t>
            </a:r>
          </a:p>
          <a:p>
            <a:pPr>
              <a:lnSpc>
                <a:spcPts val="3100"/>
              </a:lnSpc>
            </a:pPr>
            <a:endParaRPr lang="en-CA" sz="2604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457200" y="5219700"/>
            <a:ext cx="8686800" cy="914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100"/>
              </a:lnSpc>
              <a:tabLst>
                <a:tab pos="406400" algn="l"/>
              </a:tabLst>
            </a:pPr>
            <a:r>
              <a:rPr lang="en-CA" sz="1692" smtClean="0">
                <a:solidFill>
                  <a:srgbClr val="FAFAFA"/>
                </a:solidFill>
                <a:latin typeface="Arial Unicode MS"/>
                <a:cs typeface="Arial Unicode MS"/>
              </a:rPr>
              <a:t></a:t>
            </a:r>
            <a:r>
              <a:rPr lang="en-CA" sz="2604" smtClean="0">
                <a:solidFill>
                  <a:srgbClr val="FFFFFF"/>
                </a:solidFill>
                <a:latin typeface="Book Antiqua"/>
                <a:cs typeface="Book Antiqua"/>
              </a:rPr>
              <a:t>  This task pane enables you to adjust the direction and</a:t>
            </a:r>
            <a:r>
              <a:rPr lang="en-CA" sz="2604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604" smtClean="0">
                <a:solidFill>
                  <a:srgbClr val="000000"/>
                </a:solidFill>
                <a:latin typeface="Times New Roman"/>
              </a:rPr>
            </a:br>
            <a:r>
              <a:rPr lang="en-CA" sz="2604" smtClean="0">
                <a:solidFill>
                  <a:srgbClr val="FFFFFF"/>
                </a:solidFill>
                <a:latin typeface="Book Antiqua"/>
                <a:cs typeface="Book Antiqua"/>
              </a:rPr>
              <a:t>	speed of the animation you’ve applied to your slide.</a:t>
            </a:r>
          </a:p>
          <a:p>
            <a:pPr>
              <a:lnSpc>
                <a:spcPts val="3100"/>
              </a:lnSpc>
            </a:pPr>
            <a:endParaRPr lang="en-CA" sz="2604">
              <a:solidFill>
                <a:srgbClr val="000000"/>
              </a:solidFill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3530600" y="6553200"/>
            <a:ext cx="5613400" cy="228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200" smtClean="0">
                <a:solidFill>
                  <a:srgbClr val="C7C7C7"/>
                </a:solidFill>
                <a:latin typeface="Arial"/>
                <a:cs typeface="Arial"/>
              </a:rPr>
              <a:t>CSC 1100 - Computer Literacy</a:t>
            </a:r>
          </a:p>
          <a:p>
            <a:pPr>
              <a:lnSpc>
                <a:spcPts val="1380"/>
              </a:lnSpc>
            </a:pPr>
            <a:endParaRPr lang="en-CA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45300"/>
          </a:xfrm>
          <a:prstGeom prst="rect">
            <a:avLst/>
          </a:prstGeom>
        </p:spPr>
      </p:pic>
      <p:sp>
        <p:nvSpPr>
          <p:cNvPr id="16" name="TextBox 2"/>
          <p:cNvSpPr txBox="1"/>
          <p:nvPr/>
        </p:nvSpPr>
        <p:spPr>
          <a:xfrm>
            <a:off x="685800" y="1752600"/>
            <a:ext cx="292100" cy="381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100"/>
              </a:lnSpc>
            </a:pPr>
            <a:r>
              <a:rPr lang="en-CA" sz="1823" smtClean="0">
                <a:solidFill>
                  <a:srgbClr val="FAFAFA"/>
                </a:solidFill>
                <a:latin typeface="Arial"/>
                <a:cs typeface="Arial"/>
              </a:rPr>
              <a:t>•</a:t>
            </a:r>
          </a:p>
          <a:p>
            <a:pPr>
              <a:lnSpc>
                <a:spcPts val="2070"/>
              </a:lnSpc>
            </a:pPr>
            <a:endParaRPr lang="en-CA" sz="1823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685800" y="2260600"/>
            <a:ext cx="292100" cy="381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100"/>
              </a:lnSpc>
            </a:pPr>
            <a:r>
              <a:rPr lang="en-CA" sz="1823" smtClean="0">
                <a:solidFill>
                  <a:srgbClr val="FAFAFA"/>
                </a:solidFill>
                <a:latin typeface="Arial"/>
                <a:cs typeface="Arial"/>
              </a:rPr>
              <a:t>•</a:t>
            </a:r>
          </a:p>
          <a:p>
            <a:pPr>
              <a:lnSpc>
                <a:spcPts val="2070"/>
              </a:lnSpc>
            </a:pPr>
            <a:endParaRPr lang="en-CA" sz="1823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685800" y="2781300"/>
            <a:ext cx="292100" cy="381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100"/>
              </a:lnSpc>
            </a:pPr>
            <a:r>
              <a:rPr lang="en-CA" sz="1823" smtClean="0">
                <a:solidFill>
                  <a:srgbClr val="FAFAFA"/>
                </a:solidFill>
                <a:latin typeface="Arial"/>
                <a:cs typeface="Arial"/>
              </a:rPr>
              <a:t>•</a:t>
            </a:r>
          </a:p>
          <a:p>
            <a:pPr>
              <a:lnSpc>
                <a:spcPts val="2070"/>
              </a:lnSpc>
            </a:pPr>
            <a:endParaRPr lang="en-CA" sz="1823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685800" y="3721100"/>
            <a:ext cx="292100" cy="381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100"/>
              </a:lnSpc>
            </a:pPr>
            <a:r>
              <a:rPr lang="en-CA" sz="1823" smtClean="0">
                <a:solidFill>
                  <a:srgbClr val="FAFAFA"/>
                </a:solidFill>
                <a:latin typeface="Arial"/>
                <a:cs typeface="Arial"/>
              </a:rPr>
              <a:t>•</a:t>
            </a:r>
          </a:p>
          <a:p>
            <a:pPr>
              <a:lnSpc>
                <a:spcPts val="2070"/>
              </a:lnSpc>
            </a:pPr>
            <a:endParaRPr lang="en-CA" sz="1823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685800" y="4229100"/>
            <a:ext cx="292100" cy="381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100"/>
              </a:lnSpc>
            </a:pPr>
            <a:r>
              <a:rPr lang="en-CA" sz="1823" smtClean="0">
                <a:solidFill>
                  <a:srgbClr val="FAFAFA"/>
                </a:solidFill>
                <a:latin typeface="Arial"/>
                <a:cs typeface="Arial"/>
              </a:rPr>
              <a:t>•</a:t>
            </a:r>
          </a:p>
          <a:p>
            <a:pPr>
              <a:lnSpc>
                <a:spcPts val="2070"/>
              </a:lnSpc>
            </a:pPr>
            <a:endParaRPr lang="en-CA" sz="1823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685800" y="5588000"/>
            <a:ext cx="292100" cy="381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100"/>
              </a:lnSpc>
            </a:pPr>
            <a:r>
              <a:rPr lang="en-CA" sz="1826" smtClean="0">
                <a:solidFill>
                  <a:srgbClr val="FAFAFA"/>
                </a:solidFill>
                <a:latin typeface="Arial"/>
                <a:cs typeface="Arial"/>
              </a:rPr>
              <a:t>•</a:t>
            </a:r>
          </a:p>
          <a:p>
            <a:pPr>
              <a:lnSpc>
                <a:spcPts val="2125"/>
              </a:lnSpc>
            </a:pPr>
            <a:endParaRPr lang="en-CA" sz="1826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092200" y="1625600"/>
            <a:ext cx="7937500" cy="571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00"/>
              </a:lnSpc>
            </a:pPr>
            <a:r>
              <a:rPr lang="en-CA" sz="2798" smtClean="0">
                <a:solidFill>
                  <a:srgbClr val="FFFFFF"/>
                </a:solidFill>
                <a:latin typeface="Book Antiqua"/>
                <a:cs typeface="Book Antiqua"/>
              </a:rPr>
              <a:t>Simply type.</a:t>
            </a:r>
          </a:p>
          <a:p>
            <a:pPr>
              <a:lnSpc>
                <a:spcPts val="3220"/>
              </a:lnSpc>
            </a:pPr>
            <a:endParaRPr lang="en-CA" sz="2798">
              <a:solidFill>
                <a:srgbClr val="000000"/>
              </a:solidFill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092200" y="2146300"/>
            <a:ext cx="7937500" cy="571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00"/>
              </a:lnSpc>
            </a:pPr>
            <a:r>
              <a:rPr lang="en-CA" sz="2795" smtClean="0">
                <a:solidFill>
                  <a:srgbClr val="FFFFFF"/>
                </a:solidFill>
                <a:latin typeface="Book Antiqua"/>
                <a:cs typeface="Book Antiqua"/>
              </a:rPr>
              <a:t>Press enter to go to a new line</a:t>
            </a:r>
          </a:p>
          <a:p>
            <a:pPr>
              <a:lnSpc>
                <a:spcPts val="3220"/>
              </a:lnSpc>
            </a:pPr>
            <a:endParaRPr lang="en-CA" sz="2795">
              <a:solidFill>
                <a:srgbClr val="000000"/>
              </a:solidFill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092200" y="2641600"/>
            <a:ext cx="7937500" cy="10033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300"/>
              </a:lnSpc>
            </a:pPr>
            <a:r>
              <a:rPr lang="en-CA" sz="2795" smtClean="0">
                <a:solidFill>
                  <a:srgbClr val="FFFFFF"/>
                </a:solidFill>
                <a:latin typeface="Book Antiqua"/>
                <a:cs typeface="Book Antiqua"/>
              </a:rPr>
              <a:t>Select Text, to make adjustment/ format your</a:t>
            </a:r>
            <a:r>
              <a:rPr lang="en-CA" sz="2795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795" smtClean="0">
                <a:solidFill>
                  <a:srgbClr val="000000"/>
                </a:solidFill>
                <a:latin typeface="Times New Roman"/>
              </a:rPr>
            </a:br>
            <a:r>
              <a:rPr lang="en-CA" sz="2795" smtClean="0">
                <a:solidFill>
                  <a:srgbClr val="FFFFFF"/>
                </a:solidFill>
                <a:latin typeface="Book Antiqua"/>
                <a:cs typeface="Book Antiqua"/>
              </a:rPr>
              <a:t>work.</a:t>
            </a:r>
          </a:p>
          <a:p>
            <a:pPr>
              <a:lnSpc>
                <a:spcPts val="3360"/>
              </a:lnSpc>
            </a:pPr>
            <a:endParaRPr lang="en-CA" sz="2795">
              <a:solidFill>
                <a:srgbClr val="000000"/>
              </a:solidFill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092200" y="3594100"/>
            <a:ext cx="7937500" cy="571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00"/>
              </a:lnSpc>
            </a:pPr>
            <a:r>
              <a:rPr lang="en-CA" sz="2795" smtClean="0">
                <a:solidFill>
                  <a:srgbClr val="FFFFFF"/>
                </a:solidFill>
                <a:latin typeface="Book Antiqua"/>
                <a:cs typeface="Book Antiqua"/>
              </a:rPr>
              <a:t>Cut, Copy, Paste, Undo/Redo</a:t>
            </a:r>
          </a:p>
          <a:p>
            <a:pPr>
              <a:lnSpc>
                <a:spcPts val="3220"/>
              </a:lnSpc>
            </a:pPr>
            <a:endParaRPr lang="en-CA" sz="2795">
              <a:solidFill>
                <a:srgbClr val="000000"/>
              </a:solidFill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092200" y="4102100"/>
            <a:ext cx="7937500" cy="571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00"/>
              </a:lnSpc>
            </a:pPr>
            <a:r>
              <a:rPr lang="en-CA" sz="2798" smtClean="0">
                <a:solidFill>
                  <a:srgbClr val="FFFFFF"/>
                </a:solidFill>
                <a:latin typeface="Book Antiqua"/>
                <a:cs typeface="Book Antiqua"/>
              </a:rPr>
              <a:t>Insert images.</a:t>
            </a:r>
          </a:p>
          <a:p>
            <a:pPr>
              <a:lnSpc>
                <a:spcPts val="3220"/>
              </a:lnSpc>
            </a:pPr>
            <a:endParaRPr lang="en-CA" sz="2798">
              <a:solidFill>
                <a:srgbClr val="000000"/>
              </a:solidFill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092200" y="4521200"/>
            <a:ext cx="7937500" cy="10033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300"/>
              </a:lnSpc>
              <a:tabLst>
                <a:tab pos="88900" algn="l"/>
              </a:tabLst>
            </a:pPr>
            <a:r>
              <a:rPr lang="en-CA" sz="2795" smtClean="0">
                <a:solidFill>
                  <a:srgbClr val="FFFFFF"/>
                </a:solidFill>
                <a:latin typeface="Book Antiqua"/>
                <a:cs typeface="Book Antiqua"/>
              </a:rPr>
              <a:t>(pictures, tables, charts, graphics, video, sound,</a:t>
            </a:r>
            <a:r>
              <a:rPr lang="en-CA" sz="2795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795" smtClean="0">
                <a:solidFill>
                  <a:srgbClr val="000000"/>
                </a:solidFill>
                <a:latin typeface="Times New Roman"/>
              </a:rPr>
            </a:br>
            <a:r>
              <a:rPr lang="en-CA" sz="2795" smtClean="0">
                <a:solidFill>
                  <a:srgbClr val="FFFFFF"/>
                </a:solidFill>
                <a:latin typeface="Book Antiqua"/>
                <a:cs typeface="Book Antiqua"/>
              </a:rPr>
              <a:t>	….)</a:t>
            </a:r>
          </a:p>
          <a:p>
            <a:pPr>
              <a:lnSpc>
                <a:spcPts val="3360"/>
              </a:lnSpc>
            </a:pPr>
            <a:endParaRPr lang="en-CA" sz="2795">
              <a:solidFill>
                <a:srgbClr val="000000"/>
              </a:solidFill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092200" y="5473700"/>
            <a:ext cx="7937500" cy="571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00"/>
              </a:lnSpc>
            </a:pPr>
            <a:r>
              <a:rPr lang="en-CA" sz="2798" smtClean="0">
                <a:solidFill>
                  <a:srgbClr val="FFFFFF"/>
                </a:solidFill>
                <a:latin typeface="Book Antiqua"/>
                <a:cs typeface="Book Antiqua"/>
              </a:rPr>
              <a:t>Spell Check</a:t>
            </a:r>
          </a:p>
          <a:p>
            <a:pPr>
              <a:lnSpc>
                <a:spcPts val="3220"/>
              </a:lnSpc>
            </a:pPr>
            <a:endParaRPr lang="en-CA" sz="2798">
              <a:solidFill>
                <a:srgbClr val="000000"/>
              </a:solidFill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3530600" y="6553200"/>
            <a:ext cx="5499100" cy="254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CA" sz="1200" smtClean="0">
                <a:solidFill>
                  <a:srgbClr val="C7C7C7"/>
                </a:solidFill>
                <a:latin typeface="Arial"/>
                <a:cs typeface="Arial"/>
              </a:rPr>
              <a:t>CSC 1100 - Computer Literacy</a:t>
            </a:r>
          </a:p>
          <a:p>
            <a:pPr>
              <a:lnSpc>
                <a:spcPts val="1380"/>
              </a:lnSpc>
            </a:pPr>
            <a:endParaRPr lang="en-CA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45300"/>
          </a:xfrm>
          <a:prstGeom prst="rect">
            <a:avLst/>
          </a:prstGeom>
        </p:spPr>
      </p:pic>
      <p:sp>
        <p:nvSpPr>
          <p:cNvPr id="8" name="TextBox 2"/>
          <p:cNvSpPr txBox="1"/>
          <p:nvPr/>
        </p:nvSpPr>
        <p:spPr>
          <a:xfrm>
            <a:off x="685800" y="1625600"/>
            <a:ext cx="8458200" cy="508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20"/>
              </a:lnSpc>
            </a:pPr>
            <a:r>
              <a:rPr lang="en-CA" sz="1823" smtClean="0">
                <a:solidFill>
                  <a:srgbClr val="FAFAFA"/>
                </a:solidFill>
                <a:latin typeface="Arial Unicode MS"/>
                <a:cs typeface="Arial Unicode MS"/>
              </a:rPr>
              <a:t></a:t>
            </a:r>
            <a:r>
              <a:rPr lang="en-CA" sz="2798" smtClean="0">
                <a:solidFill>
                  <a:srgbClr val="FFFFFF"/>
                </a:solidFill>
                <a:latin typeface="Book Antiqua"/>
                <a:cs typeface="Book Antiqua"/>
              </a:rPr>
              <a:t>  Add a textbox after creating a new slide.</a:t>
            </a:r>
          </a:p>
          <a:p>
            <a:pPr>
              <a:lnSpc>
                <a:spcPts val="3220"/>
              </a:lnSpc>
            </a:pPr>
            <a:endParaRPr lang="en-CA" sz="2776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685800" y="2146300"/>
            <a:ext cx="8458200" cy="508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20"/>
              </a:lnSpc>
            </a:pPr>
            <a:r>
              <a:rPr lang="en-CA" sz="1823" smtClean="0">
                <a:solidFill>
                  <a:srgbClr val="FAFAFA"/>
                </a:solidFill>
                <a:latin typeface="Arial Unicode MS"/>
                <a:cs typeface="Arial Unicode MS"/>
              </a:rPr>
              <a:t></a:t>
            </a:r>
            <a:r>
              <a:rPr lang="en-CA" sz="2795" smtClean="0">
                <a:solidFill>
                  <a:srgbClr val="FFFFFF"/>
                </a:solidFill>
                <a:latin typeface="Book Antiqua"/>
                <a:cs typeface="Book Antiqua"/>
              </a:rPr>
              <a:t>  Simply click where you want to type.</a:t>
            </a:r>
          </a:p>
          <a:p>
            <a:pPr>
              <a:lnSpc>
                <a:spcPts val="3220"/>
              </a:lnSpc>
            </a:pPr>
            <a:endParaRPr lang="en-CA" sz="2771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685800" y="2641600"/>
            <a:ext cx="8458200" cy="14097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350"/>
              </a:lnSpc>
              <a:tabLst>
                <a:tab pos="406400" algn="l"/>
                <a:tab pos="406400" algn="l"/>
              </a:tabLst>
            </a:pPr>
            <a:r>
              <a:rPr lang="en-CA" sz="1823" smtClean="0">
                <a:solidFill>
                  <a:srgbClr val="FAFAFA"/>
                </a:solidFill>
                <a:latin typeface="Arial Unicode MS"/>
                <a:cs typeface="Arial Unicode MS"/>
              </a:rPr>
              <a:t></a:t>
            </a:r>
            <a:r>
              <a:rPr lang="en-CA" sz="2795" smtClean="0">
                <a:solidFill>
                  <a:srgbClr val="FFFFFF"/>
                </a:solidFill>
                <a:latin typeface="Book Antiqua"/>
                <a:cs typeface="Book Antiqua"/>
              </a:rPr>
              <a:t>  Usually a new slide takes on the format of the</a:t>
            </a:r>
            <a:r>
              <a:rPr lang="en-CA" sz="2795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795" smtClean="0">
                <a:solidFill>
                  <a:srgbClr val="000000"/>
                </a:solidFill>
                <a:latin typeface="Times New Roman"/>
              </a:rPr>
            </a:br>
            <a:r>
              <a:rPr lang="en-CA" sz="2795" smtClean="0">
                <a:solidFill>
                  <a:srgbClr val="FFFFFF"/>
                </a:solidFill>
                <a:latin typeface="Book Antiqua"/>
                <a:cs typeface="Book Antiqua"/>
              </a:rPr>
              <a:t>	previous slide. (press enter to create a new</a:t>
            </a:r>
            <a:r>
              <a:rPr lang="en-CA" sz="2795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795" smtClean="0">
                <a:solidFill>
                  <a:srgbClr val="000000"/>
                </a:solidFill>
                <a:latin typeface="Times New Roman"/>
              </a:rPr>
            </a:br>
            <a:r>
              <a:rPr lang="en-CA" sz="2795" smtClean="0">
                <a:solidFill>
                  <a:srgbClr val="FFFFFF"/>
                </a:solidFill>
                <a:latin typeface="Book Antiqua"/>
                <a:cs typeface="Book Antiqua"/>
              </a:rPr>
              <a:t>	slide)</a:t>
            </a:r>
          </a:p>
          <a:p>
            <a:pPr>
              <a:lnSpc>
                <a:spcPts val="3350"/>
              </a:lnSpc>
            </a:pPr>
            <a:endParaRPr lang="en-CA" sz="2795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685800" y="4013200"/>
            <a:ext cx="8458200" cy="14097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350"/>
              </a:lnSpc>
              <a:tabLst>
                <a:tab pos="406400" algn="l"/>
                <a:tab pos="406400" algn="l"/>
              </a:tabLst>
            </a:pPr>
            <a:r>
              <a:rPr lang="en-CA" sz="1823" smtClean="0">
                <a:solidFill>
                  <a:srgbClr val="FAFAFA"/>
                </a:solidFill>
                <a:latin typeface="Arial Unicode MS"/>
                <a:cs typeface="Arial Unicode MS"/>
              </a:rPr>
              <a:t></a:t>
            </a:r>
            <a:r>
              <a:rPr lang="en-CA" sz="2795" smtClean="0">
                <a:solidFill>
                  <a:srgbClr val="FFFFFF"/>
                </a:solidFill>
                <a:latin typeface="Book Antiqua"/>
                <a:cs typeface="Book Antiqua"/>
              </a:rPr>
              <a:t>  Add a text box: select </a:t>
            </a:r>
            <a:r>
              <a:rPr lang="en-CA" sz="2805" b="1" smtClean="0">
                <a:solidFill>
                  <a:srgbClr val="FFFFFF"/>
                </a:solidFill>
                <a:latin typeface="Book Antiqua Bold"/>
                <a:cs typeface="Book Antiqua Bold"/>
              </a:rPr>
              <a:t>slide, </a:t>
            </a:r>
            <a:r>
              <a:rPr lang="en-CA" sz="2795" smtClean="0">
                <a:solidFill>
                  <a:srgbClr val="FFFFFF"/>
                </a:solidFill>
                <a:latin typeface="Book Antiqua"/>
                <a:cs typeface="Book Antiqua"/>
              </a:rPr>
              <a:t>click</a:t>
            </a:r>
            <a:r>
              <a:rPr lang="en-CA" sz="2805" b="1" smtClean="0">
                <a:solidFill>
                  <a:srgbClr val="FFFFFF"/>
                </a:solidFill>
                <a:latin typeface="Book Antiqua Bold"/>
                <a:cs typeface="Book Antiqua Bold"/>
              </a:rPr>
              <a:t> Text Box o</a:t>
            </a:r>
            <a:r>
              <a:rPr lang="en-CA" sz="2795" smtClean="0">
                <a:solidFill>
                  <a:srgbClr val="FFFFFF"/>
                </a:solidFill>
                <a:latin typeface="Book Antiqua"/>
                <a:cs typeface="Book Antiqua"/>
              </a:rPr>
              <a:t>n</a:t>
            </a:r>
            <a:r>
              <a:rPr lang="en-CA" sz="2795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795" smtClean="0">
                <a:solidFill>
                  <a:srgbClr val="000000"/>
                </a:solidFill>
                <a:latin typeface="Times New Roman"/>
              </a:rPr>
            </a:br>
            <a:r>
              <a:rPr lang="en-CA" sz="2795" smtClean="0">
                <a:solidFill>
                  <a:srgbClr val="FFFFFF"/>
                </a:solidFill>
                <a:latin typeface="Book Antiqua"/>
                <a:cs typeface="Book Antiqua"/>
              </a:rPr>
              <a:t>	the </a:t>
            </a:r>
            <a:r>
              <a:rPr lang="en-CA" sz="2805" b="1" smtClean="0">
                <a:solidFill>
                  <a:srgbClr val="FFFFFF"/>
                </a:solidFill>
                <a:latin typeface="Book Antiqua Bold"/>
                <a:cs typeface="Book Antiqua Bold"/>
              </a:rPr>
              <a:t>Insert</a:t>
            </a:r>
            <a:r>
              <a:rPr lang="en-CA" sz="2795" smtClean="0">
                <a:solidFill>
                  <a:srgbClr val="FFFFFF"/>
                </a:solidFill>
                <a:latin typeface="Book Antiqua"/>
                <a:cs typeface="Book Antiqua"/>
              </a:rPr>
              <a:t> tab, Click on the slide and drag the</a:t>
            </a:r>
            <a:r>
              <a:rPr lang="en-CA" sz="2795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795" smtClean="0">
                <a:solidFill>
                  <a:srgbClr val="000000"/>
                </a:solidFill>
                <a:latin typeface="Times New Roman"/>
              </a:rPr>
            </a:br>
            <a:r>
              <a:rPr lang="en-CA" sz="2795" smtClean="0">
                <a:solidFill>
                  <a:srgbClr val="FFFFFF"/>
                </a:solidFill>
                <a:latin typeface="Book Antiqua"/>
                <a:cs typeface="Book Antiqua"/>
              </a:rPr>
              <a:t>	cursor to expand the text box</a:t>
            </a:r>
          </a:p>
          <a:p>
            <a:pPr>
              <a:lnSpc>
                <a:spcPts val="3350"/>
              </a:lnSpc>
            </a:pPr>
            <a:endParaRPr lang="en-CA" sz="2795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685800" y="5384800"/>
            <a:ext cx="8458200" cy="508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20"/>
              </a:lnSpc>
            </a:pPr>
            <a:r>
              <a:rPr lang="en-CA" sz="1823" smtClean="0">
                <a:solidFill>
                  <a:srgbClr val="FAFAFA"/>
                </a:solidFill>
                <a:latin typeface="Arial Unicode MS"/>
                <a:cs typeface="Arial Unicode MS"/>
              </a:rPr>
              <a:t></a:t>
            </a:r>
            <a:r>
              <a:rPr lang="en-CA" sz="2798" smtClean="0">
                <a:solidFill>
                  <a:srgbClr val="FFFFFF"/>
                </a:solidFill>
                <a:latin typeface="Book Antiqua"/>
                <a:cs typeface="Book Antiqua"/>
              </a:rPr>
              <a:t>  Type in the text</a:t>
            </a:r>
          </a:p>
          <a:p>
            <a:pPr>
              <a:lnSpc>
                <a:spcPts val="3220"/>
              </a:lnSpc>
            </a:pPr>
            <a:endParaRPr lang="en-CA" sz="2747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3530600" y="6553200"/>
            <a:ext cx="5613400" cy="228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200" smtClean="0">
                <a:solidFill>
                  <a:srgbClr val="C7C7C7"/>
                </a:solidFill>
                <a:latin typeface="Arial"/>
                <a:cs typeface="Arial"/>
              </a:rPr>
              <a:t>CSC 1100 - Computer Literacy</a:t>
            </a:r>
          </a:p>
          <a:p>
            <a:pPr>
              <a:lnSpc>
                <a:spcPts val="1380"/>
              </a:lnSpc>
            </a:pPr>
            <a:endParaRPr lang="en-CA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45300"/>
          </a:xfrm>
          <a:prstGeom prst="rect">
            <a:avLst/>
          </a:prstGeom>
        </p:spPr>
      </p:pic>
      <p:sp>
        <p:nvSpPr>
          <p:cNvPr id="9" name="TextBox 2"/>
          <p:cNvSpPr txBox="1"/>
          <p:nvPr/>
        </p:nvSpPr>
        <p:spPr>
          <a:xfrm>
            <a:off x="685800" y="1638300"/>
            <a:ext cx="8458200" cy="508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20"/>
              </a:lnSpc>
            </a:pPr>
            <a:r>
              <a:rPr lang="en-CA" sz="1823" smtClean="0">
                <a:solidFill>
                  <a:srgbClr val="FAFAFA"/>
                </a:solidFill>
                <a:latin typeface="Arial Unicode MS"/>
                <a:cs typeface="Arial Unicode MS"/>
              </a:rPr>
              <a:t></a:t>
            </a:r>
            <a:r>
              <a:rPr lang="en-CA" sz="2808" b="1" smtClean="0">
                <a:solidFill>
                  <a:srgbClr val="FFFFFF"/>
                </a:solidFill>
                <a:latin typeface="Book Antiqua Bold"/>
                <a:cs typeface="Book Antiqua Bold"/>
              </a:rPr>
              <a:t>  Home Tab,   Clipboard Group</a:t>
            </a:r>
          </a:p>
          <a:p>
            <a:pPr>
              <a:lnSpc>
                <a:spcPts val="3220"/>
              </a:lnSpc>
            </a:pPr>
            <a:endParaRPr lang="en-CA" sz="2765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685800" y="2120900"/>
            <a:ext cx="8458200" cy="990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400"/>
              </a:lnSpc>
              <a:tabLst>
                <a:tab pos="406400" algn="l"/>
              </a:tabLst>
            </a:pPr>
            <a:r>
              <a:rPr lang="en-CA" sz="1823" smtClean="0">
                <a:solidFill>
                  <a:srgbClr val="FAFAFA"/>
                </a:solidFill>
                <a:latin typeface="Arial Unicode MS"/>
                <a:cs typeface="Arial Unicode MS"/>
              </a:rPr>
              <a:t></a:t>
            </a:r>
            <a:r>
              <a:rPr lang="en-CA" sz="2795" smtClean="0">
                <a:solidFill>
                  <a:srgbClr val="FFFFFF"/>
                </a:solidFill>
                <a:latin typeface="Book Antiqua"/>
                <a:cs typeface="Book Antiqua"/>
              </a:rPr>
              <a:t>  Select text. Click cut, or copy, Move the cursor</a:t>
            </a:r>
            <a:r>
              <a:rPr lang="en-CA" sz="2795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795" smtClean="0">
                <a:solidFill>
                  <a:srgbClr val="000000"/>
                </a:solidFill>
                <a:latin typeface="Times New Roman"/>
              </a:rPr>
            </a:br>
            <a:r>
              <a:rPr lang="en-CA" sz="2795" smtClean="0">
                <a:solidFill>
                  <a:srgbClr val="FFFFFF"/>
                </a:solidFill>
                <a:latin typeface="Book Antiqua"/>
                <a:cs typeface="Book Antiqua"/>
              </a:rPr>
              <a:t>	to where you want to place your selected</a:t>
            </a:r>
          </a:p>
          <a:p>
            <a:pPr>
              <a:lnSpc>
                <a:spcPts val="3400"/>
              </a:lnSpc>
            </a:pPr>
            <a:endParaRPr lang="en-CA" sz="2795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092200" y="2997200"/>
            <a:ext cx="8051800" cy="508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20"/>
              </a:lnSpc>
            </a:pPr>
            <a:r>
              <a:rPr lang="en-CA" sz="2798" smtClean="0">
                <a:solidFill>
                  <a:srgbClr val="FFFFFF"/>
                </a:solidFill>
                <a:latin typeface="Book Antiqua"/>
                <a:cs typeface="Book Antiqua"/>
              </a:rPr>
              <a:t>text, and click paste.</a:t>
            </a:r>
          </a:p>
          <a:p>
            <a:pPr>
              <a:lnSpc>
                <a:spcPts val="3220"/>
              </a:lnSpc>
            </a:pPr>
            <a:endParaRPr lang="en-CA" sz="2798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685800" y="3517900"/>
            <a:ext cx="8458200" cy="508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20"/>
              </a:lnSpc>
            </a:pPr>
            <a:r>
              <a:rPr lang="en-CA" sz="1823" smtClean="0">
                <a:solidFill>
                  <a:srgbClr val="FAFAFA"/>
                </a:solidFill>
                <a:latin typeface="Arial Unicode MS"/>
                <a:cs typeface="Arial Unicode MS"/>
              </a:rPr>
              <a:t></a:t>
            </a:r>
            <a:r>
              <a:rPr lang="en-CA" sz="2805" b="1" smtClean="0">
                <a:solidFill>
                  <a:srgbClr val="FFFFFF"/>
                </a:solidFill>
                <a:latin typeface="Book Antiqua Bold"/>
                <a:cs typeface="Book Antiqua Bold"/>
              </a:rPr>
              <a:t>  Undo/redo</a:t>
            </a:r>
          </a:p>
          <a:p>
            <a:pPr>
              <a:lnSpc>
                <a:spcPts val="3220"/>
              </a:lnSpc>
            </a:pPr>
            <a:endParaRPr lang="en-CA" sz="2714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685800" y="4025900"/>
            <a:ext cx="8458200" cy="508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20"/>
              </a:lnSpc>
            </a:pPr>
            <a:r>
              <a:rPr lang="en-CA" sz="1823" smtClean="0">
                <a:solidFill>
                  <a:srgbClr val="FAFAFA"/>
                </a:solidFill>
                <a:latin typeface="Arial Unicode MS"/>
                <a:cs typeface="Arial Unicode MS"/>
              </a:rPr>
              <a:t></a:t>
            </a:r>
            <a:r>
              <a:rPr lang="en-CA" sz="2795" smtClean="0">
                <a:solidFill>
                  <a:srgbClr val="FFFFFF"/>
                </a:solidFill>
                <a:latin typeface="Book Antiqua"/>
                <a:cs typeface="Book Antiqua"/>
              </a:rPr>
              <a:t>  To undo or redo your most recent actions:</a:t>
            </a:r>
          </a:p>
          <a:p>
            <a:pPr>
              <a:lnSpc>
                <a:spcPts val="3220"/>
              </a:lnSpc>
            </a:pPr>
            <a:endParaRPr lang="en-CA" sz="2773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685800" y="4521200"/>
            <a:ext cx="8458200" cy="977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300"/>
              </a:lnSpc>
              <a:tabLst>
                <a:tab pos="406400" algn="l"/>
              </a:tabLst>
            </a:pPr>
            <a:r>
              <a:rPr lang="en-CA" sz="1823" smtClean="0">
                <a:solidFill>
                  <a:srgbClr val="FAFAFA"/>
                </a:solidFill>
                <a:latin typeface="Arial Unicode MS"/>
                <a:cs typeface="Arial Unicode MS"/>
              </a:rPr>
              <a:t></a:t>
            </a:r>
            <a:r>
              <a:rPr lang="en-CA" sz="2795" smtClean="0">
                <a:solidFill>
                  <a:srgbClr val="FFFFFF"/>
                </a:solidFill>
                <a:latin typeface="Book Antiqua"/>
                <a:cs typeface="Book Antiqua"/>
              </a:rPr>
              <a:t>  On the </a:t>
            </a:r>
            <a:r>
              <a:rPr lang="en-CA" sz="2805" b="1" smtClean="0">
                <a:solidFill>
                  <a:srgbClr val="FFFFFF"/>
                </a:solidFill>
                <a:latin typeface="Book Antiqua Bold"/>
                <a:cs typeface="Book Antiqua Bold"/>
              </a:rPr>
              <a:t>Quick Access Toolbar, </a:t>
            </a:r>
            <a:r>
              <a:rPr lang="en-CA" sz="2795" smtClean="0">
                <a:solidFill>
                  <a:srgbClr val="FFFFFF"/>
                </a:solidFill>
                <a:latin typeface="Book Antiqua"/>
                <a:cs typeface="Book Antiqua"/>
              </a:rPr>
              <a:t>Click </a:t>
            </a:r>
            <a:r>
              <a:rPr lang="en-CA" sz="2805" b="1" smtClean="0">
                <a:solidFill>
                  <a:srgbClr val="FFFFFF"/>
                </a:solidFill>
                <a:latin typeface="Book Antiqua Bold"/>
                <a:cs typeface="Book Antiqua Bold"/>
              </a:rPr>
              <a:t>Undo</a:t>
            </a:r>
            <a:r>
              <a:rPr lang="en-CA" sz="2795" smtClean="0">
                <a:solidFill>
                  <a:srgbClr val="FFFFFF"/>
                </a:solidFill>
                <a:latin typeface="Book Antiqua"/>
                <a:cs typeface="Book Antiqua"/>
              </a:rPr>
              <a:t> or</a:t>
            </a:r>
            <a:r>
              <a:rPr lang="en-CA" sz="2795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795" smtClean="0">
                <a:solidFill>
                  <a:srgbClr val="000000"/>
                </a:solidFill>
                <a:latin typeface="Times New Roman"/>
              </a:rPr>
            </a:br>
            <a:r>
              <a:rPr lang="en-CA" sz="2805" b="1" smtClean="0">
                <a:solidFill>
                  <a:srgbClr val="FFFFFF"/>
                </a:solidFill>
                <a:latin typeface="Book Antiqua Bold"/>
                <a:cs typeface="Book Antiqua Bold"/>
              </a:rPr>
              <a:t>	Redo</a:t>
            </a:r>
          </a:p>
          <a:p>
            <a:pPr>
              <a:lnSpc>
                <a:spcPts val="3300"/>
              </a:lnSpc>
            </a:pPr>
            <a:endParaRPr lang="en-CA" sz="2795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3530600" y="6553200"/>
            <a:ext cx="5613400" cy="228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200" smtClean="0">
                <a:solidFill>
                  <a:srgbClr val="C7C7C7"/>
                </a:solidFill>
                <a:latin typeface="Arial"/>
                <a:cs typeface="Arial"/>
              </a:rPr>
              <a:t>CSC 1100 - Computer Literacy</a:t>
            </a:r>
          </a:p>
          <a:p>
            <a:pPr>
              <a:lnSpc>
                <a:spcPts val="1380"/>
              </a:lnSpc>
            </a:pPr>
            <a:endParaRPr lang="en-CA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45300"/>
          </a:xfrm>
          <a:prstGeom prst="rect">
            <a:avLst/>
          </a:prstGeom>
        </p:spPr>
      </p:pic>
      <p:sp>
        <p:nvSpPr>
          <p:cNvPr id="4" name="TextBox 2"/>
          <p:cNvSpPr txBox="1"/>
          <p:nvPr/>
        </p:nvSpPr>
        <p:spPr>
          <a:xfrm>
            <a:off x="685800" y="2057400"/>
            <a:ext cx="8458200" cy="26543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050"/>
              </a:lnSpc>
            </a:pPr>
            <a:r>
              <a:rPr lang="en-CA" sz="1823" smtClean="0">
                <a:solidFill>
                  <a:srgbClr val="FAFAFA"/>
                </a:solidFill>
                <a:latin typeface="Arial Unicode MS"/>
                <a:cs typeface="Arial Unicode MS"/>
              </a:rPr>
              <a:t></a:t>
            </a:r>
            <a:r>
              <a:rPr lang="en-CA" sz="2795" smtClean="0">
                <a:solidFill>
                  <a:srgbClr val="FFFFFF"/>
                </a:solidFill>
                <a:latin typeface="Book Antiqua"/>
                <a:cs typeface="Book Antiqua"/>
              </a:rPr>
              <a:t>  Change Font Typeface and Size</a:t>
            </a:r>
            <a:r>
              <a:rPr lang="en-CA" sz="2759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759" smtClean="0">
                <a:solidFill>
                  <a:srgbClr val="000000"/>
                </a:solidFill>
                <a:latin typeface="Times New Roman"/>
              </a:rPr>
            </a:br>
            <a:r>
              <a:rPr lang="en-CA" sz="1823" smtClean="0">
                <a:solidFill>
                  <a:srgbClr val="FAFAFA"/>
                </a:solidFill>
                <a:latin typeface="Arial Unicode MS"/>
                <a:cs typeface="Arial Unicode MS"/>
              </a:rPr>
              <a:t></a:t>
            </a:r>
            <a:r>
              <a:rPr lang="en-CA" sz="2795" smtClean="0">
                <a:solidFill>
                  <a:srgbClr val="FFFFFF"/>
                </a:solidFill>
                <a:latin typeface="Book Antiqua"/>
                <a:cs typeface="Book Antiqua"/>
              </a:rPr>
              <a:t>  To change the font size:</a:t>
            </a:r>
            <a:r>
              <a:rPr lang="en-CA" sz="274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747" smtClean="0">
                <a:solidFill>
                  <a:srgbClr val="000000"/>
                </a:solidFill>
                <a:latin typeface="Times New Roman"/>
              </a:rPr>
            </a:br>
            <a:r>
              <a:rPr lang="en-CA" sz="1823" smtClean="0">
                <a:solidFill>
                  <a:srgbClr val="FAFAFA"/>
                </a:solidFill>
                <a:latin typeface="Arial Unicode MS"/>
                <a:cs typeface="Arial Unicode MS"/>
              </a:rPr>
              <a:t></a:t>
            </a:r>
            <a:r>
              <a:rPr lang="en-CA" sz="2795" smtClean="0">
                <a:solidFill>
                  <a:srgbClr val="FFFFFF"/>
                </a:solidFill>
                <a:latin typeface="Book Antiqua"/>
                <a:cs typeface="Book Antiqua"/>
              </a:rPr>
              <a:t>  Change text color</a:t>
            </a:r>
            <a:r>
              <a:rPr lang="en-CA" sz="2758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758" smtClean="0">
                <a:solidFill>
                  <a:srgbClr val="000000"/>
                </a:solidFill>
                <a:latin typeface="Times New Roman"/>
              </a:rPr>
            </a:br>
            <a:r>
              <a:rPr lang="en-CA" sz="1823" smtClean="0">
                <a:solidFill>
                  <a:srgbClr val="FAFAFA"/>
                </a:solidFill>
                <a:latin typeface="Arial Unicode MS"/>
                <a:cs typeface="Arial Unicode MS"/>
              </a:rPr>
              <a:t></a:t>
            </a:r>
            <a:r>
              <a:rPr lang="en-CA" sz="2795" smtClean="0">
                <a:solidFill>
                  <a:srgbClr val="FFFFFF"/>
                </a:solidFill>
                <a:latin typeface="Book Antiqua"/>
                <a:cs typeface="Book Antiqua"/>
              </a:rPr>
              <a:t>  Font styles and effects</a:t>
            </a:r>
            <a:r>
              <a:rPr lang="en-CA" sz="2764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764" smtClean="0">
                <a:solidFill>
                  <a:srgbClr val="000000"/>
                </a:solidFill>
                <a:latin typeface="Times New Roman"/>
              </a:rPr>
            </a:br>
            <a:r>
              <a:rPr lang="en-CA" sz="1823" smtClean="0">
                <a:solidFill>
                  <a:srgbClr val="FAFAFA"/>
                </a:solidFill>
                <a:latin typeface="Arial Unicode MS"/>
                <a:cs typeface="Arial Unicode MS"/>
              </a:rPr>
              <a:t></a:t>
            </a:r>
            <a:r>
              <a:rPr lang="en-CA" sz="2798" smtClean="0">
                <a:solidFill>
                  <a:srgbClr val="FFFFFF"/>
                </a:solidFill>
                <a:latin typeface="Book Antiqua"/>
                <a:cs typeface="Book Antiqua"/>
              </a:rPr>
              <a:t>  Change paragraph alignment</a:t>
            </a:r>
          </a:p>
          <a:p>
            <a:pPr>
              <a:lnSpc>
                <a:spcPts val="4050"/>
              </a:lnSpc>
            </a:pPr>
            <a:endParaRPr lang="en-CA" sz="2764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3530600" y="6553200"/>
            <a:ext cx="5613400" cy="228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200" smtClean="0">
                <a:solidFill>
                  <a:srgbClr val="C7C7C7"/>
                </a:solidFill>
                <a:latin typeface="Arial"/>
                <a:cs typeface="Arial"/>
              </a:rPr>
              <a:t>CSC 1100 - Computer Literacy</a:t>
            </a:r>
          </a:p>
          <a:p>
            <a:pPr>
              <a:lnSpc>
                <a:spcPts val="1380"/>
              </a:lnSpc>
            </a:pPr>
            <a:endParaRPr lang="en-CA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45300"/>
          </a:xfrm>
          <a:prstGeom prst="rect">
            <a:avLst/>
          </a:prstGeom>
        </p:spPr>
      </p:pic>
      <p:sp>
        <p:nvSpPr>
          <p:cNvPr id="7" name="TextBox 2"/>
          <p:cNvSpPr txBox="1"/>
          <p:nvPr/>
        </p:nvSpPr>
        <p:spPr>
          <a:xfrm>
            <a:off x="685800" y="1612900"/>
            <a:ext cx="8458200" cy="990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400"/>
              </a:lnSpc>
              <a:tabLst>
                <a:tab pos="406400" algn="l"/>
              </a:tabLst>
            </a:pPr>
            <a:r>
              <a:rPr lang="en-CA" sz="1823" smtClean="0">
                <a:solidFill>
                  <a:srgbClr val="FAFAFA"/>
                </a:solidFill>
                <a:latin typeface="Arial Unicode MS"/>
                <a:cs typeface="Arial Unicode MS"/>
              </a:rPr>
              <a:t></a:t>
            </a:r>
            <a:r>
              <a:rPr lang="en-CA" sz="2808" b="1" smtClean="0">
                <a:solidFill>
                  <a:srgbClr val="FFFFFF"/>
                </a:solidFill>
                <a:latin typeface="Book Antiqua Bold"/>
                <a:cs typeface="Book Antiqua Bold"/>
              </a:rPr>
              <a:t>  Change Font Typeface and Size</a:t>
            </a:r>
            <a:r>
              <a:rPr lang="en-CA" sz="2795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795" smtClean="0">
                <a:solidFill>
                  <a:srgbClr val="000000"/>
                </a:solidFill>
                <a:latin typeface="Times New Roman"/>
              </a:rPr>
            </a:br>
            <a:r>
              <a:rPr lang="en-CA" sz="2795" smtClean="0">
                <a:solidFill>
                  <a:srgbClr val="FFFFFF"/>
                </a:solidFill>
                <a:latin typeface="Book Antiqua"/>
                <a:cs typeface="Book Antiqua"/>
              </a:rPr>
              <a:t>	To change the font typeface:</a:t>
            </a:r>
          </a:p>
          <a:p>
            <a:pPr>
              <a:lnSpc>
                <a:spcPts val="3400"/>
              </a:lnSpc>
            </a:pPr>
            <a:endParaRPr lang="en-CA" sz="2795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685800" y="2552700"/>
            <a:ext cx="8458200" cy="990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400"/>
              </a:lnSpc>
              <a:tabLst>
                <a:tab pos="406400" algn="l"/>
              </a:tabLst>
            </a:pPr>
            <a:r>
              <a:rPr lang="en-CA" sz="1823" smtClean="0">
                <a:solidFill>
                  <a:srgbClr val="FAFAFA"/>
                </a:solidFill>
                <a:latin typeface="Arial Unicode MS"/>
                <a:cs typeface="Arial Unicode MS"/>
              </a:rPr>
              <a:t></a:t>
            </a:r>
            <a:r>
              <a:rPr lang="en-CA" sz="2795" smtClean="0">
                <a:solidFill>
                  <a:srgbClr val="FFFFFF"/>
                </a:solidFill>
                <a:latin typeface="Book Antiqua"/>
                <a:cs typeface="Book Antiqua"/>
              </a:rPr>
              <a:t>  Click the </a:t>
            </a:r>
            <a:r>
              <a:rPr lang="en-CA" sz="2805" b="1" smtClean="0">
                <a:solidFill>
                  <a:srgbClr val="FFFFFF"/>
                </a:solidFill>
                <a:latin typeface="Book Antiqua Bold"/>
                <a:cs typeface="Book Antiqua Bold"/>
              </a:rPr>
              <a:t>arrow</a:t>
            </a:r>
            <a:r>
              <a:rPr lang="en-CA" sz="2795" smtClean="0">
                <a:solidFill>
                  <a:srgbClr val="FFFFFF"/>
                </a:solidFill>
                <a:latin typeface="Book Antiqua"/>
                <a:cs typeface="Book Antiqua"/>
              </a:rPr>
              <a:t> next to the font name and</a:t>
            </a:r>
            <a:r>
              <a:rPr lang="en-CA" sz="2798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798" smtClean="0">
                <a:solidFill>
                  <a:srgbClr val="000000"/>
                </a:solidFill>
                <a:latin typeface="Times New Roman"/>
              </a:rPr>
            </a:br>
            <a:r>
              <a:rPr lang="en-CA" sz="2798" smtClean="0">
                <a:solidFill>
                  <a:srgbClr val="FFFFFF"/>
                </a:solidFill>
                <a:latin typeface="Book Antiqua"/>
                <a:cs typeface="Book Antiqua"/>
              </a:rPr>
              <a:t>	choose a font.</a:t>
            </a:r>
          </a:p>
          <a:p>
            <a:pPr>
              <a:lnSpc>
                <a:spcPts val="3400"/>
              </a:lnSpc>
            </a:pPr>
            <a:endParaRPr lang="en-CA" sz="2798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685800" y="3505200"/>
            <a:ext cx="8458200" cy="508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20"/>
              </a:lnSpc>
            </a:pPr>
            <a:r>
              <a:rPr lang="en-CA" sz="1823" smtClean="0">
                <a:solidFill>
                  <a:srgbClr val="FAFAFA"/>
                </a:solidFill>
                <a:latin typeface="Arial Unicode MS"/>
                <a:cs typeface="Arial Unicode MS"/>
              </a:rPr>
              <a:t></a:t>
            </a:r>
            <a:r>
              <a:rPr lang="en-CA" sz="2795" smtClean="0">
                <a:solidFill>
                  <a:srgbClr val="FFFFFF"/>
                </a:solidFill>
                <a:latin typeface="Book Antiqua"/>
                <a:cs typeface="Book Antiqua"/>
              </a:rPr>
              <a:t>  Change text color</a:t>
            </a:r>
          </a:p>
          <a:p>
            <a:pPr>
              <a:lnSpc>
                <a:spcPts val="3220"/>
              </a:lnSpc>
            </a:pPr>
            <a:endParaRPr lang="en-CA" sz="2747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685800" y="3924300"/>
            <a:ext cx="8458200" cy="1117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100"/>
              </a:lnSpc>
            </a:pPr>
            <a:r>
              <a:rPr lang="en-CA" sz="1823" smtClean="0">
                <a:solidFill>
                  <a:srgbClr val="FAFAFA"/>
                </a:solidFill>
                <a:latin typeface="Arial Unicode MS"/>
                <a:cs typeface="Arial Unicode MS"/>
              </a:rPr>
              <a:t></a:t>
            </a:r>
            <a:r>
              <a:rPr lang="en-CA" sz="2795" smtClean="0">
                <a:solidFill>
                  <a:srgbClr val="FFFFFF"/>
                </a:solidFill>
                <a:latin typeface="Book Antiqua"/>
                <a:cs typeface="Book Antiqua"/>
              </a:rPr>
              <a:t>  Font style: Bold, Italic, and Underline</a:t>
            </a:r>
            <a:r>
              <a:rPr lang="en-CA" sz="2763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763" smtClean="0">
                <a:solidFill>
                  <a:srgbClr val="000000"/>
                </a:solidFill>
                <a:latin typeface="Times New Roman"/>
              </a:rPr>
            </a:br>
            <a:r>
              <a:rPr lang="en-CA" sz="1823" smtClean="0">
                <a:solidFill>
                  <a:srgbClr val="FAFAFA"/>
                </a:solidFill>
                <a:latin typeface="Arial Unicode MS"/>
                <a:cs typeface="Arial Unicode MS"/>
              </a:rPr>
              <a:t></a:t>
            </a:r>
            <a:r>
              <a:rPr lang="en-CA" sz="2795" smtClean="0">
                <a:solidFill>
                  <a:srgbClr val="FFFFFF"/>
                </a:solidFill>
                <a:latin typeface="Book Antiqua"/>
                <a:cs typeface="Book Antiqua"/>
              </a:rPr>
              <a:t>  WordArt, SmartArt, Symbols,</a:t>
            </a:r>
          </a:p>
          <a:p>
            <a:pPr>
              <a:lnSpc>
                <a:spcPts val="4100"/>
              </a:lnSpc>
            </a:pPr>
            <a:endParaRPr lang="en-CA" sz="2763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3530600" y="6553200"/>
            <a:ext cx="5613400" cy="228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200" smtClean="0">
                <a:solidFill>
                  <a:srgbClr val="C7C7C7"/>
                </a:solidFill>
                <a:latin typeface="Arial"/>
                <a:cs typeface="Arial"/>
              </a:rPr>
              <a:t>CSC 1100 - Computer Literacy</a:t>
            </a:r>
          </a:p>
          <a:p>
            <a:pPr>
              <a:lnSpc>
                <a:spcPts val="1380"/>
              </a:lnSpc>
            </a:pPr>
            <a:endParaRPr lang="en-CA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45300"/>
          </a:xfrm>
          <a:prstGeom prst="rect">
            <a:avLst/>
          </a:prstGeom>
        </p:spPr>
      </p:pic>
      <p:sp>
        <p:nvSpPr>
          <p:cNvPr id="4" name="TextBox 2"/>
          <p:cNvSpPr txBox="1"/>
          <p:nvPr/>
        </p:nvSpPr>
        <p:spPr>
          <a:xfrm>
            <a:off x="685800" y="1612900"/>
            <a:ext cx="8458200" cy="990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400"/>
              </a:lnSpc>
              <a:tabLst>
                <a:tab pos="406400" algn="l"/>
              </a:tabLst>
            </a:pPr>
            <a:r>
              <a:rPr lang="en-CA" sz="1823" smtClean="0">
                <a:solidFill>
                  <a:srgbClr val="FAFAFA"/>
                </a:solidFill>
                <a:latin typeface="Arial Unicode MS"/>
                <a:cs typeface="Arial Unicode MS"/>
              </a:rPr>
              <a:t></a:t>
            </a:r>
            <a:r>
              <a:rPr lang="en-CA" sz="2798" smtClean="0">
                <a:solidFill>
                  <a:srgbClr val="FFFFFF"/>
                </a:solidFill>
                <a:latin typeface="Book Antiqua"/>
                <a:cs typeface="Book Antiqua"/>
              </a:rPr>
              <a:t>  Paragraphs: text alignment, indent, text</a:t>
            </a:r>
            <a:r>
              <a:rPr lang="en-CA" sz="2795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795" smtClean="0">
                <a:solidFill>
                  <a:srgbClr val="000000"/>
                </a:solidFill>
                <a:latin typeface="Times New Roman"/>
              </a:rPr>
            </a:br>
            <a:r>
              <a:rPr lang="en-CA" sz="2795" smtClean="0">
                <a:solidFill>
                  <a:srgbClr val="FFFFFF"/>
                </a:solidFill>
                <a:latin typeface="Book Antiqua"/>
                <a:cs typeface="Book Antiqua"/>
              </a:rPr>
              <a:t>	direction.</a:t>
            </a:r>
          </a:p>
          <a:p>
            <a:pPr>
              <a:lnSpc>
                <a:spcPts val="3400"/>
              </a:lnSpc>
            </a:pPr>
            <a:endParaRPr lang="en-CA" sz="2795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3530600" y="6553200"/>
            <a:ext cx="5613400" cy="228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200" smtClean="0">
                <a:solidFill>
                  <a:srgbClr val="C7C7C7"/>
                </a:solidFill>
                <a:latin typeface="Arial"/>
                <a:cs typeface="Arial"/>
              </a:rPr>
              <a:t>CSC 1100 - Computer Literacy</a:t>
            </a:r>
          </a:p>
          <a:p>
            <a:pPr>
              <a:lnSpc>
                <a:spcPts val="1380"/>
              </a:lnSpc>
            </a:pPr>
            <a:endParaRPr lang="en-CA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45300"/>
          </a:xfrm>
          <a:prstGeom prst="rect">
            <a:avLst/>
          </a:prstGeom>
        </p:spPr>
      </p:pic>
      <p:sp>
        <p:nvSpPr>
          <p:cNvPr id="13" name="TextBox 2"/>
          <p:cNvSpPr txBox="1"/>
          <p:nvPr/>
        </p:nvSpPr>
        <p:spPr>
          <a:xfrm>
            <a:off x="5092700" y="1371600"/>
            <a:ext cx="4051300" cy="317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10"/>
              </a:lnSpc>
            </a:pPr>
            <a:r>
              <a:rPr lang="en-CA" sz="1360" smtClean="0">
                <a:solidFill>
                  <a:srgbClr val="FFFFFF"/>
                </a:solidFill>
                <a:latin typeface="Book Antiqua"/>
                <a:cs typeface="Book Antiqua"/>
              </a:rPr>
              <a:t>6</a:t>
            </a:r>
          </a:p>
          <a:p>
            <a:pPr>
              <a:lnSpc>
                <a:spcPts val="2010"/>
              </a:lnSpc>
            </a:pPr>
            <a:endParaRPr lang="en-CA" sz="1766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5092700" y="1689100"/>
            <a:ext cx="4051300" cy="317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10"/>
              </a:lnSpc>
            </a:pPr>
            <a:r>
              <a:rPr lang="en-CA" sz="1358" smtClean="0">
                <a:solidFill>
                  <a:srgbClr val="FFFFFF"/>
                </a:solidFill>
                <a:latin typeface="Book Antiqua"/>
                <a:cs typeface="Book Antiqua"/>
              </a:rPr>
              <a:t>4</a:t>
            </a:r>
          </a:p>
          <a:p>
            <a:pPr>
              <a:lnSpc>
                <a:spcPts val="2010"/>
              </a:lnSpc>
            </a:pPr>
            <a:endParaRPr lang="en-CA" sz="1763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7353300" y="1803400"/>
            <a:ext cx="1066800" cy="330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575"/>
              </a:lnSpc>
            </a:pPr>
            <a:r>
              <a:rPr lang="en-CA" sz="1358" smtClean="0">
                <a:solidFill>
                  <a:srgbClr val="FFFFFF"/>
                </a:solidFill>
                <a:latin typeface="Book Antiqua"/>
                <a:cs typeface="Book Antiqua"/>
              </a:rPr>
              <a:t>Series 1</a:t>
            </a:r>
          </a:p>
          <a:p>
            <a:pPr>
              <a:lnSpc>
                <a:spcPts val="1575"/>
              </a:lnSpc>
            </a:pPr>
            <a:endParaRPr/>
          </a:p>
        </p:txBody>
      </p:sp>
      <p:sp>
        <p:nvSpPr>
          <p:cNvPr id="5" name="TextBox 5"/>
          <p:cNvSpPr txBox="1"/>
          <p:nvPr/>
        </p:nvSpPr>
        <p:spPr>
          <a:xfrm>
            <a:off x="5092700" y="1981200"/>
            <a:ext cx="431800" cy="330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575"/>
              </a:lnSpc>
            </a:pPr>
            <a:r>
              <a:rPr lang="en-CA" sz="1358" smtClean="0">
                <a:solidFill>
                  <a:srgbClr val="FFFFFF"/>
                </a:solidFill>
                <a:latin typeface="Book Antiqua"/>
                <a:cs typeface="Book Antiqua"/>
              </a:rPr>
              <a:t>2</a:t>
            </a:r>
          </a:p>
          <a:p>
            <a:pPr>
              <a:lnSpc>
                <a:spcPts val="1575"/>
              </a:lnSpc>
            </a:pPr>
            <a:endParaRPr/>
          </a:p>
        </p:txBody>
      </p:sp>
      <p:sp>
        <p:nvSpPr>
          <p:cNvPr id="6" name="TextBox 6"/>
          <p:cNvSpPr txBox="1"/>
          <p:nvPr/>
        </p:nvSpPr>
        <p:spPr>
          <a:xfrm>
            <a:off x="7353300" y="2209800"/>
            <a:ext cx="1790700" cy="317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575"/>
              </a:lnSpc>
            </a:pPr>
            <a:r>
              <a:rPr lang="en-CA" sz="1358" smtClean="0">
                <a:solidFill>
                  <a:srgbClr val="FFFFFF"/>
                </a:solidFill>
                <a:latin typeface="Book Antiqua"/>
                <a:cs typeface="Book Antiqua"/>
              </a:rPr>
              <a:t>Series 2</a:t>
            </a:r>
          </a:p>
          <a:p>
            <a:pPr>
              <a:lnSpc>
                <a:spcPts val="1575"/>
              </a:lnSpc>
            </a:pPr>
            <a:endParaRPr lang="en-CA" sz="1763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5092700" y="2374900"/>
            <a:ext cx="4051300" cy="317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85"/>
              </a:lnSpc>
            </a:pPr>
            <a:r>
              <a:rPr lang="en-CA" sz="1360" smtClean="0">
                <a:solidFill>
                  <a:srgbClr val="FFFFFF"/>
                </a:solidFill>
                <a:latin typeface="Book Antiqua"/>
                <a:cs typeface="Book Antiqua"/>
              </a:rPr>
              <a:t>0</a:t>
            </a:r>
          </a:p>
          <a:p>
            <a:pPr>
              <a:lnSpc>
                <a:spcPts val="1485"/>
              </a:lnSpc>
            </a:pPr>
            <a:endParaRPr lang="en-CA" sz="1766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7353300" y="2565400"/>
            <a:ext cx="1790700" cy="317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575"/>
              </a:lnSpc>
            </a:pPr>
            <a:r>
              <a:rPr lang="en-CA" sz="1358" smtClean="0">
                <a:solidFill>
                  <a:srgbClr val="FFFFFF"/>
                </a:solidFill>
                <a:latin typeface="Book Antiqua"/>
                <a:cs typeface="Book Antiqua"/>
              </a:rPr>
              <a:t>Series 3</a:t>
            </a:r>
          </a:p>
          <a:p>
            <a:pPr>
              <a:lnSpc>
                <a:spcPts val="1575"/>
              </a:lnSpc>
            </a:pPr>
            <a:endParaRPr lang="en-CA" sz="1763">
              <a:solidFill>
                <a:srgbClr val="000000"/>
              </a:solidFill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685800" y="3162300"/>
            <a:ext cx="8458200" cy="342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20"/>
              </a:lnSpc>
              <a:tabLst>
                <a:tab pos="406400" algn="l"/>
              </a:tabLst>
            </a:pPr>
            <a:r>
              <a:rPr lang="en-CA" sz="1404" spc="-30" smtClean="0">
                <a:solidFill>
                  <a:srgbClr val="FAFAFA"/>
                </a:solidFill>
                <a:latin typeface="Arial Unicode MS"/>
                <a:cs typeface="Arial Unicode MS"/>
              </a:rPr>
              <a:t></a:t>
            </a:r>
            <a:r>
              <a:rPr lang="en-CA" sz="2795" smtClean="0">
                <a:solidFill>
                  <a:srgbClr val="FFFFFF"/>
                </a:solidFill>
                <a:latin typeface="Book Antiqua"/>
                <a:cs typeface="Book Antiqua"/>
              </a:rPr>
              <a:t>	To format the chart. Chart Tools appear on the</a:t>
            </a:r>
          </a:p>
          <a:p>
            <a:pPr>
              <a:lnSpc>
                <a:spcPts val="3220"/>
              </a:lnSpc>
            </a:pPr>
            <a:endParaRPr lang="en-CA" sz="2795">
              <a:solidFill>
                <a:srgbClr val="000000"/>
              </a:solidFill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092200" y="3594100"/>
            <a:ext cx="8051800" cy="508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20"/>
              </a:lnSpc>
            </a:pPr>
            <a:r>
              <a:rPr lang="en-CA" sz="2795" smtClean="0">
                <a:solidFill>
                  <a:srgbClr val="FFFFFF"/>
                </a:solidFill>
                <a:latin typeface="Book Antiqua"/>
                <a:cs typeface="Book Antiqua"/>
              </a:rPr>
              <a:t>ribbon when you click on the chart. (appears on</a:t>
            </a:r>
          </a:p>
          <a:p>
            <a:pPr>
              <a:lnSpc>
                <a:spcPts val="3220"/>
              </a:lnSpc>
            </a:pPr>
            <a:endParaRPr lang="en-CA" sz="2795">
              <a:solidFill>
                <a:srgbClr val="000000"/>
              </a:solidFill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685800" y="3924300"/>
            <a:ext cx="8458200" cy="1117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indent="411784">
              <a:lnSpc>
                <a:spcPts val="4100"/>
              </a:lnSpc>
            </a:pPr>
            <a:r>
              <a:rPr lang="en-CA" sz="2798" smtClean="0">
                <a:solidFill>
                  <a:srgbClr val="FFFFFF"/>
                </a:solidFill>
                <a:latin typeface="Book Antiqua"/>
                <a:cs typeface="Book Antiqua"/>
              </a:rPr>
              <a:t>need) they are; Design, Layout, and Format</a:t>
            </a:r>
            <a:r>
              <a:rPr lang="en-CA" sz="2774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774" smtClean="0">
                <a:solidFill>
                  <a:srgbClr val="000000"/>
                </a:solidFill>
                <a:latin typeface="Times New Roman"/>
              </a:rPr>
            </a:br>
            <a:r>
              <a:rPr lang="en-CA" sz="1823" smtClean="0">
                <a:solidFill>
                  <a:srgbClr val="FAFAFA"/>
                </a:solidFill>
                <a:latin typeface="Arial Unicode MS"/>
                <a:cs typeface="Arial Unicode MS"/>
              </a:rPr>
              <a:t></a:t>
            </a:r>
            <a:r>
              <a:rPr lang="en-CA" sz="2795" smtClean="0">
                <a:solidFill>
                  <a:srgbClr val="FFFFFF"/>
                </a:solidFill>
                <a:latin typeface="Book Antiqua"/>
                <a:cs typeface="Book Antiqua"/>
              </a:rPr>
              <a:t>  You can edit, modify (labels), move a chart</a:t>
            </a:r>
          </a:p>
          <a:p>
            <a:pPr>
              <a:lnSpc>
                <a:spcPts val="4100"/>
              </a:lnSpc>
            </a:pPr>
            <a:endParaRPr lang="en-CA" sz="2774">
              <a:solidFill>
                <a:srgbClr val="000000"/>
              </a:solidFill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3530600" y="6553200"/>
            <a:ext cx="5613400" cy="228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200" smtClean="0">
                <a:solidFill>
                  <a:srgbClr val="C7C7C7"/>
                </a:solidFill>
                <a:latin typeface="Arial"/>
                <a:cs typeface="Arial"/>
              </a:rPr>
              <a:t>CSC 1100 - Computer Literacy</a:t>
            </a:r>
          </a:p>
          <a:p>
            <a:pPr>
              <a:lnSpc>
                <a:spcPts val="1380"/>
              </a:lnSpc>
            </a:pPr>
            <a:endParaRPr lang="en-CA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45300"/>
          </a:xfrm>
          <a:prstGeom prst="rect">
            <a:avLst/>
          </a:prstGeom>
        </p:spPr>
      </p:pic>
      <p:sp>
        <p:nvSpPr>
          <p:cNvPr id="8" name="TextBox 2"/>
          <p:cNvSpPr txBox="1"/>
          <p:nvPr/>
        </p:nvSpPr>
        <p:spPr>
          <a:xfrm>
            <a:off x="457200" y="939800"/>
            <a:ext cx="8686800" cy="914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100"/>
              </a:lnSpc>
              <a:tabLst>
                <a:tab pos="406400" algn="l"/>
              </a:tabLst>
            </a:pPr>
            <a:r>
              <a:rPr lang="en-CA" sz="1692" smtClean="0">
                <a:solidFill>
                  <a:srgbClr val="FAFAFA"/>
                </a:solidFill>
                <a:latin typeface="Arial Unicode MS"/>
                <a:cs typeface="Arial Unicode MS"/>
              </a:rPr>
              <a:t></a:t>
            </a:r>
            <a:r>
              <a:rPr lang="en-CA" sz="2604" smtClean="0">
                <a:solidFill>
                  <a:srgbClr val="FFFFFF"/>
                </a:solidFill>
                <a:latin typeface="Book Antiqua"/>
                <a:cs typeface="Book Antiqua"/>
              </a:rPr>
              <a:t>  If the slide contains a chart placeholder(a small icon of</a:t>
            </a:r>
            <a:r>
              <a:rPr lang="en-CA" sz="2604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604" smtClean="0">
                <a:solidFill>
                  <a:srgbClr val="000000"/>
                </a:solidFill>
                <a:latin typeface="Times New Roman"/>
              </a:rPr>
            </a:br>
            <a:r>
              <a:rPr lang="en-CA" sz="2604" smtClean="0">
                <a:solidFill>
                  <a:srgbClr val="FFFFFF"/>
                </a:solidFill>
                <a:latin typeface="Book Antiqua"/>
                <a:cs typeface="Book Antiqua"/>
              </a:rPr>
              <a:t>	a chart among a group of five other icons for</a:t>
            </a:r>
          </a:p>
          <a:p>
            <a:pPr>
              <a:lnSpc>
                <a:spcPts val="3100"/>
              </a:lnSpc>
            </a:pPr>
            <a:endParaRPr lang="en-CA" sz="2604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863600" y="1739900"/>
            <a:ext cx="8280400" cy="4953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990"/>
              </a:lnSpc>
            </a:pPr>
            <a:r>
              <a:rPr lang="en-CA" sz="2606" smtClean="0">
                <a:solidFill>
                  <a:srgbClr val="FFFFFF"/>
                </a:solidFill>
                <a:latin typeface="Book Antiqua"/>
                <a:cs typeface="Book Antiqua"/>
              </a:rPr>
              <a:t>table, clip art, picture, SmartArt, or video), double-</a:t>
            </a:r>
          </a:p>
          <a:p>
            <a:pPr>
              <a:lnSpc>
                <a:spcPts val="2990"/>
              </a:lnSpc>
            </a:pPr>
            <a:endParaRPr lang="en-CA" sz="2606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457200" y="2082800"/>
            <a:ext cx="8686800" cy="2755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indent="411480">
              <a:lnSpc>
                <a:spcPts val="3500"/>
              </a:lnSpc>
              <a:tabLst>
                <a:tab pos="406400" algn="l"/>
                <a:tab pos="406400" algn="l"/>
              </a:tabLst>
            </a:pPr>
            <a:r>
              <a:rPr lang="en-CA" sz="2604" smtClean="0">
                <a:solidFill>
                  <a:srgbClr val="FFFFFF"/>
                </a:solidFill>
                <a:latin typeface="Book Antiqua"/>
                <a:cs typeface="Book Antiqua"/>
              </a:rPr>
              <a:t>click that placeholder to add the chart to the slide.</a:t>
            </a:r>
            <a:r>
              <a:rPr lang="en-CA" sz="2586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586" smtClean="0">
                <a:solidFill>
                  <a:srgbClr val="000000"/>
                </a:solidFill>
                <a:latin typeface="Times New Roman"/>
              </a:rPr>
            </a:br>
            <a:r>
              <a:rPr lang="en-CA" sz="1692" smtClean="0">
                <a:solidFill>
                  <a:srgbClr val="FAFAFA"/>
                </a:solidFill>
                <a:latin typeface="Arial Unicode MS"/>
                <a:cs typeface="Arial Unicode MS"/>
              </a:rPr>
              <a:t></a:t>
            </a:r>
            <a:r>
              <a:rPr lang="en-CA" sz="2604" smtClean="0">
                <a:solidFill>
                  <a:srgbClr val="FFFFFF"/>
                </a:solidFill>
                <a:latin typeface="Book Antiqua"/>
                <a:cs typeface="Book Antiqua"/>
              </a:rPr>
              <a:t>  PowerPoint displays the </a:t>
            </a:r>
            <a:r>
              <a:rPr lang="en-CA" sz="2614" b="1" smtClean="0">
                <a:solidFill>
                  <a:srgbClr val="FF0000"/>
                </a:solidFill>
                <a:latin typeface="Book Antiqua Bold"/>
                <a:cs typeface="Book Antiqua Bold"/>
              </a:rPr>
              <a:t>Create Chart dialog box</a:t>
            </a:r>
            <a:r>
              <a:rPr lang="en-CA" sz="2614" b="1" smtClean="0">
                <a:solidFill>
                  <a:srgbClr val="FFFFFF"/>
                </a:solidFill>
                <a:latin typeface="Book Antiqua Bold"/>
                <a:cs typeface="Book Antiqua Bold"/>
              </a:rPr>
              <a:t>.</a:t>
            </a:r>
            <a:r>
              <a:rPr lang="en-CA" sz="2584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584" smtClean="0">
                <a:solidFill>
                  <a:srgbClr val="000000"/>
                </a:solidFill>
                <a:latin typeface="Times New Roman"/>
              </a:rPr>
            </a:br>
            <a:r>
              <a:rPr lang="en-CA" sz="1694" smtClean="0">
                <a:solidFill>
                  <a:srgbClr val="FAFAFA"/>
                </a:solidFill>
                <a:latin typeface="Arial Unicode MS"/>
                <a:cs typeface="Arial Unicode MS"/>
              </a:rPr>
              <a:t></a:t>
            </a:r>
            <a:r>
              <a:rPr lang="en-CA" sz="2616" b="1" smtClean="0">
                <a:solidFill>
                  <a:srgbClr val="FFFFFF"/>
                </a:solidFill>
                <a:latin typeface="Book Antiqua Bold"/>
                <a:cs typeface="Book Antiqua Bold"/>
              </a:rPr>
              <a:t>  OR </a:t>
            </a:r>
            <a:r>
              <a:rPr lang="en-CA" sz="2606" smtClean="0">
                <a:solidFill>
                  <a:srgbClr val="FFFFFF"/>
                </a:solidFill>
                <a:latin typeface="Book Antiqua"/>
                <a:cs typeface="Book Antiqua"/>
              </a:rPr>
              <a:t>choose </a:t>
            </a:r>
            <a:r>
              <a:rPr lang="en-CA" sz="2616" b="1" smtClean="0">
                <a:solidFill>
                  <a:srgbClr val="FF0000"/>
                </a:solidFill>
                <a:latin typeface="Book Antiqua Bold"/>
                <a:cs typeface="Book Antiqua Bold"/>
              </a:rPr>
              <a:t>Chart</a:t>
            </a:r>
            <a:r>
              <a:rPr lang="en-CA" sz="2606" smtClean="0">
                <a:solidFill>
                  <a:srgbClr val="FFFFFF"/>
                </a:solidFill>
                <a:latin typeface="Book Antiqua"/>
                <a:cs typeface="Book Antiqua"/>
              </a:rPr>
              <a:t> from the </a:t>
            </a:r>
            <a:r>
              <a:rPr lang="en-CA" sz="2616" b="1" smtClean="0">
                <a:solidFill>
                  <a:srgbClr val="FF0000"/>
                </a:solidFill>
                <a:latin typeface="Book Antiqua Bold"/>
                <a:cs typeface="Book Antiqua Bold"/>
              </a:rPr>
              <a:t>Insert</a:t>
            </a:r>
            <a:r>
              <a:rPr lang="en-CA" sz="2606" smtClean="0">
                <a:solidFill>
                  <a:srgbClr val="FFFFFF"/>
                </a:solidFill>
                <a:latin typeface="Book Antiqua"/>
                <a:cs typeface="Book Antiqua"/>
              </a:rPr>
              <a:t> ribbon.</a:t>
            </a:r>
            <a:r>
              <a:rPr lang="en-CA" sz="258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587" smtClean="0">
                <a:solidFill>
                  <a:srgbClr val="000000"/>
                </a:solidFill>
                <a:latin typeface="Times New Roman"/>
              </a:rPr>
            </a:br>
            <a:r>
              <a:rPr lang="en-CA" sz="1692" smtClean="0">
                <a:solidFill>
                  <a:srgbClr val="FAFAFA"/>
                </a:solidFill>
                <a:latin typeface="Arial Unicode MS"/>
                <a:cs typeface="Arial Unicode MS"/>
              </a:rPr>
              <a:t></a:t>
            </a:r>
            <a:r>
              <a:rPr lang="en-CA" sz="2604" smtClean="0">
                <a:solidFill>
                  <a:srgbClr val="FFFFFF"/>
                </a:solidFill>
                <a:latin typeface="Book Antiqua"/>
                <a:cs typeface="Book Antiqua"/>
              </a:rPr>
              <a:t>  Click to select a chart from the inventory of chart</a:t>
            </a:r>
            <a:r>
              <a:rPr lang="en-CA" sz="2604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604" smtClean="0">
                <a:solidFill>
                  <a:srgbClr val="000000"/>
                </a:solidFill>
                <a:latin typeface="Times New Roman"/>
              </a:rPr>
            </a:br>
            <a:r>
              <a:rPr lang="en-CA" sz="2604" smtClean="0">
                <a:solidFill>
                  <a:srgbClr val="FFFFFF"/>
                </a:solidFill>
                <a:latin typeface="Book Antiqua"/>
                <a:cs typeface="Book Antiqua"/>
              </a:rPr>
              <a:t>	types in the </a:t>
            </a:r>
            <a:r>
              <a:rPr lang="en-CA" sz="2614" b="1" smtClean="0">
                <a:solidFill>
                  <a:srgbClr val="FFFFFF"/>
                </a:solidFill>
                <a:latin typeface="Book Antiqua Bold"/>
                <a:cs typeface="Book Antiqua Bold"/>
              </a:rPr>
              <a:t>Create Chart </a:t>
            </a:r>
            <a:r>
              <a:rPr lang="en-CA" sz="2604" smtClean="0">
                <a:solidFill>
                  <a:srgbClr val="FFFFFF"/>
                </a:solidFill>
                <a:latin typeface="Book Antiqua"/>
                <a:cs typeface="Book Antiqua"/>
              </a:rPr>
              <a:t>dialog box. Click </a:t>
            </a:r>
            <a:r>
              <a:rPr lang="en-CA" sz="2614" b="1" smtClean="0">
                <a:solidFill>
                  <a:srgbClr val="FF0000"/>
                </a:solidFill>
                <a:latin typeface="Book Antiqua Bold"/>
                <a:cs typeface="Book Antiqua Bold"/>
              </a:rPr>
              <a:t>OK</a:t>
            </a:r>
            <a:r>
              <a:rPr lang="en-CA" sz="2604" smtClean="0">
                <a:solidFill>
                  <a:srgbClr val="FFFFFF"/>
                </a:solidFill>
                <a:latin typeface="Book Antiqua"/>
                <a:cs typeface="Book Antiqua"/>
              </a:rPr>
              <a:t> to</a:t>
            </a:r>
            <a:r>
              <a:rPr lang="en-CA" sz="2604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604" smtClean="0">
                <a:solidFill>
                  <a:srgbClr val="000000"/>
                </a:solidFill>
                <a:latin typeface="Times New Roman"/>
              </a:rPr>
            </a:br>
            <a:r>
              <a:rPr lang="en-CA" sz="2604" smtClean="0">
                <a:solidFill>
                  <a:srgbClr val="FFFFFF"/>
                </a:solidFill>
                <a:latin typeface="Book Antiqua"/>
                <a:cs typeface="Book Antiqua"/>
              </a:rPr>
              <a:t>	request that specific chart type.</a:t>
            </a:r>
          </a:p>
          <a:p>
            <a:pPr>
              <a:lnSpc>
                <a:spcPts val="3500"/>
              </a:lnSpc>
            </a:pPr>
            <a:endParaRPr lang="en-CA" sz="2604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457200" y="4826000"/>
            <a:ext cx="8686800" cy="4953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990"/>
              </a:lnSpc>
            </a:pPr>
            <a:r>
              <a:rPr lang="en-CA" sz="1692" smtClean="0">
                <a:solidFill>
                  <a:srgbClr val="FAFAFA"/>
                </a:solidFill>
                <a:latin typeface="Arial Unicode MS"/>
                <a:cs typeface="Arial Unicode MS"/>
              </a:rPr>
              <a:t></a:t>
            </a:r>
            <a:r>
              <a:rPr lang="en-CA" sz="2604" smtClean="0">
                <a:solidFill>
                  <a:srgbClr val="FFFFFF"/>
                </a:solidFill>
                <a:latin typeface="Book Antiqua"/>
                <a:cs typeface="Book Antiqua"/>
              </a:rPr>
              <a:t>  You can now enter the data for your chart.</a:t>
            </a:r>
          </a:p>
          <a:p>
            <a:pPr>
              <a:lnSpc>
                <a:spcPts val="2990"/>
              </a:lnSpc>
            </a:pPr>
            <a:endParaRPr lang="en-CA" sz="2583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457200" y="5295900"/>
            <a:ext cx="8686800" cy="914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100"/>
              </a:lnSpc>
              <a:tabLst>
                <a:tab pos="406400" algn="l"/>
              </a:tabLst>
            </a:pPr>
            <a:r>
              <a:rPr lang="en-CA" sz="1692" smtClean="0">
                <a:solidFill>
                  <a:srgbClr val="FAFAFA"/>
                </a:solidFill>
                <a:latin typeface="Arial Unicode MS"/>
                <a:cs typeface="Arial Unicode MS"/>
              </a:rPr>
              <a:t></a:t>
            </a:r>
            <a:r>
              <a:rPr lang="en-CA" sz="2606" smtClean="0">
                <a:solidFill>
                  <a:srgbClr val="FFFFFF"/>
                </a:solidFill>
                <a:latin typeface="Book Antiqua"/>
                <a:cs typeface="Book Antiqua"/>
              </a:rPr>
              <a:t>  After you enter the data and close Excel, you can</a:t>
            </a:r>
            <a:r>
              <a:rPr lang="en-CA" sz="2604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604" smtClean="0">
                <a:solidFill>
                  <a:srgbClr val="000000"/>
                </a:solidFill>
                <a:latin typeface="Times New Roman"/>
              </a:rPr>
            </a:br>
            <a:r>
              <a:rPr lang="en-CA" sz="2604" smtClean="0">
                <a:solidFill>
                  <a:srgbClr val="FFFFFF"/>
                </a:solidFill>
                <a:latin typeface="Book Antiqua"/>
                <a:cs typeface="Book Antiqua"/>
              </a:rPr>
              <a:t>	position and format the chart on your slide.</a:t>
            </a:r>
          </a:p>
          <a:p>
            <a:pPr>
              <a:lnSpc>
                <a:spcPts val="3100"/>
              </a:lnSpc>
            </a:pPr>
            <a:endParaRPr lang="en-CA" sz="2604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3530600" y="6553200"/>
            <a:ext cx="5613400" cy="228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200" smtClean="0">
                <a:solidFill>
                  <a:srgbClr val="C7C7C7"/>
                </a:solidFill>
                <a:latin typeface="Arial"/>
                <a:cs typeface="Arial"/>
              </a:rPr>
              <a:t>CSC 1100 - Computer Literacy</a:t>
            </a:r>
          </a:p>
          <a:p>
            <a:pPr>
              <a:lnSpc>
                <a:spcPts val="1380"/>
              </a:lnSpc>
            </a:pPr>
            <a:endParaRPr lang="en-CA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45300"/>
          </a:xfrm>
          <a:prstGeom prst="rect">
            <a:avLst/>
          </a:prstGeom>
        </p:spPr>
      </p:pic>
      <p:sp>
        <p:nvSpPr>
          <p:cNvPr id="7" name="TextBox 2"/>
          <p:cNvSpPr txBox="1"/>
          <p:nvPr/>
        </p:nvSpPr>
        <p:spPr>
          <a:xfrm>
            <a:off x="685800" y="1231900"/>
            <a:ext cx="8458200" cy="990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400"/>
              </a:lnSpc>
              <a:tabLst>
                <a:tab pos="406400" algn="l"/>
              </a:tabLst>
            </a:pPr>
            <a:r>
              <a:rPr lang="en-CA" sz="1823" smtClean="0">
                <a:solidFill>
                  <a:srgbClr val="FAFAFA"/>
                </a:solidFill>
                <a:latin typeface="Arial Unicode MS"/>
                <a:cs typeface="Arial Unicode MS"/>
              </a:rPr>
              <a:t></a:t>
            </a:r>
            <a:r>
              <a:rPr lang="en-CA" sz="2795" smtClean="0">
                <a:solidFill>
                  <a:srgbClr val="FFFFFF"/>
                </a:solidFill>
                <a:latin typeface="Book Antiqua"/>
                <a:cs typeface="Book Antiqua"/>
              </a:rPr>
              <a:t>  Click</a:t>
            </a:r>
            <a:r>
              <a:rPr lang="en-CA" sz="2805" b="1" smtClean="0">
                <a:solidFill>
                  <a:srgbClr val="FF0000"/>
                </a:solidFill>
                <a:latin typeface="Book Antiqua Bold"/>
                <a:cs typeface="Book Antiqua Bold"/>
              </a:rPr>
              <a:t> Tables</a:t>
            </a:r>
            <a:r>
              <a:rPr lang="en-CA" sz="2795" smtClean="0">
                <a:solidFill>
                  <a:srgbClr val="FFFFFF"/>
                </a:solidFill>
                <a:latin typeface="Book Antiqua"/>
                <a:cs typeface="Book Antiqua"/>
              </a:rPr>
              <a:t> on the </a:t>
            </a:r>
            <a:r>
              <a:rPr lang="en-CA" sz="2805" b="1" smtClean="0">
                <a:solidFill>
                  <a:srgbClr val="FF0000"/>
                </a:solidFill>
                <a:latin typeface="Book Antiqua Bold"/>
                <a:cs typeface="Book Antiqua Bold"/>
              </a:rPr>
              <a:t>Insert</a:t>
            </a:r>
            <a:r>
              <a:rPr lang="en-CA" sz="2805" b="1" smtClean="0">
                <a:solidFill>
                  <a:srgbClr val="FFFFFF"/>
                </a:solidFill>
                <a:latin typeface="Book Antiqua Bold"/>
                <a:cs typeface="Book Antiqua Bold"/>
              </a:rPr>
              <a:t> Tab </a:t>
            </a:r>
            <a:r>
              <a:rPr lang="en-CA" sz="2795" smtClean="0">
                <a:solidFill>
                  <a:srgbClr val="FFFFFF"/>
                </a:solidFill>
                <a:latin typeface="Book Antiqua"/>
                <a:cs typeface="Book Antiqua"/>
              </a:rPr>
              <a:t>and choose one</a:t>
            </a:r>
            <a:r>
              <a:rPr lang="en-CA" sz="2798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798" smtClean="0">
                <a:solidFill>
                  <a:srgbClr val="000000"/>
                </a:solidFill>
                <a:latin typeface="Times New Roman"/>
              </a:rPr>
            </a:br>
            <a:r>
              <a:rPr lang="en-CA" sz="2798" smtClean="0">
                <a:solidFill>
                  <a:srgbClr val="FFFFFF"/>
                </a:solidFill>
                <a:latin typeface="Book Antiqua"/>
                <a:cs typeface="Book Antiqua"/>
              </a:rPr>
              <a:t>	of the following:</a:t>
            </a:r>
          </a:p>
          <a:p>
            <a:pPr>
              <a:lnSpc>
                <a:spcPts val="3400"/>
              </a:lnSpc>
            </a:pPr>
            <a:endParaRPr lang="en-CA" sz="2798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130300" y="2108200"/>
            <a:ext cx="8013700" cy="1117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000"/>
              </a:lnSpc>
            </a:pPr>
            <a:r>
              <a:rPr lang="en-CA" sz="2244" smtClean="0">
                <a:solidFill>
                  <a:srgbClr val="FFFFFF"/>
                </a:solidFill>
                <a:latin typeface="Arial Unicode MS"/>
                <a:cs typeface="Arial Unicode MS"/>
              </a:rPr>
              <a:t></a:t>
            </a:r>
            <a:r>
              <a:rPr lang="en-CA" sz="2795" smtClean="0">
                <a:solidFill>
                  <a:srgbClr val="FFFFFF"/>
                </a:solidFill>
                <a:latin typeface="Book Antiqua"/>
                <a:cs typeface="Book Antiqua"/>
              </a:rPr>
              <a:t> Select number of columns and rows</a:t>
            </a:r>
            <a:r>
              <a:rPr lang="en-CA" sz="2769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769" smtClean="0">
                <a:solidFill>
                  <a:srgbClr val="000000"/>
                </a:solidFill>
                <a:latin typeface="Times New Roman"/>
              </a:rPr>
            </a:br>
            <a:r>
              <a:rPr lang="en-CA" sz="2244" smtClean="0">
                <a:solidFill>
                  <a:srgbClr val="FFFFFF"/>
                </a:solidFill>
                <a:latin typeface="Arial Unicode MS"/>
                <a:cs typeface="Arial Unicode MS"/>
              </a:rPr>
              <a:t></a:t>
            </a:r>
            <a:r>
              <a:rPr lang="en-CA" sz="2795" smtClean="0">
                <a:solidFill>
                  <a:srgbClr val="FFFFFF"/>
                </a:solidFill>
                <a:latin typeface="Book Antiqua"/>
                <a:cs typeface="Book Antiqua"/>
              </a:rPr>
              <a:t> Click </a:t>
            </a:r>
            <a:r>
              <a:rPr lang="en-CA" sz="2805" b="1" smtClean="0">
                <a:solidFill>
                  <a:srgbClr val="FF0000"/>
                </a:solidFill>
                <a:latin typeface="Book Antiqua Bold"/>
                <a:cs typeface="Book Antiqua Bold"/>
              </a:rPr>
              <a:t>Insert Table</a:t>
            </a:r>
            <a:r>
              <a:rPr lang="en-CA" sz="2805" b="1" smtClean="0">
                <a:solidFill>
                  <a:srgbClr val="FFFFFF"/>
                </a:solidFill>
                <a:latin typeface="Book Antiqua Bold"/>
                <a:cs typeface="Book Antiqua Bold"/>
              </a:rPr>
              <a:t>.</a:t>
            </a:r>
          </a:p>
          <a:p>
            <a:pPr>
              <a:lnSpc>
                <a:spcPts val="4000"/>
              </a:lnSpc>
            </a:pPr>
            <a:endParaRPr lang="en-CA" sz="2769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130300" y="3213100"/>
            <a:ext cx="8013700" cy="977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300"/>
              </a:lnSpc>
            </a:pPr>
            <a:r>
              <a:rPr lang="en-CA" sz="2244" smtClean="0">
                <a:solidFill>
                  <a:srgbClr val="FFFFFF"/>
                </a:solidFill>
                <a:latin typeface="Arial Unicode MS"/>
                <a:cs typeface="Arial Unicode MS"/>
              </a:rPr>
              <a:t></a:t>
            </a:r>
            <a:r>
              <a:rPr lang="en-CA" sz="2795" smtClean="0">
                <a:solidFill>
                  <a:srgbClr val="FFFFFF"/>
                </a:solidFill>
                <a:latin typeface="Book Antiqua"/>
                <a:cs typeface="Book Antiqua"/>
              </a:rPr>
              <a:t> Click the </a:t>
            </a:r>
            <a:r>
              <a:rPr lang="en-CA" sz="2805" b="1" smtClean="0">
                <a:solidFill>
                  <a:srgbClr val="FF0000"/>
                </a:solidFill>
                <a:latin typeface="Book Antiqua Bold"/>
                <a:cs typeface="Book Antiqua Bold"/>
              </a:rPr>
              <a:t>Draw Table</a:t>
            </a:r>
            <a:r>
              <a:rPr lang="en-CA" sz="2795" smtClean="0">
                <a:solidFill>
                  <a:srgbClr val="FFFFFF"/>
                </a:solidFill>
                <a:latin typeface="Book Antiqua"/>
                <a:cs typeface="Book Antiqua"/>
              </a:rPr>
              <a:t>, create your table by</a:t>
            </a:r>
            <a:r>
              <a:rPr lang="en-CA" sz="2795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795" smtClean="0">
                <a:solidFill>
                  <a:srgbClr val="000000"/>
                </a:solidFill>
                <a:latin typeface="Times New Roman"/>
              </a:rPr>
            </a:br>
            <a:r>
              <a:rPr lang="en-CA" sz="2795" smtClean="0">
                <a:solidFill>
                  <a:srgbClr val="FFFFFF"/>
                </a:solidFill>
                <a:latin typeface="Book Antiqua"/>
                <a:cs typeface="Book Antiqua"/>
              </a:rPr>
              <a:t>clicking and entering the rows and columns</a:t>
            </a:r>
          </a:p>
          <a:p>
            <a:pPr>
              <a:lnSpc>
                <a:spcPts val="3300"/>
              </a:lnSpc>
            </a:pPr>
            <a:endParaRPr lang="en-CA" sz="2795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685800" y="4140200"/>
            <a:ext cx="8458200" cy="977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300"/>
              </a:lnSpc>
              <a:tabLst>
                <a:tab pos="406400" algn="l"/>
              </a:tabLst>
            </a:pPr>
            <a:r>
              <a:rPr lang="en-CA" sz="1823" smtClean="0">
                <a:solidFill>
                  <a:srgbClr val="FAFAFA"/>
                </a:solidFill>
                <a:latin typeface="Arial Unicode MS"/>
                <a:cs typeface="Arial Unicode MS"/>
              </a:rPr>
              <a:t></a:t>
            </a:r>
            <a:r>
              <a:rPr lang="en-CA" sz="2798" smtClean="0">
                <a:solidFill>
                  <a:srgbClr val="FFFFFF"/>
                </a:solidFill>
                <a:latin typeface="Book Antiqua"/>
                <a:cs typeface="Book Antiqua"/>
              </a:rPr>
              <a:t>  Modify table by clicking on it, notice two Tabs</a:t>
            </a:r>
            <a:r>
              <a:rPr lang="en-CA" sz="2795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795" smtClean="0">
                <a:solidFill>
                  <a:srgbClr val="000000"/>
                </a:solidFill>
                <a:latin typeface="Times New Roman"/>
              </a:rPr>
            </a:br>
            <a:r>
              <a:rPr lang="en-CA" sz="2795" smtClean="0">
                <a:solidFill>
                  <a:srgbClr val="FFFFFF"/>
                </a:solidFill>
                <a:latin typeface="Book Antiqua"/>
                <a:cs typeface="Book Antiqua"/>
              </a:rPr>
              <a:t>	appear. Go to Design and Layout.</a:t>
            </a:r>
          </a:p>
          <a:p>
            <a:pPr>
              <a:lnSpc>
                <a:spcPts val="3300"/>
              </a:lnSpc>
            </a:pPr>
            <a:endParaRPr lang="en-CA" sz="2795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3530600" y="6553200"/>
            <a:ext cx="5613400" cy="228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200" smtClean="0">
                <a:solidFill>
                  <a:srgbClr val="C7C7C7"/>
                </a:solidFill>
                <a:latin typeface="Arial"/>
                <a:cs typeface="Arial"/>
              </a:rPr>
              <a:t>CSC 1100 - Computer Literacy</a:t>
            </a:r>
          </a:p>
          <a:p>
            <a:pPr>
              <a:lnSpc>
                <a:spcPts val="1380"/>
              </a:lnSpc>
            </a:pPr>
            <a:endParaRPr lang="en-CA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Ms PowerPoint </a:t>
            </a:r>
            <a:endParaRPr lang="en-U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143000"/>
            <a:ext cx="8686800" cy="5562600"/>
          </a:xfrm>
        </p:spPr>
        <p:txBody>
          <a:bodyPr>
            <a:normAutofit fontScale="92500"/>
          </a:bodyPr>
          <a:lstStyle/>
          <a:p>
            <a:pPr>
              <a:lnSpc>
                <a:spcPts val="3000"/>
              </a:lnSpc>
              <a:tabLst>
                <a:tab pos="406400" algn="l"/>
              </a:tabLst>
            </a:pPr>
            <a:r>
              <a:rPr lang="en-CA" sz="2800" dirty="0" smtClean="0">
                <a:latin typeface="Times New Roman" pitchFamily="18" charset="0"/>
                <a:cs typeface="Times New Roman" pitchFamily="18" charset="0"/>
              </a:rPr>
              <a:t>Is an application software designed for</a:t>
            </a:r>
            <a:r>
              <a:rPr lang="en-CA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CA" sz="2800" dirty="0" smtClean="0">
                <a:latin typeface="Times New Roman" pitchFamily="18" charset="0"/>
                <a:cs typeface="Times New Roman" pitchFamily="18" charset="0"/>
              </a:rPr>
              <a:t>presentation purposes.</a:t>
            </a:r>
          </a:p>
          <a:p>
            <a:pPr>
              <a:lnSpc>
                <a:spcPts val="3000"/>
              </a:lnSpc>
              <a:tabLst>
                <a:tab pos="406400" algn="l"/>
              </a:tabLst>
            </a:pPr>
            <a:endParaRPr lang="en-CA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3000"/>
              </a:lnSpc>
              <a:tabLst>
                <a:tab pos="406400" algn="l"/>
              </a:tabLst>
            </a:pPr>
            <a:r>
              <a:rPr lang="en-CA" sz="2800" dirty="0">
                <a:latin typeface="Times New Roman" pitchFamily="18" charset="0"/>
                <a:cs typeface="Times New Roman" pitchFamily="18" charset="0"/>
              </a:rPr>
              <a:t>The primary purpose of PowerPoint is to help </a:t>
            </a:r>
            <a:r>
              <a:rPr lang="en-CA" sz="2800" dirty="0" smtClean="0">
                <a:latin typeface="Times New Roman" pitchFamily="18" charset="0"/>
                <a:cs typeface="Times New Roman" pitchFamily="18" charset="0"/>
              </a:rPr>
              <a:t>you</a:t>
            </a:r>
            <a:r>
              <a:rPr lang="en-CA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CA" sz="2800" dirty="0" smtClean="0">
                <a:latin typeface="Times New Roman" pitchFamily="18" charset="0"/>
                <a:cs typeface="Times New Roman" pitchFamily="18" charset="0"/>
              </a:rPr>
              <a:t>design</a:t>
            </a:r>
            <a:r>
              <a:rPr lang="en-CA" sz="2800" dirty="0">
                <a:latin typeface="Times New Roman" pitchFamily="18" charset="0"/>
                <a:cs typeface="Times New Roman" pitchFamily="18" charset="0"/>
              </a:rPr>
              <a:t>, create, and edit presentations and </a:t>
            </a:r>
            <a:r>
              <a:rPr lang="en-CA" sz="2800" dirty="0" smtClean="0">
                <a:latin typeface="Times New Roman" pitchFamily="18" charset="0"/>
                <a:cs typeface="Times New Roman" pitchFamily="18" charset="0"/>
              </a:rPr>
              <a:t>printed</a:t>
            </a:r>
            <a:r>
              <a:rPr lang="en-CA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CA" sz="2800" dirty="0" smtClean="0">
                <a:latin typeface="Times New Roman" pitchFamily="18" charset="0"/>
                <a:cs typeface="Times New Roman" pitchFamily="18" charset="0"/>
              </a:rPr>
              <a:t>handouts.</a:t>
            </a:r>
          </a:p>
          <a:p>
            <a:pPr>
              <a:lnSpc>
                <a:spcPts val="3000"/>
              </a:lnSpc>
              <a:tabLst>
                <a:tab pos="406400" algn="l"/>
              </a:tabLst>
            </a:pPr>
            <a:endParaRPr lang="en-CA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3050"/>
              </a:lnSpc>
              <a:tabLst>
                <a:tab pos="406400" algn="l"/>
                <a:tab pos="406400" algn="l"/>
              </a:tabLst>
            </a:pPr>
            <a:r>
              <a:rPr lang="en-CA" sz="2800" b="1" dirty="0">
                <a:latin typeface="Times New Roman" pitchFamily="18" charset="0"/>
                <a:cs typeface="Times New Roman" pitchFamily="18" charset="0"/>
              </a:rPr>
              <a:t>Presentation</a:t>
            </a:r>
            <a:r>
              <a:rPr lang="en-CA" sz="2800" dirty="0">
                <a:latin typeface="Times New Roman" pitchFamily="18" charset="0"/>
                <a:cs typeface="Times New Roman" pitchFamily="18" charset="0"/>
              </a:rPr>
              <a:t>—A set of screens, also called pages or slides, that you present to people in  a room or over the Internet</a:t>
            </a:r>
            <a:r>
              <a:rPr lang="en-CA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ts val="3050"/>
              </a:lnSpc>
              <a:tabLst>
                <a:tab pos="406400" algn="l"/>
                <a:tab pos="406400" algn="l"/>
              </a:tabLst>
            </a:pPr>
            <a:endParaRPr lang="en-CA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3050"/>
              </a:lnSpc>
              <a:tabLst>
                <a:tab pos="406400" algn="l"/>
                <a:tab pos="406400" algn="l"/>
              </a:tabLst>
            </a:pPr>
            <a:r>
              <a:rPr lang="en-CA" sz="2800" dirty="0" smtClean="0">
                <a:latin typeface="Times New Roman" pitchFamily="18" charset="0"/>
                <a:cs typeface="Times New Roman" pitchFamily="18" charset="0"/>
              </a:rPr>
              <a:t>Slides are made up of:</a:t>
            </a:r>
          </a:p>
          <a:p>
            <a:pPr lvl="1">
              <a:lnSpc>
                <a:spcPts val="3050"/>
              </a:lnSpc>
              <a:tabLst>
                <a:tab pos="406400" algn="l"/>
                <a:tab pos="406400" algn="l"/>
              </a:tabLst>
            </a:pPr>
            <a:r>
              <a:rPr lang="en-CA" sz="2400" dirty="0" smtClean="0">
                <a:latin typeface="Times New Roman" pitchFamily="18" charset="0"/>
                <a:cs typeface="Times New Roman" pitchFamily="18" charset="0"/>
              </a:rPr>
              <a:t>text, pictures, graphics, tables, sound and video. The presentation can run automatically or can be controlled by a presenter.</a:t>
            </a:r>
          </a:p>
          <a:p>
            <a:pPr>
              <a:lnSpc>
                <a:spcPts val="3050"/>
              </a:lnSpc>
              <a:tabLst>
                <a:tab pos="406400" algn="l"/>
                <a:tab pos="406400" algn="l"/>
              </a:tabLst>
            </a:pPr>
            <a:endParaRPr lang="en-CA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3050"/>
              </a:lnSpc>
            </a:pPr>
            <a:endParaRPr lang="en-CA" sz="2800" dirty="0" smtClean="0"/>
          </a:p>
          <a:p>
            <a:pPr>
              <a:lnSpc>
                <a:spcPts val="3000"/>
              </a:lnSpc>
              <a:tabLst>
                <a:tab pos="406400" algn="l"/>
              </a:tabLst>
            </a:pPr>
            <a:endParaRPr lang="en-CA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3000"/>
              </a:lnSpc>
            </a:pPr>
            <a:endParaRPr lang="en-CA" dirty="0" smtClean="0"/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45300"/>
          </a:xfrm>
          <a:prstGeom prst="rect">
            <a:avLst/>
          </a:prstGeom>
        </p:spPr>
      </p:pic>
      <p:sp>
        <p:nvSpPr>
          <p:cNvPr id="6" name="TextBox 2"/>
          <p:cNvSpPr txBox="1"/>
          <p:nvPr/>
        </p:nvSpPr>
        <p:spPr>
          <a:xfrm>
            <a:off x="457200" y="1079500"/>
            <a:ext cx="8686800" cy="990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400"/>
              </a:lnSpc>
              <a:tabLst>
                <a:tab pos="406400" algn="l"/>
              </a:tabLst>
            </a:pPr>
            <a:r>
              <a:rPr lang="en-CA" sz="1823" smtClean="0">
                <a:solidFill>
                  <a:srgbClr val="FAFAFA"/>
                </a:solidFill>
                <a:latin typeface="Arial Unicode MS"/>
                <a:cs typeface="Arial Unicode MS"/>
              </a:rPr>
              <a:t></a:t>
            </a:r>
            <a:r>
              <a:rPr lang="en-CA" sz="2795" smtClean="0">
                <a:solidFill>
                  <a:srgbClr val="FFFFFF"/>
                </a:solidFill>
                <a:latin typeface="Book Antiqua"/>
                <a:cs typeface="Book Antiqua"/>
              </a:rPr>
              <a:t>  On the Insert Tab, click on picture, locate where</a:t>
            </a:r>
            <a:r>
              <a:rPr lang="en-CA" sz="2798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798" smtClean="0">
                <a:solidFill>
                  <a:srgbClr val="000000"/>
                </a:solidFill>
                <a:latin typeface="Times New Roman"/>
              </a:rPr>
            </a:br>
            <a:r>
              <a:rPr lang="en-CA" sz="2798" smtClean="0">
                <a:solidFill>
                  <a:srgbClr val="FFFFFF"/>
                </a:solidFill>
                <a:latin typeface="Book Antiqua"/>
                <a:cs typeface="Book Antiqua"/>
              </a:rPr>
              <a:t>	your picture is and insert it.</a:t>
            </a:r>
          </a:p>
          <a:p>
            <a:pPr>
              <a:lnSpc>
                <a:spcPts val="3400"/>
              </a:lnSpc>
            </a:pPr>
            <a:endParaRPr lang="en-CA" sz="2798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457200" y="2552700"/>
            <a:ext cx="8686800" cy="508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20"/>
              </a:lnSpc>
            </a:pPr>
            <a:r>
              <a:rPr lang="en-CA" sz="1823" smtClean="0">
                <a:solidFill>
                  <a:srgbClr val="FAFAFA"/>
                </a:solidFill>
                <a:latin typeface="Arial Unicode MS"/>
                <a:cs typeface="Arial Unicode MS"/>
              </a:rPr>
              <a:t></a:t>
            </a:r>
            <a:r>
              <a:rPr lang="en-CA" sz="2795" smtClean="0">
                <a:solidFill>
                  <a:srgbClr val="FFFFFF"/>
                </a:solidFill>
                <a:latin typeface="Book Antiqua"/>
                <a:cs typeface="Book Antiqua"/>
              </a:rPr>
              <a:t>  Copy the picture and paste</a:t>
            </a:r>
          </a:p>
          <a:p>
            <a:pPr>
              <a:lnSpc>
                <a:spcPts val="3220"/>
              </a:lnSpc>
            </a:pPr>
            <a:endParaRPr lang="en-CA" sz="2762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457200" y="3556000"/>
            <a:ext cx="8686800" cy="990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400"/>
              </a:lnSpc>
              <a:tabLst>
                <a:tab pos="406400" algn="l"/>
              </a:tabLst>
            </a:pPr>
            <a:r>
              <a:rPr lang="en-CA" sz="1823" smtClean="0">
                <a:solidFill>
                  <a:srgbClr val="FAFAFA"/>
                </a:solidFill>
                <a:latin typeface="Arial Unicode MS"/>
                <a:cs typeface="Arial Unicode MS"/>
              </a:rPr>
              <a:t></a:t>
            </a:r>
            <a:r>
              <a:rPr lang="en-CA" sz="2795" smtClean="0">
                <a:solidFill>
                  <a:srgbClr val="FFFFFF"/>
                </a:solidFill>
                <a:latin typeface="Book Antiqua"/>
                <a:cs typeface="Book Antiqua"/>
              </a:rPr>
              <a:t>  Adding a </a:t>
            </a:r>
            <a:r>
              <a:rPr lang="en-CA" sz="2805" b="1" smtClean="0">
                <a:solidFill>
                  <a:srgbClr val="FFFFFF"/>
                </a:solidFill>
                <a:latin typeface="Book Antiqua Bold"/>
                <a:cs typeface="Book Antiqua Bold"/>
              </a:rPr>
              <a:t>photo Album. </a:t>
            </a:r>
            <a:r>
              <a:rPr lang="en-CA" sz="2795" smtClean="0">
                <a:solidFill>
                  <a:srgbClr val="FFFFFF"/>
                </a:solidFill>
                <a:latin typeface="Book Antiqua"/>
                <a:cs typeface="Book Antiqua"/>
              </a:rPr>
              <a:t>Click on Photo Album</a:t>
            </a:r>
            <a:r>
              <a:rPr lang="en-CA" sz="2798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798" smtClean="0">
                <a:solidFill>
                  <a:srgbClr val="000000"/>
                </a:solidFill>
                <a:latin typeface="Times New Roman"/>
              </a:rPr>
            </a:br>
            <a:r>
              <a:rPr lang="en-CA" sz="2798" smtClean="0">
                <a:solidFill>
                  <a:srgbClr val="FFFFFF"/>
                </a:solidFill>
                <a:latin typeface="Book Antiqua"/>
                <a:cs typeface="Book Antiqua"/>
              </a:rPr>
              <a:t>	on Insert Tab.</a:t>
            </a:r>
          </a:p>
          <a:p>
            <a:pPr>
              <a:lnSpc>
                <a:spcPts val="3400"/>
              </a:lnSpc>
            </a:pPr>
            <a:endParaRPr lang="en-CA" sz="2798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3530600" y="6553200"/>
            <a:ext cx="5613400" cy="228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200" smtClean="0">
                <a:solidFill>
                  <a:srgbClr val="C7C7C7"/>
                </a:solidFill>
                <a:latin typeface="Arial"/>
                <a:cs typeface="Arial"/>
              </a:rPr>
              <a:t>CSC 1100 - Computer Literacy</a:t>
            </a:r>
          </a:p>
          <a:p>
            <a:pPr>
              <a:lnSpc>
                <a:spcPts val="1380"/>
              </a:lnSpc>
            </a:pPr>
            <a:endParaRPr lang="en-CA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45300"/>
          </a:xfrm>
          <a:prstGeom prst="rect">
            <a:avLst/>
          </a:prstGeom>
        </p:spPr>
      </p:pic>
      <p:sp>
        <p:nvSpPr>
          <p:cNvPr id="11" name="TextBox 2"/>
          <p:cNvSpPr txBox="1"/>
          <p:nvPr/>
        </p:nvSpPr>
        <p:spPr>
          <a:xfrm>
            <a:off x="457200" y="1079500"/>
            <a:ext cx="8686800" cy="990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400"/>
              </a:lnSpc>
              <a:tabLst>
                <a:tab pos="406400" algn="l"/>
              </a:tabLst>
            </a:pPr>
            <a:r>
              <a:rPr lang="en-CA" sz="1823" smtClean="0">
                <a:solidFill>
                  <a:srgbClr val="FAFAFA"/>
                </a:solidFill>
                <a:latin typeface="Arial Unicode MS"/>
                <a:cs typeface="Arial Unicode MS"/>
              </a:rPr>
              <a:t></a:t>
            </a:r>
            <a:r>
              <a:rPr lang="en-CA" sz="2795" smtClean="0">
                <a:solidFill>
                  <a:srgbClr val="FFFFFF"/>
                </a:solidFill>
                <a:latin typeface="Book Antiqua"/>
                <a:cs typeface="Book Antiqua"/>
              </a:rPr>
              <a:t>  On the </a:t>
            </a:r>
            <a:r>
              <a:rPr lang="en-CA" sz="2805" b="1" smtClean="0">
                <a:solidFill>
                  <a:srgbClr val="FF0000"/>
                </a:solidFill>
                <a:latin typeface="Book Antiqua Bold"/>
                <a:cs typeface="Book Antiqua Bold"/>
              </a:rPr>
              <a:t>Insert</a:t>
            </a:r>
            <a:r>
              <a:rPr lang="en-CA" sz="2795" smtClean="0">
                <a:solidFill>
                  <a:srgbClr val="FFFFFF"/>
                </a:solidFill>
                <a:latin typeface="Book Antiqua"/>
                <a:cs typeface="Book Antiqua"/>
              </a:rPr>
              <a:t> Tab. Click </a:t>
            </a:r>
            <a:r>
              <a:rPr lang="en-CA" sz="2805" b="1" smtClean="0">
                <a:solidFill>
                  <a:srgbClr val="FF0000"/>
                </a:solidFill>
                <a:latin typeface="Book Antiqua Bold"/>
                <a:cs typeface="Book Antiqua Bold"/>
              </a:rPr>
              <a:t>Movie</a:t>
            </a:r>
            <a:r>
              <a:rPr lang="en-CA" sz="2795" smtClean="0">
                <a:solidFill>
                  <a:srgbClr val="FFFFFF"/>
                </a:solidFill>
                <a:latin typeface="Book Antiqua"/>
                <a:cs typeface="Book Antiqua"/>
              </a:rPr>
              <a:t> or </a:t>
            </a:r>
            <a:r>
              <a:rPr lang="en-CA" sz="2805" b="1" smtClean="0">
                <a:solidFill>
                  <a:srgbClr val="FF0000"/>
                </a:solidFill>
                <a:latin typeface="Book Antiqua Bold"/>
                <a:cs typeface="Book Antiqua Bold"/>
              </a:rPr>
              <a:t>Sound</a:t>
            </a:r>
            <a:r>
              <a:rPr lang="en-CA" sz="2795" smtClean="0">
                <a:solidFill>
                  <a:srgbClr val="FFFFFF"/>
                </a:solidFill>
                <a:latin typeface="Book Antiqua"/>
                <a:cs typeface="Book Antiqua"/>
              </a:rPr>
              <a:t> on the</a:t>
            </a:r>
            <a:r>
              <a:rPr lang="en-CA" sz="2798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798" smtClean="0">
                <a:solidFill>
                  <a:srgbClr val="000000"/>
                </a:solidFill>
                <a:latin typeface="Times New Roman"/>
              </a:rPr>
            </a:br>
            <a:r>
              <a:rPr lang="en-CA" sz="2798" smtClean="0">
                <a:solidFill>
                  <a:srgbClr val="FFFFFF"/>
                </a:solidFill>
                <a:latin typeface="Book Antiqua"/>
                <a:cs typeface="Book Antiqua"/>
              </a:rPr>
              <a:t>	Media Clips group.</a:t>
            </a:r>
          </a:p>
          <a:p>
            <a:pPr>
              <a:lnSpc>
                <a:spcPts val="3400"/>
              </a:lnSpc>
            </a:pPr>
            <a:endParaRPr lang="en-CA" sz="2798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457200" y="2032000"/>
            <a:ext cx="8686800" cy="508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20"/>
              </a:lnSpc>
            </a:pPr>
            <a:r>
              <a:rPr lang="en-CA" sz="1823" smtClean="0">
                <a:solidFill>
                  <a:srgbClr val="FAFAFA"/>
                </a:solidFill>
                <a:latin typeface="Arial Unicode MS"/>
                <a:cs typeface="Arial Unicode MS"/>
              </a:rPr>
              <a:t></a:t>
            </a:r>
            <a:r>
              <a:rPr lang="en-CA" sz="2795" smtClean="0">
                <a:solidFill>
                  <a:srgbClr val="FFFFFF"/>
                </a:solidFill>
                <a:latin typeface="Book Antiqua"/>
                <a:cs typeface="Book Antiqua"/>
              </a:rPr>
              <a:t>  Locate your audio file and insert it.</a:t>
            </a:r>
          </a:p>
          <a:p>
            <a:pPr>
              <a:lnSpc>
                <a:spcPts val="3220"/>
              </a:lnSpc>
            </a:pPr>
            <a:endParaRPr lang="en-CA" sz="2771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457200" y="2527300"/>
            <a:ext cx="8686800" cy="990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400"/>
              </a:lnSpc>
              <a:tabLst>
                <a:tab pos="406400" algn="l"/>
              </a:tabLst>
            </a:pPr>
            <a:r>
              <a:rPr lang="en-CA" sz="1823" smtClean="0">
                <a:solidFill>
                  <a:srgbClr val="FAFAFA"/>
                </a:solidFill>
                <a:latin typeface="Arial Unicode MS"/>
                <a:cs typeface="Arial Unicode MS"/>
              </a:rPr>
              <a:t></a:t>
            </a:r>
            <a:r>
              <a:rPr lang="en-CA" sz="2795" smtClean="0">
                <a:solidFill>
                  <a:srgbClr val="FFFFFF"/>
                </a:solidFill>
                <a:latin typeface="Book Antiqua"/>
                <a:cs typeface="Book Antiqua"/>
              </a:rPr>
              <a:t>  You can insert sound from a sound file (such as a</a:t>
            </a:r>
            <a:r>
              <a:rPr lang="en-CA" sz="2798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798" smtClean="0">
                <a:solidFill>
                  <a:srgbClr val="000000"/>
                </a:solidFill>
                <a:latin typeface="Times New Roman"/>
              </a:rPr>
            </a:br>
            <a:r>
              <a:rPr lang="en-CA" sz="2798" smtClean="0">
                <a:solidFill>
                  <a:srgbClr val="FFFFFF"/>
                </a:solidFill>
                <a:latin typeface="Book Antiqua"/>
                <a:cs typeface="Book Antiqua"/>
              </a:rPr>
              <a:t>	.wav file or an .mp3).</a:t>
            </a:r>
          </a:p>
          <a:p>
            <a:pPr>
              <a:lnSpc>
                <a:spcPts val="3400"/>
              </a:lnSpc>
            </a:pPr>
            <a:endParaRPr lang="en-CA" sz="2798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457200" y="3467100"/>
            <a:ext cx="8686800" cy="990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400"/>
              </a:lnSpc>
              <a:tabLst>
                <a:tab pos="406400" algn="l"/>
              </a:tabLst>
            </a:pPr>
            <a:r>
              <a:rPr lang="en-CA" sz="1823" smtClean="0">
                <a:solidFill>
                  <a:srgbClr val="FAFAFA"/>
                </a:solidFill>
                <a:latin typeface="Arial Unicode MS"/>
                <a:cs typeface="Arial Unicode MS"/>
              </a:rPr>
              <a:t></a:t>
            </a:r>
            <a:r>
              <a:rPr lang="en-CA" sz="2795" smtClean="0">
                <a:solidFill>
                  <a:srgbClr val="FFFFFF"/>
                </a:solidFill>
                <a:latin typeface="Book Antiqua"/>
                <a:cs typeface="Book Antiqua"/>
              </a:rPr>
              <a:t>  A sound can begin as soon as the slide appears in</a:t>
            </a:r>
            <a:r>
              <a:rPr lang="en-CA" sz="2795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795" smtClean="0">
                <a:solidFill>
                  <a:srgbClr val="000000"/>
                </a:solidFill>
                <a:latin typeface="Times New Roman"/>
              </a:rPr>
            </a:br>
            <a:r>
              <a:rPr lang="en-CA" sz="2795" smtClean="0">
                <a:solidFill>
                  <a:srgbClr val="FFFFFF"/>
                </a:solidFill>
                <a:latin typeface="Book Antiqua"/>
                <a:cs typeface="Book Antiqua"/>
              </a:rPr>
              <a:t>	the presentation or only after you, the</a:t>
            </a:r>
          </a:p>
          <a:p>
            <a:pPr>
              <a:lnSpc>
                <a:spcPts val="3400"/>
              </a:lnSpc>
            </a:pPr>
            <a:endParaRPr lang="en-CA" sz="2795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863600" y="4318000"/>
            <a:ext cx="8280400" cy="990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400"/>
              </a:lnSpc>
            </a:pPr>
            <a:r>
              <a:rPr lang="en-CA" sz="2795" smtClean="0">
                <a:solidFill>
                  <a:srgbClr val="FFFFFF"/>
                </a:solidFill>
                <a:latin typeface="Book Antiqua"/>
                <a:cs typeface="Book Antiqua"/>
              </a:rPr>
              <a:t>presenter, click the speaker icon that represents</a:t>
            </a:r>
            <a:r>
              <a:rPr lang="en-CA" sz="2795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795" smtClean="0">
                <a:solidFill>
                  <a:srgbClr val="000000"/>
                </a:solidFill>
                <a:latin typeface="Times New Roman"/>
              </a:rPr>
            </a:br>
            <a:r>
              <a:rPr lang="en-CA" sz="2795" smtClean="0">
                <a:solidFill>
                  <a:srgbClr val="FFFFFF"/>
                </a:solidFill>
                <a:latin typeface="Book Antiqua"/>
                <a:cs typeface="Book Antiqua"/>
              </a:rPr>
              <a:t>the sound.</a:t>
            </a:r>
          </a:p>
          <a:p>
            <a:pPr>
              <a:lnSpc>
                <a:spcPts val="3400"/>
              </a:lnSpc>
            </a:pPr>
            <a:endParaRPr lang="en-CA" sz="2795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457200" y="5283200"/>
            <a:ext cx="8686800" cy="508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20"/>
              </a:lnSpc>
            </a:pPr>
            <a:r>
              <a:rPr lang="en-CA" sz="1823" smtClean="0">
                <a:solidFill>
                  <a:srgbClr val="FAFAFA"/>
                </a:solidFill>
                <a:latin typeface="Arial Unicode MS"/>
                <a:cs typeface="Arial Unicode MS"/>
              </a:rPr>
              <a:t></a:t>
            </a:r>
            <a:r>
              <a:rPr lang="en-CA" sz="2795" smtClean="0">
                <a:solidFill>
                  <a:srgbClr val="FFFFFF"/>
                </a:solidFill>
                <a:latin typeface="Book Antiqua"/>
                <a:cs typeface="Book Antiqua"/>
              </a:rPr>
              <a:t>  As with sound, you insert video clips into a</a:t>
            </a:r>
          </a:p>
          <a:p>
            <a:pPr>
              <a:lnSpc>
                <a:spcPts val="3220"/>
              </a:lnSpc>
            </a:pPr>
            <a:endParaRPr lang="en-CA" sz="2775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863600" y="5715000"/>
            <a:ext cx="8280400" cy="508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20"/>
              </a:lnSpc>
            </a:pPr>
            <a:r>
              <a:rPr lang="en-CA" sz="2795" smtClean="0">
                <a:solidFill>
                  <a:srgbClr val="FFFFFF"/>
                </a:solidFill>
                <a:latin typeface="Book Antiqua"/>
                <a:cs typeface="Book Antiqua"/>
              </a:rPr>
              <a:t>presentation from the </a:t>
            </a:r>
            <a:r>
              <a:rPr lang="en-CA" sz="2805" b="1" smtClean="0">
                <a:solidFill>
                  <a:srgbClr val="FF0000"/>
                </a:solidFill>
                <a:latin typeface="Book Antiqua Bold"/>
                <a:cs typeface="Book Antiqua Bold"/>
              </a:rPr>
              <a:t>Insert</a:t>
            </a:r>
            <a:r>
              <a:rPr lang="en-CA" sz="2795" smtClean="0">
                <a:solidFill>
                  <a:srgbClr val="FFFFFF"/>
                </a:solidFill>
                <a:latin typeface="Book Antiqua"/>
                <a:cs typeface="Book Antiqua"/>
              </a:rPr>
              <a:t> ribbon</a:t>
            </a:r>
            <a:r>
              <a:rPr lang="en-CA" sz="2805" b="1" smtClean="0">
                <a:solidFill>
                  <a:srgbClr val="FFFFFF"/>
                </a:solidFill>
                <a:latin typeface="Book Antiqua Bold"/>
                <a:cs typeface="Book Antiqua Bold"/>
              </a:rPr>
              <a:t>, </a:t>
            </a:r>
            <a:r>
              <a:rPr lang="en-CA" sz="2795" smtClean="0">
                <a:solidFill>
                  <a:srgbClr val="FFFFFF"/>
                </a:solidFill>
                <a:latin typeface="Book Antiqua"/>
                <a:cs typeface="Book Antiqua"/>
              </a:rPr>
              <a:t>then Click</a:t>
            </a:r>
          </a:p>
          <a:p>
            <a:pPr>
              <a:lnSpc>
                <a:spcPts val="3220"/>
              </a:lnSpc>
            </a:pPr>
            <a:endParaRPr lang="en-CA" sz="2795">
              <a:solidFill>
                <a:srgbClr val="000000"/>
              </a:solidFill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863600" y="6134100"/>
            <a:ext cx="8280400" cy="508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20"/>
              </a:lnSpc>
            </a:pPr>
            <a:r>
              <a:rPr lang="en-CA" sz="2795" smtClean="0">
                <a:solidFill>
                  <a:srgbClr val="FFFFFF"/>
                </a:solidFill>
                <a:latin typeface="Book Antiqua"/>
                <a:cs typeface="Book Antiqua"/>
              </a:rPr>
              <a:t>down arrow on the </a:t>
            </a:r>
            <a:r>
              <a:rPr lang="en-CA" sz="2805" b="1" smtClean="0">
                <a:solidFill>
                  <a:srgbClr val="FF0000"/>
                </a:solidFill>
                <a:latin typeface="Book Antiqua Bold"/>
                <a:cs typeface="Book Antiqua Bold"/>
              </a:rPr>
              <a:t>Movie</a:t>
            </a:r>
            <a:r>
              <a:rPr lang="en-CA" sz="2805" b="1" smtClean="0">
                <a:solidFill>
                  <a:srgbClr val="FFFFFF"/>
                </a:solidFill>
                <a:latin typeface="Book Antiqua Bold"/>
                <a:cs typeface="Book Antiqua Bold"/>
              </a:rPr>
              <a:t> button.</a:t>
            </a:r>
          </a:p>
          <a:p>
            <a:pPr>
              <a:lnSpc>
                <a:spcPts val="3220"/>
              </a:lnSpc>
            </a:pPr>
            <a:endParaRPr lang="en-CA" sz="2795">
              <a:solidFill>
                <a:srgbClr val="000000"/>
              </a:solidFill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3530600" y="6578600"/>
            <a:ext cx="5613400" cy="228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080"/>
              </a:lnSpc>
            </a:pPr>
            <a:r>
              <a:rPr lang="en-CA" sz="1200" smtClean="0">
                <a:solidFill>
                  <a:srgbClr val="C7C7C7"/>
                </a:solidFill>
                <a:latin typeface="Arial"/>
                <a:cs typeface="Arial"/>
              </a:rPr>
              <a:t>CSC 1100 - Computer Literacy</a:t>
            </a:r>
          </a:p>
          <a:p>
            <a:pPr>
              <a:lnSpc>
                <a:spcPts val="1080"/>
              </a:lnSpc>
            </a:pPr>
            <a:endParaRPr lang="en-CA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45300"/>
          </a:xfrm>
          <a:prstGeom prst="rect">
            <a:avLst/>
          </a:prstGeom>
        </p:spPr>
      </p:pic>
      <p:sp>
        <p:nvSpPr>
          <p:cNvPr id="8" name="TextBox 2"/>
          <p:cNvSpPr txBox="1"/>
          <p:nvPr/>
        </p:nvSpPr>
        <p:spPr>
          <a:xfrm>
            <a:off x="304800" y="1612900"/>
            <a:ext cx="8839200" cy="990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400"/>
              </a:lnSpc>
              <a:tabLst>
                <a:tab pos="406400" algn="l"/>
              </a:tabLst>
            </a:pPr>
            <a:r>
              <a:rPr lang="en-CA" sz="1823" smtClean="0">
                <a:solidFill>
                  <a:srgbClr val="FAFAFA"/>
                </a:solidFill>
                <a:latin typeface="Arial Unicode MS"/>
                <a:cs typeface="Arial Unicode MS"/>
              </a:rPr>
              <a:t></a:t>
            </a:r>
            <a:r>
              <a:rPr lang="en-CA" sz="2798" smtClean="0">
                <a:solidFill>
                  <a:srgbClr val="FFFFFF"/>
                </a:solidFill>
                <a:latin typeface="Book Antiqua"/>
                <a:cs typeface="Book Antiqua"/>
              </a:rPr>
              <a:t>  Bulleted  lists,  numbered  lists  and  outline  lists</a:t>
            </a:r>
            <a:r>
              <a:rPr lang="en-CA" sz="2795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795" smtClean="0">
                <a:solidFill>
                  <a:srgbClr val="000000"/>
                </a:solidFill>
                <a:latin typeface="Times New Roman"/>
              </a:rPr>
            </a:br>
            <a:r>
              <a:rPr lang="en-CA" sz="2795" smtClean="0">
                <a:solidFill>
                  <a:srgbClr val="FFFFFF"/>
                </a:solidFill>
                <a:latin typeface="Book Antiqua"/>
                <a:cs typeface="Book Antiqua"/>
              </a:rPr>
              <a:t>	combine numbers and letters.</a:t>
            </a:r>
          </a:p>
          <a:p>
            <a:pPr>
              <a:lnSpc>
                <a:spcPts val="3400"/>
              </a:lnSpc>
            </a:pPr>
            <a:endParaRPr lang="en-CA" sz="2795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304800" y="2565400"/>
            <a:ext cx="8839200" cy="508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20"/>
              </a:lnSpc>
            </a:pPr>
            <a:r>
              <a:rPr lang="en-CA" sz="1823" smtClean="0">
                <a:solidFill>
                  <a:srgbClr val="FAFAFA"/>
                </a:solidFill>
                <a:latin typeface="Arial Unicode MS"/>
                <a:cs typeface="Arial Unicode MS"/>
              </a:rPr>
              <a:t></a:t>
            </a:r>
            <a:r>
              <a:rPr lang="en-CA" sz="2795" smtClean="0">
                <a:solidFill>
                  <a:srgbClr val="FFFFFF"/>
                </a:solidFill>
                <a:latin typeface="Book Antiqua"/>
                <a:cs typeface="Book Antiqua"/>
              </a:rPr>
              <a:t>  Add list to existing text or create a new list.</a:t>
            </a:r>
          </a:p>
          <a:p>
            <a:pPr>
              <a:lnSpc>
                <a:spcPts val="3220"/>
              </a:lnSpc>
            </a:pPr>
            <a:endParaRPr lang="en-CA" sz="2776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304800" y="3060700"/>
            <a:ext cx="8839200" cy="838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900"/>
              </a:lnSpc>
              <a:tabLst>
                <a:tab pos="406400" algn="l"/>
              </a:tabLst>
            </a:pPr>
            <a:r>
              <a:rPr lang="en-CA" sz="1562" smtClean="0">
                <a:solidFill>
                  <a:srgbClr val="FAFAFA"/>
                </a:solidFill>
                <a:latin typeface="Arial Unicode MS"/>
                <a:cs typeface="Arial Unicode MS"/>
              </a:rPr>
              <a:t></a:t>
            </a:r>
            <a:r>
              <a:rPr lang="en-CA" sz="2412" b="1" smtClean="0">
                <a:solidFill>
                  <a:srgbClr val="FFFFFF"/>
                </a:solidFill>
                <a:latin typeface="Book Antiqua Bold"/>
                <a:cs typeface="Book Antiqua Bold"/>
              </a:rPr>
              <a:t>  On the Home Tab:</a:t>
            </a:r>
            <a:r>
              <a:rPr lang="en-CA" sz="2402" smtClean="0">
                <a:solidFill>
                  <a:srgbClr val="FFFFFF"/>
                </a:solidFill>
                <a:latin typeface="Book Antiqua"/>
                <a:cs typeface="Book Antiqua"/>
              </a:rPr>
              <a:t> Click the</a:t>
            </a:r>
            <a:r>
              <a:rPr lang="en-CA" sz="2412" b="1" smtClean="0">
                <a:solidFill>
                  <a:srgbClr val="FFFFFF"/>
                </a:solidFill>
                <a:latin typeface="Book Antiqua Bold"/>
                <a:cs typeface="Book Antiqua Bold"/>
              </a:rPr>
              <a:t> Bulleted or Numbered Lists</a:t>
            </a:r>
            <a:r>
              <a:rPr lang="en-CA" sz="240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400" smtClean="0">
                <a:solidFill>
                  <a:srgbClr val="000000"/>
                </a:solidFill>
                <a:latin typeface="Times New Roman"/>
              </a:rPr>
            </a:br>
            <a:r>
              <a:rPr lang="en-CA" sz="2400" smtClean="0">
                <a:solidFill>
                  <a:srgbClr val="FFFFFF"/>
                </a:solidFill>
                <a:latin typeface="Book Antiqua"/>
                <a:cs typeface="Book Antiqua"/>
              </a:rPr>
              <a:t>	button</a:t>
            </a:r>
          </a:p>
          <a:p>
            <a:pPr>
              <a:lnSpc>
                <a:spcPts val="2900"/>
              </a:lnSpc>
            </a:pPr>
            <a:endParaRPr lang="en-CA" sz="2400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304800" y="3886200"/>
            <a:ext cx="8839200" cy="977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300"/>
              </a:lnSpc>
              <a:tabLst>
                <a:tab pos="406400" algn="l"/>
              </a:tabLst>
            </a:pPr>
            <a:r>
              <a:rPr lang="en-CA" sz="1823" smtClean="0">
                <a:solidFill>
                  <a:srgbClr val="FAFAFA"/>
                </a:solidFill>
                <a:latin typeface="Arial Unicode MS"/>
                <a:cs typeface="Arial Unicode MS"/>
              </a:rPr>
              <a:t></a:t>
            </a:r>
            <a:r>
              <a:rPr lang="en-CA" sz="2805" b="1" smtClean="0">
                <a:solidFill>
                  <a:srgbClr val="FFFFFF"/>
                </a:solidFill>
                <a:latin typeface="Book Antiqua Bold"/>
                <a:cs typeface="Book Antiqua Bold"/>
              </a:rPr>
              <a:t>  Nested  Lists:</a:t>
            </a:r>
            <a:r>
              <a:rPr lang="en-CA" sz="2795" smtClean="0">
                <a:solidFill>
                  <a:srgbClr val="FFFFFF"/>
                </a:solidFill>
                <a:latin typeface="Book Antiqua"/>
                <a:cs typeface="Book Antiqua"/>
              </a:rPr>
              <a:t>  A  list  with  several  levels  of</a:t>
            </a:r>
            <a:r>
              <a:rPr lang="en-CA" sz="2795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795" smtClean="0">
                <a:solidFill>
                  <a:srgbClr val="000000"/>
                </a:solidFill>
                <a:latin typeface="Times New Roman"/>
              </a:rPr>
            </a:br>
            <a:r>
              <a:rPr lang="en-CA" sz="2795" smtClean="0">
                <a:solidFill>
                  <a:srgbClr val="FFFFFF"/>
                </a:solidFill>
                <a:latin typeface="Book Antiqua"/>
                <a:cs typeface="Book Antiqua"/>
              </a:rPr>
              <a:t>	indented text. To create a nested list:</a:t>
            </a:r>
          </a:p>
          <a:p>
            <a:pPr>
              <a:lnSpc>
                <a:spcPts val="3300"/>
              </a:lnSpc>
            </a:pPr>
            <a:endParaRPr lang="en-CA" sz="2795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304800" y="4826000"/>
            <a:ext cx="8839200" cy="508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20"/>
              </a:lnSpc>
            </a:pPr>
            <a:r>
              <a:rPr lang="en-CA" sz="1823" smtClean="0">
                <a:solidFill>
                  <a:srgbClr val="FAFAFA"/>
                </a:solidFill>
                <a:latin typeface="Arial Unicode MS"/>
                <a:cs typeface="Arial Unicode MS"/>
              </a:rPr>
              <a:t></a:t>
            </a:r>
            <a:r>
              <a:rPr lang="en-CA" sz="2795" smtClean="0">
                <a:solidFill>
                  <a:srgbClr val="FFFFFF"/>
                </a:solidFill>
                <a:latin typeface="Book Antiqua"/>
                <a:cs typeface="Book Antiqua"/>
              </a:rPr>
              <a:t>  You can also format the list.</a:t>
            </a:r>
          </a:p>
          <a:p>
            <a:pPr>
              <a:lnSpc>
                <a:spcPts val="3220"/>
              </a:lnSpc>
            </a:pPr>
            <a:endParaRPr lang="en-CA" sz="2765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3530600" y="6553200"/>
            <a:ext cx="5613400" cy="228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200" smtClean="0">
                <a:solidFill>
                  <a:srgbClr val="C7C7C7"/>
                </a:solidFill>
                <a:latin typeface="Arial"/>
                <a:cs typeface="Arial"/>
              </a:rPr>
              <a:t>CSC 1100 - Computer Literacy</a:t>
            </a:r>
          </a:p>
          <a:p>
            <a:pPr>
              <a:lnSpc>
                <a:spcPts val="1380"/>
              </a:lnSpc>
            </a:pPr>
            <a:endParaRPr lang="en-CA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45300"/>
          </a:xfrm>
          <a:prstGeom prst="rect">
            <a:avLst/>
          </a:prstGeom>
        </p:spPr>
      </p:pic>
      <p:sp>
        <p:nvSpPr>
          <p:cNvPr id="4" name="TextBox 2"/>
          <p:cNvSpPr txBox="1"/>
          <p:nvPr/>
        </p:nvSpPr>
        <p:spPr>
          <a:xfrm>
            <a:off x="685800" y="3111500"/>
            <a:ext cx="8458200" cy="1524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700"/>
              </a:lnSpc>
              <a:tabLst>
                <a:tab pos="406400" algn="l"/>
              </a:tabLst>
            </a:pPr>
            <a:r>
              <a:rPr lang="en-CA" sz="1823" smtClean="0">
                <a:solidFill>
                  <a:srgbClr val="FAFAFA"/>
                </a:solidFill>
                <a:latin typeface="Arial Unicode MS"/>
                <a:cs typeface="Arial Unicode MS"/>
              </a:rPr>
              <a:t></a:t>
            </a:r>
            <a:r>
              <a:rPr lang="en-CA" sz="2795" smtClean="0">
                <a:solidFill>
                  <a:srgbClr val="FFFFFF"/>
                </a:solidFill>
                <a:latin typeface="Book Antiqua"/>
                <a:cs typeface="Book Antiqua"/>
              </a:rPr>
              <a:t>  Check the spellings throughout the document.</a:t>
            </a:r>
            <a:r>
              <a:rPr lang="en-CA" sz="2772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772" smtClean="0">
                <a:solidFill>
                  <a:srgbClr val="000000"/>
                </a:solidFill>
                <a:latin typeface="Times New Roman"/>
              </a:rPr>
            </a:br>
            <a:r>
              <a:rPr lang="en-CA" sz="1823" smtClean="0">
                <a:solidFill>
                  <a:srgbClr val="FAFAFA"/>
                </a:solidFill>
                <a:latin typeface="Arial Unicode MS"/>
                <a:cs typeface="Arial Unicode MS"/>
              </a:rPr>
              <a:t></a:t>
            </a:r>
            <a:r>
              <a:rPr lang="en-CA" sz="2795" smtClean="0">
                <a:solidFill>
                  <a:srgbClr val="FFFFFF"/>
                </a:solidFill>
                <a:latin typeface="Book Antiqua"/>
                <a:cs typeface="Book Antiqua"/>
              </a:rPr>
              <a:t>  Click the </a:t>
            </a:r>
            <a:r>
              <a:rPr lang="en-CA" sz="2805" b="1" smtClean="0">
                <a:solidFill>
                  <a:srgbClr val="FFFFFF"/>
                </a:solidFill>
                <a:latin typeface="Book Antiqua Bold"/>
                <a:cs typeface="Book Antiqua Bold"/>
              </a:rPr>
              <a:t>Review</a:t>
            </a:r>
            <a:r>
              <a:rPr lang="en-CA" sz="2795" smtClean="0">
                <a:solidFill>
                  <a:srgbClr val="FFFFFF"/>
                </a:solidFill>
                <a:latin typeface="Book Antiqua"/>
                <a:cs typeface="Book Antiqua"/>
              </a:rPr>
              <a:t> tab -</a:t>
            </a:r>
            <a:r>
              <a:rPr lang="en-CA" sz="2805" b="1" smtClean="0">
                <a:solidFill>
                  <a:srgbClr val="FFFFFF"/>
                </a:solidFill>
                <a:latin typeface="Book Antiqua Bold"/>
                <a:cs typeface="Book Antiqua Bold"/>
              </a:rPr>
              <a:t> Proofing</a:t>
            </a:r>
            <a:r>
              <a:rPr lang="en-CA" sz="2795" smtClean="0">
                <a:solidFill>
                  <a:srgbClr val="FFFFFF"/>
                </a:solidFill>
                <a:latin typeface="Book Antiqua"/>
                <a:cs typeface="Book Antiqua"/>
              </a:rPr>
              <a:t> group -</a:t>
            </a:r>
            <a:r>
              <a:rPr lang="en-CA" sz="2798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798" smtClean="0">
                <a:solidFill>
                  <a:srgbClr val="000000"/>
                </a:solidFill>
                <a:latin typeface="Times New Roman"/>
              </a:rPr>
            </a:br>
            <a:r>
              <a:rPr lang="en-CA" sz="2808" b="1" smtClean="0">
                <a:solidFill>
                  <a:srgbClr val="FFFFFF"/>
                </a:solidFill>
                <a:latin typeface="Book Antiqua Bold"/>
                <a:cs typeface="Book Antiqua Bold"/>
              </a:rPr>
              <a:t>	Spelling.</a:t>
            </a:r>
          </a:p>
          <a:p>
            <a:pPr>
              <a:lnSpc>
                <a:spcPts val="3700"/>
              </a:lnSpc>
            </a:pPr>
            <a:endParaRPr lang="en-CA" sz="2798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3530600" y="6553200"/>
            <a:ext cx="5613400" cy="228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200" smtClean="0">
                <a:solidFill>
                  <a:srgbClr val="C7C7C7"/>
                </a:solidFill>
                <a:latin typeface="Arial"/>
                <a:cs typeface="Arial"/>
              </a:rPr>
              <a:t>CSC 1100 - Computer Literacy</a:t>
            </a:r>
          </a:p>
          <a:p>
            <a:pPr>
              <a:lnSpc>
                <a:spcPts val="1380"/>
              </a:lnSpc>
            </a:pPr>
            <a:endParaRPr lang="en-CA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45300"/>
          </a:xfrm>
          <a:prstGeom prst="rect">
            <a:avLst/>
          </a:prstGeom>
        </p:spPr>
      </p:pic>
      <p:sp>
        <p:nvSpPr>
          <p:cNvPr id="8" name="TextBox 2"/>
          <p:cNvSpPr txBox="1"/>
          <p:nvPr/>
        </p:nvSpPr>
        <p:spPr>
          <a:xfrm>
            <a:off x="685800" y="1625600"/>
            <a:ext cx="8458200" cy="508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20"/>
              </a:lnSpc>
            </a:pPr>
            <a:r>
              <a:rPr lang="en-CA" sz="1823" smtClean="0">
                <a:solidFill>
                  <a:srgbClr val="FAFAFA"/>
                </a:solidFill>
                <a:latin typeface="Arial Unicode MS"/>
                <a:cs typeface="Arial Unicode MS"/>
              </a:rPr>
              <a:t></a:t>
            </a:r>
            <a:r>
              <a:rPr lang="en-CA" sz="2798" smtClean="0">
                <a:solidFill>
                  <a:srgbClr val="FFFFFF"/>
                </a:solidFill>
                <a:latin typeface="Book Antiqua"/>
                <a:cs typeface="Book Antiqua"/>
              </a:rPr>
              <a:t>  Preview slide show from the beginning</a:t>
            </a:r>
          </a:p>
          <a:p>
            <a:pPr>
              <a:lnSpc>
                <a:spcPts val="3220"/>
              </a:lnSpc>
            </a:pPr>
            <a:endParaRPr lang="en-CA" sz="2774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447800" y="2133600"/>
            <a:ext cx="7696200" cy="3937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530"/>
              </a:lnSpc>
            </a:pPr>
            <a:r>
              <a:rPr lang="en-CA" sz="2195" smtClean="0">
                <a:solidFill>
                  <a:srgbClr val="FFFFFF"/>
                </a:solidFill>
                <a:latin typeface="Book Antiqua"/>
                <a:cs typeface="Book Antiqua"/>
              </a:rPr>
              <a:t>Use f5 on your keyboard.</a:t>
            </a:r>
          </a:p>
          <a:p>
            <a:pPr>
              <a:lnSpc>
                <a:spcPts val="2530"/>
              </a:lnSpc>
            </a:pPr>
            <a:endParaRPr lang="en-CA" sz="2195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685800" y="2540000"/>
            <a:ext cx="8458200" cy="508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20"/>
              </a:lnSpc>
            </a:pPr>
            <a:r>
              <a:rPr lang="en-CA" sz="1823" smtClean="0">
                <a:solidFill>
                  <a:srgbClr val="FAFAFA"/>
                </a:solidFill>
                <a:latin typeface="Arial Unicode MS"/>
                <a:cs typeface="Arial Unicode MS"/>
              </a:rPr>
              <a:t></a:t>
            </a:r>
            <a:r>
              <a:rPr lang="en-CA" sz="2795" smtClean="0">
                <a:solidFill>
                  <a:srgbClr val="FFFFFF"/>
                </a:solidFill>
                <a:latin typeface="Book Antiqua"/>
                <a:cs typeface="Book Antiqua"/>
              </a:rPr>
              <a:t>  Preview slide show from the current slide</a:t>
            </a:r>
          </a:p>
          <a:p>
            <a:pPr>
              <a:lnSpc>
                <a:spcPts val="3220"/>
              </a:lnSpc>
            </a:pPr>
            <a:endParaRPr lang="en-CA" sz="2773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447800" y="3048000"/>
            <a:ext cx="7696200" cy="3937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530"/>
              </a:lnSpc>
            </a:pPr>
            <a:r>
              <a:rPr lang="en-CA" sz="2198" smtClean="0">
                <a:solidFill>
                  <a:srgbClr val="FFFFFF"/>
                </a:solidFill>
                <a:latin typeface="Book Antiqua"/>
                <a:cs typeface="Book Antiqua"/>
              </a:rPr>
              <a:t>Use slide show view.</a:t>
            </a:r>
          </a:p>
          <a:p>
            <a:pPr>
              <a:lnSpc>
                <a:spcPts val="2530"/>
              </a:lnSpc>
            </a:pPr>
            <a:endParaRPr lang="en-CA" sz="2198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685800" y="3441700"/>
            <a:ext cx="8458200" cy="990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400"/>
              </a:lnSpc>
              <a:tabLst>
                <a:tab pos="406400" algn="l"/>
              </a:tabLst>
            </a:pPr>
            <a:r>
              <a:rPr lang="en-CA" sz="1823" smtClean="0">
                <a:solidFill>
                  <a:srgbClr val="FAFAFA"/>
                </a:solidFill>
                <a:latin typeface="Arial Unicode MS"/>
                <a:cs typeface="Arial Unicode MS"/>
              </a:rPr>
              <a:t></a:t>
            </a:r>
            <a:r>
              <a:rPr lang="en-CA" sz="2795" smtClean="0">
                <a:solidFill>
                  <a:srgbClr val="FFFFFF"/>
                </a:solidFill>
                <a:latin typeface="Book Antiqua"/>
                <a:cs typeface="Book Antiqua"/>
              </a:rPr>
              <a:t>  Set up Slide Show: automatic or controlled by</a:t>
            </a:r>
            <a:r>
              <a:rPr lang="en-CA" sz="2795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795" smtClean="0">
                <a:solidFill>
                  <a:srgbClr val="000000"/>
                </a:solidFill>
                <a:latin typeface="Times New Roman"/>
              </a:rPr>
            </a:br>
            <a:r>
              <a:rPr lang="en-CA" sz="2795" smtClean="0">
                <a:solidFill>
                  <a:srgbClr val="FFFFFF"/>
                </a:solidFill>
                <a:latin typeface="Book Antiqua"/>
                <a:cs typeface="Book Antiqua"/>
              </a:rPr>
              <a:t>	the presenter</a:t>
            </a:r>
          </a:p>
          <a:p>
            <a:pPr>
              <a:lnSpc>
                <a:spcPts val="3400"/>
              </a:lnSpc>
            </a:pPr>
            <a:endParaRPr lang="en-CA" sz="2795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3530600" y="6553200"/>
            <a:ext cx="5613400" cy="228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200" smtClean="0">
                <a:solidFill>
                  <a:srgbClr val="C7C7C7"/>
                </a:solidFill>
                <a:latin typeface="Arial"/>
                <a:cs typeface="Arial"/>
              </a:rPr>
              <a:t>CSC 1100 - Computer Literacy</a:t>
            </a:r>
          </a:p>
          <a:p>
            <a:pPr>
              <a:lnSpc>
                <a:spcPts val="1380"/>
              </a:lnSpc>
            </a:pPr>
            <a:endParaRPr lang="en-CA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45300"/>
          </a:xfrm>
          <a:prstGeom prst="rect">
            <a:avLst/>
          </a:prstGeom>
        </p:spPr>
      </p:pic>
      <p:sp>
        <p:nvSpPr>
          <p:cNvPr id="7" name="TextBox 2"/>
          <p:cNvSpPr txBox="1"/>
          <p:nvPr/>
        </p:nvSpPr>
        <p:spPr>
          <a:xfrm>
            <a:off x="685800" y="1612900"/>
            <a:ext cx="8458200" cy="990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400"/>
              </a:lnSpc>
              <a:tabLst>
                <a:tab pos="406400" algn="l"/>
              </a:tabLst>
            </a:pPr>
            <a:r>
              <a:rPr lang="en-CA" sz="1823" smtClean="0">
                <a:solidFill>
                  <a:srgbClr val="FAFAFA"/>
                </a:solidFill>
                <a:latin typeface="Arial Unicode MS"/>
                <a:cs typeface="Arial Unicode MS"/>
              </a:rPr>
              <a:t></a:t>
            </a:r>
            <a:r>
              <a:rPr lang="en-CA" sz="2798" smtClean="0">
                <a:solidFill>
                  <a:srgbClr val="FFFFFF"/>
                </a:solidFill>
                <a:latin typeface="Book Antiqua"/>
                <a:cs typeface="Book Antiqua"/>
              </a:rPr>
              <a:t>  Consistency through out the design.</a:t>
            </a:r>
            <a:r>
              <a:rPr lang="en-CA" sz="2795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795" smtClean="0">
                <a:solidFill>
                  <a:srgbClr val="000000"/>
                </a:solidFill>
                <a:latin typeface="Times New Roman"/>
              </a:rPr>
            </a:br>
            <a:r>
              <a:rPr lang="en-CA" sz="2795" smtClean="0">
                <a:solidFill>
                  <a:srgbClr val="FFFFFF"/>
                </a:solidFill>
                <a:latin typeface="Book Antiqua"/>
                <a:cs typeface="Book Antiqua"/>
              </a:rPr>
              <a:t>	Fonts, themes,…..</a:t>
            </a:r>
          </a:p>
          <a:p>
            <a:pPr>
              <a:lnSpc>
                <a:spcPts val="3400"/>
              </a:lnSpc>
            </a:pPr>
            <a:endParaRPr lang="en-CA" sz="2795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685800" y="2565400"/>
            <a:ext cx="8458200" cy="508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20"/>
              </a:lnSpc>
            </a:pPr>
            <a:r>
              <a:rPr lang="en-CA" sz="1823" smtClean="0">
                <a:solidFill>
                  <a:srgbClr val="FAFAFA"/>
                </a:solidFill>
                <a:latin typeface="Arial Unicode MS"/>
                <a:cs typeface="Arial Unicode MS"/>
              </a:rPr>
              <a:t></a:t>
            </a:r>
            <a:r>
              <a:rPr lang="en-CA" sz="2795" smtClean="0">
                <a:solidFill>
                  <a:srgbClr val="FFFFFF"/>
                </a:solidFill>
                <a:latin typeface="Book Antiqua"/>
                <a:cs typeface="Book Antiqua"/>
              </a:rPr>
              <a:t>  Use graphics and pictures when possible</a:t>
            </a:r>
          </a:p>
          <a:p>
            <a:pPr>
              <a:lnSpc>
                <a:spcPts val="3220"/>
              </a:lnSpc>
            </a:pPr>
            <a:endParaRPr lang="en-CA" sz="2772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685800" y="2997200"/>
            <a:ext cx="8458200" cy="1625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050"/>
              </a:lnSpc>
            </a:pPr>
            <a:r>
              <a:rPr lang="en-CA" sz="1826" smtClean="0">
                <a:solidFill>
                  <a:srgbClr val="FAFAFA"/>
                </a:solidFill>
                <a:latin typeface="Arial Unicode MS"/>
                <a:cs typeface="Arial Unicode MS"/>
              </a:rPr>
              <a:t></a:t>
            </a:r>
            <a:r>
              <a:rPr lang="en-CA" sz="2798" smtClean="0">
                <a:solidFill>
                  <a:srgbClr val="FFFFFF"/>
                </a:solidFill>
                <a:latin typeface="Book Antiqua"/>
                <a:cs typeface="Book Antiqua"/>
              </a:rPr>
              <a:t>  Use contrasting background and text colors</a:t>
            </a:r>
            <a:r>
              <a:rPr lang="en-CA" sz="2774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774" smtClean="0">
                <a:solidFill>
                  <a:srgbClr val="000000"/>
                </a:solidFill>
                <a:latin typeface="Times New Roman"/>
              </a:rPr>
            </a:br>
            <a:r>
              <a:rPr lang="en-CA" sz="1823" smtClean="0">
                <a:solidFill>
                  <a:srgbClr val="FAFAFA"/>
                </a:solidFill>
                <a:latin typeface="Arial Unicode MS"/>
                <a:cs typeface="Arial Unicode MS"/>
              </a:rPr>
              <a:t></a:t>
            </a:r>
            <a:r>
              <a:rPr lang="en-CA" sz="2795" smtClean="0">
                <a:solidFill>
                  <a:srgbClr val="FFFFFF"/>
                </a:solidFill>
                <a:latin typeface="Book Antiqua"/>
                <a:cs typeface="Book Antiqua"/>
              </a:rPr>
              <a:t>  Do not add sound for special presentations</a:t>
            </a:r>
            <a:r>
              <a:rPr lang="en-CA" sz="2762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762" smtClean="0">
                <a:solidFill>
                  <a:srgbClr val="000000"/>
                </a:solidFill>
                <a:latin typeface="Times New Roman"/>
              </a:rPr>
            </a:br>
            <a:r>
              <a:rPr lang="en-CA" sz="1823" smtClean="0">
                <a:solidFill>
                  <a:srgbClr val="FAFAFA"/>
                </a:solidFill>
                <a:latin typeface="Arial Unicode MS"/>
                <a:cs typeface="Arial Unicode MS"/>
              </a:rPr>
              <a:t></a:t>
            </a:r>
            <a:r>
              <a:rPr lang="en-CA" sz="2798" smtClean="0">
                <a:solidFill>
                  <a:srgbClr val="FFFFFF"/>
                </a:solidFill>
                <a:latin typeface="Book Antiqua"/>
                <a:cs typeface="Book Antiqua"/>
              </a:rPr>
              <a:t>  Do not crowd your slides</a:t>
            </a:r>
          </a:p>
          <a:p>
            <a:pPr>
              <a:lnSpc>
                <a:spcPts val="4050"/>
              </a:lnSpc>
            </a:pPr>
            <a:endParaRPr lang="en-CA" sz="2762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685800" y="4622800"/>
            <a:ext cx="8458200" cy="508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20"/>
              </a:lnSpc>
            </a:pPr>
            <a:r>
              <a:rPr lang="en-CA" sz="1823" smtClean="0">
                <a:solidFill>
                  <a:srgbClr val="FAFAFA"/>
                </a:solidFill>
                <a:latin typeface="Arial Unicode MS"/>
                <a:cs typeface="Arial Unicode MS"/>
              </a:rPr>
              <a:t></a:t>
            </a:r>
            <a:r>
              <a:rPr lang="en-CA" sz="2795" smtClean="0">
                <a:solidFill>
                  <a:srgbClr val="FFFFFF"/>
                </a:solidFill>
                <a:latin typeface="Book Antiqua"/>
                <a:cs typeface="Book Antiqua"/>
              </a:rPr>
              <a:t>  Remove unnecessary information</a:t>
            </a:r>
          </a:p>
          <a:p>
            <a:pPr>
              <a:lnSpc>
                <a:spcPts val="3220"/>
              </a:lnSpc>
            </a:pPr>
            <a:endParaRPr lang="en-CA" sz="2766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3530600" y="6553200"/>
            <a:ext cx="5613400" cy="228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200" smtClean="0">
                <a:solidFill>
                  <a:srgbClr val="C7C7C7"/>
                </a:solidFill>
                <a:latin typeface="Arial"/>
                <a:cs typeface="Arial"/>
              </a:rPr>
              <a:t>CSC 1100 - Computer Literacy</a:t>
            </a:r>
          </a:p>
          <a:p>
            <a:pPr>
              <a:lnSpc>
                <a:spcPts val="1380"/>
              </a:lnSpc>
            </a:pPr>
            <a:endParaRPr lang="en-CA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45300"/>
          </a:xfrm>
          <a:prstGeom prst="rect">
            <a:avLst/>
          </a:prstGeom>
        </p:spPr>
      </p:pic>
      <p:sp>
        <p:nvSpPr>
          <p:cNvPr id="10" name="TextBox 2"/>
          <p:cNvSpPr txBox="1"/>
          <p:nvPr/>
        </p:nvSpPr>
        <p:spPr>
          <a:xfrm>
            <a:off x="381000" y="1231900"/>
            <a:ext cx="8763000" cy="990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400"/>
              </a:lnSpc>
              <a:tabLst>
                <a:tab pos="406400" algn="l"/>
              </a:tabLst>
            </a:pPr>
            <a:r>
              <a:rPr lang="en-CA" sz="1823" smtClean="0">
                <a:solidFill>
                  <a:srgbClr val="FAFAFA"/>
                </a:solidFill>
                <a:latin typeface="Arial Unicode MS"/>
                <a:cs typeface="Arial Unicode MS"/>
              </a:rPr>
              <a:t></a:t>
            </a:r>
            <a:r>
              <a:rPr lang="en-CA" sz="2795" smtClean="0">
                <a:solidFill>
                  <a:srgbClr val="FFFFFF"/>
                </a:solidFill>
                <a:latin typeface="Book Antiqua"/>
                <a:cs typeface="Book Antiqua"/>
              </a:rPr>
              <a:t>  To start the Slide Show, Click</a:t>
            </a:r>
            <a:r>
              <a:rPr lang="en-CA" sz="2805" b="1" smtClean="0">
                <a:solidFill>
                  <a:srgbClr val="FF0000"/>
                </a:solidFill>
                <a:latin typeface="Book Antiqua Bold"/>
                <a:cs typeface="Book Antiqua Bold"/>
              </a:rPr>
              <a:t> Slide Show</a:t>
            </a:r>
            <a:r>
              <a:rPr lang="en-CA" sz="2795" smtClean="0">
                <a:solidFill>
                  <a:srgbClr val="FFFFFF"/>
                </a:solidFill>
                <a:latin typeface="Book Antiqua"/>
                <a:cs typeface="Book Antiqua"/>
              </a:rPr>
              <a:t> on the</a:t>
            </a:r>
            <a:r>
              <a:rPr lang="en-CA" sz="2798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798" smtClean="0">
                <a:solidFill>
                  <a:srgbClr val="000000"/>
                </a:solidFill>
                <a:latin typeface="Times New Roman"/>
              </a:rPr>
            </a:br>
            <a:r>
              <a:rPr lang="en-CA" sz="2808" b="1" smtClean="0">
                <a:solidFill>
                  <a:srgbClr val="FFFFFF"/>
                </a:solidFill>
                <a:latin typeface="Book Antiqua Bold"/>
                <a:cs typeface="Book Antiqua Bold"/>
              </a:rPr>
              <a:t>	Presentation Views</a:t>
            </a:r>
            <a:r>
              <a:rPr lang="en-CA" sz="2798" smtClean="0">
                <a:solidFill>
                  <a:srgbClr val="FFFFFF"/>
                </a:solidFill>
                <a:latin typeface="Book Antiqua"/>
                <a:cs typeface="Book Antiqua"/>
              </a:rPr>
              <a:t> group on the</a:t>
            </a:r>
            <a:r>
              <a:rPr lang="en-CA" sz="2808" b="1" smtClean="0">
                <a:solidFill>
                  <a:srgbClr val="FFFFFF"/>
                </a:solidFill>
                <a:latin typeface="Book Antiqua Bold"/>
                <a:cs typeface="Book Antiqua Bold"/>
              </a:rPr>
              <a:t> View</a:t>
            </a:r>
            <a:r>
              <a:rPr lang="en-CA" sz="2798" smtClean="0">
                <a:solidFill>
                  <a:srgbClr val="FFFFFF"/>
                </a:solidFill>
                <a:latin typeface="Book Antiqua"/>
                <a:cs typeface="Book Antiqua"/>
              </a:rPr>
              <a:t> tab</a:t>
            </a:r>
          </a:p>
          <a:p>
            <a:pPr>
              <a:lnSpc>
                <a:spcPts val="3400"/>
              </a:lnSpc>
            </a:pPr>
            <a:endParaRPr lang="en-CA" sz="2798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381000" y="2197100"/>
            <a:ext cx="8763000" cy="508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20"/>
              </a:lnSpc>
            </a:pPr>
            <a:r>
              <a:rPr lang="en-CA" sz="1823" smtClean="0">
                <a:solidFill>
                  <a:srgbClr val="FAFAFA"/>
                </a:solidFill>
                <a:latin typeface="Arial Unicode MS"/>
                <a:cs typeface="Arial Unicode MS"/>
              </a:rPr>
              <a:t></a:t>
            </a:r>
            <a:r>
              <a:rPr lang="en-CA" sz="2795" smtClean="0">
                <a:solidFill>
                  <a:srgbClr val="FFFFFF"/>
                </a:solidFill>
                <a:latin typeface="Book Antiqua"/>
                <a:cs typeface="Book Antiqua"/>
              </a:rPr>
              <a:t>  Or click the</a:t>
            </a:r>
            <a:r>
              <a:rPr lang="en-CA" sz="2795" smtClean="0">
                <a:solidFill>
                  <a:srgbClr val="FF0000"/>
                </a:solidFill>
                <a:latin typeface="Book Antiqua"/>
                <a:cs typeface="Book Antiqua"/>
              </a:rPr>
              <a:t> slide show icon</a:t>
            </a:r>
            <a:r>
              <a:rPr lang="en-CA" sz="2795" smtClean="0">
                <a:solidFill>
                  <a:srgbClr val="FFFFFF"/>
                </a:solidFill>
                <a:latin typeface="Book Antiqua"/>
                <a:cs typeface="Book Antiqua"/>
              </a:rPr>
              <a:t> on the</a:t>
            </a:r>
            <a:r>
              <a:rPr lang="en-CA" sz="2805" b="1" smtClean="0">
                <a:solidFill>
                  <a:srgbClr val="FFFFFF"/>
                </a:solidFill>
                <a:latin typeface="Book Antiqua Bold"/>
                <a:cs typeface="Book Antiqua Bold"/>
              </a:rPr>
              <a:t> status bar</a:t>
            </a:r>
          </a:p>
          <a:p>
            <a:pPr>
              <a:lnSpc>
                <a:spcPts val="3220"/>
              </a:lnSpc>
            </a:pPr>
            <a:endParaRPr lang="en-CA" sz="2776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381000" y="2679700"/>
            <a:ext cx="8763000" cy="990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400"/>
              </a:lnSpc>
              <a:tabLst>
                <a:tab pos="406400" algn="l"/>
              </a:tabLst>
            </a:pPr>
            <a:r>
              <a:rPr lang="en-CA" sz="1823" smtClean="0">
                <a:solidFill>
                  <a:srgbClr val="FAFAFA"/>
                </a:solidFill>
                <a:latin typeface="Arial Unicode MS"/>
                <a:cs typeface="Arial Unicode MS"/>
              </a:rPr>
              <a:t></a:t>
            </a:r>
            <a:r>
              <a:rPr lang="en-CA" sz="2795" smtClean="0">
                <a:solidFill>
                  <a:srgbClr val="FFFFFF"/>
                </a:solidFill>
                <a:latin typeface="Book Antiqua"/>
                <a:cs typeface="Book Antiqua"/>
              </a:rPr>
              <a:t>  Use   the   arrow   keys/click   to   move   in   a</a:t>
            </a:r>
            <a:r>
              <a:rPr lang="en-CA" sz="2795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795" smtClean="0">
                <a:solidFill>
                  <a:srgbClr val="000000"/>
                </a:solidFill>
                <a:latin typeface="Times New Roman"/>
              </a:rPr>
            </a:br>
            <a:r>
              <a:rPr lang="en-CA" sz="2795" smtClean="0">
                <a:solidFill>
                  <a:srgbClr val="FFFFFF"/>
                </a:solidFill>
                <a:latin typeface="Book Antiqua"/>
                <a:cs typeface="Book Antiqua"/>
              </a:rPr>
              <a:t>	presentation</a:t>
            </a:r>
          </a:p>
          <a:p>
            <a:pPr>
              <a:lnSpc>
                <a:spcPts val="3400"/>
              </a:lnSpc>
            </a:pPr>
            <a:endParaRPr lang="en-CA" sz="2795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381000" y="3644900"/>
            <a:ext cx="8763000" cy="508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20"/>
              </a:lnSpc>
            </a:pPr>
            <a:r>
              <a:rPr lang="en-CA" sz="1823" smtClean="0">
                <a:solidFill>
                  <a:srgbClr val="FAFAFA"/>
                </a:solidFill>
                <a:latin typeface="Arial Unicode MS"/>
                <a:cs typeface="Arial Unicode MS"/>
              </a:rPr>
              <a:t></a:t>
            </a:r>
            <a:r>
              <a:rPr lang="en-CA" sz="2795" smtClean="0">
                <a:solidFill>
                  <a:srgbClr val="FFFFFF"/>
                </a:solidFill>
                <a:latin typeface="Book Antiqua"/>
                <a:cs typeface="Book Antiqua"/>
              </a:rPr>
              <a:t>  Press the</a:t>
            </a:r>
            <a:r>
              <a:rPr lang="en-CA" sz="2805" b="1" smtClean="0">
                <a:solidFill>
                  <a:srgbClr val="FF0000"/>
                </a:solidFill>
                <a:latin typeface="Book Antiqua Bold"/>
                <a:cs typeface="Book Antiqua Bold"/>
              </a:rPr>
              <a:t> Escape (Esc)</a:t>
            </a:r>
            <a:r>
              <a:rPr lang="en-CA" sz="2795" smtClean="0">
                <a:solidFill>
                  <a:srgbClr val="FFFFFF"/>
                </a:solidFill>
                <a:latin typeface="Book Antiqua"/>
                <a:cs typeface="Book Antiqua"/>
              </a:rPr>
              <a:t> key to end the slide show.</a:t>
            </a:r>
          </a:p>
          <a:p>
            <a:pPr>
              <a:lnSpc>
                <a:spcPts val="3220"/>
              </a:lnSpc>
            </a:pPr>
            <a:endParaRPr lang="en-CA" sz="2777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381000" y="4140200"/>
            <a:ext cx="8763000" cy="977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300"/>
              </a:lnSpc>
              <a:tabLst>
                <a:tab pos="406400" algn="l"/>
              </a:tabLst>
            </a:pPr>
            <a:r>
              <a:rPr lang="en-CA" sz="1823" smtClean="0">
                <a:solidFill>
                  <a:srgbClr val="FAFAFA"/>
                </a:solidFill>
                <a:latin typeface="Arial Unicode MS"/>
                <a:cs typeface="Arial Unicode MS"/>
              </a:rPr>
              <a:t></a:t>
            </a:r>
            <a:r>
              <a:rPr lang="en-CA" sz="2798" smtClean="0">
                <a:solidFill>
                  <a:srgbClr val="FFFFFF"/>
                </a:solidFill>
                <a:latin typeface="Book Antiqua"/>
                <a:cs typeface="Book Antiqua"/>
              </a:rPr>
              <a:t>  Access   tool   pen   during   presentation   press</a:t>
            </a:r>
            <a:r>
              <a:rPr lang="en-CA" sz="2795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795" smtClean="0">
                <a:solidFill>
                  <a:srgbClr val="000000"/>
                </a:solidFill>
                <a:latin typeface="Times New Roman"/>
              </a:rPr>
            </a:br>
            <a:r>
              <a:rPr lang="en-CA" sz="2795" smtClean="0">
                <a:solidFill>
                  <a:srgbClr val="FFFFFF"/>
                </a:solidFill>
                <a:latin typeface="Book Antiqua"/>
                <a:cs typeface="Book Antiqua"/>
              </a:rPr>
              <a:t>	Ctrl+P,</a:t>
            </a:r>
            <a:r>
              <a:rPr lang="en-CA" sz="2805" b="1" smtClean="0">
                <a:solidFill>
                  <a:srgbClr val="FFFFFF"/>
                </a:solidFill>
                <a:latin typeface="Book Antiqua Bold"/>
                <a:cs typeface="Book Antiqua Bold"/>
              </a:rPr>
              <a:t> CTRL+A</a:t>
            </a:r>
            <a:r>
              <a:rPr lang="en-CA" sz="2795" smtClean="0">
                <a:solidFill>
                  <a:srgbClr val="FFFFFF"/>
                </a:solidFill>
                <a:latin typeface="Book Antiqua"/>
                <a:cs typeface="Book Antiqua"/>
              </a:rPr>
              <a:t> to disable the pen.</a:t>
            </a:r>
          </a:p>
          <a:p>
            <a:pPr>
              <a:lnSpc>
                <a:spcPts val="3300"/>
              </a:lnSpc>
            </a:pPr>
            <a:endParaRPr lang="en-CA" sz="2795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381000" y="5092700"/>
            <a:ext cx="8763000" cy="508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20"/>
              </a:lnSpc>
            </a:pPr>
            <a:r>
              <a:rPr lang="en-CA" sz="1823" smtClean="0">
                <a:solidFill>
                  <a:srgbClr val="FAFAFA"/>
                </a:solidFill>
                <a:latin typeface="Arial Unicode MS"/>
                <a:cs typeface="Arial Unicode MS"/>
              </a:rPr>
              <a:t></a:t>
            </a:r>
            <a:r>
              <a:rPr lang="en-CA" sz="2795" smtClean="0">
                <a:solidFill>
                  <a:srgbClr val="FFFFFF"/>
                </a:solidFill>
                <a:latin typeface="Book Antiqua"/>
                <a:cs typeface="Book Antiqua"/>
              </a:rPr>
              <a:t>  Press</a:t>
            </a:r>
            <a:r>
              <a:rPr lang="en-CA" sz="2805" b="1" smtClean="0">
                <a:solidFill>
                  <a:srgbClr val="FFFFFF"/>
                </a:solidFill>
                <a:latin typeface="Book Antiqua Bold"/>
                <a:cs typeface="Book Antiqua Bold"/>
              </a:rPr>
              <a:t> E</a:t>
            </a:r>
            <a:r>
              <a:rPr lang="en-CA" sz="2795" smtClean="0">
                <a:solidFill>
                  <a:srgbClr val="FFFFFF"/>
                </a:solidFill>
                <a:latin typeface="Book Antiqua"/>
                <a:cs typeface="Book Antiqua"/>
              </a:rPr>
              <a:t> to erase strokes.</a:t>
            </a:r>
          </a:p>
          <a:p>
            <a:pPr>
              <a:lnSpc>
                <a:spcPts val="3220"/>
              </a:lnSpc>
            </a:pPr>
            <a:endParaRPr lang="en-CA" sz="2761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381000" y="5600700"/>
            <a:ext cx="8763000" cy="977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300"/>
              </a:lnSpc>
              <a:tabLst>
                <a:tab pos="406400" algn="l"/>
              </a:tabLst>
            </a:pPr>
            <a:r>
              <a:rPr lang="en-CA" sz="1826" smtClean="0">
                <a:solidFill>
                  <a:srgbClr val="FAFAFA"/>
                </a:solidFill>
                <a:latin typeface="Arial Unicode MS"/>
                <a:cs typeface="Arial Unicode MS"/>
              </a:rPr>
              <a:t></a:t>
            </a:r>
            <a:r>
              <a:rPr lang="en-CA" sz="2798" smtClean="0">
                <a:solidFill>
                  <a:srgbClr val="FFFFFF"/>
                </a:solidFill>
                <a:latin typeface="Book Antiqua"/>
                <a:cs typeface="Book Antiqua"/>
              </a:rPr>
              <a:t>  Words close to the edge of the screen may be cut</a:t>
            </a:r>
            <a:r>
              <a:rPr lang="en-CA" sz="2795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795" smtClean="0">
                <a:solidFill>
                  <a:srgbClr val="000000"/>
                </a:solidFill>
                <a:latin typeface="Times New Roman"/>
              </a:rPr>
            </a:br>
            <a:r>
              <a:rPr lang="en-CA" sz="2795" smtClean="0">
                <a:solidFill>
                  <a:srgbClr val="FFFFFF"/>
                </a:solidFill>
                <a:latin typeface="Book Antiqua"/>
                <a:cs typeface="Book Antiqua"/>
              </a:rPr>
              <a:t>	off by the projector .</a:t>
            </a:r>
          </a:p>
          <a:p>
            <a:pPr>
              <a:lnSpc>
                <a:spcPts val="3300"/>
              </a:lnSpc>
            </a:pPr>
            <a:endParaRPr lang="en-CA" sz="2795">
              <a:solidFill>
                <a:srgbClr val="000000"/>
              </a:solidFill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3530600" y="6553200"/>
            <a:ext cx="5613400" cy="228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200" smtClean="0">
                <a:solidFill>
                  <a:srgbClr val="C7C7C7"/>
                </a:solidFill>
                <a:latin typeface="Arial"/>
                <a:cs typeface="Arial"/>
              </a:rPr>
              <a:t>CSC 1100 - Computer Literacy</a:t>
            </a:r>
          </a:p>
          <a:p>
            <a:pPr>
              <a:lnSpc>
                <a:spcPts val="1380"/>
              </a:lnSpc>
            </a:pPr>
            <a:endParaRPr lang="en-CA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45300"/>
          </a:xfrm>
          <a:prstGeom prst="rect">
            <a:avLst/>
          </a:prstGeom>
        </p:spPr>
      </p:pic>
      <p:sp>
        <p:nvSpPr>
          <p:cNvPr id="8" name="TextBox 2"/>
          <p:cNvSpPr txBox="1"/>
          <p:nvPr/>
        </p:nvSpPr>
        <p:spPr>
          <a:xfrm>
            <a:off x="457200" y="1181100"/>
            <a:ext cx="8686800" cy="508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20"/>
              </a:lnSpc>
            </a:pPr>
            <a:r>
              <a:rPr lang="en-CA" sz="1823" smtClean="0">
                <a:solidFill>
                  <a:srgbClr val="FAFAFA"/>
                </a:solidFill>
                <a:latin typeface="Arial Unicode MS"/>
                <a:cs typeface="Arial Unicode MS"/>
              </a:rPr>
              <a:t></a:t>
            </a:r>
            <a:r>
              <a:rPr lang="en-CA" sz="2805" b="1" smtClean="0">
                <a:solidFill>
                  <a:srgbClr val="FF0000"/>
                </a:solidFill>
                <a:latin typeface="Book Antiqua Bold"/>
                <a:cs typeface="Book Antiqua Bold"/>
              </a:rPr>
              <a:t>  Slides</a:t>
            </a:r>
            <a:r>
              <a:rPr lang="en-CA" sz="2795" smtClean="0">
                <a:solidFill>
                  <a:srgbClr val="FFFFFF"/>
                </a:solidFill>
                <a:latin typeface="Book Antiqua"/>
                <a:cs typeface="Book Antiqua"/>
              </a:rPr>
              <a:t> print a full-page slide on each page.</a:t>
            </a:r>
          </a:p>
          <a:p>
            <a:pPr>
              <a:lnSpc>
                <a:spcPts val="3220"/>
              </a:lnSpc>
            </a:pPr>
            <a:endParaRPr lang="en-CA" sz="2775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457200" y="1676400"/>
            <a:ext cx="8686800" cy="977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300"/>
              </a:lnSpc>
              <a:tabLst>
                <a:tab pos="406400" algn="l"/>
              </a:tabLst>
            </a:pPr>
            <a:r>
              <a:rPr lang="en-CA" sz="1823" smtClean="0">
                <a:solidFill>
                  <a:srgbClr val="FAFAFA"/>
                </a:solidFill>
                <a:latin typeface="Arial Unicode MS"/>
                <a:cs typeface="Arial Unicode MS"/>
              </a:rPr>
              <a:t></a:t>
            </a:r>
            <a:r>
              <a:rPr lang="en-CA" sz="2808" b="1" smtClean="0">
                <a:solidFill>
                  <a:srgbClr val="FF0000"/>
                </a:solidFill>
                <a:latin typeface="Book Antiqua Bold"/>
                <a:cs typeface="Book Antiqua Bold"/>
              </a:rPr>
              <a:t>  Handouts</a:t>
            </a:r>
            <a:r>
              <a:rPr lang="en-CA" sz="2798" smtClean="0">
                <a:solidFill>
                  <a:srgbClr val="FFFFFF"/>
                </a:solidFill>
                <a:latin typeface="Book Antiqua"/>
                <a:cs typeface="Book Antiqua"/>
              </a:rPr>
              <a:t> print as many slides as you designate</a:t>
            </a:r>
            <a:r>
              <a:rPr lang="en-CA" sz="2795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795" smtClean="0">
                <a:solidFill>
                  <a:srgbClr val="000000"/>
                </a:solidFill>
                <a:latin typeface="Times New Roman"/>
              </a:rPr>
            </a:br>
            <a:r>
              <a:rPr lang="en-CA" sz="2795" smtClean="0">
                <a:solidFill>
                  <a:srgbClr val="FFFFFF"/>
                </a:solidFill>
                <a:latin typeface="Book Antiqua"/>
                <a:cs typeface="Book Antiqua"/>
              </a:rPr>
              <a:t>	on each page.</a:t>
            </a:r>
          </a:p>
          <a:p>
            <a:pPr>
              <a:lnSpc>
                <a:spcPts val="3300"/>
              </a:lnSpc>
            </a:pPr>
            <a:endParaRPr lang="en-CA" sz="2795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457200" y="2603500"/>
            <a:ext cx="8686800" cy="990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400"/>
              </a:lnSpc>
              <a:tabLst>
                <a:tab pos="406400" algn="l"/>
              </a:tabLst>
            </a:pPr>
            <a:r>
              <a:rPr lang="en-CA" sz="1823" smtClean="0">
                <a:solidFill>
                  <a:srgbClr val="FAFAFA"/>
                </a:solidFill>
                <a:latin typeface="Arial Unicode MS"/>
                <a:cs typeface="Arial Unicode MS"/>
              </a:rPr>
              <a:t></a:t>
            </a:r>
            <a:r>
              <a:rPr lang="en-CA" sz="2805" b="1" smtClean="0">
                <a:solidFill>
                  <a:srgbClr val="FF0000"/>
                </a:solidFill>
                <a:latin typeface="Book Antiqua Bold"/>
                <a:cs typeface="Book Antiqua Bold"/>
              </a:rPr>
              <a:t>  Notes Page</a:t>
            </a:r>
            <a:r>
              <a:rPr lang="en-CA" sz="2795" smtClean="0">
                <a:solidFill>
                  <a:srgbClr val="FFFFFF"/>
                </a:solidFill>
                <a:latin typeface="Book Antiqua"/>
                <a:cs typeface="Book Antiqua"/>
              </a:rPr>
              <a:t> prints one slide with that slide's notes</a:t>
            </a:r>
            <a:r>
              <a:rPr lang="en-CA" sz="2795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795" smtClean="0">
                <a:solidFill>
                  <a:srgbClr val="000000"/>
                </a:solidFill>
                <a:latin typeface="Times New Roman"/>
              </a:rPr>
            </a:br>
            <a:r>
              <a:rPr lang="en-CA" sz="2795" smtClean="0">
                <a:solidFill>
                  <a:srgbClr val="FFFFFF"/>
                </a:solidFill>
                <a:latin typeface="Book Antiqua"/>
                <a:cs typeface="Book Antiqua"/>
              </a:rPr>
              <a:t>	on each page .</a:t>
            </a:r>
          </a:p>
          <a:p>
            <a:pPr>
              <a:lnSpc>
                <a:spcPts val="3400"/>
              </a:lnSpc>
            </a:pPr>
            <a:endParaRPr lang="en-CA" sz="2795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457200" y="3543300"/>
            <a:ext cx="8686800" cy="990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400"/>
              </a:lnSpc>
              <a:tabLst>
                <a:tab pos="406400" algn="l"/>
              </a:tabLst>
            </a:pPr>
            <a:r>
              <a:rPr lang="en-CA" sz="1823" smtClean="0">
                <a:solidFill>
                  <a:srgbClr val="FAFAFA"/>
                </a:solidFill>
                <a:latin typeface="Arial Unicode MS"/>
                <a:cs typeface="Arial Unicode MS"/>
              </a:rPr>
              <a:t></a:t>
            </a:r>
            <a:r>
              <a:rPr lang="en-CA" sz="2805" b="1" smtClean="0">
                <a:solidFill>
                  <a:srgbClr val="FF0000"/>
                </a:solidFill>
                <a:latin typeface="Book Antiqua Bold"/>
                <a:cs typeface="Book Antiqua Bold"/>
              </a:rPr>
              <a:t>  Outline view </a:t>
            </a:r>
            <a:r>
              <a:rPr lang="en-CA" sz="2795" smtClean="0">
                <a:solidFill>
                  <a:srgbClr val="FFFFFF"/>
                </a:solidFill>
                <a:latin typeface="Book Antiqua"/>
                <a:cs typeface="Book Antiqua"/>
              </a:rPr>
              <a:t>prints the outline of the</a:t>
            </a:r>
            <a:r>
              <a:rPr lang="en-CA" sz="2798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798" smtClean="0">
                <a:solidFill>
                  <a:srgbClr val="000000"/>
                </a:solidFill>
                <a:latin typeface="Times New Roman"/>
              </a:rPr>
            </a:br>
            <a:r>
              <a:rPr lang="en-CA" sz="2798" smtClean="0">
                <a:solidFill>
                  <a:srgbClr val="FFFFFF"/>
                </a:solidFill>
                <a:latin typeface="Book Antiqua"/>
                <a:cs typeface="Book Antiqua"/>
              </a:rPr>
              <a:t>	presentation</a:t>
            </a:r>
          </a:p>
          <a:p>
            <a:pPr>
              <a:lnSpc>
                <a:spcPts val="3400"/>
              </a:lnSpc>
            </a:pPr>
            <a:endParaRPr lang="en-CA" sz="2798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457200" y="4457700"/>
            <a:ext cx="8686800" cy="15113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700"/>
              </a:lnSpc>
              <a:tabLst>
                <a:tab pos="406400" algn="l"/>
              </a:tabLst>
            </a:pPr>
            <a:r>
              <a:rPr lang="en-CA" sz="1823" smtClean="0">
                <a:solidFill>
                  <a:srgbClr val="FAFAFA"/>
                </a:solidFill>
                <a:latin typeface="Arial Unicode MS"/>
                <a:cs typeface="Arial Unicode MS"/>
              </a:rPr>
              <a:t></a:t>
            </a:r>
            <a:r>
              <a:rPr lang="en-CA" sz="2795" smtClean="0">
                <a:solidFill>
                  <a:srgbClr val="FFFFFF"/>
                </a:solidFill>
                <a:latin typeface="Book Antiqua"/>
                <a:cs typeface="Book Antiqua"/>
              </a:rPr>
              <a:t>  To print, Click on </a:t>
            </a:r>
            <a:r>
              <a:rPr lang="en-CA" sz="2805" b="1" smtClean="0">
                <a:solidFill>
                  <a:srgbClr val="FFFFFF"/>
                </a:solidFill>
                <a:latin typeface="Book Antiqua Bold"/>
                <a:cs typeface="Book Antiqua Bold"/>
              </a:rPr>
              <a:t>Office button </a:t>
            </a:r>
            <a:r>
              <a:rPr lang="en-CA" sz="2795" smtClean="0">
                <a:solidFill>
                  <a:srgbClr val="FFFFFF"/>
                </a:solidFill>
                <a:latin typeface="Book Antiqua"/>
                <a:cs typeface="Book Antiqua"/>
              </a:rPr>
              <a:t>and select Print</a:t>
            </a:r>
            <a:r>
              <a:rPr lang="en-CA" sz="2805" b="1" smtClean="0">
                <a:solidFill>
                  <a:srgbClr val="FFFFFF"/>
                </a:solidFill>
                <a:latin typeface="Book Antiqua Bold"/>
                <a:cs typeface="Book Antiqua Bold"/>
              </a:rPr>
              <a:t>.</a:t>
            </a:r>
            <a:r>
              <a:rPr lang="en-CA" sz="2774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774" smtClean="0">
                <a:solidFill>
                  <a:srgbClr val="000000"/>
                </a:solidFill>
                <a:latin typeface="Times New Roman"/>
              </a:rPr>
            </a:br>
            <a:r>
              <a:rPr lang="en-CA" sz="1823" smtClean="0">
                <a:solidFill>
                  <a:srgbClr val="FAFAFA"/>
                </a:solidFill>
                <a:latin typeface="Arial Unicode MS"/>
                <a:cs typeface="Arial Unicode MS"/>
              </a:rPr>
              <a:t></a:t>
            </a:r>
            <a:r>
              <a:rPr lang="en-CA" sz="2805" b="1" smtClean="0">
                <a:solidFill>
                  <a:srgbClr val="FFFFFF"/>
                </a:solidFill>
                <a:latin typeface="Book Antiqua Bold"/>
                <a:cs typeface="Book Antiqua Bold"/>
              </a:rPr>
              <a:t>  A Print Dialog box </a:t>
            </a:r>
            <a:r>
              <a:rPr lang="en-CA" sz="2795" smtClean="0">
                <a:solidFill>
                  <a:srgbClr val="FFFFFF"/>
                </a:solidFill>
                <a:latin typeface="Book Antiqua"/>
                <a:cs typeface="Book Antiqua"/>
              </a:rPr>
              <a:t>will open where you can</a:t>
            </a:r>
            <a:r>
              <a:rPr lang="en-CA" sz="2798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798" smtClean="0">
                <a:solidFill>
                  <a:srgbClr val="000000"/>
                </a:solidFill>
                <a:latin typeface="Times New Roman"/>
              </a:rPr>
            </a:br>
            <a:r>
              <a:rPr lang="en-CA" sz="2798" smtClean="0">
                <a:solidFill>
                  <a:srgbClr val="FFFFFF"/>
                </a:solidFill>
                <a:latin typeface="Book Antiqua"/>
                <a:cs typeface="Book Antiqua"/>
              </a:rPr>
              <a:t>	choose from the different options of printing</a:t>
            </a:r>
            <a:r>
              <a:rPr lang="en-CA" sz="2808" b="1" smtClean="0">
                <a:solidFill>
                  <a:srgbClr val="FFFFFF"/>
                </a:solidFill>
                <a:latin typeface="Book Antiqua Bold"/>
                <a:cs typeface="Book Antiqua Bold"/>
              </a:rPr>
              <a:t>.</a:t>
            </a:r>
          </a:p>
          <a:p>
            <a:pPr>
              <a:lnSpc>
                <a:spcPts val="3700"/>
              </a:lnSpc>
            </a:pPr>
            <a:endParaRPr lang="en-CA" sz="2798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3530600" y="6553200"/>
            <a:ext cx="5613400" cy="228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200" dirty="0" smtClean="0">
                <a:solidFill>
                  <a:srgbClr val="C7C7C7"/>
                </a:solidFill>
                <a:latin typeface="Arial"/>
                <a:cs typeface="Arial"/>
              </a:rPr>
              <a:t>CSC 1100 - Computer Literacy</a:t>
            </a:r>
          </a:p>
          <a:p>
            <a:pPr>
              <a:lnSpc>
                <a:spcPts val="1380"/>
              </a:lnSpc>
            </a:pPr>
            <a:endParaRPr lang="en-CA" sz="12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92162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Ms PowerPoint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143000"/>
            <a:ext cx="8686800" cy="5410200"/>
          </a:xfrm>
        </p:spPr>
        <p:txBody>
          <a:bodyPr>
            <a:normAutofit/>
          </a:bodyPr>
          <a:lstStyle/>
          <a:p>
            <a:pPr algn="just"/>
            <a:r>
              <a:rPr lang="en-CA" sz="2400" dirty="0" smtClean="0">
                <a:latin typeface="Book Antiqua"/>
                <a:cs typeface="Book Antiqua"/>
              </a:rPr>
              <a:t> </a:t>
            </a:r>
            <a:r>
              <a:rPr lang="en-CA" sz="2400" dirty="0" smtClean="0">
                <a:latin typeface="Times New Roman" pitchFamily="18" charset="0"/>
                <a:cs typeface="Times New Roman" pitchFamily="18" charset="0"/>
              </a:rPr>
              <a:t>To start Ms. PowerPoint:</a:t>
            </a:r>
          </a:p>
          <a:p>
            <a:pPr lvl="1" algn="just"/>
            <a:r>
              <a:rPr lang="en-CA" dirty="0" smtClean="0">
                <a:latin typeface="Times New Roman" pitchFamily="18" charset="0"/>
                <a:cs typeface="Times New Roman" pitchFamily="18" charset="0"/>
              </a:rPr>
              <a:t>Click on </a:t>
            </a:r>
            <a:r>
              <a:rPr lang="en-CA" b="1" dirty="0" smtClean="0">
                <a:latin typeface="Times New Roman" pitchFamily="18" charset="0"/>
                <a:cs typeface="Times New Roman" pitchFamily="18" charset="0"/>
              </a:rPr>
              <a:t>Start</a:t>
            </a:r>
            <a:r>
              <a:rPr lang="en-CA" dirty="0" smtClean="0">
                <a:latin typeface="Times New Roman" pitchFamily="18" charset="0"/>
                <a:cs typeface="Times New Roman" pitchFamily="18" charset="0"/>
              </a:rPr>
              <a:t> button&gt;</a:t>
            </a:r>
            <a:r>
              <a:rPr lang="en-CA" b="1" dirty="0" smtClean="0">
                <a:latin typeface="Times New Roman" pitchFamily="18" charset="0"/>
                <a:cs typeface="Times New Roman" pitchFamily="18" charset="0"/>
              </a:rPr>
              <a:t>All programs</a:t>
            </a:r>
            <a:r>
              <a:rPr lang="en-CA" dirty="0" smtClean="0">
                <a:latin typeface="Times New Roman" pitchFamily="18" charset="0"/>
                <a:cs typeface="Times New Roman" pitchFamily="18" charset="0"/>
              </a:rPr>
              <a:t>&gt;</a:t>
            </a:r>
            <a:r>
              <a:rPr lang="en-CA" b="1" dirty="0" smtClean="0">
                <a:latin typeface="Times New Roman" pitchFamily="18" charset="0"/>
                <a:cs typeface="Times New Roman" pitchFamily="18" charset="0"/>
              </a:rPr>
              <a:t>Microsoft</a:t>
            </a:r>
            <a:r>
              <a:rPr lang="en-CA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CA" b="1" dirty="0" smtClean="0">
                <a:latin typeface="Times New Roman" pitchFamily="18" charset="0"/>
                <a:cs typeface="Times New Roman" pitchFamily="18" charset="0"/>
              </a:rPr>
              <a:t>Office</a:t>
            </a:r>
            <a:r>
              <a:rPr lang="en-CA" dirty="0" smtClean="0">
                <a:latin typeface="Times New Roman" pitchFamily="18" charset="0"/>
                <a:cs typeface="Times New Roman" pitchFamily="18" charset="0"/>
              </a:rPr>
              <a:t>&gt;</a:t>
            </a:r>
            <a:r>
              <a:rPr lang="en-CA" b="1" dirty="0" smtClean="0">
                <a:latin typeface="Times New Roman" pitchFamily="18" charset="0"/>
                <a:cs typeface="Times New Roman" pitchFamily="18" charset="0"/>
              </a:rPr>
              <a:t>Microsoft office PowerPoint 2007</a:t>
            </a:r>
          </a:p>
          <a:p>
            <a:pPr lvl="1" algn="just"/>
            <a:endParaRPr lang="en-CA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CA" sz="2400" dirty="0" smtClean="0">
                <a:latin typeface="Times New Roman" pitchFamily="18" charset="0"/>
                <a:cs typeface="Times New Roman" pitchFamily="18" charset="0"/>
              </a:rPr>
              <a:t>When you first start PowerPoint, it displays a</a:t>
            </a:r>
            <a:br>
              <a:rPr lang="en-CA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CA" sz="2400" dirty="0" smtClean="0">
                <a:latin typeface="Times New Roman" pitchFamily="18" charset="0"/>
                <a:cs typeface="Times New Roman" pitchFamily="18" charset="0"/>
              </a:rPr>
              <a:t>blank presentation with a single slide showing</a:t>
            </a:r>
          </a:p>
          <a:p>
            <a:pPr lvl="1" algn="just"/>
            <a:r>
              <a:rPr lang="en-CA" dirty="0" smtClean="0">
                <a:latin typeface="Times New Roman" pitchFamily="18" charset="0"/>
                <a:cs typeface="Times New Roman" pitchFamily="18" charset="0"/>
              </a:rPr>
              <a:t>The layout is simple, with a title across the top and a subtitle below</a:t>
            </a:r>
          </a:p>
          <a:p>
            <a:pPr lvl="1" algn="just">
              <a:buNone/>
            </a:pPr>
            <a:endParaRPr lang="en-CA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CA" sz="2400" b="1" dirty="0" smtClean="0">
                <a:latin typeface="Times New Roman" pitchFamily="18" charset="0"/>
                <a:cs typeface="Times New Roman" pitchFamily="18" charset="0"/>
              </a:rPr>
              <a:t>Layout</a:t>
            </a:r>
            <a:r>
              <a:rPr lang="en-CA" sz="2400" dirty="0" smtClean="0">
                <a:latin typeface="Times New Roman" pitchFamily="18" charset="0"/>
                <a:cs typeface="Times New Roman" pitchFamily="18" charset="0"/>
              </a:rPr>
              <a:t>—A master slide design that defines slide. A layout contains placeholders to indicate where pictures and text appear on slides you apply that layout to.</a:t>
            </a:r>
          </a:p>
          <a:p>
            <a:endParaRPr lang="en-CA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453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458200" cy="56356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Creating a presentation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838200"/>
            <a:ext cx="8686800" cy="5638800"/>
          </a:xfrm>
        </p:spPr>
        <p:txBody>
          <a:bodyPr>
            <a:normAutofit lnSpcReduction="10000"/>
          </a:bodyPr>
          <a:lstStyle/>
          <a:p>
            <a:r>
              <a:rPr lang="en-CA" sz="2200" dirty="0" smtClean="0">
                <a:latin typeface="Times New Roman" pitchFamily="18" charset="0"/>
                <a:cs typeface="Times New Roman" pitchFamily="18" charset="0"/>
              </a:rPr>
              <a:t>You  can  create  a  New  Presentation  from a blank slide, a template, existing presentations, or a Word outline.</a:t>
            </a:r>
          </a:p>
          <a:p>
            <a:endParaRPr lang="en-CA" sz="2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CA" sz="2200" dirty="0" smtClean="0">
                <a:latin typeface="Times New Roman" pitchFamily="18" charset="0"/>
                <a:cs typeface="Times New Roman" pitchFamily="18" charset="0"/>
              </a:rPr>
              <a:t>Click the</a:t>
            </a:r>
            <a:r>
              <a:rPr lang="en-CA" sz="2200" b="1" dirty="0" smtClean="0">
                <a:latin typeface="Times New Roman" pitchFamily="18" charset="0"/>
                <a:cs typeface="Times New Roman" pitchFamily="18" charset="0"/>
              </a:rPr>
              <a:t> Microsoft Office Button,</a:t>
            </a:r>
            <a:r>
              <a:rPr lang="en-CA" sz="2200" dirty="0" smtClean="0">
                <a:latin typeface="Times New Roman" pitchFamily="18" charset="0"/>
                <a:cs typeface="Times New Roman" pitchFamily="18" charset="0"/>
              </a:rPr>
              <a:t> Click</a:t>
            </a:r>
            <a:r>
              <a:rPr lang="en-CA" sz="2200" b="1" dirty="0" smtClean="0">
                <a:latin typeface="Times New Roman" pitchFamily="18" charset="0"/>
                <a:cs typeface="Times New Roman" pitchFamily="18" charset="0"/>
              </a:rPr>
              <a:t> New. Choose any option that suits you</a:t>
            </a:r>
          </a:p>
          <a:p>
            <a:pPr>
              <a:buNone/>
            </a:pPr>
            <a:endParaRPr lang="en-CA" sz="22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CA" sz="2200" b="1" dirty="0" smtClean="0">
                <a:latin typeface="Times New Roman" pitchFamily="18" charset="0"/>
                <a:cs typeface="Times New Roman" pitchFamily="18" charset="0"/>
              </a:rPr>
              <a:t> Add Slides:</a:t>
            </a:r>
            <a:r>
              <a:rPr lang="en-CA" sz="22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1"/>
            <a:r>
              <a:rPr lang="en-CA" sz="2000" dirty="0" smtClean="0">
                <a:latin typeface="Times New Roman" pitchFamily="18" charset="0"/>
                <a:cs typeface="Times New Roman" pitchFamily="18" charset="0"/>
              </a:rPr>
              <a:t>A new slide, </a:t>
            </a:r>
          </a:p>
          <a:p>
            <a:pPr lvl="1"/>
            <a:r>
              <a:rPr lang="en-CA" sz="2000" dirty="0" smtClean="0">
                <a:latin typeface="Times New Roman" pitchFamily="18" charset="0"/>
                <a:cs typeface="Times New Roman" pitchFamily="18" charset="0"/>
              </a:rPr>
              <a:t>Duplicate Selected Slide </a:t>
            </a:r>
          </a:p>
          <a:p>
            <a:pPr lvl="1"/>
            <a:r>
              <a:rPr lang="en-CA" sz="2000" dirty="0" smtClean="0">
                <a:latin typeface="Times New Roman" pitchFamily="18" charset="0"/>
                <a:cs typeface="Times New Roman" pitchFamily="18" charset="0"/>
              </a:rPr>
              <a:t>Reuse Slides. </a:t>
            </a:r>
          </a:p>
          <a:p>
            <a:endParaRPr lang="en-CA" sz="2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CA" sz="2200" dirty="0" smtClean="0">
                <a:latin typeface="Times New Roman" pitchFamily="18" charset="0"/>
                <a:cs typeface="Times New Roman" pitchFamily="18" charset="0"/>
              </a:rPr>
              <a:t>Go to home tab, slides group, click new slide and below the layouts, you will see options from which u can choose.</a:t>
            </a:r>
          </a:p>
          <a:p>
            <a:pPr>
              <a:buNone/>
            </a:pPr>
            <a:endParaRPr lang="en-CA" sz="2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CA" sz="2200" dirty="0" smtClean="0">
                <a:latin typeface="Times New Roman" pitchFamily="18" charset="0"/>
                <a:cs typeface="Times New Roman" pitchFamily="18" charset="0"/>
              </a:rPr>
              <a:t>Saving a Presentation for the first time: Click the Office Button, choose save as, identify the location, type filename then click save.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305800" cy="868362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tx1"/>
                </a:solidFill>
              </a:rPr>
              <a:t>Methods of running a presentation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295400"/>
            <a:ext cx="8763000" cy="5181600"/>
          </a:xfrm>
        </p:spPr>
        <p:txBody>
          <a:bodyPr/>
          <a:lstStyle/>
          <a:p>
            <a:r>
              <a:rPr lang="en-CA" sz="2400" dirty="0" smtClean="0">
                <a:latin typeface="Book Antiqua"/>
                <a:cs typeface="Book Antiqua"/>
              </a:rPr>
              <a:t>On Animation tab - Transition to This Slide group, Choose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CA" sz="2200" dirty="0" smtClean="0">
                <a:latin typeface="Book Antiqua"/>
                <a:cs typeface="Book Antiqua"/>
              </a:rPr>
              <a:t>On Mouse Click- to control the slides to be displayed</a:t>
            </a:r>
          </a:p>
          <a:p>
            <a:pPr>
              <a:buNone/>
            </a:pPr>
            <a:endParaRPr lang="en-CA" sz="2400" dirty="0" smtClean="0">
              <a:latin typeface="Book Antiqua"/>
              <a:cs typeface="Book Antiqua"/>
            </a:endParaRPr>
          </a:p>
          <a:p>
            <a:pPr algn="ctr">
              <a:buNone/>
            </a:pPr>
            <a:r>
              <a:rPr lang="en-CA" sz="2400" dirty="0" smtClean="0">
                <a:latin typeface="Book Antiqua"/>
                <a:cs typeface="Book Antiqua"/>
              </a:rPr>
              <a:t>Or </a:t>
            </a:r>
          </a:p>
          <a:p>
            <a:pPr>
              <a:buNone/>
            </a:pPr>
            <a:endParaRPr lang="en-CA" sz="2400" dirty="0" smtClean="0">
              <a:latin typeface="Book Antiqua"/>
              <a:cs typeface="Book Antiqua"/>
            </a:endParaRPr>
          </a:p>
          <a:p>
            <a:r>
              <a:rPr lang="en-CA" sz="2400" dirty="0" smtClean="0">
                <a:latin typeface="Book Antiqua"/>
                <a:cs typeface="Book Antiqua"/>
              </a:rPr>
              <a:t>Automatically After: - to specify the time after</a:t>
            </a:r>
            <a:r>
              <a:rPr lang="en-CA" sz="2400" dirty="0" smtClean="0">
                <a:latin typeface="Times New Roman"/>
              </a:rPr>
              <a:t> </a:t>
            </a:r>
            <a:r>
              <a:rPr lang="en-CA" sz="2400" dirty="0" smtClean="0">
                <a:latin typeface="Book Antiqua"/>
                <a:cs typeface="Book Antiqua"/>
              </a:rPr>
              <a:t>which the next slide is displayed.</a:t>
            </a:r>
          </a:p>
          <a:p>
            <a:pPr>
              <a:buNone/>
            </a:pPr>
            <a:endParaRPr lang="en-CA" sz="2400" dirty="0" smtClean="0">
              <a:latin typeface="Book Antiqua"/>
              <a:cs typeface="Book Antiqua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45300"/>
          </a:xfrm>
          <a:prstGeom prst="rect">
            <a:avLst/>
          </a:prstGeom>
        </p:spPr>
      </p:pic>
      <p:sp>
        <p:nvSpPr>
          <p:cNvPr id="5" name="TextBox 2"/>
          <p:cNvSpPr txBox="1"/>
          <p:nvPr/>
        </p:nvSpPr>
        <p:spPr>
          <a:xfrm>
            <a:off x="685800" y="1549400"/>
            <a:ext cx="8458200" cy="1117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000"/>
              </a:lnSpc>
            </a:pPr>
            <a:r>
              <a:rPr lang="en-CA" sz="1823" dirty="0" smtClean="0">
                <a:solidFill>
                  <a:srgbClr val="FAFAFA"/>
                </a:solidFill>
                <a:latin typeface="Arial Unicode MS"/>
                <a:cs typeface="Arial Unicode MS"/>
              </a:rPr>
              <a:t></a:t>
            </a:r>
            <a:r>
              <a:rPr lang="en-CA" sz="2798" dirty="0" smtClean="0">
                <a:solidFill>
                  <a:srgbClr val="FFFFFF"/>
                </a:solidFill>
                <a:latin typeface="Book Antiqua"/>
                <a:cs typeface="Book Antiqua"/>
              </a:rPr>
              <a:t>  Microsoft Office Toolbar</a:t>
            </a:r>
            <a:r>
              <a:rPr lang="en-CA" sz="2721" dirty="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721" dirty="0" smtClean="0">
                <a:solidFill>
                  <a:srgbClr val="000000"/>
                </a:solidFill>
                <a:latin typeface="Times New Roman"/>
              </a:rPr>
            </a:br>
            <a:r>
              <a:rPr lang="en-CA" sz="1823" dirty="0" smtClean="0">
                <a:solidFill>
                  <a:srgbClr val="FAFAFA"/>
                </a:solidFill>
                <a:latin typeface="Arial Unicode MS"/>
                <a:cs typeface="Arial Unicode MS"/>
              </a:rPr>
              <a:t></a:t>
            </a:r>
            <a:r>
              <a:rPr lang="en-CA" sz="2795" dirty="0" smtClean="0">
                <a:solidFill>
                  <a:srgbClr val="FFFFFF"/>
                </a:solidFill>
                <a:latin typeface="Book Antiqua"/>
                <a:cs typeface="Book Antiqua"/>
              </a:rPr>
              <a:t>  The Ribbon</a:t>
            </a:r>
          </a:p>
          <a:p>
            <a:pPr>
              <a:lnSpc>
                <a:spcPts val="4000"/>
              </a:lnSpc>
            </a:pPr>
            <a:endParaRPr lang="en-CA" sz="2721" dirty="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685800" y="2654300"/>
            <a:ext cx="8458200" cy="508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20"/>
              </a:lnSpc>
            </a:pPr>
            <a:r>
              <a:rPr lang="en-CA" sz="1823" dirty="0" smtClean="0">
                <a:solidFill>
                  <a:srgbClr val="FAFAFA"/>
                </a:solidFill>
                <a:latin typeface="Arial Unicode MS"/>
                <a:cs typeface="Arial Unicode MS"/>
              </a:rPr>
              <a:t></a:t>
            </a:r>
            <a:r>
              <a:rPr lang="en-CA" sz="2795" dirty="0" smtClean="0">
                <a:solidFill>
                  <a:srgbClr val="FFFFFF"/>
                </a:solidFill>
                <a:latin typeface="Book Antiqua"/>
                <a:cs typeface="Book Antiqua"/>
              </a:rPr>
              <a:t>  Quick Access Toolbar</a:t>
            </a:r>
          </a:p>
          <a:p>
            <a:pPr>
              <a:lnSpc>
                <a:spcPts val="3220"/>
              </a:lnSpc>
            </a:pPr>
            <a:endParaRPr lang="en-CA" sz="2753" dirty="0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3530600" y="6553200"/>
            <a:ext cx="5613400" cy="228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200" smtClean="0">
                <a:solidFill>
                  <a:srgbClr val="C7C7C7"/>
                </a:solidFill>
                <a:latin typeface="Arial"/>
                <a:cs typeface="Arial"/>
              </a:rPr>
              <a:t>CSC 1100 - Computer Literacy</a:t>
            </a:r>
          </a:p>
          <a:p>
            <a:pPr>
              <a:lnSpc>
                <a:spcPts val="1380"/>
              </a:lnSpc>
            </a:pPr>
            <a:endParaRPr lang="en-CA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45300"/>
          </a:xfrm>
          <a:prstGeom prst="rect">
            <a:avLst/>
          </a:prstGeom>
        </p:spPr>
      </p:pic>
      <p:sp>
        <p:nvSpPr>
          <p:cNvPr id="14" name="TextBox 2"/>
          <p:cNvSpPr txBox="1"/>
          <p:nvPr/>
        </p:nvSpPr>
        <p:spPr>
          <a:xfrm>
            <a:off x="685800" y="1752600"/>
            <a:ext cx="292100" cy="381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100"/>
              </a:lnSpc>
            </a:pPr>
            <a:r>
              <a:rPr lang="en-CA" sz="1823" smtClean="0">
                <a:solidFill>
                  <a:srgbClr val="FAFAFA"/>
                </a:solidFill>
                <a:latin typeface="Arial"/>
                <a:cs typeface="Arial"/>
              </a:rPr>
              <a:t>•</a:t>
            </a:r>
          </a:p>
          <a:p>
            <a:pPr>
              <a:lnSpc>
                <a:spcPts val="2070"/>
              </a:lnSpc>
            </a:pPr>
            <a:endParaRPr lang="en-CA" sz="1823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685800" y="3111500"/>
            <a:ext cx="292100" cy="381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100"/>
              </a:lnSpc>
            </a:pPr>
            <a:r>
              <a:rPr lang="en-CA" sz="1826" smtClean="0">
                <a:solidFill>
                  <a:srgbClr val="FAFAFA"/>
                </a:solidFill>
                <a:latin typeface="Arial"/>
                <a:cs typeface="Arial"/>
              </a:rPr>
              <a:t>•</a:t>
            </a:r>
          </a:p>
          <a:p>
            <a:pPr>
              <a:lnSpc>
                <a:spcPts val="2125"/>
              </a:lnSpc>
            </a:pPr>
            <a:endParaRPr lang="en-CA" sz="1826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685800" y="4914900"/>
            <a:ext cx="292100" cy="381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100"/>
              </a:lnSpc>
            </a:pPr>
            <a:r>
              <a:rPr lang="en-CA" sz="1823" smtClean="0">
                <a:solidFill>
                  <a:srgbClr val="FAFAFA"/>
                </a:solidFill>
                <a:latin typeface="Arial"/>
                <a:cs typeface="Arial"/>
              </a:rPr>
              <a:t>•</a:t>
            </a:r>
          </a:p>
          <a:p>
            <a:pPr>
              <a:lnSpc>
                <a:spcPts val="2070"/>
              </a:lnSpc>
            </a:pPr>
            <a:endParaRPr lang="en-CA" sz="1823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2781300" y="1625600"/>
            <a:ext cx="6248400" cy="571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00"/>
              </a:lnSpc>
            </a:pPr>
            <a:r>
              <a:rPr lang="en-CA" sz="2798" dirty="0" smtClean="0">
                <a:solidFill>
                  <a:srgbClr val="FFFFFF"/>
                </a:solidFill>
                <a:latin typeface="Book Antiqua"/>
                <a:cs typeface="Book Antiqua"/>
              </a:rPr>
              <a:t>Is used to create new/Open an</a:t>
            </a:r>
          </a:p>
          <a:p>
            <a:pPr>
              <a:lnSpc>
                <a:spcPts val="3220"/>
              </a:lnSpc>
            </a:pPr>
            <a:endParaRPr lang="en-CA" sz="2798" dirty="0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092200" y="2044700"/>
            <a:ext cx="7937500" cy="10033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300"/>
              </a:lnSpc>
            </a:pPr>
            <a:r>
              <a:rPr lang="en-CA" sz="2795" dirty="0" smtClean="0">
                <a:solidFill>
                  <a:srgbClr val="FFFFFF"/>
                </a:solidFill>
                <a:latin typeface="Book Antiqua"/>
                <a:cs typeface="Book Antiqua"/>
              </a:rPr>
              <a:t>existing presentation, save, print, send, or</a:t>
            </a:r>
            <a:r>
              <a:rPr lang="en-CA" sz="2795" dirty="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795" dirty="0" smtClean="0">
                <a:solidFill>
                  <a:srgbClr val="000000"/>
                </a:solidFill>
                <a:latin typeface="Times New Roman"/>
              </a:rPr>
            </a:br>
            <a:r>
              <a:rPr lang="en-CA" sz="2795" dirty="0" smtClean="0">
                <a:solidFill>
                  <a:srgbClr val="FFFFFF"/>
                </a:solidFill>
                <a:latin typeface="Book Antiqua"/>
                <a:cs typeface="Book Antiqua"/>
              </a:rPr>
              <a:t>close.</a:t>
            </a:r>
          </a:p>
          <a:p>
            <a:pPr>
              <a:lnSpc>
                <a:spcPts val="3360"/>
              </a:lnSpc>
            </a:pPr>
            <a:endParaRPr lang="en-CA" sz="2795" dirty="0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092200" y="2997200"/>
            <a:ext cx="7937500" cy="571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00"/>
              </a:lnSpc>
            </a:pPr>
            <a:r>
              <a:rPr lang="en-CA" sz="2808" b="1" smtClean="0">
                <a:solidFill>
                  <a:srgbClr val="FFFFFF"/>
                </a:solidFill>
                <a:latin typeface="Book Antiqua Bold"/>
                <a:cs typeface="Book Antiqua Bold"/>
              </a:rPr>
              <a:t>The </a:t>
            </a:r>
            <a:r>
              <a:rPr lang="en-CA" sz="2808" b="1" smtClean="0">
                <a:solidFill>
                  <a:srgbClr val="FF0000"/>
                </a:solidFill>
                <a:latin typeface="Book Antiqua Bold"/>
                <a:cs typeface="Book Antiqua Bold"/>
              </a:rPr>
              <a:t>Ribbon</a:t>
            </a:r>
            <a:r>
              <a:rPr lang="en-CA" sz="2798" smtClean="0">
                <a:solidFill>
                  <a:srgbClr val="FFFFFF"/>
                </a:solidFill>
                <a:latin typeface="Book Antiqua"/>
                <a:cs typeface="Book Antiqua"/>
              </a:rPr>
              <a:t>: consists of Tabs;</a:t>
            </a:r>
          </a:p>
          <a:p>
            <a:pPr>
              <a:lnSpc>
                <a:spcPts val="3220"/>
              </a:lnSpc>
            </a:pPr>
            <a:endParaRPr lang="en-CA" sz="2798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092200" y="3403600"/>
            <a:ext cx="7937500" cy="10033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300"/>
              </a:lnSpc>
            </a:pPr>
            <a:r>
              <a:rPr lang="en-CA" sz="2795" smtClean="0">
                <a:solidFill>
                  <a:srgbClr val="FFFFFF"/>
                </a:solidFill>
                <a:latin typeface="Book Antiqua"/>
                <a:cs typeface="Book Antiqua"/>
              </a:rPr>
              <a:t>Home, Insert, Design, Animations, Slide</a:t>
            </a:r>
            <a:r>
              <a:rPr lang="en-CA" sz="2795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795" smtClean="0">
                <a:solidFill>
                  <a:srgbClr val="000000"/>
                </a:solidFill>
                <a:latin typeface="Times New Roman"/>
              </a:rPr>
            </a:br>
            <a:r>
              <a:rPr lang="en-CA" sz="2795" smtClean="0">
                <a:solidFill>
                  <a:srgbClr val="FFFFFF"/>
                </a:solidFill>
                <a:latin typeface="Book Antiqua"/>
                <a:cs typeface="Book Antiqua"/>
              </a:rPr>
              <a:t>Show, Review and View. Tabs are divided into</a:t>
            </a:r>
          </a:p>
          <a:p>
            <a:pPr>
              <a:lnSpc>
                <a:spcPts val="3360"/>
              </a:lnSpc>
            </a:pPr>
            <a:endParaRPr lang="en-CA" sz="2795">
              <a:solidFill>
                <a:srgbClr val="000000"/>
              </a:solidFill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092200" y="4279900"/>
            <a:ext cx="7937500" cy="571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00"/>
              </a:lnSpc>
            </a:pPr>
            <a:r>
              <a:rPr lang="en-CA" sz="2798" smtClean="0">
                <a:solidFill>
                  <a:srgbClr val="FFFFFF"/>
                </a:solidFill>
                <a:latin typeface="Book Antiqua"/>
                <a:cs typeface="Book Antiqua"/>
              </a:rPr>
              <a:t>groups</a:t>
            </a:r>
          </a:p>
          <a:p>
            <a:pPr>
              <a:lnSpc>
                <a:spcPts val="3220"/>
              </a:lnSpc>
            </a:pPr>
            <a:endParaRPr lang="en-CA" sz="2798">
              <a:solidFill>
                <a:srgbClr val="000000"/>
              </a:solidFill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092200" y="4775200"/>
            <a:ext cx="7937500" cy="10033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300"/>
              </a:lnSpc>
            </a:pPr>
            <a:r>
              <a:rPr lang="en-CA" sz="2805" b="1" smtClean="0">
                <a:solidFill>
                  <a:srgbClr val="FF0000"/>
                </a:solidFill>
                <a:latin typeface="Book Antiqua Bold"/>
                <a:cs typeface="Book Antiqua Bold"/>
              </a:rPr>
              <a:t>Quick Access Toolbar</a:t>
            </a:r>
            <a:r>
              <a:rPr lang="en-CA" sz="2805" b="1" smtClean="0">
                <a:solidFill>
                  <a:srgbClr val="FFFFFF"/>
                </a:solidFill>
                <a:latin typeface="Book Antiqua Bold"/>
                <a:cs typeface="Book Antiqua Bold"/>
              </a:rPr>
              <a:t>: </a:t>
            </a:r>
            <a:r>
              <a:rPr lang="en-CA" sz="2795" smtClean="0">
                <a:solidFill>
                  <a:srgbClr val="FFFFFF"/>
                </a:solidFill>
                <a:latin typeface="Book Antiqua"/>
                <a:cs typeface="Book Antiqua"/>
              </a:rPr>
              <a:t>contains most</a:t>
            </a:r>
            <a:r>
              <a:rPr lang="en-CA" sz="2798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798" smtClean="0">
                <a:solidFill>
                  <a:srgbClr val="000000"/>
                </a:solidFill>
                <a:latin typeface="Times New Roman"/>
              </a:rPr>
            </a:br>
            <a:r>
              <a:rPr lang="en-CA" sz="2798" smtClean="0">
                <a:solidFill>
                  <a:srgbClr val="FFFFFF"/>
                </a:solidFill>
                <a:latin typeface="Book Antiqua"/>
                <a:cs typeface="Book Antiqua"/>
              </a:rPr>
              <a:t>accessed/ used commands. (shortcut). It is</a:t>
            </a:r>
          </a:p>
          <a:p>
            <a:pPr>
              <a:lnSpc>
                <a:spcPts val="3350"/>
              </a:lnSpc>
            </a:pPr>
            <a:endParaRPr lang="en-CA" sz="2798">
              <a:solidFill>
                <a:srgbClr val="000000"/>
              </a:solidFill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092200" y="5638800"/>
            <a:ext cx="7937500" cy="571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00"/>
              </a:lnSpc>
            </a:pPr>
            <a:r>
              <a:rPr lang="en-CA" sz="2795" smtClean="0">
                <a:solidFill>
                  <a:srgbClr val="FFFFFF"/>
                </a:solidFill>
                <a:latin typeface="Book Antiqua"/>
                <a:cs typeface="Book Antiqua"/>
              </a:rPr>
              <a:t>customizable (change location, add/remove</a:t>
            </a:r>
          </a:p>
          <a:p>
            <a:pPr>
              <a:lnSpc>
                <a:spcPts val="3220"/>
              </a:lnSpc>
            </a:pPr>
            <a:endParaRPr lang="en-CA" sz="2795">
              <a:solidFill>
                <a:srgbClr val="000000"/>
              </a:solidFill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092200" y="6070600"/>
            <a:ext cx="7937500" cy="571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00"/>
              </a:lnSpc>
            </a:pPr>
            <a:r>
              <a:rPr lang="en-CA" sz="2795" smtClean="0">
                <a:solidFill>
                  <a:srgbClr val="FFFFFF"/>
                </a:solidFill>
                <a:latin typeface="Book Antiqua"/>
                <a:cs typeface="Book Antiqua"/>
              </a:rPr>
              <a:t>commands)</a:t>
            </a:r>
          </a:p>
          <a:p>
            <a:pPr>
              <a:lnSpc>
                <a:spcPts val="3220"/>
              </a:lnSpc>
            </a:pPr>
            <a:endParaRPr lang="en-CA" sz="2795">
              <a:solidFill>
                <a:srgbClr val="000000"/>
              </a:solidFill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3530600" y="6553200"/>
            <a:ext cx="5499100" cy="254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CA" sz="1200" smtClean="0">
                <a:solidFill>
                  <a:srgbClr val="C7C7C7"/>
                </a:solidFill>
                <a:latin typeface="Arial"/>
                <a:cs typeface="Arial"/>
              </a:rPr>
              <a:t>CSC 1100 - Computer Literacy</a:t>
            </a:r>
          </a:p>
          <a:p>
            <a:pPr>
              <a:lnSpc>
                <a:spcPts val="1380"/>
              </a:lnSpc>
            </a:pPr>
            <a:endParaRPr lang="en-CA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45300"/>
          </a:xfrm>
          <a:prstGeom prst="rect">
            <a:avLst/>
          </a:prstGeom>
        </p:spPr>
      </p:pic>
      <p:sp>
        <p:nvSpPr>
          <p:cNvPr id="7" name="TextBox 2"/>
          <p:cNvSpPr txBox="1"/>
          <p:nvPr/>
        </p:nvSpPr>
        <p:spPr>
          <a:xfrm>
            <a:off x="685800" y="1612900"/>
            <a:ext cx="8458200" cy="990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400"/>
              </a:lnSpc>
              <a:tabLst>
                <a:tab pos="406400" algn="l"/>
              </a:tabLst>
            </a:pPr>
            <a:r>
              <a:rPr lang="en-CA" sz="1823" smtClean="0">
                <a:solidFill>
                  <a:srgbClr val="FAFAFA"/>
                </a:solidFill>
                <a:latin typeface="Arial Unicode MS"/>
                <a:cs typeface="Arial Unicode MS"/>
              </a:rPr>
              <a:t></a:t>
            </a:r>
            <a:r>
              <a:rPr lang="en-CA" sz="2808" b="1" smtClean="0">
                <a:solidFill>
                  <a:srgbClr val="FF0000"/>
                </a:solidFill>
                <a:latin typeface="Book Antiqua Bold"/>
                <a:cs typeface="Book Antiqua Bold"/>
              </a:rPr>
              <a:t>  Mini Toolbar</a:t>
            </a:r>
            <a:r>
              <a:rPr lang="en-CA" sz="2808" b="1" smtClean="0">
                <a:solidFill>
                  <a:srgbClr val="FFFFFF"/>
                </a:solidFill>
                <a:latin typeface="Book Antiqua Bold"/>
                <a:cs typeface="Book Antiqua Bold"/>
              </a:rPr>
              <a:t>: </a:t>
            </a:r>
            <a:r>
              <a:rPr lang="en-CA" sz="2798" smtClean="0">
                <a:solidFill>
                  <a:srgbClr val="FFFFFF"/>
                </a:solidFill>
                <a:latin typeface="Book Antiqua"/>
                <a:cs typeface="Book Antiqua"/>
              </a:rPr>
              <a:t>appears whenever a text is</a:t>
            </a:r>
            <a:r>
              <a:rPr lang="en-CA" sz="2795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795" smtClean="0">
                <a:solidFill>
                  <a:srgbClr val="000000"/>
                </a:solidFill>
                <a:latin typeface="Times New Roman"/>
              </a:rPr>
            </a:br>
            <a:r>
              <a:rPr lang="en-CA" sz="2795" smtClean="0">
                <a:solidFill>
                  <a:srgbClr val="FFFFFF"/>
                </a:solidFill>
                <a:latin typeface="Book Antiqua"/>
                <a:cs typeface="Book Antiqua"/>
              </a:rPr>
              <a:t>	selected Or when you right click</a:t>
            </a:r>
          </a:p>
          <a:p>
            <a:pPr>
              <a:lnSpc>
                <a:spcPts val="3400"/>
              </a:lnSpc>
            </a:pPr>
            <a:endParaRPr lang="en-CA" sz="2795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381000" y="3657600"/>
            <a:ext cx="8458200" cy="1269578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300"/>
              </a:lnSpc>
              <a:tabLst>
                <a:tab pos="406400" algn="l"/>
              </a:tabLst>
            </a:pPr>
            <a:r>
              <a:rPr lang="en-CA" sz="1823" dirty="0" smtClean="0">
                <a:solidFill>
                  <a:srgbClr val="FAFAFA"/>
                </a:solidFill>
                <a:latin typeface="Arial Unicode MS"/>
                <a:cs typeface="Arial Unicode MS"/>
              </a:rPr>
              <a:t></a:t>
            </a:r>
            <a:r>
              <a:rPr lang="en-CA" sz="2805" b="1" dirty="0" smtClean="0">
                <a:solidFill>
                  <a:srgbClr val="FFFFFF"/>
                </a:solidFill>
                <a:latin typeface="Book Antiqua Bold"/>
                <a:cs typeface="Book Antiqua Bold"/>
              </a:rPr>
              <a:t>  Navigation</a:t>
            </a:r>
            <a:r>
              <a:rPr lang="en-CA" sz="2795" dirty="0" smtClean="0">
                <a:solidFill>
                  <a:srgbClr val="FFFFFF"/>
                </a:solidFill>
                <a:latin typeface="Book Antiqua"/>
                <a:cs typeface="Book Antiqua"/>
              </a:rPr>
              <a:t>: once you open a document you</a:t>
            </a:r>
            <a:r>
              <a:rPr lang="en-CA" sz="2798" dirty="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798" dirty="0" smtClean="0">
                <a:solidFill>
                  <a:srgbClr val="000000"/>
                </a:solidFill>
                <a:latin typeface="Times New Roman"/>
              </a:rPr>
            </a:br>
            <a:r>
              <a:rPr lang="en-CA" sz="2798" dirty="0" smtClean="0">
                <a:solidFill>
                  <a:srgbClr val="FFFFFF"/>
                </a:solidFill>
                <a:latin typeface="Book Antiqua"/>
                <a:cs typeface="Book Antiqua"/>
              </a:rPr>
              <a:t>	will need to navigate through it. Use the slide</a:t>
            </a:r>
          </a:p>
          <a:p>
            <a:pPr>
              <a:lnSpc>
                <a:spcPts val="3300"/>
              </a:lnSpc>
            </a:pPr>
            <a:endParaRPr lang="en-CA" sz="2798" dirty="0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092200" y="4445000"/>
            <a:ext cx="8051800" cy="508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20"/>
              </a:lnSpc>
            </a:pPr>
            <a:r>
              <a:rPr lang="en-CA" sz="2795" dirty="0" smtClean="0">
                <a:solidFill>
                  <a:srgbClr val="FFFFFF"/>
                </a:solidFill>
                <a:latin typeface="Book Antiqua"/>
                <a:cs typeface="Book Antiqua"/>
              </a:rPr>
              <a:t>tab or the scroll bar.</a:t>
            </a:r>
          </a:p>
          <a:p>
            <a:pPr>
              <a:lnSpc>
                <a:spcPts val="3220"/>
              </a:lnSpc>
            </a:pPr>
            <a:endParaRPr lang="en-CA" sz="2795" dirty="0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457200" y="5181600"/>
            <a:ext cx="8458200" cy="990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400"/>
              </a:lnSpc>
              <a:tabLst>
                <a:tab pos="406400" algn="l"/>
              </a:tabLst>
            </a:pPr>
            <a:r>
              <a:rPr lang="en-CA" sz="1823" dirty="0" smtClean="0">
                <a:solidFill>
                  <a:srgbClr val="FAFAFA"/>
                </a:solidFill>
                <a:latin typeface="Arial Unicode MS"/>
                <a:cs typeface="Arial Unicode MS"/>
              </a:rPr>
              <a:t></a:t>
            </a:r>
            <a:r>
              <a:rPr lang="en-CA" sz="2795" dirty="0" smtClean="0">
                <a:solidFill>
                  <a:srgbClr val="FFFFFF"/>
                </a:solidFill>
                <a:latin typeface="Book Antiqua"/>
                <a:cs typeface="Book Antiqua"/>
              </a:rPr>
              <a:t>  As you navigate you can have different views</a:t>
            </a:r>
            <a:r>
              <a:rPr lang="en-CA" sz="2798" dirty="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798" dirty="0" smtClean="0">
                <a:solidFill>
                  <a:srgbClr val="000000"/>
                </a:solidFill>
                <a:latin typeface="Times New Roman"/>
              </a:rPr>
            </a:br>
            <a:r>
              <a:rPr lang="en-CA" sz="2798" dirty="0" smtClean="0">
                <a:solidFill>
                  <a:srgbClr val="FFFFFF"/>
                </a:solidFill>
                <a:latin typeface="Book Antiqua"/>
                <a:cs typeface="Book Antiqua"/>
              </a:rPr>
              <a:t>	of your presentation.</a:t>
            </a:r>
          </a:p>
          <a:p>
            <a:pPr>
              <a:lnSpc>
                <a:spcPts val="3400"/>
              </a:lnSpc>
            </a:pPr>
            <a:endParaRPr lang="en-CA" sz="2798" dirty="0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3530600" y="6553200"/>
            <a:ext cx="5613400" cy="228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200" smtClean="0">
                <a:solidFill>
                  <a:srgbClr val="C7C7C7"/>
                </a:solidFill>
                <a:latin typeface="Arial"/>
                <a:cs typeface="Arial"/>
              </a:rPr>
              <a:t>CSC 1100 - Computer Literacy</a:t>
            </a:r>
          </a:p>
          <a:p>
            <a:pPr>
              <a:lnSpc>
                <a:spcPts val="1380"/>
              </a:lnSpc>
            </a:pPr>
            <a:endParaRPr lang="en-CA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67</TotalTime>
  <Words>1753</Words>
  <Application>Microsoft Office PowerPoint</Application>
  <PresentationFormat>On-screen Show (4:3)</PresentationFormat>
  <Paragraphs>252</Paragraphs>
  <Slides>37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7" baseType="lpstr">
      <vt:lpstr>Arial Unicode MS</vt:lpstr>
      <vt:lpstr>Arial</vt:lpstr>
      <vt:lpstr>Book Antiqua</vt:lpstr>
      <vt:lpstr>Book Antiqua Bold</vt:lpstr>
      <vt:lpstr>Calibri</vt:lpstr>
      <vt:lpstr>Franklin Gothic Book</vt:lpstr>
      <vt:lpstr>Perpetua</vt:lpstr>
      <vt:lpstr>Times New Roman</vt:lpstr>
      <vt:lpstr>Wingdings 2</vt:lpstr>
      <vt:lpstr>Equity</vt:lpstr>
      <vt:lpstr>Introduction to MS PowerPoint 2007 </vt:lpstr>
      <vt:lpstr>Objectives </vt:lpstr>
      <vt:lpstr>Ms PowerPoint </vt:lpstr>
      <vt:lpstr>Ms PowerPoint</vt:lpstr>
      <vt:lpstr>Creating a presentation</vt:lpstr>
      <vt:lpstr>Methods of running a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Selecting, Adding &amp; Deleting slides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MS PowerPoint 2007</dc:title>
  <dc:creator>Flavia</dc:creator>
  <cp:lastModifiedBy>T.Lawrence</cp:lastModifiedBy>
  <cp:revision>3</cp:revision>
  <dcterms:created xsi:type="dcterms:W3CDTF">2013-11-25T09:02:00Z</dcterms:created>
  <dcterms:modified xsi:type="dcterms:W3CDTF">2016-04-27T13:43:44Z</dcterms:modified>
</cp:coreProperties>
</file>