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321" r:id="rId2"/>
    <p:sldId id="450" r:id="rId3"/>
    <p:sldId id="347" r:id="rId4"/>
    <p:sldId id="328" r:id="rId5"/>
    <p:sldId id="462" r:id="rId6"/>
    <p:sldId id="473" r:id="rId7"/>
    <p:sldId id="475" r:id="rId8"/>
    <p:sldId id="476" r:id="rId9"/>
    <p:sldId id="478" r:id="rId10"/>
    <p:sldId id="482" r:id="rId11"/>
    <p:sldId id="487" r:id="rId12"/>
    <p:sldId id="489" r:id="rId13"/>
    <p:sldId id="493" r:id="rId14"/>
    <p:sldId id="503" r:id="rId15"/>
    <p:sldId id="497" r:id="rId16"/>
    <p:sldId id="498" r:id="rId17"/>
    <p:sldId id="499" r:id="rId18"/>
    <p:sldId id="507" r:id="rId19"/>
    <p:sldId id="500" r:id="rId20"/>
    <p:sldId id="502" r:id="rId21"/>
    <p:sldId id="510" r:id="rId22"/>
    <p:sldId id="495" r:id="rId23"/>
    <p:sldId id="513" r:id="rId24"/>
    <p:sldId id="521" r:id="rId25"/>
    <p:sldId id="522" r:id="rId26"/>
    <p:sldId id="524" r:id="rId27"/>
    <p:sldId id="519" r:id="rId28"/>
    <p:sldId id="514" r:id="rId29"/>
    <p:sldId id="527" r:id="rId30"/>
    <p:sldId id="528" r:id="rId31"/>
    <p:sldId id="529" r:id="rId32"/>
    <p:sldId id="530" r:id="rId33"/>
    <p:sldId id="531" r:id="rId34"/>
    <p:sldId id="533" r:id="rId35"/>
    <p:sldId id="534" r:id="rId36"/>
    <p:sldId id="535" r:id="rId37"/>
    <p:sldId id="536" r:id="rId38"/>
    <p:sldId id="537" r:id="rId39"/>
    <p:sldId id="539" r:id="rId40"/>
    <p:sldId id="541" r:id="rId41"/>
    <p:sldId id="542" r:id="rId42"/>
    <p:sldId id="543" r:id="rId43"/>
    <p:sldId id="544" r:id="rId44"/>
    <p:sldId id="545" r:id="rId45"/>
    <p:sldId id="547" r:id="rId46"/>
    <p:sldId id="548" r:id="rId47"/>
    <p:sldId id="549" r:id="rId48"/>
    <p:sldId id="550" r:id="rId49"/>
    <p:sldId id="552" r:id="rId50"/>
    <p:sldId id="553" r:id="rId51"/>
    <p:sldId id="554" r:id="rId52"/>
    <p:sldId id="555" r:id="rId53"/>
    <p:sldId id="556" r:id="rId54"/>
    <p:sldId id="557" r:id="rId55"/>
    <p:sldId id="560" r:id="rId56"/>
    <p:sldId id="561" r:id="rId57"/>
    <p:sldId id="564" r:id="rId58"/>
    <p:sldId id="565" r:id="rId59"/>
    <p:sldId id="566" r:id="rId6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F16E94-8224-4B1E-887B-6117E7ABD416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324D09-105B-411F-81A0-082A24C4A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605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23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9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82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50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58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08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00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23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021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18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3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FDF7-69C7-4E42-8169-05E3C00C93DE}" type="datetimeFigureOut">
              <a:rPr lang="en-US" smtClean="0"/>
              <a:pPr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B1411-6A33-4A95-9246-226BC7F2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9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CHEMICAL ENGINEERING ECONOMICS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Sept </a:t>
            </a:r>
            <a:r>
              <a:rPr lang="en-US" b="1" smtClean="0">
                <a:solidFill>
                  <a:srgbClr val="FF0000"/>
                </a:solidFill>
              </a:rPr>
              <a:t>2021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Dr. William Wanasolo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(Chemical and Process Engineering)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9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Factors of Production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Autofit/>
          </a:bodyPr>
          <a:lstStyle/>
          <a:p>
            <a:r>
              <a:rPr lang="en-US" sz="3400" dirty="0" smtClean="0"/>
              <a:t>These </a:t>
            </a:r>
            <a:r>
              <a:rPr lang="en-US" sz="3400" dirty="0"/>
              <a:t>are inputs used in the production process. </a:t>
            </a:r>
            <a:endParaRPr lang="en-US" sz="3400" dirty="0" smtClean="0"/>
          </a:p>
          <a:p>
            <a:r>
              <a:rPr lang="en-US" sz="3400" dirty="0" smtClean="0"/>
              <a:t>They </a:t>
            </a:r>
            <a:r>
              <a:rPr lang="en-US" sz="3400" dirty="0"/>
              <a:t>include primary factors of land, capital, labor, energy, materials and machinery; and entrepreneurship. </a:t>
            </a:r>
            <a:endParaRPr lang="en-US" sz="3400" dirty="0" smtClean="0"/>
          </a:p>
          <a:p>
            <a:r>
              <a:rPr lang="en-US" sz="3400" dirty="0"/>
              <a:t>Economic efficiency is how well a given production process generates desired outputs. </a:t>
            </a:r>
          </a:p>
          <a:p>
            <a:r>
              <a:rPr lang="en-US" sz="3400" dirty="0"/>
              <a:t>Efficiency is improved if more output is generated without changing inputs, i.e., less non-conformity. </a:t>
            </a:r>
          </a:p>
        </p:txBody>
      </p:sp>
    </p:spTree>
    <p:extLst>
      <p:ext uri="{BB962C8B-B14F-4D97-AF65-F5344CB8AC3E}">
        <p14:creationId xmlns:p14="http://schemas.microsoft.com/office/powerpoint/2010/main" xmlns="" val="174735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02824" cy="579350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Production efficiency is maximizing output for a given total inputs avoiding waste. </a:t>
            </a:r>
          </a:p>
          <a:p>
            <a:r>
              <a:rPr lang="en-US" sz="3600" dirty="0"/>
              <a:t>The ultimate goal of a chemical </a:t>
            </a:r>
            <a:r>
              <a:rPr lang="en-US" sz="3600" dirty="0" smtClean="0"/>
              <a:t>engineer/industrial  chemist is </a:t>
            </a:r>
            <a:r>
              <a:rPr lang="en-US" sz="3600" dirty="0"/>
              <a:t>to maximize production efficiency. </a:t>
            </a:r>
          </a:p>
          <a:p>
            <a:r>
              <a:rPr lang="en-US" sz="3600" dirty="0" smtClean="0"/>
              <a:t>Therefore</a:t>
            </a:r>
            <a:r>
              <a:rPr lang="en-US" sz="3600" dirty="0"/>
              <a:t>, study of economics principles enables a chemical engineer to maximize profits. </a:t>
            </a:r>
            <a:endParaRPr lang="en-US" sz="3600" dirty="0" smtClean="0"/>
          </a:p>
          <a:p>
            <a:r>
              <a:rPr lang="en-US" sz="3600" dirty="0" smtClean="0"/>
              <a:t>Chemical </a:t>
            </a:r>
            <a:r>
              <a:rPr lang="en-US" sz="3600" dirty="0"/>
              <a:t>engineering profession is an economic venture.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3025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Economic </a:t>
            </a:r>
            <a:r>
              <a:rPr lang="en-US" sz="4000" b="1" dirty="0" smtClean="0">
                <a:solidFill>
                  <a:srgbClr val="00B050"/>
                </a:solidFill>
              </a:rPr>
              <a:t>Growth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64488" cy="4929411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increase in market value of goods and services </a:t>
            </a:r>
            <a:r>
              <a:rPr lang="en-US" dirty="0" smtClean="0"/>
              <a:t>over </a:t>
            </a:r>
            <a:r>
              <a:rPr lang="en-US" dirty="0"/>
              <a:t>a given time. </a:t>
            </a:r>
            <a:endParaRPr lang="en-US" dirty="0" smtClean="0"/>
          </a:p>
          <a:p>
            <a:r>
              <a:rPr lang="en-US" dirty="0" smtClean="0"/>
              <a:t>Economic </a:t>
            </a:r>
            <a:r>
              <a:rPr lang="en-US" dirty="0"/>
              <a:t>growth is generally growth of productivity. </a:t>
            </a:r>
            <a:endParaRPr lang="en-US" dirty="0" smtClean="0"/>
          </a:p>
          <a:p>
            <a:r>
              <a:rPr lang="en-US" dirty="0"/>
              <a:t>Economic growth has potential to alleviate poverty due to increase in productivity. </a:t>
            </a:r>
          </a:p>
          <a:p>
            <a:r>
              <a:rPr lang="en-US" dirty="0"/>
              <a:t>The market value is shown by the price of the commodity and determined by the demand and supply dynamics of the commodity or service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75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Demand and Supply </a:t>
            </a:r>
            <a:r>
              <a:rPr lang="en-US" sz="4000" b="1" dirty="0" smtClean="0">
                <a:solidFill>
                  <a:srgbClr val="00B050"/>
                </a:solidFill>
              </a:rPr>
              <a:t>Dynamics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</a:t>
            </a:r>
            <a:r>
              <a:rPr lang="en-US" sz="3600" dirty="0"/>
              <a:t>is the description of how prices vary as a result of the balance between production (supply) and consumption (demand).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price of goods and services is depended on two major factors: supply (quantity produced) and demand (quantity purchased). </a:t>
            </a:r>
            <a:endParaRPr lang="en-US" sz="3600" dirty="0" smtClean="0"/>
          </a:p>
          <a:p>
            <a:r>
              <a:rPr lang="en-US" sz="3600" dirty="0"/>
              <a:t>Price determines the quantity produced and the level of consumption. 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4967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048672"/>
          </a:xfrm>
        </p:spPr>
        <p:txBody>
          <a:bodyPr>
            <a:noAutofit/>
          </a:bodyPr>
          <a:lstStyle/>
          <a:p>
            <a:r>
              <a:rPr lang="en-US" sz="3600" dirty="0"/>
              <a:t>Individual consumers select the most preferred quantity of each </a:t>
            </a:r>
            <a:r>
              <a:rPr lang="en-US" sz="3600" dirty="0" smtClean="0"/>
              <a:t>good depending </a:t>
            </a:r>
            <a:r>
              <a:rPr lang="en-US" sz="3600" dirty="0"/>
              <a:t>on level of income, price, taste, quality, substitutes or alternatives, etc. </a:t>
            </a:r>
          </a:p>
          <a:p>
            <a:r>
              <a:rPr lang="en-US" sz="3600" dirty="0"/>
              <a:t>These factors are constraints on demand.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law of demand states that the price of goods/services and quantity demanded in a given market are inversely related. </a:t>
            </a:r>
          </a:p>
          <a:p>
            <a:r>
              <a:rPr lang="en-US" sz="3600" dirty="0" smtClean="0"/>
              <a:t>The higher the price, the less of it consumers would be prepared to purchase, other factors remaining constant.</a:t>
            </a:r>
          </a:p>
        </p:txBody>
      </p:sp>
    </p:spTree>
    <p:extLst>
      <p:ext uri="{BB962C8B-B14F-4D97-AF65-F5344CB8AC3E}">
        <p14:creationId xmlns:p14="http://schemas.microsoft.com/office/powerpoint/2010/main" xmlns="" val="2094190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57214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the price falls, more of the consumers move to purchase it. </a:t>
            </a:r>
          </a:p>
          <a:p>
            <a:r>
              <a:rPr lang="en-US" sz="3600" dirty="0" smtClean="0"/>
              <a:t>Therefore</a:t>
            </a:r>
            <a:r>
              <a:rPr lang="en-US" sz="3600" dirty="0"/>
              <a:t>, price decline changes demand positively. </a:t>
            </a:r>
          </a:p>
          <a:p>
            <a:r>
              <a:rPr lang="en-US" sz="3600" dirty="0" smtClean="0"/>
              <a:t>Change </a:t>
            </a:r>
            <a:r>
              <a:rPr lang="en-US" sz="3600" dirty="0"/>
              <a:t>in other factors such as level of income changes the demand consumers, i.e., increase in income shifts the demand curve outward relative to the origin  </a:t>
            </a:r>
          </a:p>
        </p:txBody>
      </p:sp>
    </p:spTree>
    <p:extLst>
      <p:ext uri="{BB962C8B-B14F-4D97-AF65-F5344CB8AC3E}">
        <p14:creationId xmlns:p14="http://schemas.microsoft.com/office/powerpoint/2010/main" xmlns="" val="2807776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Demand </a:t>
            </a:r>
            <a:r>
              <a:rPr lang="en-US" sz="4000" b="1" dirty="0" smtClean="0">
                <a:solidFill>
                  <a:srgbClr val="00B050"/>
                </a:solidFill>
              </a:rPr>
              <a:t>Curve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4992" y="1124744"/>
            <a:ext cx="73194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7776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Supply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92480" cy="5544616"/>
          </a:xfrm>
        </p:spPr>
        <p:txBody>
          <a:bodyPr>
            <a:noAutofit/>
          </a:bodyPr>
          <a:lstStyle/>
          <a:p>
            <a:r>
              <a:rPr lang="en-US" sz="3400" dirty="0"/>
              <a:t>Supply is a relationship between the price of a commodity and the quantity available on market (production) for sale at that price</a:t>
            </a:r>
            <a:r>
              <a:rPr lang="en-US" sz="3400" dirty="0" smtClean="0"/>
              <a:t>.</a:t>
            </a:r>
          </a:p>
          <a:p>
            <a:r>
              <a:rPr lang="en-US" sz="3400" dirty="0"/>
              <a:t>The price of a commodity affects supply positively, other factors of cost of supply, price of substitutes, technology applied, etc., affecting production are assumed to be kept constant</a:t>
            </a:r>
            <a:r>
              <a:rPr lang="en-US" sz="3400" dirty="0" smtClean="0"/>
              <a:t>.</a:t>
            </a:r>
          </a:p>
          <a:p>
            <a:r>
              <a:rPr lang="en-US" sz="3400" dirty="0"/>
              <a:t>The higher the price at which a commodity can be sold the more of it the supplier will produce. </a:t>
            </a:r>
            <a:r>
              <a:rPr lang="en-US" sz="3400" dirty="0" smtClean="0"/>
              <a:t> </a:t>
            </a:r>
            <a:endParaRPr lang="en-US" sz="3400" dirty="0"/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07776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649491"/>
          </a:xfrm>
        </p:spPr>
        <p:txBody>
          <a:bodyPr>
            <a:normAutofit/>
          </a:bodyPr>
          <a:lstStyle/>
          <a:p>
            <a:r>
              <a:rPr lang="en-US" sz="3600" dirty="0"/>
              <a:t>High market prices make possible to increase production. </a:t>
            </a:r>
          </a:p>
          <a:p>
            <a:r>
              <a:rPr lang="en-US" sz="3600" dirty="0" smtClean="0"/>
              <a:t>Change </a:t>
            </a:r>
            <a:r>
              <a:rPr lang="en-US" sz="3600" dirty="0"/>
              <a:t>in production costs can shift the supply curve in the same was the demand curve is shifted.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law of supply states that a rise in price will result in an increase in supply and vice versa.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642371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742112" cy="598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77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Course Outline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Introduction</a:t>
            </a:r>
            <a:endParaRPr lang="en-US" dirty="0"/>
          </a:p>
          <a:p>
            <a:pPr lvl="0"/>
            <a:r>
              <a:rPr lang="en-US" b="1" dirty="0" smtClean="0"/>
              <a:t>Basic:</a:t>
            </a:r>
            <a:r>
              <a:rPr lang="en-US" dirty="0" smtClean="0"/>
              <a:t> Production; Economic growth; Demand </a:t>
            </a:r>
            <a:r>
              <a:rPr lang="en-US" dirty="0"/>
              <a:t>and supply </a:t>
            </a:r>
            <a:r>
              <a:rPr lang="en-US" dirty="0" smtClean="0"/>
              <a:t>theory</a:t>
            </a:r>
          </a:p>
          <a:p>
            <a:pPr lvl="0"/>
            <a:r>
              <a:rPr lang="en-US" b="1" dirty="0" smtClean="0"/>
              <a:t>Investment Costs:</a:t>
            </a:r>
            <a:r>
              <a:rPr lang="en-US" dirty="0" smtClean="0"/>
              <a:t> Types </a:t>
            </a:r>
            <a:r>
              <a:rPr lang="en-US" dirty="0"/>
              <a:t>of </a:t>
            </a:r>
            <a:r>
              <a:rPr lang="en-US" dirty="0" smtClean="0"/>
              <a:t>costs; Cost </a:t>
            </a:r>
            <a:r>
              <a:rPr lang="en-US" dirty="0"/>
              <a:t>estimation</a:t>
            </a:r>
          </a:p>
          <a:p>
            <a:pPr lvl="0"/>
            <a:r>
              <a:rPr lang="en-US" b="1" dirty="0"/>
              <a:t>Profitability </a:t>
            </a:r>
            <a:r>
              <a:rPr lang="en-US" b="1" dirty="0" smtClean="0"/>
              <a:t>analysis:</a:t>
            </a:r>
            <a:r>
              <a:rPr lang="en-US" dirty="0" smtClean="0"/>
              <a:t> NPV; PBP; IRR; ARR</a:t>
            </a:r>
          </a:p>
          <a:p>
            <a:pPr lvl="0"/>
            <a:r>
              <a:rPr lang="en-US" dirty="0"/>
              <a:t>Project evaluation allowing for </a:t>
            </a:r>
            <a:r>
              <a:rPr lang="en-US" dirty="0" smtClean="0"/>
              <a:t>taxation: Depreciation; Straight </a:t>
            </a:r>
            <a:r>
              <a:rPr lang="en-US" dirty="0"/>
              <a:t>line </a:t>
            </a:r>
            <a:r>
              <a:rPr lang="en-US" dirty="0" smtClean="0"/>
              <a:t>method; Diminishing </a:t>
            </a:r>
            <a:r>
              <a:rPr lang="en-US" dirty="0"/>
              <a:t>balance </a:t>
            </a:r>
            <a:r>
              <a:rPr lang="en-US" dirty="0" smtClean="0"/>
              <a:t>method; Annuity </a:t>
            </a:r>
            <a:r>
              <a:rPr lang="en-US" dirty="0"/>
              <a:t>method</a:t>
            </a:r>
          </a:p>
          <a:p>
            <a:pPr lvl="0"/>
            <a:r>
              <a:rPr lang="en-US" dirty="0"/>
              <a:t>Cash flow diagrams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0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Equilibrium Price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001419"/>
          </a:xfrm>
        </p:spPr>
        <p:txBody>
          <a:bodyPr>
            <a:normAutofit/>
          </a:bodyPr>
          <a:lstStyle/>
          <a:p>
            <a:r>
              <a:rPr lang="en-US" sz="3600" dirty="0"/>
              <a:t>The intersection of demand and supply curves represent market equilibrium where the quantity produced is equal to the quantity supplied. </a:t>
            </a:r>
            <a:endParaRPr lang="en-US" sz="3600" dirty="0" smtClean="0"/>
          </a:p>
          <a:p>
            <a:r>
              <a:rPr lang="en-US" sz="3600" dirty="0" smtClean="0"/>
              <a:t>Below </a:t>
            </a:r>
            <a:r>
              <a:rPr lang="en-US" sz="3600" dirty="0"/>
              <a:t>equilibrium price there is shortage of quantity supplied compared to the quantity demanded. </a:t>
            </a:r>
            <a:endParaRPr lang="en-US" sz="3600" dirty="0" smtClean="0"/>
          </a:p>
          <a:p>
            <a:r>
              <a:rPr lang="en-US" sz="3600" dirty="0" smtClean="0"/>
              <a:t>This </a:t>
            </a:r>
            <a:r>
              <a:rPr lang="en-US" sz="3600" dirty="0"/>
              <a:t>forces the price upward.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8077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336704"/>
          </a:xfrm>
        </p:spPr>
        <p:txBody>
          <a:bodyPr>
            <a:noAutofit/>
          </a:bodyPr>
          <a:lstStyle/>
          <a:p>
            <a:r>
              <a:rPr lang="en-US" sz="3400" dirty="0"/>
              <a:t>Above equilibrium price, there is a surplus of goods supplied compared to the goods demanded and this forces the price downward. </a:t>
            </a:r>
          </a:p>
          <a:p>
            <a:r>
              <a:rPr lang="en-US" sz="3400" dirty="0" smtClean="0"/>
              <a:t>Therefore</a:t>
            </a:r>
            <a:r>
              <a:rPr lang="en-US" sz="3400" dirty="0"/>
              <a:t>, for a given production and consumption domain the price and quantity will stabilize at the price that makes quantity supplied equal to the </a:t>
            </a:r>
            <a:r>
              <a:rPr lang="en-US" sz="3400" dirty="0" smtClean="0"/>
              <a:t>quantity </a:t>
            </a:r>
            <a:r>
              <a:rPr lang="en-US" sz="3400" dirty="0"/>
              <a:t>consumed, other factors kept constant. </a:t>
            </a:r>
            <a:endParaRPr lang="en-US" sz="3400" dirty="0" smtClean="0"/>
          </a:p>
          <a:p>
            <a:r>
              <a:rPr lang="en-US" sz="3400" dirty="0"/>
              <a:t>Equilibrium price helps to forecast uncertainties in the chemical and process industries.  </a:t>
            </a: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42246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Demand and Supply </a:t>
            </a:r>
            <a:r>
              <a:rPr lang="en-US" sz="4000" b="1" dirty="0" smtClean="0">
                <a:solidFill>
                  <a:srgbClr val="00B050"/>
                </a:solidFill>
              </a:rPr>
              <a:t>Dynamics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41682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67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07901"/>
            <a:ext cx="8784976" cy="536145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process of committing resources to a venture with expectation of capital appreciation, dividends or profits is called investment. </a:t>
            </a:r>
            <a:endParaRPr lang="en-US" sz="3600" dirty="0" smtClean="0"/>
          </a:p>
          <a:p>
            <a:r>
              <a:rPr lang="en-US" sz="3600" dirty="0" smtClean="0"/>
              <a:t>Capital </a:t>
            </a:r>
            <a:r>
              <a:rPr lang="en-US" sz="3600" dirty="0"/>
              <a:t>is the money that is available for investment. </a:t>
            </a:r>
            <a:endParaRPr lang="en-US" sz="3600" dirty="0" smtClean="0"/>
          </a:p>
          <a:p>
            <a:r>
              <a:rPr lang="en-US" sz="3600" dirty="0"/>
              <a:t>Capital is also called investment cost. </a:t>
            </a:r>
          </a:p>
          <a:p>
            <a:r>
              <a:rPr lang="en-US" sz="3600" dirty="0"/>
              <a:t>The total amount of money required to put a project into operation is called capital investment cost.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Investment Cost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5721499"/>
          </a:xfrm>
        </p:spPr>
        <p:txBody>
          <a:bodyPr>
            <a:normAutofit/>
          </a:bodyPr>
          <a:lstStyle/>
          <a:p>
            <a:r>
              <a:rPr lang="en-US" sz="3600" dirty="0"/>
              <a:t>There are two types of costs:  investment costs (also called capital costs or fixed capital) and operational costs. </a:t>
            </a:r>
            <a:endParaRPr lang="en-US" sz="3600" dirty="0" smtClean="0"/>
          </a:p>
          <a:p>
            <a:r>
              <a:rPr lang="en-US" sz="3600" dirty="0" smtClean="0"/>
              <a:t>Investment</a:t>
            </a:r>
            <a:r>
              <a:rPr lang="en-US" sz="3600" b="1" dirty="0" smtClean="0"/>
              <a:t> </a:t>
            </a:r>
            <a:r>
              <a:rPr lang="en-US" sz="3600" dirty="0"/>
              <a:t>costs include: preliminary costs (such as for planning meetings, legal fees, land); construction (e.g., excavation, structures, buildings) and fixed equipment (e.g., machinery, vehicles, lab, etc.).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3765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579350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Operational </a:t>
            </a:r>
            <a:r>
              <a:rPr lang="en-US" sz="3600" dirty="0"/>
              <a:t>costs are the day-to-day costs of production, an amount of funds for inputs and services used in production.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is also called working capital.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sum of all fixed capital investment is known as the total capital investment. </a:t>
            </a:r>
            <a:endParaRPr lang="en-US" sz="3600" dirty="0" smtClean="0"/>
          </a:p>
          <a:p>
            <a:r>
              <a:rPr lang="en-US" sz="3600" dirty="0"/>
              <a:t>Generally, the working capital </a:t>
            </a:r>
            <a:r>
              <a:rPr lang="en-US" sz="3600" dirty="0" smtClean="0"/>
              <a:t>approximates to 10-20</a:t>
            </a:r>
            <a:r>
              <a:rPr lang="en-US" sz="3600" dirty="0"/>
              <a:t>% of the total capital investment. </a:t>
            </a:r>
          </a:p>
          <a:p>
            <a:r>
              <a:rPr lang="en-US" sz="3600" dirty="0"/>
              <a:t>The total operational costs include fixed costs, variable costs and general expenses. </a:t>
            </a:r>
          </a:p>
        </p:txBody>
      </p:sp>
    </p:spTree>
    <p:extLst>
      <p:ext uri="{BB962C8B-B14F-4D97-AF65-F5344CB8AC3E}">
        <p14:creationId xmlns:p14="http://schemas.microsoft.com/office/powerpoint/2010/main" xmlns="" val="13765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>
            <a:noAutofit/>
          </a:bodyPr>
          <a:lstStyle/>
          <a:p>
            <a:r>
              <a:rPr lang="en-US" sz="3400" dirty="0" smtClean="0"/>
              <a:t>Fixed </a:t>
            </a:r>
            <a:r>
              <a:rPr lang="en-US" sz="3400" dirty="0"/>
              <a:t>costs do not change during production period, e.g., land taxes, principal and interest on loans, insurance premiums, salaries, plant administration, etc., </a:t>
            </a:r>
            <a:endParaRPr lang="en-US" sz="3400" dirty="0" smtClean="0"/>
          </a:p>
          <a:p>
            <a:r>
              <a:rPr lang="en-US" sz="3400" dirty="0" smtClean="0"/>
              <a:t>While </a:t>
            </a:r>
            <a:r>
              <a:rPr lang="en-US" sz="3400" dirty="0"/>
              <a:t>variable costs change with production (e.g., </a:t>
            </a:r>
            <a:r>
              <a:rPr lang="en-US" sz="3400" dirty="0" smtClean="0"/>
              <a:t>raw material costs</a:t>
            </a:r>
            <a:r>
              <a:rPr lang="en-US" sz="3400" dirty="0"/>
              <a:t>, utilities, supplies, waste treatment, packaging, etc.). </a:t>
            </a:r>
            <a:endParaRPr lang="en-US" sz="3400" dirty="0" smtClean="0"/>
          </a:p>
          <a:p>
            <a:r>
              <a:rPr lang="en-US" sz="3400" dirty="0"/>
              <a:t>The general expenses corporation sales and marketing, research and development; and recruitment and training.</a:t>
            </a:r>
          </a:p>
          <a:p>
            <a:r>
              <a:rPr lang="en-US" sz="3400" dirty="0"/>
              <a:t>Capital costs can also be divided into direct or indirect costs</a:t>
            </a:r>
            <a:r>
              <a:rPr lang="en-US" sz="3400" dirty="0" smtClean="0"/>
              <a:t>: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13765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Direct Cost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07288" cy="5256584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Purchase </a:t>
            </a:r>
            <a:r>
              <a:rPr lang="en-US" sz="3600" dirty="0"/>
              <a:t>of equipments</a:t>
            </a:r>
          </a:p>
          <a:p>
            <a:pPr lvl="0"/>
            <a:r>
              <a:rPr lang="en-US" sz="3600" dirty="0"/>
              <a:t>Installation of purchased equipment</a:t>
            </a:r>
          </a:p>
          <a:p>
            <a:pPr lvl="0"/>
            <a:r>
              <a:rPr lang="en-US" sz="3600" dirty="0"/>
              <a:t>Instrumentation and control</a:t>
            </a:r>
          </a:p>
          <a:p>
            <a:pPr lvl="0"/>
            <a:r>
              <a:rPr lang="en-US" sz="3600" dirty="0"/>
              <a:t>piping</a:t>
            </a:r>
          </a:p>
          <a:p>
            <a:pPr lvl="0"/>
            <a:r>
              <a:rPr lang="en-US" sz="3600" dirty="0"/>
              <a:t>Electrical equipment and material</a:t>
            </a:r>
          </a:p>
          <a:p>
            <a:pPr lvl="0"/>
            <a:r>
              <a:rPr lang="en-US" sz="3600" dirty="0"/>
              <a:t>Building (including services)</a:t>
            </a:r>
          </a:p>
          <a:p>
            <a:pPr lvl="0"/>
            <a:r>
              <a:rPr lang="en-US" sz="3600" dirty="0"/>
              <a:t>Yard improvement</a:t>
            </a:r>
          </a:p>
          <a:p>
            <a:pPr lvl="0"/>
            <a:r>
              <a:rPr lang="en-US" sz="3600" dirty="0"/>
              <a:t>Land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7659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Engineering </a:t>
            </a:r>
            <a:r>
              <a:rPr lang="en-US" sz="3600" dirty="0"/>
              <a:t>supervision</a:t>
            </a:r>
          </a:p>
          <a:p>
            <a:pPr lvl="0"/>
            <a:r>
              <a:rPr lang="en-US" sz="3600" dirty="0"/>
              <a:t>Construction expenses</a:t>
            </a:r>
          </a:p>
          <a:p>
            <a:pPr lvl="0"/>
            <a:r>
              <a:rPr lang="en-US" sz="3600" dirty="0"/>
              <a:t>Contractor’s fee</a:t>
            </a:r>
          </a:p>
          <a:p>
            <a:pPr lvl="0"/>
            <a:r>
              <a:rPr lang="en-US" sz="3600" dirty="0"/>
              <a:t>Contingency</a:t>
            </a:r>
          </a:p>
          <a:p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Indirect Cost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9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Factors Affecting Profitability of an </a:t>
            </a:r>
            <a:r>
              <a:rPr lang="en-US" b="1" dirty="0" smtClean="0">
                <a:solidFill>
                  <a:srgbClr val="FF0000"/>
                </a:solidFill>
              </a:rPr>
              <a:t>Investment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These </a:t>
            </a:r>
            <a:r>
              <a:rPr lang="en-US" sz="3600" dirty="0"/>
              <a:t>include:</a:t>
            </a:r>
          </a:p>
          <a:p>
            <a:pPr lvl="0"/>
            <a:r>
              <a:rPr lang="en-US" sz="3600" dirty="0"/>
              <a:t>Cost of fixed investment</a:t>
            </a:r>
          </a:p>
          <a:p>
            <a:pPr lvl="0"/>
            <a:r>
              <a:rPr lang="en-US" sz="3600" dirty="0"/>
              <a:t>Working capital</a:t>
            </a:r>
          </a:p>
          <a:p>
            <a:pPr lvl="0"/>
            <a:r>
              <a:rPr lang="en-US" sz="3600" dirty="0"/>
              <a:t>Construction </a:t>
            </a:r>
            <a:r>
              <a:rPr lang="en-US" sz="3600" dirty="0" smtClean="0"/>
              <a:t>period</a:t>
            </a:r>
          </a:p>
          <a:p>
            <a:pPr lvl="0"/>
            <a:r>
              <a:rPr lang="en-US" sz="3600" dirty="0" smtClean="0"/>
              <a:t>Initial startup cost</a:t>
            </a:r>
          </a:p>
          <a:p>
            <a:pPr lvl="0"/>
            <a:r>
              <a:rPr lang="en-US" sz="3600" dirty="0" smtClean="0"/>
              <a:t>Sales volume forecast</a:t>
            </a:r>
          </a:p>
          <a:p>
            <a:pPr lvl="0"/>
            <a:r>
              <a:rPr lang="en-US" sz="3600" dirty="0" smtClean="0"/>
              <a:t>Product price forecast</a:t>
            </a:r>
          </a:p>
          <a:p>
            <a:pPr lvl="0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21085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 hangingPunct="0"/>
            <a:r>
              <a:rPr lang="en-US" b="1" dirty="0" smtClean="0">
                <a:solidFill>
                  <a:srgbClr val="0070C0"/>
                </a:solidFill>
              </a:rPr>
              <a:t>Course Objectives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12568"/>
          </a:xfrm>
        </p:spPr>
        <p:txBody>
          <a:bodyPr>
            <a:normAutofit/>
          </a:bodyPr>
          <a:lstStyle/>
          <a:p>
            <a:pPr marL="0" indent="0" fontAlgn="base" hangingPunct="0">
              <a:buNone/>
            </a:pPr>
            <a:r>
              <a:rPr lang="en-US" dirty="0" smtClean="0"/>
              <a:t>By the end of the course unit, learners will be able to:</a:t>
            </a:r>
          </a:p>
          <a:p>
            <a:pPr fontAlgn="base" hangingPunct="0"/>
            <a:r>
              <a:rPr lang="en-US" dirty="0"/>
              <a:t>Apply economics principles to solve chemical engineering problems. </a:t>
            </a:r>
            <a:endParaRPr lang="en-US" dirty="0" smtClean="0"/>
          </a:p>
          <a:p>
            <a:pPr fontAlgn="base" hangingPunct="0"/>
            <a:r>
              <a:rPr lang="en-US" dirty="0" smtClean="0"/>
              <a:t>Make proper &amp; informed decisions in selection of chemical </a:t>
            </a:r>
            <a:r>
              <a:rPr lang="en-US" dirty="0"/>
              <a:t>engineering projects. </a:t>
            </a:r>
            <a:endParaRPr lang="en-US" dirty="0" smtClean="0"/>
          </a:p>
          <a:p>
            <a:pPr fontAlgn="base" hangingPunct="0"/>
            <a:r>
              <a:rPr lang="en-US" dirty="0" smtClean="0"/>
              <a:t>Improve </a:t>
            </a:r>
            <a:r>
              <a:rPr lang="en-US" dirty="0"/>
              <a:t>the economic value </a:t>
            </a:r>
            <a:r>
              <a:rPr lang="en-US" dirty="0" smtClean="0"/>
              <a:t>of materials and </a:t>
            </a:r>
            <a:r>
              <a:rPr lang="en-US" dirty="0"/>
              <a:t>avoid </a:t>
            </a:r>
            <a:r>
              <a:rPr lang="en-US" dirty="0" smtClean="0"/>
              <a:t>loses.</a:t>
            </a:r>
          </a:p>
          <a:p>
            <a:pPr fontAlgn="base" hangingPunct="0"/>
            <a:r>
              <a:rPr lang="en-US" dirty="0" smtClean="0"/>
              <a:t>Exploit own entrepreneurship potentials  </a:t>
            </a:r>
            <a:endParaRPr lang="en-US" dirty="0"/>
          </a:p>
          <a:p>
            <a:pPr fontAlgn="base" hangingPunct="0"/>
            <a:endParaRPr lang="en-US" dirty="0"/>
          </a:p>
          <a:p>
            <a:pPr fontAlgn="base" hangingPunct="0"/>
            <a:endParaRPr lang="en-US" dirty="0" smtClean="0"/>
          </a:p>
          <a:p>
            <a:pPr fontAlgn="base" hangingPunct="0"/>
            <a:endParaRPr lang="en-US" dirty="0"/>
          </a:p>
          <a:p>
            <a:pPr marL="0" indent="0" fontAlgn="base" hangingPunct="0">
              <a:buNone/>
            </a:pPr>
            <a:endParaRPr lang="en-US" dirty="0" smtClean="0"/>
          </a:p>
          <a:p>
            <a:pPr fontAlgn="base" hangingPunc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0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553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Economic life (project life)</a:t>
            </a:r>
          </a:p>
          <a:p>
            <a:pPr lvl="0"/>
            <a:r>
              <a:rPr lang="en-US" sz="3600" dirty="0" smtClean="0"/>
              <a:t>Depreciation </a:t>
            </a:r>
            <a:r>
              <a:rPr lang="en-US" sz="3600" dirty="0"/>
              <a:t>life</a:t>
            </a:r>
          </a:p>
          <a:p>
            <a:pPr lvl="0"/>
            <a:r>
              <a:rPr lang="en-US" sz="3600" dirty="0"/>
              <a:t>Salvage value</a:t>
            </a:r>
          </a:p>
          <a:p>
            <a:pPr lvl="0"/>
            <a:r>
              <a:rPr lang="en-US" sz="3600" dirty="0"/>
              <a:t>Depreciation </a:t>
            </a:r>
            <a:r>
              <a:rPr lang="en-US" sz="3600" dirty="0" smtClean="0"/>
              <a:t>method</a:t>
            </a:r>
          </a:p>
          <a:p>
            <a:pPr lvl="0"/>
            <a:r>
              <a:rPr lang="en-US" sz="3600" dirty="0" smtClean="0"/>
              <a:t>Minimum acceptable rate of return</a:t>
            </a:r>
          </a:p>
          <a:p>
            <a:pPr lvl="0"/>
            <a:r>
              <a:rPr lang="en-US" sz="3600" dirty="0" smtClean="0"/>
              <a:t>Income tax rate</a:t>
            </a:r>
          </a:p>
          <a:p>
            <a:pPr lvl="0"/>
            <a:r>
              <a:rPr lang="en-US" sz="3600" dirty="0" smtClean="0"/>
              <a:t>Inflation/deflation rate</a:t>
            </a:r>
          </a:p>
          <a:p>
            <a:pPr lvl="0"/>
            <a:r>
              <a:rPr lang="en-US" sz="3600" dirty="0" smtClean="0"/>
              <a:t>Risk</a:t>
            </a:r>
          </a:p>
          <a:p>
            <a:pPr lvl="0"/>
            <a:r>
              <a:rPr lang="en-US" sz="3600" dirty="0" smtClean="0"/>
              <a:t>General business conditions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845589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Cost of </a:t>
            </a:r>
            <a:r>
              <a:rPr lang="en-US" sz="3600" b="1" dirty="0" smtClean="0"/>
              <a:t>Fixed Investment</a:t>
            </a:r>
            <a:endParaRPr lang="en-US" sz="3600" dirty="0"/>
          </a:p>
          <a:p>
            <a:r>
              <a:rPr lang="en-US" sz="3600" dirty="0"/>
              <a:t>This is the most important item to be forecast before an investment decision is made</a:t>
            </a:r>
          </a:p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b="1" dirty="0" smtClean="0"/>
              <a:t>Working Capital</a:t>
            </a:r>
            <a:endParaRPr lang="en-US" sz="3600" dirty="0"/>
          </a:p>
          <a:p>
            <a:r>
              <a:rPr lang="en-US" sz="3600" dirty="0"/>
              <a:t>Extra funds held as cash or liquid investment.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amount of which is a function of production volume and estimated at different production levels </a:t>
            </a:r>
          </a:p>
        </p:txBody>
      </p:sp>
    </p:spTree>
    <p:extLst>
      <p:ext uri="{BB962C8B-B14F-4D97-AF65-F5344CB8AC3E}">
        <p14:creationId xmlns:p14="http://schemas.microsoft.com/office/powerpoint/2010/main" xmlns="" val="2789938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Construction Period</a:t>
            </a:r>
            <a:endParaRPr lang="en-US" sz="3600" dirty="0"/>
          </a:p>
          <a:p>
            <a:r>
              <a:rPr lang="en-US" sz="3600" dirty="0"/>
              <a:t>Every investment in new facilities takes some delay in realization of income </a:t>
            </a:r>
            <a:r>
              <a:rPr lang="en-US" sz="3600" dirty="0" smtClean="0"/>
              <a:t>due </a:t>
            </a:r>
            <a:r>
              <a:rPr lang="en-US" sz="3600" dirty="0"/>
              <a:t>to construction time.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level of delay should be estimated </a:t>
            </a:r>
          </a:p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b="1" dirty="0" smtClean="0"/>
              <a:t>Initial Startup Expense</a:t>
            </a:r>
            <a:endParaRPr lang="en-US" sz="3600" dirty="0"/>
          </a:p>
          <a:p>
            <a:r>
              <a:rPr lang="en-US" sz="3600" dirty="0"/>
              <a:t>During initial operation of a business, the expenses are usually higher than normal and should therefore be </a:t>
            </a:r>
            <a:r>
              <a:rPr lang="en-US" sz="3600" dirty="0" smtClean="0"/>
              <a:t>estimated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64538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Forecast </a:t>
            </a:r>
            <a:r>
              <a:rPr lang="en-US" sz="3600" b="1" dirty="0"/>
              <a:t>of revenue stream over project life</a:t>
            </a:r>
            <a:endParaRPr lang="en-US" sz="3600" dirty="0"/>
          </a:p>
          <a:p>
            <a:r>
              <a:rPr lang="en-US" sz="3600" dirty="0"/>
              <a:t>This is sales volume and product price forecast.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is not primarily an engineering function. </a:t>
            </a:r>
            <a:endParaRPr lang="en-US" sz="3600" dirty="0" smtClean="0"/>
          </a:p>
          <a:p>
            <a:r>
              <a:rPr lang="en-US" sz="3600" dirty="0" smtClean="0"/>
              <a:t>However</a:t>
            </a:r>
            <a:r>
              <a:rPr lang="en-US" sz="3600" dirty="0"/>
              <a:t>, when done they are important in determining the success of an </a:t>
            </a:r>
            <a:r>
              <a:rPr lang="en-US" sz="3600" dirty="0" smtClean="0"/>
              <a:t>investment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27089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Effective depreciation life of depreciable fixed investment</a:t>
            </a:r>
            <a:endParaRPr lang="en-US" sz="3600" dirty="0" smtClean="0"/>
          </a:p>
          <a:p>
            <a:r>
              <a:rPr lang="en-US" sz="3600" dirty="0" smtClean="0"/>
              <a:t>Different investments may have different depreciation lives. </a:t>
            </a:r>
          </a:p>
          <a:p>
            <a:r>
              <a:rPr lang="en-US" sz="3600" dirty="0" smtClean="0"/>
              <a:t>If the allowable depreciation life is different from the project life, cash flows to the project is affected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39874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Salvage </a:t>
            </a:r>
            <a:r>
              <a:rPr lang="en-US" sz="3600" b="1" dirty="0"/>
              <a:t>value</a:t>
            </a:r>
            <a:endParaRPr lang="en-US" sz="3600" dirty="0"/>
          </a:p>
          <a:p>
            <a:r>
              <a:rPr lang="en-US" sz="3600" dirty="0"/>
              <a:t>This is the value realized from equipment or facility at the end of project life. </a:t>
            </a:r>
            <a:endParaRPr lang="en-US" sz="3600" dirty="0" smtClean="0"/>
          </a:p>
          <a:p>
            <a:r>
              <a:rPr lang="en-US" sz="3600" dirty="0" smtClean="0"/>
              <a:t>At </a:t>
            </a:r>
            <a:r>
              <a:rPr lang="en-US" sz="3600" dirty="0"/>
              <a:t>the close of the project or business the facility may be sold to another firm. </a:t>
            </a:r>
            <a:endParaRPr lang="en-US" sz="3600" dirty="0" smtClean="0"/>
          </a:p>
          <a:p>
            <a:r>
              <a:rPr lang="en-US" sz="3600" dirty="0" smtClean="0"/>
              <a:t>Salvage </a:t>
            </a:r>
            <a:r>
              <a:rPr lang="en-US" sz="3600" dirty="0"/>
              <a:t>value is assumed to be zero in profitability </a:t>
            </a:r>
            <a:r>
              <a:rPr lang="en-US" sz="3600" dirty="0" smtClean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281610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Minimum </a:t>
            </a:r>
            <a:r>
              <a:rPr lang="en-US" sz="3600" b="1" dirty="0"/>
              <a:t>acceptable rate of return</a:t>
            </a:r>
            <a:endParaRPr lang="en-US" sz="3600" dirty="0"/>
          </a:p>
          <a:p>
            <a:r>
              <a:rPr lang="en-US" sz="3600" dirty="0"/>
              <a:t>Companies usually have a minimum acceptable rate of return in a range such that variations can be accounted for among different </a:t>
            </a:r>
            <a:r>
              <a:rPr lang="en-US" sz="3600" dirty="0" smtClean="0"/>
              <a:t>projects</a:t>
            </a:r>
          </a:p>
          <a:p>
            <a:r>
              <a:rPr lang="en-US" sz="3600" dirty="0" smtClean="0"/>
              <a:t>Other </a:t>
            </a:r>
            <a:r>
              <a:rPr lang="en-US" sz="3600" dirty="0"/>
              <a:t>factors depend on circumstances that are beyond the chem. Eng. control. </a:t>
            </a:r>
            <a:endParaRPr lang="en-US" sz="3600" dirty="0" smtClean="0"/>
          </a:p>
          <a:p>
            <a:r>
              <a:rPr lang="en-US" sz="3600" dirty="0" smtClean="0"/>
              <a:t>They </a:t>
            </a:r>
            <a:r>
              <a:rPr lang="en-US" sz="3600" dirty="0"/>
              <a:t>include income tax rate, inflation/deflation, risk and general business conditions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4935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Deflation/Inflation</a:t>
            </a:r>
          </a:p>
          <a:p>
            <a:r>
              <a:rPr lang="en-US" sz="3600" dirty="0" smtClean="0"/>
              <a:t>Inflation occurs when price of goods and services rise while deflation is when the price decrease</a:t>
            </a:r>
          </a:p>
          <a:p>
            <a:r>
              <a:rPr lang="en-US" sz="3600" dirty="0" smtClean="0"/>
              <a:t>Inflation occurs when goods/services are in high demand creating a drop in availability. </a:t>
            </a:r>
          </a:p>
          <a:p>
            <a:r>
              <a:rPr lang="en-US" sz="3600" dirty="0" smtClean="0"/>
              <a:t>The manufacturers charge more and consumers are also willing to pay more for the same goods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8318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Deflation occurs when too many goods are in circulation or when there is not enough money in circulation to purchase the goods</a:t>
            </a:r>
          </a:p>
          <a:p>
            <a:r>
              <a:rPr lang="en-US" sz="3600" dirty="0" smtClean="0"/>
              <a:t>Deflation can lead to economic depression while inflation will lead to economic boom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1411-6A33-4A95-9246-226BC7F27C0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06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Time Value of </a:t>
            </a:r>
            <a:r>
              <a:rPr lang="en-US" sz="4000" b="1" dirty="0" smtClean="0">
                <a:solidFill>
                  <a:srgbClr val="FF0000"/>
                </a:solidFill>
              </a:rPr>
              <a:t>Money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</a:t>
            </a:r>
            <a:r>
              <a:rPr lang="en-US" sz="3600" dirty="0"/>
              <a:t>soon as money is available it can be invested so as to earn profits or interest. </a:t>
            </a:r>
            <a:endParaRPr lang="en-US" sz="3600" dirty="0" smtClean="0"/>
          </a:p>
          <a:p>
            <a:r>
              <a:rPr lang="en-US" sz="3600" dirty="0" smtClean="0"/>
              <a:t>For </a:t>
            </a:r>
            <a:r>
              <a:rPr lang="en-US" sz="3600" dirty="0"/>
              <a:t>profitable investment, the sooner cash is earned the earlier it should be invested elsewhere to earn a return. </a:t>
            </a:r>
            <a:endParaRPr lang="en-US" sz="3600" dirty="0" smtClean="0"/>
          </a:p>
          <a:p>
            <a:r>
              <a:rPr lang="en-US" sz="3600" dirty="0" smtClean="0"/>
              <a:t>The converse is true.  The longer money must be invested before it starts earning a profit, the less beneficial the investment is to the owner. 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88444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Delivery and Assessment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Lectures: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Every Thursday 9.00 am </a:t>
            </a:r>
          </a:p>
          <a:p>
            <a:r>
              <a:rPr lang="en-US" b="1" dirty="0" smtClean="0"/>
              <a:t>Assignments </a:t>
            </a:r>
            <a:r>
              <a:rPr lang="en-US" dirty="0" smtClean="0"/>
              <a:t>(15%):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Two assignments given at any time of 	lectures</a:t>
            </a:r>
          </a:p>
          <a:p>
            <a:r>
              <a:rPr lang="en-US" b="1" dirty="0" smtClean="0"/>
              <a:t>Test </a:t>
            </a:r>
            <a:r>
              <a:rPr lang="en-US" dirty="0" smtClean="0"/>
              <a:t>(25%):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One test: Tentative date is during the tenth week: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Exam </a:t>
            </a:r>
            <a:r>
              <a:rPr lang="en-US" dirty="0" smtClean="0"/>
              <a:t>(60%)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26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Autofit/>
              </a:bodyPr>
              <a:lstStyle/>
              <a:p>
                <a:r>
                  <a:rPr lang="en-US" sz="3600" dirty="0" smtClean="0"/>
                  <a:t>Define, present value (PV):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𝑃𝑉</m:t>
                      </m:r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36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  <a:p>
                <a:r>
                  <a:rPr lang="en-US" sz="3600" dirty="0" smtClean="0"/>
                  <a:t>Where</a:t>
                </a:r>
                <a:r>
                  <a:rPr lang="en-US" sz="3600" dirty="0"/>
                  <a:t>: </a:t>
                </a:r>
                <a:r>
                  <a:rPr lang="en-US" sz="3600" dirty="0" smtClean="0"/>
                  <a:t>FV </a:t>
                </a:r>
                <a:r>
                  <a:rPr lang="en-US" sz="3600" dirty="0"/>
                  <a:t>= future value; r = rate and n = number of </a:t>
                </a:r>
                <a:r>
                  <a:rPr lang="en-US" sz="3600" dirty="0" smtClean="0"/>
                  <a:t>years</a:t>
                </a:r>
              </a:p>
              <a:p>
                <a:r>
                  <a:rPr lang="en-US" sz="3600" dirty="0" smtClean="0"/>
                  <a:t>For </a:t>
                </a:r>
                <a:r>
                  <a:rPr lang="en-US" sz="3600" dirty="0"/>
                  <a:t>the same FV, more investment is required at shorter time and less investment is required at longer time</a:t>
                </a:r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 cstate="print"/>
                <a:stretch>
                  <a:fillRect l="-2000" t="-1579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17711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Example:</a:t>
            </a:r>
            <a:r>
              <a:rPr lang="en-US" sz="3600" dirty="0"/>
              <a:t>	</a:t>
            </a:r>
          </a:p>
          <a:p>
            <a:r>
              <a:rPr lang="en-US" sz="3600" dirty="0"/>
              <a:t>Suppose you can get 10% interest on $ 1,000 in one year, i.e. $ 1,000 now is $1,100 a year later, the present value of $ 1100 next year is $ 1000 now.  </a:t>
            </a:r>
            <a:endParaRPr lang="en-US" sz="3600" dirty="0" smtClean="0"/>
          </a:p>
          <a:p>
            <a:r>
              <a:rPr lang="en-US" sz="3600" dirty="0" smtClean="0"/>
              <a:t>Suppose </a:t>
            </a:r>
            <a:r>
              <a:rPr lang="en-US" sz="3600" dirty="0"/>
              <a:t>you are to receive $1000 next year.  </a:t>
            </a:r>
            <a:endParaRPr lang="en-US" sz="3600" dirty="0" smtClean="0"/>
          </a:p>
          <a:p>
            <a:r>
              <a:rPr lang="en-US" sz="3600" dirty="0" smtClean="0"/>
              <a:t>What </a:t>
            </a:r>
            <a:r>
              <a:rPr lang="en-US" sz="3600" dirty="0"/>
              <a:t>is the present value at 10% value?  </a:t>
            </a:r>
          </a:p>
        </p:txBody>
      </p:sp>
    </p:spTree>
    <p:extLst>
      <p:ext uri="{BB962C8B-B14F-4D97-AF65-F5344CB8AC3E}">
        <p14:creationId xmlns:p14="http://schemas.microsoft.com/office/powerpoint/2010/main" xmlns="" val="24837242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 smtClean="0"/>
                  <a:t>Solution: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𝑃𝑉</m:t>
                      </m:r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36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𝑃𝑉</m:t>
                      </m:r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1+0.1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en-US" sz="3600" i="1">
                          <a:latin typeface="Cambria Math"/>
                        </a:rPr>
                        <m:t>=909.09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 cstate="print"/>
                <a:stretch>
                  <a:fillRect l="-2222" t="-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84292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476672"/>
                <a:ext cx="8568952" cy="5904656"/>
              </a:xfrm>
            </p:spPr>
            <p:txBody>
              <a:bodyPr>
                <a:noAutofit/>
              </a:bodyPr>
              <a:lstStyle/>
              <a:p>
                <a:r>
                  <a:rPr lang="en-US" sz="3600" dirty="0" smtClean="0"/>
                  <a:t>If </a:t>
                </a:r>
                <a:r>
                  <a:rPr lang="en-US" sz="3600" dirty="0"/>
                  <a:t>you are to receive $1000 in 2, 3 years, what is the present value: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𝑃𝑉</m:t>
                      </m:r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1.1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600" i="1">
                          <a:latin typeface="Cambria Math"/>
                        </a:rPr>
                        <m:t>=826.446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𝑃𝑉</m:t>
                      </m:r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1.1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3600" i="1">
                          <a:latin typeface="Cambria Math"/>
                        </a:rPr>
                        <m:t>=751.314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𝑃𝑉</m:t>
                      </m:r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1.1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3600" i="1">
                          <a:latin typeface="Cambria Math"/>
                        </a:rPr>
                        <m:t>=683.073</m:t>
                      </m:r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476672"/>
                <a:ext cx="8568952" cy="5904656"/>
              </a:xfrm>
              <a:blipFill rotWithShape="1">
                <a:blip r:embed="rId2" cstate="print"/>
                <a:stretch>
                  <a:fillRect l="-1920" t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346128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Summary 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5859684"/>
              </p:ext>
            </p:extLst>
          </p:nvPr>
        </p:nvGraphicFramePr>
        <p:xfrm>
          <a:off x="533400" y="1219200"/>
          <a:ext cx="7776863" cy="3573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09692"/>
                <a:gridCol w="2759248"/>
                <a:gridCol w="2507923"/>
              </a:tblGrid>
              <a:tr h="76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End of Year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PV (10%)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FV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1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1000.00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909.09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826.45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751.31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683.01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1000</a:t>
                      </a:r>
                      <a:endParaRPr lang="en-US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27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Profitability </a:t>
            </a:r>
            <a:r>
              <a:rPr lang="en-US" sz="4000" b="1" dirty="0" smtClean="0">
                <a:solidFill>
                  <a:srgbClr val="FF0000"/>
                </a:solidFill>
              </a:rPr>
              <a:t>Analysis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06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Approaches </a:t>
            </a:r>
            <a:r>
              <a:rPr lang="en-US" sz="3600" dirty="0"/>
              <a:t>used </a:t>
            </a:r>
            <a:r>
              <a:rPr lang="en-US" sz="3600" dirty="0" smtClean="0"/>
              <a:t>to assess profitability </a:t>
            </a:r>
            <a:r>
              <a:rPr lang="en-US" sz="3600" dirty="0"/>
              <a:t>include: net present value, payback period, return on investment, internal rate of return and accounting rate of return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31051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Net Present </a:t>
            </a:r>
            <a:r>
              <a:rPr lang="en-US" sz="4000" b="1" dirty="0" smtClean="0">
                <a:solidFill>
                  <a:srgbClr val="FF0000"/>
                </a:solidFill>
              </a:rPr>
              <a:t>Value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4096" cy="586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</a:t>
            </a:r>
            <a:r>
              <a:rPr lang="en-US" sz="3600" dirty="0"/>
              <a:t>is the present worth of project revenues less the present worth of costs.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calculates the present value of an investment by using a discounted rate and a series of future payments and income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discount rate can be inflation rate or the interest rate of a competing investment. i.e., it is the comparison of the project value over a given time period to investment in another venture. 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7648448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Money can be invested in any business, start a manufacturing firm, buy fixed assets and sell later, or simply put it in the bank to earn fixed interest rate. </a:t>
            </a:r>
          </a:p>
          <a:p>
            <a:r>
              <a:rPr lang="en-US" sz="3600" dirty="0" smtClean="0"/>
              <a:t>Profitability </a:t>
            </a:r>
            <a:r>
              <a:rPr lang="en-US" sz="3600" dirty="0"/>
              <a:t>of different investments can be analyzed by use of NPV method by applying the same interest rate for each investment.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514542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Example 1</a:t>
                </a:r>
                <a:endParaRPr lang="en-US" dirty="0"/>
              </a:p>
              <a:p>
                <a:r>
                  <a:rPr lang="en-US" dirty="0"/>
                  <a:t>If $ 1,000 is put on fixed account in a bank at 10% interest rate per annum, </a:t>
                </a:r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𝐹𝑉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𝑃𝑉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4525963"/>
              </a:xfrm>
              <a:blipFill rotWithShape="1">
                <a:blip r:embed="rId2" cstate="print"/>
                <a:stretch>
                  <a:fillRect l="-1852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138" y="2349500"/>
            <a:ext cx="8212137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03282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3600" dirty="0"/>
              <a:t>Thus, the present value of $ 1,000 is $ 1,100 next year; $ 1,210 in two years; $ 1,331 in three years, etc.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increment due to interest rate is compounded,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1214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 Books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00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Towler</a:t>
            </a:r>
            <a:r>
              <a:rPr lang="en-US" dirty="0"/>
              <a:t>, G., &amp; </a:t>
            </a:r>
            <a:r>
              <a:rPr lang="en-US" dirty="0" err="1"/>
              <a:t>Sinnott</a:t>
            </a:r>
            <a:r>
              <a:rPr lang="en-US" dirty="0"/>
              <a:t>, R. K. (2012). </a:t>
            </a:r>
            <a:r>
              <a:rPr lang="en-US" i="1" dirty="0"/>
              <a:t>Chemical engineering design: principles, practice and economics of plant and process design</a:t>
            </a:r>
            <a:r>
              <a:rPr lang="en-US" dirty="0"/>
              <a:t>: Elsevier.</a:t>
            </a:r>
          </a:p>
          <a:p>
            <a:r>
              <a:rPr lang="en-US" dirty="0" err="1" smtClean="0"/>
              <a:t>Sinnott</a:t>
            </a:r>
            <a:r>
              <a:rPr lang="en-US" dirty="0"/>
              <a:t>, R. K. (2009). </a:t>
            </a:r>
            <a:r>
              <a:rPr lang="en-US" i="1" dirty="0"/>
              <a:t>Chemical engineering design: SI Edition</a:t>
            </a:r>
            <a:r>
              <a:rPr lang="en-US" dirty="0"/>
              <a:t>: Elsevier</a:t>
            </a:r>
            <a:r>
              <a:rPr lang="en-US" dirty="0" smtClean="0"/>
              <a:t>.</a:t>
            </a:r>
          </a:p>
          <a:p>
            <a:r>
              <a:rPr lang="en-US" dirty="0" err="1"/>
              <a:t>Stankiewicz</a:t>
            </a:r>
            <a:r>
              <a:rPr lang="en-US" dirty="0"/>
              <a:t>, A., &amp; </a:t>
            </a:r>
            <a:r>
              <a:rPr lang="en-US" dirty="0" err="1"/>
              <a:t>Moulijn</a:t>
            </a:r>
            <a:r>
              <a:rPr lang="en-US" dirty="0"/>
              <a:t>, J. A. (2003). </a:t>
            </a:r>
            <a:r>
              <a:rPr lang="en-US" i="1" dirty="0"/>
              <a:t>Re-engineering the chemical processing plant: process intensification</a:t>
            </a:r>
            <a:r>
              <a:rPr lang="en-US" dirty="0"/>
              <a:t>: CRC Press.</a:t>
            </a:r>
          </a:p>
          <a:p>
            <a:r>
              <a:rPr lang="en-US" dirty="0" err="1"/>
              <a:t>Biegler</a:t>
            </a:r>
            <a:r>
              <a:rPr lang="en-US" dirty="0"/>
              <a:t>, L. T., Grossmann, I. E., &amp; Westerberg, A. W. (1997). Systematic methods for chemical process design.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2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381000"/>
            <a:ext cx="8229600" cy="4525963"/>
          </a:xfrm>
          <a:blipFill rotWithShape="1">
            <a:blip r:embed="rId2" cstate="print"/>
            <a:stretch>
              <a:fillRect l="-1704" t="-2551" b="-1326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6988937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533400"/>
            <a:ext cx="8229600" cy="4525963"/>
          </a:xfrm>
          <a:blipFill rotWithShape="1">
            <a:blip r:embed="rId2" cstate="print"/>
            <a:stretch>
              <a:fillRect l="-1704" t="-2513" r="-1704" b="-917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4769750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9887302"/>
              </p:ext>
            </p:extLst>
          </p:nvPr>
        </p:nvGraphicFramePr>
        <p:xfrm>
          <a:off x="533397" y="1556793"/>
          <a:ext cx="7772402" cy="20961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24203"/>
                <a:gridCol w="2018021"/>
                <a:gridCol w="2630178"/>
              </a:tblGrid>
              <a:tr h="554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PV ($)</a:t>
                      </a:r>
                      <a:endParaRPr lang="en-US" sz="3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FV ($)</a:t>
                      </a:r>
                      <a:endParaRPr lang="en-US" sz="3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Colleague</a:t>
                      </a:r>
                      <a:endParaRPr lang="en-US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1,000.00</a:t>
                      </a:r>
                      <a:endParaRPr lang="en-US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1,140</a:t>
                      </a:r>
                      <a:endParaRPr lang="en-US" sz="3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Fixed deposit</a:t>
                      </a:r>
                      <a:endParaRPr lang="en-US" sz="3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1,140</a:t>
                      </a:r>
                      <a:endParaRPr lang="en-US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32940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dirty="0"/>
              <a:t>Net present value	</a:t>
            </a:r>
            <a:r>
              <a:rPr lang="en-US" sz="3600" dirty="0" smtClean="0"/>
              <a:t>= -</a:t>
            </a:r>
            <a:r>
              <a:rPr lang="en-US" sz="3600" dirty="0"/>
              <a:t>1000 + 1036.36</a:t>
            </a:r>
          </a:p>
          <a:p>
            <a:pPr marL="0" indent="0">
              <a:buNone/>
            </a:pPr>
            <a:r>
              <a:rPr lang="en-US" sz="3600" dirty="0"/>
              <a:t>				</a:t>
            </a:r>
            <a:r>
              <a:rPr lang="en-US" sz="3600" dirty="0" smtClean="0"/>
              <a:t>= +</a:t>
            </a:r>
            <a:r>
              <a:rPr lang="en-US" sz="3600" dirty="0"/>
              <a:t>36.36</a:t>
            </a:r>
          </a:p>
          <a:p>
            <a:pPr marL="0" indent="0">
              <a:buNone/>
            </a:pPr>
            <a:r>
              <a:rPr lang="en-US" sz="3600" dirty="0" smtClean="0"/>
              <a:t>I.e</a:t>
            </a:r>
            <a:r>
              <a:rPr lang="en-US" sz="3600" dirty="0"/>
              <a:t>. giving your colleague is 36.36 better than a 10% investment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For you to get 1,140 in one year, you either give your colleague 1,000 or deposit 1036.36 on fixed account. </a:t>
            </a:r>
          </a:p>
          <a:p>
            <a:r>
              <a:rPr lang="en-US" sz="3600" dirty="0" smtClean="0"/>
              <a:t>The 36.36 is the net positive value after comparing the two lines of investment.  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26338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It </a:t>
            </a:r>
            <a:r>
              <a:rPr lang="en-US" sz="3600" dirty="0"/>
              <a:t>is a saving on investment if the money was given to the colleague.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NPV compares investments against a hypothetical rate.  </a:t>
            </a:r>
            <a:endParaRPr lang="en-US" sz="3600" dirty="0" smtClean="0"/>
          </a:p>
          <a:p>
            <a:r>
              <a:rPr lang="en-US" sz="3600" dirty="0" smtClean="0"/>
              <a:t>Positive </a:t>
            </a:r>
            <a:r>
              <a:rPr lang="en-US" sz="3600" dirty="0"/>
              <a:t>NPV implies the investment is profitable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476755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7460094"/>
              </p:ext>
            </p:extLst>
          </p:nvPr>
        </p:nvGraphicFramePr>
        <p:xfrm>
          <a:off x="467542" y="1484785"/>
          <a:ext cx="8136905" cy="20162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97040"/>
                <a:gridCol w="2327290"/>
                <a:gridCol w="3312575"/>
              </a:tblGrid>
              <a:tr h="648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Investment Line</a:t>
                      </a:r>
                      <a:endParaRPr lang="en-US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Present Value</a:t>
                      </a:r>
                      <a:endParaRPr lang="en-US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Future Value</a:t>
                      </a:r>
                      <a:endParaRPr lang="en-US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Colleague</a:t>
                      </a:r>
                      <a:endParaRPr lang="en-US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1,000.00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1,140/=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Bank rate (15%)</a:t>
                      </a:r>
                      <a:endParaRPr lang="en-US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991.30</a:t>
                      </a:r>
                      <a:endParaRPr lang="en-US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1,140/=</a:t>
                      </a:r>
                      <a:endParaRPr lang="en-U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82783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Example 4</a:t>
            </a:r>
            <a:endParaRPr lang="en-US" sz="3600" dirty="0"/>
          </a:p>
          <a:p>
            <a:r>
              <a:rPr lang="en-US" sz="3600" dirty="0"/>
              <a:t>ABC Company intends to invest $2,000 now and expect to receive 3 yearly revenues of $200 each plus $2,000 in the 3</a:t>
            </a:r>
            <a:r>
              <a:rPr lang="en-US" sz="3600" baseline="30000" dirty="0"/>
              <a:t>rd</a:t>
            </a:r>
            <a:r>
              <a:rPr lang="en-US" sz="3600" dirty="0"/>
              <a:t> year.  </a:t>
            </a:r>
            <a:endParaRPr lang="en-US" sz="3600" dirty="0" smtClean="0"/>
          </a:p>
          <a:p>
            <a:r>
              <a:rPr lang="en-US" sz="3600" dirty="0" smtClean="0"/>
              <a:t>Is </a:t>
            </a:r>
            <a:r>
              <a:rPr lang="en-US" sz="3600" dirty="0"/>
              <a:t>the investment acceptable?  </a:t>
            </a:r>
            <a:endParaRPr lang="en-US" sz="3600" dirty="0" smtClean="0"/>
          </a:p>
          <a:p>
            <a:r>
              <a:rPr lang="en-US" sz="3600" dirty="0" smtClean="0"/>
              <a:t>Use </a:t>
            </a:r>
            <a:r>
              <a:rPr lang="en-US" sz="3600" dirty="0"/>
              <a:t>5% interest rate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927359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745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NPV is an indicator of how much value an investment adds to the company. </a:t>
            </a:r>
          </a:p>
          <a:p>
            <a:r>
              <a:rPr lang="en-US" sz="3600" dirty="0" smtClean="0"/>
              <a:t>It is the present value of net cash inflows generated by a project including salvage value, if any, less the initial investment on the project. </a:t>
            </a:r>
          </a:p>
          <a:p>
            <a:r>
              <a:rPr lang="en-US" sz="3600" dirty="0" smtClean="0"/>
              <a:t>It is one of the most reliable measures used in capital budgeting since it accounts for time value of money by using discounted cash inflows.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5937090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Disadvantage:</a:t>
            </a:r>
            <a:endParaRPr lang="en-US" sz="3600" dirty="0"/>
          </a:p>
          <a:p>
            <a:r>
              <a:rPr lang="en-US" sz="3600" dirty="0"/>
              <a:t>Based upon estimated future cash flows of the project which may be far from actual data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046507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Advantage:</a:t>
            </a:r>
            <a:endParaRPr lang="en-US" sz="3600" dirty="0"/>
          </a:p>
          <a:p>
            <a:r>
              <a:rPr lang="en-US" sz="3600" dirty="0"/>
              <a:t>NPV is used to analyze an investment decision and give company management a clear way to tell if the investment will add monetary value to the company.  </a:t>
            </a:r>
            <a:endParaRPr lang="en-US" sz="3600" dirty="0" smtClean="0"/>
          </a:p>
          <a:p>
            <a:r>
              <a:rPr lang="en-US" sz="3600" dirty="0" smtClean="0"/>
              <a:t>Investment </a:t>
            </a:r>
            <a:r>
              <a:rPr lang="en-US" sz="3600" dirty="0"/>
              <a:t>could be future acquisition of future project or opening of new production line.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03481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56895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What is chemical engineering economics?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 smtClean="0"/>
              <a:t>Economics </a:t>
            </a:r>
            <a:r>
              <a:rPr lang="en-US" sz="3600" dirty="0"/>
              <a:t>is the art or science of analyzing </a:t>
            </a:r>
            <a:r>
              <a:rPr lang="en-US" sz="3600" dirty="0" smtClean="0"/>
              <a:t>production</a:t>
            </a:r>
            <a:r>
              <a:rPr lang="en-US" sz="3600" dirty="0"/>
              <a:t>, distribution and consumption of goods and services. </a:t>
            </a:r>
            <a:endParaRPr lang="en-US" sz="3600" dirty="0" smtClean="0"/>
          </a:p>
          <a:p>
            <a:r>
              <a:rPr lang="en-US" sz="3600" dirty="0" smtClean="0"/>
              <a:t>Economy </a:t>
            </a:r>
            <a:r>
              <a:rPr lang="en-US" sz="3600" dirty="0"/>
              <a:t>is wealth or resources of a country or people. </a:t>
            </a:r>
            <a:endParaRPr lang="en-US" sz="3600" dirty="0" smtClean="0"/>
          </a:p>
          <a:p>
            <a:r>
              <a:rPr lang="en-US" sz="3600" dirty="0" smtClean="0"/>
              <a:t>Resources </a:t>
            </a:r>
            <a:r>
              <a:rPr lang="en-US" sz="3600" dirty="0"/>
              <a:t>are assets, liquidity, natural resources etc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Economics is both an art and a science. </a:t>
            </a:r>
          </a:p>
          <a:p>
            <a:endParaRPr lang="en-US" sz="3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82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5793507"/>
          </a:xfrm>
        </p:spPr>
        <p:txBody>
          <a:bodyPr>
            <a:noAutofit/>
          </a:bodyPr>
          <a:lstStyle/>
          <a:p>
            <a:r>
              <a:rPr lang="en-US" sz="3600" dirty="0"/>
              <a:t>It is the study of wealth creation and utilization. </a:t>
            </a:r>
          </a:p>
          <a:p>
            <a:r>
              <a:rPr lang="en-US" sz="3600" dirty="0"/>
              <a:t>Engineering economics is the application of economics principles to solve engineering problems. 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is applied economics in solving engineering problems. </a:t>
            </a:r>
            <a:endParaRPr lang="en-US" sz="3600" dirty="0" smtClean="0"/>
          </a:p>
          <a:p>
            <a:r>
              <a:rPr lang="en-US" sz="3600" dirty="0" smtClean="0"/>
              <a:t>Example </a:t>
            </a:r>
            <a:r>
              <a:rPr lang="en-US" sz="3600" dirty="0"/>
              <a:t>is </a:t>
            </a:r>
            <a:r>
              <a:rPr lang="en-US" sz="3600" dirty="0" smtClean="0"/>
              <a:t>comparison </a:t>
            </a:r>
            <a:r>
              <a:rPr lang="en-US" sz="3600" dirty="0"/>
              <a:t>of two competitive investment projects.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55282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64488" cy="633670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Applying economic theories and principles enables proper decision making of chemical engineering projects.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acts as a mechanism for taking reasonable steps that improve the economic value and avoid negative situations such </a:t>
            </a:r>
            <a:r>
              <a:rPr lang="en-US" sz="3600" dirty="0" smtClean="0"/>
              <a:t>as loses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/>
              <a:t>Chemical </a:t>
            </a:r>
            <a:r>
              <a:rPr lang="en-US" sz="3600" dirty="0" smtClean="0"/>
              <a:t>engineers/industrial chemists </a:t>
            </a:r>
            <a:r>
              <a:rPr lang="en-US" sz="3600" dirty="0"/>
              <a:t>use economics theories in the design and development of low cost processes with high economic returns. </a:t>
            </a:r>
          </a:p>
          <a:p>
            <a:r>
              <a:rPr lang="en-US" sz="3600" dirty="0"/>
              <a:t>Economically sound processes are more cost effective, efficient and environmentally friendly processes. </a:t>
            </a:r>
          </a:p>
        </p:txBody>
      </p:sp>
    </p:spTree>
    <p:extLst>
      <p:ext uri="{BB962C8B-B14F-4D97-AF65-F5344CB8AC3E}">
        <p14:creationId xmlns:p14="http://schemas.microsoft.com/office/powerpoint/2010/main" xmlns="" val="55282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Basic Economics </a:t>
            </a:r>
            <a:r>
              <a:rPr lang="en-US" sz="4000" b="1" dirty="0" smtClean="0">
                <a:solidFill>
                  <a:srgbClr val="FF0000"/>
                </a:solidFill>
              </a:rPr>
              <a:t>Principles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Production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/>
              <a:t>The conversion of inputs to outputs with added value is called production. </a:t>
            </a:r>
            <a:endParaRPr lang="en-US" sz="3600" dirty="0" smtClean="0"/>
          </a:p>
          <a:p>
            <a:r>
              <a:rPr lang="en-US" sz="3600" dirty="0" smtClean="0"/>
              <a:t>Production </a:t>
            </a:r>
            <a:r>
              <a:rPr lang="en-US" sz="3600" dirty="0"/>
              <a:t>is an economic process that creates a commodity for exchange or direct use. </a:t>
            </a:r>
            <a:endParaRPr lang="en-US" sz="3600" dirty="0" smtClean="0"/>
          </a:p>
          <a:p>
            <a:r>
              <a:rPr lang="en-US" sz="3600" dirty="0"/>
              <a:t>It is the rate of output of a commodity. </a:t>
            </a:r>
          </a:p>
          <a:p>
            <a:r>
              <a:rPr lang="en-US" sz="3600" dirty="0"/>
              <a:t>It is the engine of economic growth. </a:t>
            </a:r>
          </a:p>
          <a:p>
            <a:r>
              <a:rPr lang="en-US" sz="3600" dirty="0"/>
              <a:t>Any production venture involves serious considerations of the </a:t>
            </a:r>
            <a:r>
              <a:rPr lang="en-US" sz="3600" dirty="0" smtClean="0"/>
              <a:t>costs </a:t>
            </a:r>
            <a:r>
              <a:rPr lang="en-US" sz="3600" dirty="0"/>
              <a:t>involved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94403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2263</Words>
  <Application>Microsoft Office PowerPoint</Application>
  <PresentationFormat>On-screen Show (4:3)</PresentationFormat>
  <Paragraphs>254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CHEMICAL ENGINEERING ECONOMICS  Sept 2021</vt:lpstr>
      <vt:lpstr>Course Outline</vt:lpstr>
      <vt:lpstr>Course Objectives</vt:lpstr>
      <vt:lpstr>Delivery and Assessment</vt:lpstr>
      <vt:lpstr>Reference Books</vt:lpstr>
      <vt:lpstr>Introduction</vt:lpstr>
      <vt:lpstr>Slide 7</vt:lpstr>
      <vt:lpstr>Slide 8</vt:lpstr>
      <vt:lpstr>Basic Economics Principles</vt:lpstr>
      <vt:lpstr>Factors of Production</vt:lpstr>
      <vt:lpstr>Slide 11</vt:lpstr>
      <vt:lpstr>Economic Growth</vt:lpstr>
      <vt:lpstr>Demand and Supply Dynamics</vt:lpstr>
      <vt:lpstr>Slide 14</vt:lpstr>
      <vt:lpstr>Slide 15</vt:lpstr>
      <vt:lpstr>Demand Curve</vt:lpstr>
      <vt:lpstr>Supply</vt:lpstr>
      <vt:lpstr>Slide 18</vt:lpstr>
      <vt:lpstr>Slide 19</vt:lpstr>
      <vt:lpstr>Equilibrium Price</vt:lpstr>
      <vt:lpstr>Slide 21</vt:lpstr>
      <vt:lpstr>Demand and Supply Dynamics</vt:lpstr>
      <vt:lpstr>Investment Cost</vt:lpstr>
      <vt:lpstr>Slide 24</vt:lpstr>
      <vt:lpstr>Slide 25</vt:lpstr>
      <vt:lpstr>Slide 26</vt:lpstr>
      <vt:lpstr>Direct Cost</vt:lpstr>
      <vt:lpstr>Indirect Cost</vt:lpstr>
      <vt:lpstr>Factors Affecting Profitability of an Investment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Time Value of Money</vt:lpstr>
      <vt:lpstr>Slide 40</vt:lpstr>
      <vt:lpstr>Slide 41</vt:lpstr>
      <vt:lpstr>Slide 42</vt:lpstr>
      <vt:lpstr>Slide 43</vt:lpstr>
      <vt:lpstr>Slide 44</vt:lpstr>
      <vt:lpstr>Profitability Analysis</vt:lpstr>
      <vt:lpstr>Net Present Value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</vt:vector>
  </TitlesOfParts>
  <Company>Kyambogo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CONTROL AND ANALYSIS</dc:title>
  <dc:creator>Wanasolo</dc:creator>
  <cp:lastModifiedBy>Windows User</cp:lastModifiedBy>
  <cp:revision>176</cp:revision>
  <cp:lastPrinted>2015-10-13T16:08:17Z</cp:lastPrinted>
  <dcterms:created xsi:type="dcterms:W3CDTF">2015-09-05T07:10:42Z</dcterms:created>
  <dcterms:modified xsi:type="dcterms:W3CDTF">2021-10-16T07:06:10Z</dcterms:modified>
</cp:coreProperties>
</file>