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8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7" r:id="rId11"/>
    <p:sldId id="258" r:id="rId12"/>
    <p:sldId id="259" r:id="rId13"/>
    <p:sldId id="272" r:id="rId14"/>
    <p:sldId id="310" r:id="rId15"/>
    <p:sldId id="269" r:id="rId16"/>
    <p:sldId id="308" r:id="rId17"/>
    <p:sldId id="270" r:id="rId18"/>
    <p:sldId id="271" r:id="rId19"/>
    <p:sldId id="273" r:id="rId20"/>
    <p:sldId id="311" r:id="rId21"/>
    <p:sldId id="274" r:id="rId22"/>
    <p:sldId id="291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5" r:id="rId38"/>
    <p:sldId id="296" r:id="rId39"/>
    <p:sldId id="297" r:id="rId40"/>
    <p:sldId id="292" r:id="rId41"/>
    <p:sldId id="293" r:id="rId42"/>
    <p:sldId id="294" r:id="rId43"/>
    <p:sldId id="300" r:id="rId44"/>
    <p:sldId id="301" r:id="rId45"/>
    <p:sldId id="307" r:id="rId46"/>
    <p:sldId id="30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EE6E6-6265-467F-9097-1278E4AFC3D5}" type="datetimeFigureOut">
              <a:rPr lang="en-US" smtClean="0"/>
              <a:pPr/>
              <a:t>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ED0E-CBEA-4200-9883-44944AB52A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DF78-FBA5-436A-8A0D-93A6DA090493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07F-D0BD-4F70-927D-5805DA318C74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1C77-BAFC-451E-82D7-1361A860F3D4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6E0-3533-4AC5-B251-DD08CBAD3768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BB14-1CE6-4E24-9D50-58062A9BCA2F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7C1E-83A5-49DF-B5F1-4764C4719226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1352-87C2-4071-A209-9960014BFA7E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E958-84DC-45A2-A829-770FD14685B0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1AF5-F28D-49FB-81D6-C49BFD8C4948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C717-C49F-407B-994D-4FA6CF2F5649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8C9F-1230-4A4A-8AFA-38331D2F1DC9}" type="datetime1">
              <a:rPr lang="en-US" smtClean="0"/>
              <a:pPr/>
              <a:t>2/11/2014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3DBA16-C0E9-44C3-B101-999461506B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A39E62-D761-4869-8578-DC7E1992CE10}" type="datetime1">
              <a:rPr lang="en-US" smtClean="0"/>
              <a:pPr/>
              <a:t>2/11/2014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INFORMATION SYSTEMS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Problem Solving And System Development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A simple system development process</a:t>
            </a:r>
            <a:endParaRPr lang="en-GB" b="1" dirty="0">
              <a:latin typeface="+mn-lt"/>
            </a:endParaRP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350523"/>
              </p:ext>
            </p:extLst>
          </p:nvPr>
        </p:nvGraphicFramePr>
        <p:xfrm>
          <a:off x="457200" y="1447800"/>
          <a:ext cx="7848600" cy="4953000"/>
        </p:xfrm>
        <a:graphic>
          <a:graphicData uri="http://schemas.openxmlformats.org/drawingml/2006/table">
            <a:tbl>
              <a:tblPr/>
              <a:tblGrid>
                <a:gridCol w="2989793"/>
                <a:gridCol w="4858807"/>
              </a:tblGrid>
              <a:tr h="758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18A4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Our Simplified System Development 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18A4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General Problem-Solving 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18A4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 initiation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Identify the problem.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8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18A4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Analyze and understand the problem.</a:t>
                      </a:r>
                    </a:p>
                    <a:p>
                      <a:pPr marL="5715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Identify solution requirements or expectations.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18A4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Identify alternative solutions and choose the “best” course of action.</a:t>
                      </a:r>
                    </a:p>
                    <a:p>
                      <a:pPr marL="5715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Design the chosen solution.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8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18A4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 implementation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6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Implement the chosen solution.</a:t>
                      </a:r>
                    </a:p>
                    <a:p>
                      <a:pPr marL="5715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6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Evaluate the results. If the problem is not solved, return to step 1 or 2 as appropriate.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A simple system development process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System initiation</a:t>
            </a:r>
            <a:r>
              <a:rPr lang="en-US" sz="2400" dirty="0" smtClean="0"/>
              <a:t> – the initial planning for a project to define initial business scope, goals, schedule, and budget.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System analysis</a:t>
            </a:r>
            <a:r>
              <a:rPr lang="en-US" sz="2400" dirty="0" smtClean="0"/>
              <a:t> – the study of a business problem domain to recommend improvements and specify the business requirements and priorities for the solution.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System design</a:t>
            </a:r>
            <a:r>
              <a:rPr lang="en-US" sz="2400" dirty="0" smtClean="0"/>
              <a:t> – the specification or construction of a technical, computer-based solution for the business requirements identified in a system analysis.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System implementation</a:t>
            </a:r>
            <a:r>
              <a:rPr lang="en-US" sz="2400" dirty="0" smtClean="0"/>
              <a:t> – the construction, installation, testing, and delivery of a system into production.</a:t>
            </a:r>
          </a:p>
          <a:p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800" b="1" dirty="0" smtClean="0"/>
              <a:t>Project management</a:t>
            </a:r>
            <a:r>
              <a:rPr lang="en-US" sz="2800" dirty="0" smtClean="0"/>
              <a:t> – the activity of defining, planning, directing, monitoring, and controlling a project to develop an acceptable system within the allotted time and budget.</a:t>
            </a:r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b="1" dirty="0" smtClean="0"/>
              <a:t>Process management</a:t>
            </a:r>
            <a:r>
              <a:rPr lang="en-US" sz="2800" dirty="0" smtClean="0"/>
              <a:t> – the ongoing activity that defines, improves, and coordinates the use of an organization’s chosen methodology (the “process”) and standards for all system development projects.</a:t>
            </a:r>
          </a:p>
          <a:p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</a:rPr>
              <a:t>Components </a:t>
            </a:r>
            <a:r>
              <a:rPr lang="en-US" sz="4000" dirty="0" smtClean="0">
                <a:latin typeface="+mn-lt"/>
              </a:rPr>
              <a:t>of a </a:t>
            </a:r>
            <a:r>
              <a:rPr lang="en-US" sz="4000" dirty="0" smtClean="0">
                <a:latin typeface="+mn-lt"/>
              </a:rPr>
              <a:t>system development methodology</a:t>
            </a:r>
            <a:endParaRPr lang="en-GB" sz="4000" dirty="0"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33400" y="1658112"/>
            <a:ext cx="7543800" cy="4590288"/>
          </a:xfrm>
        </p:spPr>
        <p:txBody>
          <a:bodyPr>
            <a:normAutofit/>
          </a:bodyPr>
          <a:lstStyle/>
          <a:p>
            <a:pPr marL="230188" indent="-230188">
              <a:buFont typeface="Wingdings" pitchFamily="2" charset="2"/>
              <a:buChar char="§"/>
              <a:defRPr/>
            </a:pPr>
            <a:r>
              <a:rPr lang="en-US" sz="3200" b="1" dirty="0" smtClean="0"/>
              <a:t>Methodology</a:t>
            </a:r>
            <a:r>
              <a:rPr lang="en-US" sz="3200" dirty="0" smtClean="0"/>
              <a:t> is a collection of techniques used to complete all SDLC activities</a:t>
            </a:r>
          </a:p>
          <a:p>
            <a:pPr marL="230188" indent="-230188">
              <a:buFont typeface="Wingdings" pitchFamily="2" charset="2"/>
              <a:buChar char="§"/>
              <a:defRPr/>
            </a:pPr>
            <a:r>
              <a:rPr lang="en-US" sz="3200" b="1" dirty="0" smtClean="0"/>
              <a:t>Techniques </a:t>
            </a:r>
            <a:r>
              <a:rPr lang="en-US" sz="3200" dirty="0" smtClean="0"/>
              <a:t>produce models (among other things)</a:t>
            </a:r>
          </a:p>
          <a:p>
            <a:pPr marL="230188" indent="-230188">
              <a:buFont typeface="Wingdings" pitchFamily="2" charset="2"/>
              <a:buChar char="§"/>
              <a:defRPr/>
            </a:pPr>
            <a:r>
              <a:rPr lang="en-US" sz="3200" dirty="0" smtClean="0"/>
              <a:t>Analysts use </a:t>
            </a:r>
            <a:r>
              <a:rPr lang="en-US" sz="3200" b="1" dirty="0"/>
              <a:t>T</a:t>
            </a:r>
            <a:r>
              <a:rPr lang="en-US" sz="3200" b="1" dirty="0" smtClean="0"/>
              <a:t>ools</a:t>
            </a:r>
            <a:r>
              <a:rPr lang="en-US" sz="3200" dirty="0" smtClean="0"/>
              <a:t> </a:t>
            </a:r>
            <a:r>
              <a:rPr lang="en-US" sz="3200" dirty="0" smtClean="0"/>
              <a:t>to complete activities and to generate models (among other things)</a:t>
            </a:r>
          </a:p>
          <a:p>
            <a:endParaRPr lang="en-GB" sz="32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the components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609600" y="1772297"/>
            <a:ext cx="7162800" cy="4095103"/>
            <a:chOff x="4191000" y="1524518"/>
            <a:chExt cx="4495800" cy="2723503"/>
          </a:xfrm>
        </p:grpSpPr>
        <p:sp>
          <p:nvSpPr>
            <p:cNvPr id="9" name="Rectangle 8"/>
            <p:cNvSpPr/>
            <p:nvPr/>
          </p:nvSpPr>
          <p:spPr>
            <a:xfrm>
              <a:off x="4191000" y="1524518"/>
              <a:ext cx="1676400" cy="9714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1"/>
                  </a:solidFill>
                </a:rPr>
                <a:t>Techniques</a:t>
              </a:r>
              <a:r>
                <a:rPr lang="en-US" dirty="0" smtClean="0"/>
                <a:t> 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8332" y="1524518"/>
              <a:ext cx="1368468" cy="9714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1"/>
                  </a:solidFill>
                </a:rPr>
                <a:t>Models</a:t>
              </a:r>
              <a:r>
                <a:rPr lang="en-US" dirty="0" smtClean="0"/>
                <a:t> 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09362" y="3276600"/>
              <a:ext cx="1368468" cy="9714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1"/>
                  </a:solidFill>
                </a:rPr>
                <a:t>Tools</a:t>
              </a:r>
              <a:r>
                <a:rPr lang="en-US" dirty="0" smtClean="0"/>
                <a:t> </a:t>
              </a:r>
              <a:endParaRPr lang="en-GB" dirty="0"/>
            </a:p>
          </p:txBody>
        </p:sp>
        <p:sp>
          <p:nvSpPr>
            <p:cNvPr id="12" name="Up-Down Arrow 11"/>
            <p:cNvSpPr/>
            <p:nvPr/>
          </p:nvSpPr>
          <p:spPr>
            <a:xfrm rot="18916239">
              <a:off x="4969494" y="2528659"/>
              <a:ext cx="535488" cy="1204372"/>
            </a:xfrm>
            <a:prstGeom prst="up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Up-Down Arrow 12"/>
            <p:cNvSpPr/>
            <p:nvPr/>
          </p:nvSpPr>
          <p:spPr>
            <a:xfrm rot="12589897">
              <a:off x="7751087" y="2498218"/>
              <a:ext cx="535488" cy="1107411"/>
            </a:xfrm>
            <a:prstGeom prst="up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6019800" y="1752600"/>
              <a:ext cx="990600" cy="533400"/>
            </a:xfrm>
            <a:prstGeom prst="leftRightArrow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8039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>
            <a:noAutofit/>
          </a:bodyPr>
          <a:lstStyle/>
          <a:p>
            <a:r>
              <a:rPr lang="en-US" sz="4400" dirty="0"/>
              <a:t>Components of a system development methodology</a:t>
            </a:r>
            <a:endParaRPr lang="en-GB" sz="4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Blip>
                <a:blip r:embed="rId2"/>
              </a:buBlip>
            </a:pPr>
            <a:r>
              <a:rPr lang="en-US" sz="3600" b="1" dirty="0" smtClean="0"/>
              <a:t>Models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Most models are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graphical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representation of the system – diagrams and charts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Models to manage the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 process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PERT chart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Gantt chart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Organizational hierarchy chart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Components of a system development methodology</a:t>
            </a:r>
            <a:endParaRPr lang="en-US" sz="4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Models of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 components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Flow chart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flow diagram (DFD)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Entity-relationship diagram (ERD)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 chart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case diagram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Class diagram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Sequence diagram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003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Components of a system development methodology</a:t>
            </a:r>
            <a:endParaRPr lang="en-GB" sz="4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Blip>
                <a:blip r:embed="rId2"/>
              </a:buBlip>
            </a:pPr>
            <a:r>
              <a:rPr lang="en-US" sz="3200" b="1" dirty="0" smtClean="0"/>
              <a:t>Tools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b="1" dirty="0" smtClean="0"/>
              <a:t>Tool </a:t>
            </a:r>
            <a:r>
              <a:rPr lang="en-US" sz="2400" dirty="0" smtClean="0"/>
              <a:t>is a </a:t>
            </a:r>
            <a:r>
              <a:rPr lang="en-US" sz="2400" b="1" dirty="0" smtClean="0">
                <a:solidFill>
                  <a:srgbClr val="0070C0"/>
                </a:solidFill>
              </a:rPr>
              <a:t>supportive software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that helps create models or other components required in the project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Examples of tools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Project management application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Drawing/graphics application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Word processor/text editor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Computer-aided system engineering (CASE) tools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Integrated development environment (IDE)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Database management application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Reverse-engineering tool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z="2400" dirty="0" smtClean="0"/>
              <a:t>Code generator tool</a:t>
            </a:r>
          </a:p>
          <a:p>
            <a:endParaRPr lang="en-GB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>
            <a:noAutofit/>
          </a:bodyPr>
          <a:lstStyle/>
          <a:p>
            <a:r>
              <a:rPr lang="en-US" sz="4400" dirty="0"/>
              <a:t>Components of a system development methodology</a:t>
            </a:r>
            <a:endParaRPr lang="en-GB" sz="4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Blip>
                <a:blip r:embed="rId2"/>
              </a:buBlip>
            </a:pPr>
            <a:r>
              <a:rPr lang="en-US" sz="3200" b="1" dirty="0" smtClean="0"/>
              <a:t>Techniques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400" b="1" dirty="0" smtClean="0"/>
              <a:t>Technique</a:t>
            </a:r>
            <a:r>
              <a:rPr lang="en-US" sz="2400" dirty="0" smtClean="0"/>
              <a:t> is a collection of </a:t>
            </a:r>
            <a:r>
              <a:rPr lang="en-US" sz="2400" b="1" dirty="0" smtClean="0">
                <a:solidFill>
                  <a:srgbClr val="990033"/>
                </a:solidFill>
              </a:rPr>
              <a:t>guidelines</a:t>
            </a:r>
            <a:r>
              <a:rPr lang="en-US" sz="2400" dirty="0" smtClean="0"/>
              <a:t> that help the analyst complete a system development activity or task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400" dirty="0" smtClean="0"/>
              <a:t>Examples of techniques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Strategic planning techniques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Project management techniques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User interviewing techniques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Data-modeling techniques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Relational database design techniques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Structured analysis technique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Structured programming technique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Software-testing techniques (e.g. usability testing)</a:t>
            </a:r>
          </a:p>
          <a:p>
            <a:pPr lvl="2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dirty="0" smtClean="0"/>
              <a:t>Object-oriented analysis and design techniques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14400"/>
          </a:xfrm>
        </p:spPr>
        <p:txBody>
          <a:bodyPr/>
          <a:lstStyle/>
          <a:p>
            <a:r>
              <a:rPr lang="en-US" dirty="0" smtClean="0"/>
              <a:t>Approaches </a:t>
            </a:r>
            <a:r>
              <a:rPr lang="en-US" dirty="0" smtClean="0"/>
              <a:t>to system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495800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There </a:t>
            </a:r>
            <a:r>
              <a:rPr lang="en-GB" sz="3200" b="1" dirty="0" smtClean="0"/>
              <a:t>three (3) </a:t>
            </a:r>
            <a:r>
              <a:rPr lang="en-GB" sz="3200" dirty="0" smtClean="0"/>
              <a:t>approaches to system development and modelling that we use;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GB" sz="3000" dirty="0" smtClean="0"/>
              <a:t>Structured Approach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GB" sz="3000" dirty="0" smtClean="0"/>
              <a:t>Information Engineering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GB" sz="3000" dirty="0" smtClean="0"/>
              <a:t>Object-Oriented Approach</a:t>
            </a:r>
            <a:endParaRPr lang="en-GB" sz="3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Example;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b="1" dirty="0" smtClean="0"/>
              <a:t>	Building A New Ordering System for Girl Scout Cookie business</a:t>
            </a:r>
            <a:endParaRPr lang="en-US" sz="2800" b="1" dirty="0" smtClean="0">
              <a:solidFill>
                <a:srgbClr val="9F0F1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9F0F10"/>
                </a:solidFill>
              </a:rPr>
              <a:t>Problem:</a:t>
            </a:r>
            <a:r>
              <a:rPr lang="en-US" sz="2800" b="1" dirty="0" smtClean="0"/>
              <a:t> </a:t>
            </a:r>
            <a:r>
              <a:rPr lang="en-US" sz="2800" dirty="0" smtClean="0"/>
              <a:t>Inefficient manual procedures, high error rate.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9F0F10"/>
                </a:solidFill>
              </a:rPr>
              <a:t>Solutions: </a:t>
            </a:r>
            <a:r>
              <a:rPr lang="en-US" sz="2800" dirty="0" smtClean="0"/>
              <a:t>Eliminate manual procedures, design new ordering process, and implement database building software to batch and track orders automatically and schedule order pickups.</a:t>
            </a:r>
          </a:p>
          <a:p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 smtClean="0"/>
              <a:t>The 3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772400" cy="5486400"/>
          </a:xfrm>
        </p:spPr>
        <p:txBody>
          <a:bodyPr>
            <a:normAutofit/>
          </a:bodyPr>
          <a:lstStyle/>
          <a:p>
            <a:pPr lvl="1">
              <a:buFontTx/>
              <a:buBlip>
                <a:blip r:embed="rId2"/>
              </a:buBlip>
            </a:pPr>
            <a:r>
              <a:rPr lang="en-US" sz="2500" b="1" dirty="0" smtClean="0"/>
              <a:t>Structured </a:t>
            </a:r>
            <a:r>
              <a:rPr lang="en-US" sz="2500" b="1" dirty="0"/>
              <a:t>approach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z="2500" dirty="0"/>
              <a:t>System development using structured programming, structured analysis, and structured design techniques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500" b="1" dirty="0"/>
              <a:t>Information </a:t>
            </a:r>
            <a:r>
              <a:rPr lang="en-US" sz="2500" b="1" dirty="0" smtClean="0"/>
              <a:t>Engineering</a:t>
            </a:r>
            <a:endParaRPr lang="en-US" sz="2500" b="1" dirty="0"/>
          </a:p>
          <a:p>
            <a:pPr lvl="2">
              <a:buFontTx/>
              <a:buBlip>
                <a:blip r:embed="rId3"/>
              </a:buBlip>
            </a:pPr>
            <a:r>
              <a:rPr lang="en-US" sz="2500" dirty="0"/>
              <a:t>A system development methodology that focuses on strategic planning, data modeling, and automated tools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500" b="1" dirty="0"/>
              <a:t>Object-oriented approach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z="2500" dirty="0"/>
              <a:t>An approach to systems development that views an information system as a collection of interacting objects that work together to accomplish tasks</a:t>
            </a:r>
            <a:endParaRPr lang="en-CA" sz="2500" dirty="0"/>
          </a:p>
          <a:p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543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structured approach is made up of:</a:t>
            </a:r>
          </a:p>
          <a:p>
            <a:pPr lvl="2">
              <a:buFontTx/>
              <a:buNone/>
            </a:pPr>
            <a:r>
              <a:rPr lang="en-US" sz="3200" dirty="0" smtClean="0"/>
              <a:t>1. Structured </a:t>
            </a:r>
            <a:r>
              <a:rPr lang="en-US" sz="3200" dirty="0"/>
              <a:t>analysis</a:t>
            </a:r>
            <a:endParaRPr lang="en-US" sz="3200" dirty="0" smtClean="0"/>
          </a:p>
          <a:p>
            <a:pPr lvl="2">
              <a:buFontTx/>
              <a:buNone/>
            </a:pPr>
            <a:r>
              <a:rPr lang="en-US" sz="3200" dirty="0" smtClean="0"/>
              <a:t>2. Structured design</a:t>
            </a:r>
          </a:p>
          <a:p>
            <a:pPr lvl="2">
              <a:buFontTx/>
              <a:buNone/>
            </a:pPr>
            <a:r>
              <a:rPr lang="en-US" sz="3200" dirty="0" smtClean="0"/>
              <a:t>3. </a:t>
            </a:r>
            <a:r>
              <a:rPr lang="en-US" sz="3200" dirty="0" smtClean="0"/>
              <a:t>Structured programming</a:t>
            </a:r>
            <a:endParaRPr lang="en-US" sz="3200" dirty="0" smtClean="0"/>
          </a:p>
          <a:p>
            <a:r>
              <a:rPr lang="en-US" sz="3200" dirty="0" smtClean="0"/>
              <a:t>Also known as SADT (</a:t>
            </a:r>
            <a:r>
              <a:rPr lang="en-US" sz="3200" b="1" u="sng" dirty="0" smtClean="0"/>
              <a:t>S</a:t>
            </a:r>
            <a:r>
              <a:rPr lang="en-US" sz="3200" b="1" dirty="0" smtClean="0"/>
              <a:t>tructured </a:t>
            </a:r>
            <a:r>
              <a:rPr lang="en-US" sz="3200" b="1" u="sng" dirty="0" smtClean="0"/>
              <a:t>A</a:t>
            </a:r>
            <a:r>
              <a:rPr lang="en-US" sz="3200" b="1" dirty="0" smtClean="0"/>
              <a:t>nalysis and </a:t>
            </a:r>
            <a:r>
              <a:rPr lang="en-US" sz="3200" b="1" u="sng" dirty="0" smtClean="0"/>
              <a:t>D</a:t>
            </a:r>
            <a:r>
              <a:rPr lang="en-US" sz="3200" b="1" dirty="0" smtClean="0"/>
              <a:t>esign </a:t>
            </a:r>
            <a:r>
              <a:rPr lang="en-US" sz="3200" b="1" u="sng" dirty="0" smtClean="0"/>
              <a:t>T</a:t>
            </a:r>
            <a:r>
              <a:rPr lang="en-US" sz="3200" b="1" dirty="0" smtClean="0"/>
              <a:t>echniques</a:t>
            </a:r>
            <a:r>
              <a:rPr lang="en-US" sz="3200" dirty="0" smtClean="0"/>
              <a:t>)</a:t>
            </a:r>
          </a:p>
          <a:p>
            <a:endParaRPr lang="en-GB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762000"/>
          </a:xfrm>
        </p:spPr>
        <p:txBody>
          <a:bodyPr/>
          <a:lstStyle/>
          <a:p>
            <a:pPr algn="ctr"/>
            <a:r>
              <a:rPr lang="en-US" sz="3500" b="1" dirty="0" smtClean="0"/>
              <a:t>The Structured </a:t>
            </a:r>
            <a:r>
              <a:rPr lang="en-US" sz="3500" b="1" dirty="0" smtClean="0"/>
              <a:t>Approach</a:t>
            </a:r>
            <a:endParaRPr lang="en-GB" sz="35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9600" y="990600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457200" y="1219200"/>
            <a:ext cx="7391400" cy="5538019"/>
            <a:chOff x="457200" y="1219200"/>
            <a:chExt cx="7391400" cy="5538019"/>
          </a:xfrm>
        </p:grpSpPr>
        <p:grpSp>
          <p:nvGrpSpPr>
            <p:cNvPr id="12" name="Group 11"/>
            <p:cNvGrpSpPr/>
            <p:nvPr/>
          </p:nvGrpSpPr>
          <p:grpSpPr>
            <a:xfrm>
              <a:off x="457200" y="1219200"/>
              <a:ext cx="7391400" cy="4724400"/>
              <a:chOff x="457200" y="1524000"/>
              <a:chExt cx="7391400" cy="4724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57200" y="1524000"/>
                <a:ext cx="2514600" cy="1524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Modern structured analysis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Events</a:t>
                </a: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Data flow diagrams</a:t>
                </a: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Entity relationship diagram</a:t>
                </a:r>
                <a:endParaRPr lang="en-US" sz="15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895600" y="3124200"/>
                <a:ext cx="2514600" cy="1524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S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tructured design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Structure  charts</a:t>
                </a: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(one for each event)</a:t>
                </a: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Define program modules based on data flow diagrams</a:t>
                </a:r>
                <a:endParaRPr lang="en-US" sz="15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334000" y="4724400"/>
                <a:ext cx="2514600" cy="1524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S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tructured programming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</a:rPr>
                  <a:t>Program each module using structured programming  constructs</a:t>
                </a:r>
                <a:endParaRPr lang="en-US" sz="15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3276600" y="2057400"/>
                <a:ext cx="990600" cy="914400"/>
                <a:chOff x="3505200" y="2057400"/>
                <a:chExt cx="990600" cy="914400"/>
              </a:xfrm>
            </p:grpSpPr>
            <p:sp>
              <p:nvSpPr>
                <p:cNvPr id="6" name="Down Arrow 5"/>
                <p:cNvSpPr/>
                <p:nvPr/>
              </p:nvSpPr>
              <p:spPr>
                <a:xfrm>
                  <a:off x="3886200" y="2057400"/>
                  <a:ext cx="609600" cy="914400"/>
                </a:xfrm>
                <a:prstGeom prst="down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505200" y="2057400"/>
                  <a:ext cx="685800" cy="304800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5715000" y="3657600"/>
                <a:ext cx="990600" cy="914400"/>
                <a:chOff x="3505200" y="2057400"/>
                <a:chExt cx="990600" cy="914400"/>
              </a:xfrm>
            </p:grpSpPr>
            <p:sp>
              <p:nvSpPr>
                <p:cNvPr id="14" name="Down Arrow 13"/>
                <p:cNvSpPr/>
                <p:nvPr/>
              </p:nvSpPr>
              <p:spPr>
                <a:xfrm>
                  <a:off x="3886200" y="2057400"/>
                  <a:ext cx="609600" cy="914400"/>
                </a:xfrm>
                <a:prstGeom prst="down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505200" y="2057400"/>
                  <a:ext cx="685800" cy="304800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" name="Oval 15"/>
            <p:cNvSpPr/>
            <p:nvPr/>
          </p:nvSpPr>
          <p:spPr>
            <a:xfrm>
              <a:off x="1333500" y="2971800"/>
              <a:ext cx="7620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chemeClr val="tx1"/>
                  </a:solidFill>
                </a:rPr>
                <a:t>1</a:t>
              </a:r>
              <a:endParaRPr lang="en-US" sz="35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771900" y="4572000"/>
              <a:ext cx="7620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2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400800" y="6071419"/>
              <a:ext cx="7620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3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Structured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700" dirty="0" smtClean="0"/>
              <a:t>A structured program or program module is that with one beginning and one ending, and each step in the program execution consists of one of the following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b="1" dirty="0" smtClean="0">
                <a:solidFill>
                  <a:schemeClr val="accent2"/>
                </a:solidFill>
              </a:rPr>
              <a:t>Sequence</a:t>
            </a:r>
            <a:r>
              <a:rPr lang="en-US" dirty="0" smtClean="0"/>
              <a:t> (of program statements)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b="1" dirty="0" smtClean="0">
                <a:solidFill>
                  <a:schemeClr val="accent2"/>
                </a:solidFill>
              </a:rPr>
              <a:t>Decision</a:t>
            </a:r>
            <a:r>
              <a:rPr lang="en-US" dirty="0" smtClean="0"/>
              <a:t> (where one set of statements or another executes)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b="1" dirty="0" smtClean="0">
                <a:solidFill>
                  <a:schemeClr val="accent2"/>
                </a:solidFill>
              </a:rPr>
              <a:t>Repetition</a:t>
            </a:r>
            <a:r>
              <a:rPr lang="en-US" dirty="0" smtClean="0"/>
              <a:t> (of a set of statements)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700" dirty="0" smtClean="0"/>
              <a:t>Related to concept of </a:t>
            </a:r>
            <a:r>
              <a:rPr lang="en-US" sz="2700" b="1" dirty="0" smtClean="0">
                <a:solidFill>
                  <a:srgbClr val="990033"/>
                </a:solidFill>
              </a:rPr>
              <a:t>top-down programming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Division of complex problems into a hierarchy of smaller, (more manageable) program </a:t>
            </a:r>
            <a:r>
              <a:rPr lang="en-US" b="1" dirty="0" smtClean="0">
                <a:solidFill>
                  <a:srgbClr val="990033"/>
                </a:solidFill>
              </a:rPr>
              <a:t>modules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Makes programs much easier to write and understand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b="1" dirty="0" smtClean="0">
                <a:solidFill>
                  <a:schemeClr val="accent2"/>
                </a:solidFill>
              </a:rPr>
              <a:t>Module</a:t>
            </a:r>
            <a:r>
              <a:rPr lang="en-US" b="1" dirty="0" smtClean="0"/>
              <a:t>:</a:t>
            </a:r>
            <a:r>
              <a:rPr lang="en-US" dirty="0" smtClean="0"/>
              <a:t> collection of instructions to accomplish some logical function or task (“modular programming”) – e.g. Procedures/functions in a programming language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constructs to structured programming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1524000"/>
          <a:ext cx="873790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3" imgW="7059010" imgH="3619048" progId="PBrush">
                  <p:embed/>
                </p:oleObj>
              </mc:Choice>
              <mc:Fallback>
                <p:oleObj name="Bitmap Image" r:id="rId3" imgW="7059010" imgH="361904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6000" contrast="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873790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/>
          <a:lstStyle/>
          <a:p>
            <a:r>
              <a:rPr lang="en-US" dirty="0" smtClean="0"/>
              <a:t>Structured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dirty="0" smtClean="0"/>
              <a:t>A technique providing guidelines for deciding what the set of programs should be, what each program should accomplish, and how the programs should be organized into a hierarchy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smtClean="0"/>
              <a:t>Related to (similar principles) as structured programming, but here looking at a larger level of how program modules themselves are organized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 dirty="0" smtClean="0"/>
              <a:t>Top-down approach</a:t>
            </a:r>
            <a:r>
              <a:rPr lang="en-US" sz="2400" dirty="0" smtClean="0"/>
              <a:t> again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start with highest level functions – top-level and break down into lower level program modules (lower level details goes below)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smtClean="0"/>
              <a:t>Use of a </a:t>
            </a:r>
            <a:r>
              <a:rPr lang="en-US" sz="2400" b="1" dirty="0" smtClean="0"/>
              <a:t>structure chart</a:t>
            </a:r>
            <a:r>
              <a:rPr lang="en-US" sz="2400" dirty="0" smtClean="0"/>
              <a:t> helps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A graphical model showing the hierarchy of program modules produced in a structured design</a:t>
            </a:r>
          </a:p>
          <a:p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44562"/>
          </a:xfrm>
        </p:spPr>
        <p:txBody>
          <a:bodyPr/>
          <a:lstStyle/>
          <a:p>
            <a:r>
              <a:rPr lang="en-US" dirty="0" smtClean="0"/>
              <a:t>Structured design</a:t>
            </a:r>
            <a:endParaRPr lang="en-GB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26</a:t>
            </a:fld>
            <a:endParaRPr lang="en-GB"/>
          </a:p>
        </p:txBody>
      </p:sp>
      <p:grpSp>
        <p:nvGrpSpPr>
          <p:cNvPr id="70" name="Group 69"/>
          <p:cNvGrpSpPr/>
          <p:nvPr/>
        </p:nvGrpSpPr>
        <p:grpSpPr>
          <a:xfrm>
            <a:off x="990600" y="1447800"/>
            <a:ext cx="7315200" cy="4724400"/>
            <a:chOff x="1295400" y="1447800"/>
            <a:chExt cx="7315200" cy="4724400"/>
          </a:xfrm>
        </p:grpSpPr>
        <p:sp>
          <p:nvSpPr>
            <p:cNvPr id="4" name="Rectangle 3"/>
            <p:cNvSpPr/>
            <p:nvPr/>
          </p:nvSpPr>
          <p:spPr>
            <a:xfrm>
              <a:off x="3886200" y="14478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Payroll System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781800" y="35814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payroll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86200" y="35814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Calculate Amounts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95400" y="35814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Enter time card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67400" y="57150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Calculate pay amounts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57150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Get employee pay rates</a:t>
              </a:r>
              <a:endParaRPr lang="en-GB" dirty="0"/>
            </a:p>
          </p:txBody>
        </p:sp>
        <p:cxnSp>
          <p:nvCxnSpPr>
            <p:cNvPr id="11" name="Straight Arrow Connector 10"/>
            <p:cNvCxnSpPr>
              <a:stCxn id="4" idx="2"/>
              <a:endCxn id="6" idx="0"/>
            </p:cNvCxnSpPr>
            <p:nvPr/>
          </p:nvCxnSpPr>
          <p:spPr>
            <a:xfrm rot="5400000">
              <a:off x="3962400" y="2743200"/>
              <a:ext cx="1676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2"/>
              <a:endCxn id="7" idx="0"/>
            </p:cNvCxnSpPr>
            <p:nvPr/>
          </p:nvCxnSpPr>
          <p:spPr>
            <a:xfrm rot="5400000">
              <a:off x="2667000" y="1447800"/>
              <a:ext cx="1676400" cy="2590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2"/>
              <a:endCxn id="5" idx="0"/>
            </p:cNvCxnSpPr>
            <p:nvPr/>
          </p:nvCxnSpPr>
          <p:spPr>
            <a:xfrm rot="16200000" flipH="1">
              <a:off x="5410200" y="1295400"/>
              <a:ext cx="1676400" cy="2895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8" idx="0"/>
            </p:cNvCxnSpPr>
            <p:nvPr/>
          </p:nvCxnSpPr>
          <p:spPr>
            <a:xfrm rot="16200000" flipH="1">
              <a:off x="4953000" y="3886200"/>
              <a:ext cx="16764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2"/>
              <a:endCxn id="9" idx="0"/>
            </p:cNvCxnSpPr>
            <p:nvPr/>
          </p:nvCxnSpPr>
          <p:spPr>
            <a:xfrm rot="5400000">
              <a:off x="3048000" y="3962400"/>
              <a:ext cx="1676400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81200" y="2286000"/>
              <a:ext cx="1066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Validated </a:t>
              </a:r>
            </a:p>
            <a:p>
              <a:r>
                <a:rPr lang="en-US" sz="1400" dirty="0" smtClean="0"/>
                <a:t>time card information</a:t>
              </a:r>
              <a:endParaRPr lang="en-GB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45720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Employee pay tax</a:t>
              </a:r>
            </a:p>
            <a:p>
              <a:r>
                <a:rPr lang="en-US" sz="1400" dirty="0" smtClean="0"/>
                <a:t>rates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29200" y="27432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Payroll </a:t>
              </a:r>
            </a:p>
            <a:p>
              <a:r>
                <a:rPr lang="en-US" sz="1400" dirty="0" smtClean="0"/>
                <a:t>amounts</a:t>
              </a:r>
              <a:endParaRPr lang="en-GB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33800" y="27432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Validated </a:t>
              </a:r>
            </a:p>
            <a:p>
              <a:r>
                <a:rPr lang="en-US" sz="1400" dirty="0" smtClean="0"/>
                <a:t>time card</a:t>
              </a:r>
              <a:endParaRPr lang="en-GB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77000" y="2362200"/>
              <a:ext cx="16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Payroll information</a:t>
              </a:r>
              <a:endParaRPr lang="en-GB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05400" y="49500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Rates </a:t>
              </a:r>
              <a:endParaRPr lang="en-GB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72200" y="44196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Payroll </a:t>
              </a:r>
            </a:p>
            <a:p>
              <a:r>
                <a:rPr lang="en-US" sz="1400" dirty="0" smtClean="0"/>
                <a:t>amounts</a:t>
              </a:r>
              <a:endParaRPr lang="en-GB" sz="14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4876800" y="2667000"/>
              <a:ext cx="152400" cy="457200"/>
              <a:chOff x="838200" y="2667000"/>
              <a:chExt cx="152400" cy="457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838200" y="2941320"/>
                <a:ext cx="15240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778431" y="2802969"/>
                <a:ext cx="274320" cy="2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572000" y="2667000"/>
              <a:ext cx="152400" cy="457200"/>
              <a:chOff x="533400" y="2667000"/>
              <a:chExt cx="152400" cy="4572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33400" y="2667000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rot="5400000">
                <a:off x="457200" y="2971006"/>
                <a:ext cx="304800" cy="158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2971800" y="2590800"/>
              <a:ext cx="381000" cy="304800"/>
              <a:chOff x="2743200" y="2819400"/>
              <a:chExt cx="381000" cy="30480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2743200" y="2941320"/>
                <a:ext cx="15240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Straight Arrow Connector 48"/>
              <p:cNvCxnSpPr>
                <a:stCxn id="43" idx="7"/>
              </p:cNvCxnSpPr>
              <p:nvPr/>
            </p:nvCxnSpPr>
            <p:spPr>
              <a:xfrm rot="5400000" flipH="1" flipV="1">
                <a:off x="2924390" y="2768292"/>
                <a:ext cx="148702" cy="250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3124200" y="4953000"/>
              <a:ext cx="381000" cy="304800"/>
              <a:chOff x="2743200" y="2819400"/>
              <a:chExt cx="381000" cy="3048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2743200" y="2941320"/>
                <a:ext cx="15240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8" name="Straight Arrow Connector 57"/>
              <p:cNvCxnSpPr>
                <a:stCxn id="57" idx="7"/>
              </p:cNvCxnSpPr>
              <p:nvPr/>
            </p:nvCxnSpPr>
            <p:spPr>
              <a:xfrm rot="5400000" flipH="1" flipV="1">
                <a:off x="2924390" y="2768292"/>
                <a:ext cx="148702" cy="250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5486400" y="4800600"/>
              <a:ext cx="381000" cy="381000"/>
              <a:chOff x="5791200" y="4572000"/>
              <a:chExt cx="381000" cy="3810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791200" y="4572000"/>
                <a:ext cx="152400" cy="18288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Arrow Connector 61"/>
              <p:cNvCxnSpPr>
                <a:stCxn id="46" idx="5"/>
              </p:cNvCxnSpPr>
              <p:nvPr/>
            </p:nvCxnSpPr>
            <p:spPr>
              <a:xfrm rot="16200000" flipH="1">
                <a:off x="5934290" y="4715090"/>
                <a:ext cx="224902" cy="25091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172200" y="2362200"/>
              <a:ext cx="381000" cy="381000"/>
              <a:chOff x="5791200" y="4572000"/>
              <a:chExt cx="381000" cy="3810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5791200" y="4572000"/>
                <a:ext cx="152400" cy="18288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6" name="Straight Arrow Connector 65"/>
              <p:cNvCxnSpPr>
                <a:stCxn id="65" idx="5"/>
              </p:cNvCxnSpPr>
              <p:nvPr/>
            </p:nvCxnSpPr>
            <p:spPr>
              <a:xfrm rot="16200000" flipH="1">
                <a:off x="5934290" y="4715090"/>
                <a:ext cx="224902" cy="25091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>
              <a:off x="5867400" y="4572000"/>
              <a:ext cx="381000" cy="411480"/>
              <a:chOff x="5867400" y="4572000"/>
              <a:chExt cx="381000" cy="41148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096000" y="4800600"/>
                <a:ext cx="15240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 rot="16200000" flipV="1">
                <a:off x="5867400" y="4572000"/>
                <a:ext cx="22860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structured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 breaking a complex problem down into sub-problems a programmer can program very complex systems (e.g. space shuttle launch)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600" dirty="0" smtClean="0"/>
              <a:t>Can hand off modules to other teams (at other locations)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600" dirty="0" smtClean="0"/>
              <a:t>Specify what want to go as input to the module and what want the module to return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600" dirty="0" smtClean="0"/>
              <a:t>The other team takes care of the details of their module(s)</a:t>
            </a:r>
            <a:endParaRPr lang="en-CA" sz="2600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Structured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Structured analysis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a techniques to help define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the system needs to do (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processing requirements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data the system needs to store and use (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 requirements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i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nputs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outputs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are needed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the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work together to accomplish tasks</a:t>
            </a:r>
          </a:p>
          <a:p>
            <a:pPr lvl="1">
              <a:buFontTx/>
              <a:buBlip>
                <a:blip r:embed="rId2"/>
              </a:buBlip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Key graphical model used –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 flow diagram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(DFD)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Shows inputs, processes, storage and outputs and how they function together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Based on activities (processes) and data that flow in and out of them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Analysis </a:t>
            </a:r>
            <a:r>
              <a:rPr lang="en-US" dirty="0" err="1" smtClean="0"/>
              <a:t>con’t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Another key graphical model – the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Entity-relationship diagram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(ERD)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Focuses on identifying types of “things” (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entities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which the system needs to store information about (e.g. customers, items and details)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Specifies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relationships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between these things or entities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Used a lot for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design of databases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you “carve up” your business application into entities you will store data about</a:t>
            </a:r>
            <a:endParaRPr lang="en-C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Building A New Ordering System for a </a:t>
            </a:r>
            <a:r>
              <a:rPr lang="en-US" b="1" dirty="0"/>
              <a:t>c</a:t>
            </a:r>
            <a:r>
              <a:rPr lang="en-US" b="1" dirty="0" smtClean="0"/>
              <a:t>ookie selling business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>
            <a:noAutofit/>
          </a:bodyPr>
          <a:lstStyle/>
          <a:p>
            <a:r>
              <a:rPr lang="en-US" sz="4200" dirty="0" smtClean="0"/>
              <a:t>Weaknesses of structured approach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010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Techniques address some but not all of the activities of analysis and design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Critics want a more comprehensive set of techniques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thought data modeling using structure chart and ER diagram were more important than modeling processes (using dataflow diagrams)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However, the structured approach overall still made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processes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rather than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the central focus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felt a strategic planning technique needed to be included as well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Information Engineering Approach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724400"/>
          </a:xfrm>
        </p:spPr>
        <p:txBody>
          <a:bodyPr>
            <a:noAutofit/>
          </a:bodyPr>
          <a:lstStyle/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400" dirty="0" smtClean="0"/>
              <a:t>A system development methodology that focuses on </a:t>
            </a:r>
            <a:r>
              <a:rPr lang="en-US" sz="2400" b="1" dirty="0" smtClean="0">
                <a:solidFill>
                  <a:schemeClr val="accent2"/>
                </a:solidFill>
              </a:rPr>
              <a:t>strategic planning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data modeling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chemeClr val="accent2"/>
                </a:solidFill>
              </a:rPr>
              <a:t>automated tools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Focuses </a:t>
            </a:r>
            <a:r>
              <a:rPr lang="en-US" sz="2400" b="1" dirty="0" smtClean="0">
                <a:solidFill>
                  <a:srgbClr val="990033"/>
                </a:solidFill>
              </a:rPr>
              <a:t>more on data</a:t>
            </a:r>
            <a:r>
              <a:rPr lang="en-US" sz="2400" dirty="0" smtClean="0"/>
              <a:t> itself than the structured approach </a:t>
            </a:r>
          </a:p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400" dirty="0" smtClean="0"/>
              <a:t>The processing model of information engineering (process dependency diagram) is similar to data flow diagrams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Except focuses on what processes depend on others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Less emphasis on data inputs and outputs</a:t>
            </a:r>
          </a:p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400" dirty="0" smtClean="0"/>
              <a:t>Information engineering involves use of integrated CASE tools (and addresses a more complete life cycle)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 smtClean="0"/>
              <a:t>Became popular on large-mainframes in the 1980’s, less used in the 1990’s (but concepts still used in CASE tools)</a:t>
            </a:r>
          </a:p>
          <a:p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James Martin’s “Pyramid” Approach to Information Engineering</a:t>
            </a:r>
            <a:endParaRPr lang="en-GB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32</a:t>
            </a:fld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584325" y="1751012"/>
            <a:ext cx="5959475" cy="4573588"/>
            <a:chOff x="1584325" y="1219200"/>
            <a:chExt cx="5959475" cy="4573588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V="1">
              <a:off x="1584325" y="1257300"/>
              <a:ext cx="2667000" cy="441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4251325" y="1257300"/>
              <a:ext cx="3200400" cy="441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965325" y="56769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584325" y="5676900"/>
              <a:ext cx="586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997450" y="1219200"/>
              <a:ext cx="2470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1"/>
                <a:t>Top Management View</a:t>
              </a:r>
              <a:endParaRPr lang="en-CA" sz="18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7359650" y="27432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en-US" sz="1800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727325" y="1866900"/>
              <a:ext cx="9969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Planning</a:t>
              </a:r>
              <a:endParaRPr lang="en-CA" sz="180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016250" y="22098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en-US" sz="180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787650" y="2895600"/>
              <a:ext cx="984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Analysis</a:t>
              </a:r>
              <a:endParaRPr lang="en-CA" sz="1800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387850" y="39624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en-US" sz="1800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787650" y="3886200"/>
              <a:ext cx="831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Design</a:t>
              </a:r>
              <a:endParaRPr lang="en-CA" sz="180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711450" y="4876800"/>
              <a:ext cx="17843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Construction</a:t>
              </a:r>
            </a:p>
            <a:p>
              <a:pPr eaLnBrk="1" hangingPunct="1"/>
              <a:r>
                <a:rPr lang="en-US" sz="1800"/>
                <a:t>(Implementation)</a:t>
              </a:r>
            </a:p>
            <a:p>
              <a:pPr eaLnBrk="1" hangingPunct="1"/>
              <a:endParaRPr lang="en-CA" sz="180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997450" y="12954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en-US" sz="1800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911850" y="1905000"/>
              <a:ext cx="7429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Select</a:t>
              </a:r>
              <a:endParaRPr lang="en-CA" sz="180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6232525" y="22479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911850" y="2895600"/>
              <a:ext cx="7429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Select</a:t>
              </a:r>
              <a:endParaRPr lang="en-CA" sz="180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6232525" y="33147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5988050" y="3962400"/>
              <a:ext cx="7429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/>
                <a:t>Select</a:t>
              </a:r>
              <a:endParaRPr lang="en-CA" sz="180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32525" y="44577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 smtClean="0"/>
              <a:t>Information engineering uses computer tools (graphical) to drive the phases, starting with planning</a:t>
            </a:r>
          </a:p>
          <a:p>
            <a:r>
              <a:rPr lang="en-US" sz="2900" b="1" dirty="0" smtClean="0"/>
              <a:t>Project Planning</a:t>
            </a:r>
          </a:p>
          <a:p>
            <a:pPr lvl="1"/>
            <a:r>
              <a:rPr lang="en-US" sz="2800" dirty="0" smtClean="0"/>
              <a:t>Computer tools to create organization charts, top-level ER diagrams, function decompositions</a:t>
            </a:r>
          </a:p>
          <a:p>
            <a:r>
              <a:rPr lang="en-US" sz="2900" b="1" dirty="0" smtClean="0"/>
              <a:t>Analysis</a:t>
            </a:r>
          </a:p>
          <a:p>
            <a:pPr lvl="1"/>
            <a:r>
              <a:rPr lang="en-US" sz="2800" dirty="0" smtClean="0"/>
              <a:t>Tools for expanding project plan into data flow diagrams, further decompositions (e.g. “Click on to get further details on the charts”)</a:t>
            </a:r>
            <a:endParaRPr lang="en-CA" sz="2800" dirty="0" smtClean="0"/>
          </a:p>
          <a:p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engineering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900" b="1" dirty="0"/>
              <a:t>S</a:t>
            </a:r>
            <a:r>
              <a:rPr lang="en-US" sz="2900" b="1" dirty="0" smtClean="0"/>
              <a:t>ystem </a:t>
            </a:r>
            <a:r>
              <a:rPr lang="en-US" sz="2900" b="1" dirty="0" smtClean="0"/>
              <a:t>design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Tools designed to allow end users to participate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Attempt to speed up design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Automate design and add consistency checking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Create and evolve prototypes</a:t>
            </a:r>
          </a:p>
          <a:p>
            <a:pPr>
              <a:lnSpc>
                <a:spcPct val="90000"/>
              </a:lnSpc>
            </a:pPr>
            <a:r>
              <a:rPr lang="en-US" sz="2900" b="1" dirty="0" smtClean="0"/>
              <a:t>Construction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Approach takes automation one step further, to automatically generate code from the design </a:t>
            </a:r>
            <a:r>
              <a:rPr lang="en-US" sz="2800" dirty="0" smtClean="0"/>
              <a:t>specified</a:t>
            </a: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Object–Oriented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3776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Structured approach and information engineering approach are referred to in text as “traditional approaches”</a:t>
            </a:r>
          </a:p>
          <a:p>
            <a:r>
              <a:rPr lang="en-US" sz="2800" dirty="0" smtClean="0"/>
              <a:t>Newer approach is object-oriented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800" dirty="0" smtClean="0"/>
              <a:t>Really has swept through computer industry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2800" dirty="0" smtClean="0"/>
              <a:t>Applied in many areas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z="2600" dirty="0" smtClean="0"/>
              <a:t>Object-oriented programming (OOP)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z="2600" dirty="0" smtClean="0"/>
              <a:t>Object-oriented database management system (OODBMS)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z="2600" dirty="0" smtClean="0"/>
              <a:t>Object-oriented analysis (OOA)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z="2600" dirty="0" smtClean="0"/>
              <a:t>Object-oriented design (OOD)</a:t>
            </a:r>
            <a:endParaRPr lang="en-CA" sz="2600" dirty="0" smtClean="0"/>
          </a:p>
          <a:p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37760"/>
          </a:xfrm>
        </p:spPr>
        <p:txBody>
          <a:bodyPr>
            <a:noAutofit/>
          </a:bodyPr>
          <a:lstStyle/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800" dirty="0" smtClean="0"/>
              <a:t>Based on notion of “objects” – things in the computer system (and the world) which have behaviors and respond to “messages”</a:t>
            </a:r>
          </a:p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800" dirty="0" smtClean="0"/>
              <a:t>Objects can be anything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800" dirty="0" smtClean="0"/>
              <a:t>A menu  bar, window on the screen, a car, a house, a number etc….!</a:t>
            </a:r>
          </a:p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800" dirty="0" smtClean="0"/>
              <a:t>An object can send a message to an object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800" dirty="0" smtClean="0"/>
              <a:t>E.g. for a window to draw itself on the computer screen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800" dirty="0" smtClean="0"/>
              <a:t>E.g. for a number to square itself!</a:t>
            </a:r>
          </a:p>
          <a:p>
            <a:pPr>
              <a:buSzTx/>
              <a:buFont typeface="Monotype Sorts" pitchFamily="2" charset="2"/>
              <a:buBlip>
                <a:blip r:embed="rId2"/>
              </a:buBlip>
            </a:pPr>
            <a:r>
              <a:rPr lang="en-US" sz="2800" dirty="0" smtClean="0"/>
              <a:t>Can model very complex systems </a:t>
            </a:r>
            <a:endParaRPr lang="en-CA" sz="2800" dirty="0" smtClean="0"/>
          </a:p>
          <a:p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Fundamental Characteristics of Objects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67200"/>
          </a:xfrm>
          <a:noFill/>
          <a:ln/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Object = </a:t>
            </a:r>
            <a:r>
              <a:rPr lang="en-US" sz="2800" b="1">
                <a:latin typeface="Times New Roman" pitchFamily="18" charset="0"/>
              </a:rPr>
              <a:t>State</a:t>
            </a:r>
            <a:r>
              <a:rPr lang="en-US" sz="2800">
                <a:latin typeface="Times New Roman" pitchFamily="18" charset="0"/>
              </a:rPr>
              <a:t> + Behavior + Identity</a:t>
            </a:r>
          </a:p>
          <a:p>
            <a:pPr lvl="4"/>
            <a:endParaRPr lang="en-US" sz="1800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State</a:t>
            </a:r>
          </a:p>
          <a:p>
            <a:pPr>
              <a:buFontTx/>
              <a:buNone/>
            </a:pPr>
            <a:r>
              <a:rPr lang="en-US" sz="2800">
                <a:latin typeface="Times New Roman" pitchFamily="18" charset="0"/>
              </a:rPr>
              <a:t>	The group of values of all attributes  at a given point of time</a:t>
            </a:r>
          </a:p>
          <a:p>
            <a:pPr>
              <a:buFontTx/>
              <a:buNone/>
            </a:pPr>
            <a:r>
              <a:rPr lang="en-US" sz="2800">
                <a:latin typeface="Times New Roman" pitchFamily="18" charset="0"/>
              </a:rPr>
              <a:t>	e.g. Car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37</a:t>
            </a:fld>
            <a:endParaRPr lang="en-GB"/>
          </a:p>
        </p:txBody>
      </p:sp>
      <p:graphicFrame>
        <p:nvGraphicFramePr>
          <p:cNvPr id="289796" name="Object 4"/>
          <p:cNvGraphicFramePr>
            <a:graphicFrameLocks noChangeAspect="1"/>
          </p:cNvGraphicFramePr>
          <p:nvPr/>
        </p:nvGraphicFramePr>
        <p:xfrm>
          <a:off x="2743200" y="3962400"/>
          <a:ext cx="228600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VISIO" r:id="rId3" imgW="2779200" imgH="2545920" progId="">
                  <p:embed/>
                </p:oleObj>
              </mc:Choice>
              <mc:Fallback>
                <p:oleObj name="VISIO" r:id="rId3" imgW="2779200" imgH="2545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2286000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797" name="Object 5"/>
          <p:cNvGraphicFramePr>
            <a:graphicFrameLocks noChangeAspect="1"/>
          </p:cNvGraphicFramePr>
          <p:nvPr/>
        </p:nvGraphicFramePr>
        <p:xfrm>
          <a:off x="5410200" y="4953000"/>
          <a:ext cx="37338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VISIO" r:id="rId5" imgW="4447800" imgH="1486800" progId="">
                  <p:embed/>
                </p:oleObj>
              </mc:Choice>
              <mc:Fallback>
                <p:oleObj name="VISIO" r:id="rId5" imgW="4447800" imgH="1486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953000"/>
                        <a:ext cx="3733800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Fundamental Characteristics of Objects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267200"/>
          </a:xfrm>
          <a:noFill/>
          <a:ln/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Object = State + </a:t>
            </a:r>
            <a:r>
              <a:rPr lang="en-US" sz="2800" b="1">
                <a:latin typeface="Times New Roman" pitchFamily="18" charset="0"/>
              </a:rPr>
              <a:t>Behavior</a:t>
            </a:r>
            <a:r>
              <a:rPr lang="en-US" sz="2800">
                <a:latin typeface="Times New Roman" pitchFamily="18" charset="0"/>
              </a:rPr>
              <a:t> + Identity</a:t>
            </a:r>
          </a:p>
          <a:p>
            <a:pPr lvl="4"/>
            <a:endParaRPr lang="en-US" sz="1800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Behavior</a:t>
            </a:r>
          </a:p>
          <a:p>
            <a:pPr>
              <a:buFontTx/>
              <a:buNone/>
            </a:pPr>
            <a:r>
              <a:rPr lang="en-US" sz="2800">
                <a:latin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</a:rPr>
              <a:t>The group of all abilities of an object and describes the action and reaction among the objects</a:t>
            </a:r>
          </a:p>
          <a:p>
            <a:pPr>
              <a:buFontTx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38</a:t>
            </a:fld>
            <a:endParaRPr lang="en-GB"/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1600200" y="3352800"/>
          <a:ext cx="6208713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VISIO" r:id="rId3" imgW="6208560" imgH="2414520" progId="">
                  <p:embed/>
                </p:oleObj>
              </mc:Choice>
              <mc:Fallback>
                <p:oleObj name="VISIO" r:id="rId3" imgW="6208560" imgH="24145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6208713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124200" y="5410200"/>
            <a:ext cx="342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b="0">
                <a:solidFill>
                  <a:srgbClr val="0000FF"/>
                </a:solidFill>
                <a:latin typeface="Times New Roman" pitchFamily="18" charset="0"/>
              </a:rPr>
              <a:t>Note:</a:t>
            </a:r>
            <a:r>
              <a:rPr lang="en-US" sz="1600" b="0">
                <a:latin typeface="Times New Roman" pitchFamily="18" charset="0"/>
              </a:rPr>
              <a:t> Behavior is the means of interface between two or more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Fundamental Characteristics of Objects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267200"/>
          </a:xfrm>
          <a:noFill/>
          <a:ln/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Object = State + Behavior + </a:t>
            </a:r>
            <a:r>
              <a:rPr lang="en-US" sz="2800" b="1">
                <a:latin typeface="Times New Roman" pitchFamily="18" charset="0"/>
              </a:rPr>
              <a:t>Identity</a:t>
            </a:r>
          </a:p>
          <a:p>
            <a:pPr lvl="4"/>
            <a:endParaRPr lang="en-US" sz="1800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Identity</a:t>
            </a:r>
          </a:p>
          <a:p>
            <a:pPr>
              <a:buFontTx/>
              <a:buNone/>
            </a:pPr>
            <a:r>
              <a:rPr lang="en-US" sz="2800">
                <a:latin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</a:rPr>
              <a:t>The characterization of its existence. The identity makes it possible to distinguish an object in an unambiguous way and independently form its group</a:t>
            </a:r>
          </a:p>
          <a:p>
            <a:pPr>
              <a:buFontTx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1981200" y="3657600"/>
            <a:ext cx="4800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e.g.</a:t>
            </a:r>
          </a:p>
          <a:p>
            <a:pPr lvl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Car – carNo</a:t>
            </a:r>
          </a:p>
          <a:p>
            <a:pPr lvl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Borrower – borrowerNo</a:t>
            </a:r>
          </a:p>
          <a:p>
            <a:pPr lvl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Person – empId / voterId / rollNo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+mn-lt"/>
                <a:cs typeface="Times New Roman" pitchFamily="18" charset="0"/>
              </a:rPr>
              <a:t>Problem Solving and Systems Development</a:t>
            </a:r>
            <a:endParaRPr lang="en-GB" sz="3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400"/>
          </a:xfrm>
        </p:spPr>
        <p:txBody>
          <a:bodyPr>
            <a:noAutofit/>
          </a:bodyPr>
          <a:lstStyle/>
          <a:p>
            <a:pPr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New information systems are built as solutions to problems</a:t>
            </a: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Four steps to building an information system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Define and understand the problem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Develop alternative solutions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Evaluate and choose a solution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Implement the solution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charset="0"/>
              </a:rPr>
              <a:t>The first three steps are called systems analysis</a:t>
            </a:r>
          </a:p>
          <a:p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Fundamental Characteristics of Objects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19600"/>
          </a:xfrm>
          <a:noFill/>
          <a:ln/>
        </p:spPr>
        <p:txBody>
          <a:bodyPr/>
          <a:lstStyle/>
          <a:p>
            <a:r>
              <a:rPr lang="en-US" sz="2400" dirty="0">
                <a:latin typeface="Times New Roman" pitchFamily="18" charset="0"/>
              </a:rPr>
              <a:t>Communication between two objects</a:t>
            </a: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40</a:t>
            </a:fld>
            <a:endParaRPr lang="en-GB"/>
          </a:p>
        </p:txBody>
      </p:sp>
      <p:graphicFrame>
        <p:nvGraphicFramePr>
          <p:cNvPr id="303108" name="Object 4"/>
          <p:cNvGraphicFramePr>
            <a:graphicFrameLocks noChangeAspect="1"/>
          </p:cNvGraphicFramePr>
          <p:nvPr/>
        </p:nvGraphicFramePr>
        <p:xfrm>
          <a:off x="1143000" y="3354386"/>
          <a:ext cx="626106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8" name="VISIO" r:id="rId3" imgW="4836960" imgH="988920" progId="">
                  <p:embed/>
                </p:oleObj>
              </mc:Choice>
              <mc:Fallback>
                <p:oleObj name="VISIO" r:id="rId3" imgW="4836960" imgH="988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4386"/>
                        <a:ext cx="6261068" cy="128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5426075"/>
            <a:ext cx="75930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solidFill>
                  <a:srgbClr val="0000CC"/>
                </a:solidFill>
                <a:cs typeface="Times New Roman" pitchFamily="18" charset="0"/>
              </a:rPr>
              <a:t>NOTE: The current object oriented programming languages include; C++, Java……</a:t>
            </a:r>
            <a:endParaRPr lang="en-US" sz="2400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Type of Objects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924800" cy="50292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Active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An object is an active object if it is capable to send a message to another object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All clients are like active objects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Passive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An object that is not capable of sending a message to any other objects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All servers are like passive objects (however, they can reply to any message)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Transient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When an object constantly changes its state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Car is in motion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Persistent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Storing the state of objects to a permanent storage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Stores attributes of an object into a permanent storage before leaving sessions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Type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of Objects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01000" cy="48768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Entity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Objects which are related to some entities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Customer, order, book, transaction etc.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Controller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Objects which control the communication of several objects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Registration Controller, Scheduler, ATM System etc.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Boundary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These are the objects interfaced with the system or sub-system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Database wrapper, external system etc.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Times New Roman" pitchFamily="18" charset="0"/>
              </a:rPr>
              <a:t>Interface objects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</a:rPr>
              <a:t>Act as an interface between a customer and system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latin typeface="Times New Roman" pitchFamily="18" charset="0"/>
              </a:rPr>
              <a:t>     Example: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</a:rPr>
              <a:t>Registration Screen, login screen etc.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completion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User Approval</a:t>
            </a:r>
          </a:p>
          <a:p>
            <a:pPr lvl="1"/>
            <a:r>
              <a:rPr lang="en-US" sz="2900" dirty="0" smtClean="0"/>
              <a:t>Users must review and approve the interface design, report and menu designs, data entry screens, source documents, and other areas of the system that affect them</a:t>
            </a:r>
          </a:p>
          <a:p>
            <a:pPr lvl="1"/>
            <a:r>
              <a:rPr lang="en-US" sz="2900" dirty="0" smtClean="0"/>
              <a:t>When the system design specification is complete, you distribute the document to a target group of users, IT department personnel, and company management</a:t>
            </a:r>
          </a:p>
          <a:p>
            <a:endParaRPr lang="en-GB" sz="2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3DA-7F0B-4F90-9D8F-465E61F550E9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completion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37760"/>
          </a:xfrm>
        </p:spPr>
        <p:txBody>
          <a:bodyPr>
            <a:noAutofit/>
          </a:bodyPr>
          <a:lstStyle/>
          <a:p>
            <a:r>
              <a:rPr lang="en-US" sz="2900" dirty="0" smtClean="0"/>
              <a:t>Presentations</a:t>
            </a:r>
          </a:p>
          <a:p>
            <a:pPr lvl="1"/>
            <a:r>
              <a:rPr lang="en-US" sz="2900" dirty="0" smtClean="0"/>
              <a:t>The first presentation is to the systems analysts, programmers, and technical support staff members </a:t>
            </a:r>
          </a:p>
          <a:p>
            <a:pPr lvl="1"/>
            <a:r>
              <a:rPr lang="en-US" sz="2900" dirty="0" smtClean="0"/>
              <a:t>Your next presentation is to department managers and users from departments affected by the system</a:t>
            </a:r>
          </a:p>
          <a:p>
            <a:pPr lvl="1"/>
            <a:r>
              <a:rPr lang="en-US" sz="2900" dirty="0" smtClean="0"/>
              <a:t>The final presentation is for company management</a:t>
            </a:r>
          </a:p>
          <a:p>
            <a:pPr lvl="1"/>
            <a:r>
              <a:rPr lang="en-US" sz="2900" dirty="0" smtClean="0"/>
              <a:t>Key objective:  to obtain management’s approval and support for the next development step</a:t>
            </a:r>
          </a:p>
          <a:p>
            <a:endParaRPr lang="en-GB" sz="2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3DA-7F0B-4F90-9D8F-465E61F550E9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001000" cy="944562"/>
          </a:xfrm>
        </p:spPr>
        <p:txBody>
          <a:bodyPr/>
          <a:lstStyle/>
          <a:p>
            <a:r>
              <a:rPr lang="en-US" sz="4000" b="1" dirty="0" smtClean="0"/>
              <a:t>What makes system design difficult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Autofit/>
          </a:bodyPr>
          <a:lstStyle/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 smtClean="0"/>
              <a:t>Initially, problem domains (areas) tend to have poorly defined BOUNDARIES</a:t>
            </a:r>
          </a:p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 smtClean="0"/>
              <a:t>Problem domain SOLUTIONS are artificial</a:t>
            </a:r>
          </a:p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 smtClean="0"/>
              <a:t>Problem domains are DYNAMIC</a:t>
            </a:r>
          </a:p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 smtClean="0"/>
              <a:t>Problem domain solutions usually require INTERDISCIPLINARY knowledge and skills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01000" cy="1143000"/>
          </a:xfrm>
        </p:spPr>
        <p:txBody>
          <a:bodyPr/>
          <a:lstStyle/>
          <a:p>
            <a:r>
              <a:rPr lang="en-US" sz="4000" b="1" dirty="0"/>
              <a:t>What makes system design difficult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/>
              <a:t>Systems Analyst’s KNOWLEDGE BASE is continually expanding</a:t>
            </a:r>
          </a:p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/>
              <a:t>Systems Analysis and Design is a highly COGNITIVE activity</a:t>
            </a:r>
          </a:p>
          <a:p>
            <a:pPr>
              <a:lnSpc>
                <a:spcPct val="180000"/>
              </a:lnSpc>
              <a:buFont typeface="Monotype Sorts" pitchFamily="2" charset="2"/>
              <a:buChar char="4"/>
            </a:pPr>
            <a:r>
              <a:rPr lang="en-US" sz="3000" dirty="0"/>
              <a:t>Working with PEOPLE</a:t>
            </a:r>
          </a:p>
          <a:p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11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Chapter 11\fig11.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7086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200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Developing an information system solution</a:t>
            </a:r>
            <a:endParaRPr lang="en-GB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Defining and understanding the problem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543800" cy="4800600"/>
          </a:xfrm>
        </p:spPr>
        <p:txBody>
          <a:bodyPr>
            <a:normAutofit/>
          </a:bodyPr>
          <a:lstStyle/>
          <a:p>
            <a:pPr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What caused the problem?</a:t>
            </a:r>
            <a:endParaRPr lang="en-US" sz="32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Why does it persist?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Why hasn’t it been solved?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What are the objectives of a solution?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Information requirements</a:t>
            </a:r>
          </a:p>
          <a:p>
            <a:endParaRPr lang="en-GB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Developing alternative solutions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/>
          </a:bodyPr>
          <a:lstStyle/>
          <a:p>
            <a:pPr>
              <a:buFontTx/>
              <a:buChar char="•"/>
              <a:defRPr/>
            </a:pPr>
            <a:r>
              <a:rPr lang="en-US" sz="3000" dirty="0">
                <a:cs typeface="Times New Roman" charset="0"/>
              </a:rPr>
              <a:t>Paths to a solution determined by systems analysis</a:t>
            </a:r>
            <a:endParaRPr lang="en-US" sz="30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000" dirty="0">
                <a:cs typeface="Times New Roman" charset="0"/>
              </a:rPr>
              <a:t>Some solutions do not require an information system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000" dirty="0">
                <a:cs typeface="Times New Roman" charset="0"/>
              </a:rPr>
              <a:t>Some solutions require modification of existing systems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000" dirty="0">
                <a:cs typeface="Times New Roman" charset="0"/>
              </a:rPr>
              <a:t>Some solutions require new systems</a:t>
            </a:r>
          </a:p>
          <a:p>
            <a:endParaRPr lang="en-GB" sz="3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Evaluating and choosing solutions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4785360"/>
          </a:xfrm>
        </p:spPr>
        <p:txBody>
          <a:bodyPr>
            <a:normAutofit/>
          </a:bodyPr>
          <a:lstStyle/>
          <a:p>
            <a:pPr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Feasibility issues</a:t>
            </a:r>
            <a:endParaRPr lang="en-US" sz="32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Costs and benefits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Advantages and disadvantages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Business value of systems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cs typeface="Times New Roman" charset="0"/>
              </a:rPr>
              <a:t>Change management</a:t>
            </a:r>
          </a:p>
          <a:p>
            <a:endParaRPr lang="en-GB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Implementing the solution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n-US" sz="2800" dirty="0">
                <a:cs typeface="Times New Roman" charset="0"/>
              </a:rPr>
              <a:t>Systems design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cs typeface="Times New Roman" charset="0"/>
              </a:rPr>
              <a:t>Completing implementation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cs typeface="Times New Roman" charset="0"/>
              </a:rPr>
              <a:t>Hardware selection and acquisition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cs typeface="Times New Roman" charset="0"/>
              </a:rPr>
              <a:t>Software development and programming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cs typeface="Times New Roman" charset="0"/>
              </a:rPr>
              <a:t>Testing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cs typeface="Times New Roman" charset="0"/>
              </a:rPr>
              <a:t>Training and documentation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cs typeface="Times New Roman" charset="0"/>
              </a:rPr>
              <a:t>Conversion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cs typeface="Times New Roman" charset="0"/>
              </a:rPr>
              <a:t>Production and maintenance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cs typeface="Times New Roman" charset="0"/>
              </a:rPr>
              <a:t>Managing the change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Information systems modeling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BA16-C0E9-44C3-B101-999461506B9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857</TotalTime>
  <Words>2356</Words>
  <Application>Microsoft Office PowerPoint</Application>
  <PresentationFormat>On-screen Show (4:3)</PresentationFormat>
  <Paragraphs>431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Adjacency</vt:lpstr>
      <vt:lpstr>Bitmap Image</vt:lpstr>
      <vt:lpstr>VISIO</vt:lpstr>
      <vt:lpstr>BUILDING INFORMATION SYSTEMS</vt:lpstr>
      <vt:lpstr>Example;</vt:lpstr>
      <vt:lpstr>Building A New Ordering System for a cookie selling business</vt:lpstr>
      <vt:lpstr>Problem Solving and Systems Development</vt:lpstr>
      <vt:lpstr>Developing an information system solution</vt:lpstr>
      <vt:lpstr>Defining and understanding the problem</vt:lpstr>
      <vt:lpstr>Developing alternative solutions</vt:lpstr>
      <vt:lpstr>Evaluating and choosing solutions</vt:lpstr>
      <vt:lpstr>Implementing the solution</vt:lpstr>
      <vt:lpstr>A simple system development process</vt:lpstr>
      <vt:lpstr>A simple system development process</vt:lpstr>
      <vt:lpstr>Need to know…..</vt:lpstr>
      <vt:lpstr>Components of a system development methodology</vt:lpstr>
      <vt:lpstr>Relationship between the components</vt:lpstr>
      <vt:lpstr>Components of a system development methodology</vt:lpstr>
      <vt:lpstr>Components of a system development methodology</vt:lpstr>
      <vt:lpstr>Components of a system development methodology</vt:lpstr>
      <vt:lpstr>Components of a system development methodology</vt:lpstr>
      <vt:lpstr>Approaches to system development</vt:lpstr>
      <vt:lpstr>The 3 approaches</vt:lpstr>
      <vt:lpstr>Structured approach</vt:lpstr>
      <vt:lpstr>The Structured Approach</vt:lpstr>
      <vt:lpstr>Structured Programming</vt:lpstr>
      <vt:lpstr>Three constructs to structured programming</vt:lpstr>
      <vt:lpstr>Structured design</vt:lpstr>
      <vt:lpstr>Structured design</vt:lpstr>
      <vt:lpstr>Notes on structured design</vt:lpstr>
      <vt:lpstr>Structured Analysis</vt:lpstr>
      <vt:lpstr>Structured Analysis con’t</vt:lpstr>
      <vt:lpstr>Weaknesses of structured approach</vt:lpstr>
      <vt:lpstr>Information Engineering Approach</vt:lpstr>
      <vt:lpstr>James Martin’s “Pyramid” Approach to Information Engineering</vt:lpstr>
      <vt:lpstr>Information engineering</vt:lpstr>
      <vt:lpstr>Information engineering </vt:lpstr>
      <vt:lpstr>Object–Oriented Approach</vt:lpstr>
      <vt:lpstr>Object-Oriented Approach</vt:lpstr>
      <vt:lpstr>Fundamental Characteristics of Objects</vt:lpstr>
      <vt:lpstr>Fundamental Characteristics of Objects</vt:lpstr>
      <vt:lpstr>Fundamental Characteristics of Objects</vt:lpstr>
      <vt:lpstr>Fundamental Characteristics of Objects</vt:lpstr>
      <vt:lpstr>Type of Objects</vt:lpstr>
      <vt:lpstr>Type of Objects</vt:lpstr>
      <vt:lpstr>System design completion</vt:lpstr>
      <vt:lpstr>System design completion</vt:lpstr>
      <vt:lpstr>What makes system design difficult</vt:lpstr>
      <vt:lpstr>What makes system design difficult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DEVELOPMENT</dc:title>
  <dc:creator>Suha Rand</dc:creator>
  <cp:lastModifiedBy>fatuma</cp:lastModifiedBy>
  <cp:revision>84</cp:revision>
  <dcterms:created xsi:type="dcterms:W3CDTF">2012-02-09T14:38:44Z</dcterms:created>
  <dcterms:modified xsi:type="dcterms:W3CDTF">2014-02-11T08:11:27Z</dcterms:modified>
</cp:coreProperties>
</file>