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E2AE0-78D2-4A29-AA44-E04423DF10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B25B55-6382-4E1C-90F8-F9CE9427E3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4BD764-5CC9-49F1-8E90-6B840FB98A56}"/>
              </a:ext>
            </a:extLst>
          </p:cNvPr>
          <p:cNvSpPr>
            <a:spLocks noGrp="1"/>
          </p:cNvSpPr>
          <p:nvPr>
            <p:ph type="dt" sz="half" idx="10"/>
          </p:nvPr>
        </p:nvSpPr>
        <p:spPr/>
        <p:txBody>
          <a:bodyPr/>
          <a:lstStyle/>
          <a:p>
            <a:fld id="{D7594710-36AA-4D51-9867-B1421FA1EA85}" type="datetimeFigureOut">
              <a:rPr lang="en-US" smtClean="0"/>
              <a:t>10/12/2021</a:t>
            </a:fld>
            <a:endParaRPr lang="en-US"/>
          </a:p>
        </p:txBody>
      </p:sp>
      <p:sp>
        <p:nvSpPr>
          <p:cNvPr id="5" name="Footer Placeholder 4">
            <a:extLst>
              <a:ext uri="{FF2B5EF4-FFF2-40B4-BE49-F238E27FC236}">
                <a16:creationId xmlns:a16="http://schemas.microsoft.com/office/drawing/2014/main" id="{A977F24C-9B7D-42EA-B4EF-9891C4EBFF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4CB27F-A1E0-489A-AB5B-7276D2DE0F27}"/>
              </a:ext>
            </a:extLst>
          </p:cNvPr>
          <p:cNvSpPr>
            <a:spLocks noGrp="1"/>
          </p:cNvSpPr>
          <p:nvPr>
            <p:ph type="sldNum" sz="quarter" idx="12"/>
          </p:nvPr>
        </p:nvSpPr>
        <p:spPr/>
        <p:txBody>
          <a:bodyPr/>
          <a:lstStyle/>
          <a:p>
            <a:fld id="{3067FBAB-3523-4DA3-9CF4-65277460A62C}" type="slidenum">
              <a:rPr lang="en-US" smtClean="0"/>
              <a:t>‹#›</a:t>
            </a:fld>
            <a:endParaRPr lang="en-US"/>
          </a:p>
        </p:txBody>
      </p:sp>
    </p:spTree>
    <p:extLst>
      <p:ext uri="{BB962C8B-B14F-4D97-AF65-F5344CB8AC3E}">
        <p14:creationId xmlns:p14="http://schemas.microsoft.com/office/powerpoint/2010/main" val="30380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760AA-E38A-45DC-BD0B-EBAE1E3B49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16011E-5260-4E3C-8393-1F502EA904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3CEF0F-09A6-402A-959A-347505E9B2C9}"/>
              </a:ext>
            </a:extLst>
          </p:cNvPr>
          <p:cNvSpPr>
            <a:spLocks noGrp="1"/>
          </p:cNvSpPr>
          <p:nvPr>
            <p:ph type="dt" sz="half" idx="10"/>
          </p:nvPr>
        </p:nvSpPr>
        <p:spPr/>
        <p:txBody>
          <a:bodyPr/>
          <a:lstStyle/>
          <a:p>
            <a:fld id="{D7594710-36AA-4D51-9867-B1421FA1EA85}" type="datetimeFigureOut">
              <a:rPr lang="en-US" smtClean="0"/>
              <a:t>10/12/2021</a:t>
            </a:fld>
            <a:endParaRPr lang="en-US"/>
          </a:p>
        </p:txBody>
      </p:sp>
      <p:sp>
        <p:nvSpPr>
          <p:cNvPr id="5" name="Footer Placeholder 4">
            <a:extLst>
              <a:ext uri="{FF2B5EF4-FFF2-40B4-BE49-F238E27FC236}">
                <a16:creationId xmlns:a16="http://schemas.microsoft.com/office/drawing/2014/main" id="{CC800B1C-1514-49C5-A94F-1DC7AE2918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E3E4DD-DCE9-4298-BBB9-9F4A188B9D76}"/>
              </a:ext>
            </a:extLst>
          </p:cNvPr>
          <p:cNvSpPr>
            <a:spLocks noGrp="1"/>
          </p:cNvSpPr>
          <p:nvPr>
            <p:ph type="sldNum" sz="quarter" idx="12"/>
          </p:nvPr>
        </p:nvSpPr>
        <p:spPr/>
        <p:txBody>
          <a:bodyPr/>
          <a:lstStyle/>
          <a:p>
            <a:fld id="{3067FBAB-3523-4DA3-9CF4-65277460A62C}" type="slidenum">
              <a:rPr lang="en-US" smtClean="0"/>
              <a:t>‹#›</a:t>
            </a:fld>
            <a:endParaRPr lang="en-US"/>
          </a:p>
        </p:txBody>
      </p:sp>
    </p:spTree>
    <p:extLst>
      <p:ext uri="{BB962C8B-B14F-4D97-AF65-F5344CB8AC3E}">
        <p14:creationId xmlns:p14="http://schemas.microsoft.com/office/powerpoint/2010/main" val="885931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938511-DEFA-410D-8F5B-325B03D5A1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166C17-F55B-4059-8B8D-0F376B46497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578B6F-839E-4BFE-A80B-08BE129FAFFD}"/>
              </a:ext>
            </a:extLst>
          </p:cNvPr>
          <p:cNvSpPr>
            <a:spLocks noGrp="1"/>
          </p:cNvSpPr>
          <p:nvPr>
            <p:ph type="dt" sz="half" idx="10"/>
          </p:nvPr>
        </p:nvSpPr>
        <p:spPr/>
        <p:txBody>
          <a:bodyPr/>
          <a:lstStyle/>
          <a:p>
            <a:fld id="{D7594710-36AA-4D51-9867-B1421FA1EA85}" type="datetimeFigureOut">
              <a:rPr lang="en-US" smtClean="0"/>
              <a:t>10/12/2021</a:t>
            </a:fld>
            <a:endParaRPr lang="en-US"/>
          </a:p>
        </p:txBody>
      </p:sp>
      <p:sp>
        <p:nvSpPr>
          <p:cNvPr id="5" name="Footer Placeholder 4">
            <a:extLst>
              <a:ext uri="{FF2B5EF4-FFF2-40B4-BE49-F238E27FC236}">
                <a16:creationId xmlns:a16="http://schemas.microsoft.com/office/drawing/2014/main" id="{E085B0F5-BD3C-4BB5-9F9C-CF493A8327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38F3C-932D-4E62-9B95-652F5CF8E1E8}"/>
              </a:ext>
            </a:extLst>
          </p:cNvPr>
          <p:cNvSpPr>
            <a:spLocks noGrp="1"/>
          </p:cNvSpPr>
          <p:nvPr>
            <p:ph type="sldNum" sz="quarter" idx="12"/>
          </p:nvPr>
        </p:nvSpPr>
        <p:spPr/>
        <p:txBody>
          <a:bodyPr/>
          <a:lstStyle/>
          <a:p>
            <a:fld id="{3067FBAB-3523-4DA3-9CF4-65277460A62C}" type="slidenum">
              <a:rPr lang="en-US" smtClean="0"/>
              <a:t>‹#›</a:t>
            </a:fld>
            <a:endParaRPr lang="en-US"/>
          </a:p>
        </p:txBody>
      </p:sp>
    </p:spTree>
    <p:extLst>
      <p:ext uri="{BB962C8B-B14F-4D97-AF65-F5344CB8AC3E}">
        <p14:creationId xmlns:p14="http://schemas.microsoft.com/office/powerpoint/2010/main" val="1490849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A6D04-532F-48E2-84BB-4FE7F03837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128F1E-BCD9-4EF6-A1B9-ECE6EDE4265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9DA725-166C-4D6E-844A-C5289F9B2B44}"/>
              </a:ext>
            </a:extLst>
          </p:cNvPr>
          <p:cNvSpPr>
            <a:spLocks noGrp="1"/>
          </p:cNvSpPr>
          <p:nvPr>
            <p:ph type="dt" sz="half" idx="10"/>
          </p:nvPr>
        </p:nvSpPr>
        <p:spPr/>
        <p:txBody>
          <a:bodyPr/>
          <a:lstStyle/>
          <a:p>
            <a:fld id="{D7594710-36AA-4D51-9867-B1421FA1EA85}" type="datetimeFigureOut">
              <a:rPr lang="en-US" smtClean="0"/>
              <a:t>10/12/2021</a:t>
            </a:fld>
            <a:endParaRPr lang="en-US"/>
          </a:p>
        </p:txBody>
      </p:sp>
      <p:sp>
        <p:nvSpPr>
          <p:cNvPr id="5" name="Footer Placeholder 4">
            <a:extLst>
              <a:ext uri="{FF2B5EF4-FFF2-40B4-BE49-F238E27FC236}">
                <a16:creationId xmlns:a16="http://schemas.microsoft.com/office/drawing/2014/main" id="{F856AFDF-7E01-48C2-9064-47EB86F091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7EDB1A-4873-410D-A894-C47779802723}"/>
              </a:ext>
            </a:extLst>
          </p:cNvPr>
          <p:cNvSpPr>
            <a:spLocks noGrp="1"/>
          </p:cNvSpPr>
          <p:nvPr>
            <p:ph type="sldNum" sz="quarter" idx="12"/>
          </p:nvPr>
        </p:nvSpPr>
        <p:spPr/>
        <p:txBody>
          <a:bodyPr/>
          <a:lstStyle/>
          <a:p>
            <a:fld id="{3067FBAB-3523-4DA3-9CF4-65277460A62C}" type="slidenum">
              <a:rPr lang="en-US" smtClean="0"/>
              <a:t>‹#›</a:t>
            </a:fld>
            <a:endParaRPr lang="en-US"/>
          </a:p>
        </p:txBody>
      </p:sp>
    </p:spTree>
    <p:extLst>
      <p:ext uri="{BB962C8B-B14F-4D97-AF65-F5344CB8AC3E}">
        <p14:creationId xmlns:p14="http://schemas.microsoft.com/office/powerpoint/2010/main" val="381085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9A568-76C5-4672-A3CF-2676676615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CAE6F4-69DB-45F1-87B3-7ABB648C9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B6804DF-6F1A-4E6B-8341-18A3423FEF34}"/>
              </a:ext>
            </a:extLst>
          </p:cNvPr>
          <p:cNvSpPr>
            <a:spLocks noGrp="1"/>
          </p:cNvSpPr>
          <p:nvPr>
            <p:ph type="dt" sz="half" idx="10"/>
          </p:nvPr>
        </p:nvSpPr>
        <p:spPr/>
        <p:txBody>
          <a:bodyPr/>
          <a:lstStyle/>
          <a:p>
            <a:fld id="{D7594710-36AA-4D51-9867-B1421FA1EA85}" type="datetimeFigureOut">
              <a:rPr lang="en-US" smtClean="0"/>
              <a:t>10/12/2021</a:t>
            </a:fld>
            <a:endParaRPr lang="en-US"/>
          </a:p>
        </p:txBody>
      </p:sp>
      <p:sp>
        <p:nvSpPr>
          <p:cNvPr id="5" name="Footer Placeholder 4">
            <a:extLst>
              <a:ext uri="{FF2B5EF4-FFF2-40B4-BE49-F238E27FC236}">
                <a16:creationId xmlns:a16="http://schemas.microsoft.com/office/drawing/2014/main" id="{D8ABE387-0361-4172-8895-5E067740ED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040D2B-FD1A-4895-A6CB-45DA367A70E6}"/>
              </a:ext>
            </a:extLst>
          </p:cNvPr>
          <p:cNvSpPr>
            <a:spLocks noGrp="1"/>
          </p:cNvSpPr>
          <p:nvPr>
            <p:ph type="sldNum" sz="quarter" idx="12"/>
          </p:nvPr>
        </p:nvSpPr>
        <p:spPr/>
        <p:txBody>
          <a:bodyPr/>
          <a:lstStyle/>
          <a:p>
            <a:fld id="{3067FBAB-3523-4DA3-9CF4-65277460A62C}" type="slidenum">
              <a:rPr lang="en-US" smtClean="0"/>
              <a:t>‹#›</a:t>
            </a:fld>
            <a:endParaRPr lang="en-US"/>
          </a:p>
        </p:txBody>
      </p:sp>
    </p:spTree>
    <p:extLst>
      <p:ext uri="{BB962C8B-B14F-4D97-AF65-F5344CB8AC3E}">
        <p14:creationId xmlns:p14="http://schemas.microsoft.com/office/powerpoint/2010/main" val="3305079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35199-85F9-4763-9AF2-C098868C53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81FAF8-94F7-4BF9-BF86-BB41A75819E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EEDF77-F32F-4CFC-9FDC-A2100379315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3DA3EA-9C62-4E24-9705-6C7207900BF4}"/>
              </a:ext>
            </a:extLst>
          </p:cNvPr>
          <p:cNvSpPr>
            <a:spLocks noGrp="1"/>
          </p:cNvSpPr>
          <p:nvPr>
            <p:ph type="dt" sz="half" idx="10"/>
          </p:nvPr>
        </p:nvSpPr>
        <p:spPr/>
        <p:txBody>
          <a:bodyPr/>
          <a:lstStyle/>
          <a:p>
            <a:fld id="{D7594710-36AA-4D51-9867-B1421FA1EA85}" type="datetimeFigureOut">
              <a:rPr lang="en-US" smtClean="0"/>
              <a:t>10/12/2021</a:t>
            </a:fld>
            <a:endParaRPr lang="en-US"/>
          </a:p>
        </p:txBody>
      </p:sp>
      <p:sp>
        <p:nvSpPr>
          <p:cNvPr id="6" name="Footer Placeholder 5">
            <a:extLst>
              <a:ext uri="{FF2B5EF4-FFF2-40B4-BE49-F238E27FC236}">
                <a16:creationId xmlns:a16="http://schemas.microsoft.com/office/drawing/2014/main" id="{75DE2ED7-261E-47CA-96A1-8B4E34A80C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6E243F-F62B-49D8-9298-3E3E427B9D27}"/>
              </a:ext>
            </a:extLst>
          </p:cNvPr>
          <p:cNvSpPr>
            <a:spLocks noGrp="1"/>
          </p:cNvSpPr>
          <p:nvPr>
            <p:ph type="sldNum" sz="quarter" idx="12"/>
          </p:nvPr>
        </p:nvSpPr>
        <p:spPr/>
        <p:txBody>
          <a:bodyPr/>
          <a:lstStyle/>
          <a:p>
            <a:fld id="{3067FBAB-3523-4DA3-9CF4-65277460A62C}" type="slidenum">
              <a:rPr lang="en-US" smtClean="0"/>
              <a:t>‹#›</a:t>
            </a:fld>
            <a:endParaRPr lang="en-US"/>
          </a:p>
        </p:txBody>
      </p:sp>
    </p:spTree>
    <p:extLst>
      <p:ext uri="{BB962C8B-B14F-4D97-AF65-F5344CB8AC3E}">
        <p14:creationId xmlns:p14="http://schemas.microsoft.com/office/powerpoint/2010/main" val="3107675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C3C92-49F5-48FE-BABE-33E5E53837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B53313-1968-4C02-B471-EC331D695F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E738C3F-3E42-440C-8AD7-F3DC26DE33A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1AFC77-7D41-4A7E-A648-8702442A8D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34CDE6F-5F25-4ACF-9ABD-E626E63885E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F827A9-14F7-4C9D-BC5A-E15BA72A7B9A}"/>
              </a:ext>
            </a:extLst>
          </p:cNvPr>
          <p:cNvSpPr>
            <a:spLocks noGrp="1"/>
          </p:cNvSpPr>
          <p:nvPr>
            <p:ph type="dt" sz="half" idx="10"/>
          </p:nvPr>
        </p:nvSpPr>
        <p:spPr/>
        <p:txBody>
          <a:bodyPr/>
          <a:lstStyle/>
          <a:p>
            <a:fld id="{D7594710-36AA-4D51-9867-B1421FA1EA85}" type="datetimeFigureOut">
              <a:rPr lang="en-US" smtClean="0"/>
              <a:t>10/12/2021</a:t>
            </a:fld>
            <a:endParaRPr lang="en-US"/>
          </a:p>
        </p:txBody>
      </p:sp>
      <p:sp>
        <p:nvSpPr>
          <p:cNvPr id="8" name="Footer Placeholder 7">
            <a:extLst>
              <a:ext uri="{FF2B5EF4-FFF2-40B4-BE49-F238E27FC236}">
                <a16:creationId xmlns:a16="http://schemas.microsoft.com/office/drawing/2014/main" id="{8B714C40-92E3-46A3-A3A0-41BD5699D3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E8C27D-962C-4A60-92D6-D3201072D34E}"/>
              </a:ext>
            </a:extLst>
          </p:cNvPr>
          <p:cNvSpPr>
            <a:spLocks noGrp="1"/>
          </p:cNvSpPr>
          <p:nvPr>
            <p:ph type="sldNum" sz="quarter" idx="12"/>
          </p:nvPr>
        </p:nvSpPr>
        <p:spPr/>
        <p:txBody>
          <a:bodyPr/>
          <a:lstStyle/>
          <a:p>
            <a:fld id="{3067FBAB-3523-4DA3-9CF4-65277460A62C}" type="slidenum">
              <a:rPr lang="en-US" smtClean="0"/>
              <a:t>‹#›</a:t>
            </a:fld>
            <a:endParaRPr lang="en-US"/>
          </a:p>
        </p:txBody>
      </p:sp>
    </p:spTree>
    <p:extLst>
      <p:ext uri="{BB962C8B-B14F-4D97-AF65-F5344CB8AC3E}">
        <p14:creationId xmlns:p14="http://schemas.microsoft.com/office/powerpoint/2010/main" val="94528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ECD65-1D38-4466-8D15-9D2DDF0BC2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3C9AF7-1118-4C25-B4F4-F9B3597308E9}"/>
              </a:ext>
            </a:extLst>
          </p:cNvPr>
          <p:cNvSpPr>
            <a:spLocks noGrp="1"/>
          </p:cNvSpPr>
          <p:nvPr>
            <p:ph type="dt" sz="half" idx="10"/>
          </p:nvPr>
        </p:nvSpPr>
        <p:spPr/>
        <p:txBody>
          <a:bodyPr/>
          <a:lstStyle/>
          <a:p>
            <a:fld id="{D7594710-36AA-4D51-9867-B1421FA1EA85}" type="datetimeFigureOut">
              <a:rPr lang="en-US" smtClean="0"/>
              <a:t>10/12/2021</a:t>
            </a:fld>
            <a:endParaRPr lang="en-US"/>
          </a:p>
        </p:txBody>
      </p:sp>
      <p:sp>
        <p:nvSpPr>
          <p:cNvPr id="4" name="Footer Placeholder 3">
            <a:extLst>
              <a:ext uri="{FF2B5EF4-FFF2-40B4-BE49-F238E27FC236}">
                <a16:creationId xmlns:a16="http://schemas.microsoft.com/office/drawing/2014/main" id="{13705F23-98A0-4DA1-9D48-B379C6BFBA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461738-ECBB-4B67-8D9B-FB5986ADFA13}"/>
              </a:ext>
            </a:extLst>
          </p:cNvPr>
          <p:cNvSpPr>
            <a:spLocks noGrp="1"/>
          </p:cNvSpPr>
          <p:nvPr>
            <p:ph type="sldNum" sz="quarter" idx="12"/>
          </p:nvPr>
        </p:nvSpPr>
        <p:spPr/>
        <p:txBody>
          <a:bodyPr/>
          <a:lstStyle/>
          <a:p>
            <a:fld id="{3067FBAB-3523-4DA3-9CF4-65277460A62C}" type="slidenum">
              <a:rPr lang="en-US" smtClean="0"/>
              <a:t>‹#›</a:t>
            </a:fld>
            <a:endParaRPr lang="en-US"/>
          </a:p>
        </p:txBody>
      </p:sp>
    </p:spTree>
    <p:extLst>
      <p:ext uri="{BB962C8B-B14F-4D97-AF65-F5344CB8AC3E}">
        <p14:creationId xmlns:p14="http://schemas.microsoft.com/office/powerpoint/2010/main" val="1914043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2C9693-AF03-413B-98C8-92E65F861446}"/>
              </a:ext>
            </a:extLst>
          </p:cNvPr>
          <p:cNvSpPr>
            <a:spLocks noGrp="1"/>
          </p:cNvSpPr>
          <p:nvPr>
            <p:ph type="dt" sz="half" idx="10"/>
          </p:nvPr>
        </p:nvSpPr>
        <p:spPr/>
        <p:txBody>
          <a:bodyPr/>
          <a:lstStyle/>
          <a:p>
            <a:fld id="{D7594710-36AA-4D51-9867-B1421FA1EA85}" type="datetimeFigureOut">
              <a:rPr lang="en-US" smtClean="0"/>
              <a:t>10/12/2021</a:t>
            </a:fld>
            <a:endParaRPr lang="en-US"/>
          </a:p>
        </p:txBody>
      </p:sp>
      <p:sp>
        <p:nvSpPr>
          <p:cNvPr id="3" name="Footer Placeholder 2">
            <a:extLst>
              <a:ext uri="{FF2B5EF4-FFF2-40B4-BE49-F238E27FC236}">
                <a16:creationId xmlns:a16="http://schemas.microsoft.com/office/drawing/2014/main" id="{BE732EC6-538F-4FE7-9460-5DA79CD34E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39AC21-C075-4C52-86AF-751D27C5AC82}"/>
              </a:ext>
            </a:extLst>
          </p:cNvPr>
          <p:cNvSpPr>
            <a:spLocks noGrp="1"/>
          </p:cNvSpPr>
          <p:nvPr>
            <p:ph type="sldNum" sz="quarter" idx="12"/>
          </p:nvPr>
        </p:nvSpPr>
        <p:spPr/>
        <p:txBody>
          <a:bodyPr/>
          <a:lstStyle/>
          <a:p>
            <a:fld id="{3067FBAB-3523-4DA3-9CF4-65277460A62C}" type="slidenum">
              <a:rPr lang="en-US" smtClean="0"/>
              <a:t>‹#›</a:t>
            </a:fld>
            <a:endParaRPr lang="en-US"/>
          </a:p>
        </p:txBody>
      </p:sp>
    </p:spTree>
    <p:extLst>
      <p:ext uri="{BB962C8B-B14F-4D97-AF65-F5344CB8AC3E}">
        <p14:creationId xmlns:p14="http://schemas.microsoft.com/office/powerpoint/2010/main" val="1481832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EAFFD-F663-42F5-BBE8-160DA535F9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85E2E5-E8E3-4B85-972A-DCEC4A8E7E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1A816F-EADA-42A5-AAB6-679F42AF87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51CB52-4997-4E29-93BB-4E1BDBBFA807}"/>
              </a:ext>
            </a:extLst>
          </p:cNvPr>
          <p:cNvSpPr>
            <a:spLocks noGrp="1"/>
          </p:cNvSpPr>
          <p:nvPr>
            <p:ph type="dt" sz="half" idx="10"/>
          </p:nvPr>
        </p:nvSpPr>
        <p:spPr/>
        <p:txBody>
          <a:bodyPr/>
          <a:lstStyle/>
          <a:p>
            <a:fld id="{D7594710-36AA-4D51-9867-B1421FA1EA85}" type="datetimeFigureOut">
              <a:rPr lang="en-US" smtClean="0"/>
              <a:t>10/12/2021</a:t>
            </a:fld>
            <a:endParaRPr lang="en-US"/>
          </a:p>
        </p:txBody>
      </p:sp>
      <p:sp>
        <p:nvSpPr>
          <p:cNvPr id="6" name="Footer Placeholder 5">
            <a:extLst>
              <a:ext uri="{FF2B5EF4-FFF2-40B4-BE49-F238E27FC236}">
                <a16:creationId xmlns:a16="http://schemas.microsoft.com/office/drawing/2014/main" id="{94F117CD-DEBF-4CFF-A3EF-4C95641886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86C098-B40D-4DD0-9115-A6112FBC578E}"/>
              </a:ext>
            </a:extLst>
          </p:cNvPr>
          <p:cNvSpPr>
            <a:spLocks noGrp="1"/>
          </p:cNvSpPr>
          <p:nvPr>
            <p:ph type="sldNum" sz="quarter" idx="12"/>
          </p:nvPr>
        </p:nvSpPr>
        <p:spPr/>
        <p:txBody>
          <a:bodyPr/>
          <a:lstStyle/>
          <a:p>
            <a:fld id="{3067FBAB-3523-4DA3-9CF4-65277460A62C}" type="slidenum">
              <a:rPr lang="en-US" smtClean="0"/>
              <a:t>‹#›</a:t>
            </a:fld>
            <a:endParaRPr lang="en-US"/>
          </a:p>
        </p:txBody>
      </p:sp>
    </p:spTree>
    <p:extLst>
      <p:ext uri="{BB962C8B-B14F-4D97-AF65-F5344CB8AC3E}">
        <p14:creationId xmlns:p14="http://schemas.microsoft.com/office/powerpoint/2010/main" val="3988745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EBEE5-6692-4760-9AEB-7322555C6C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33C8F1-8400-4D1D-AE8B-C3DA414E70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8B6A44-857F-4891-8BBE-A14B25E8A8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6159A8-F9A7-4278-9A2A-985153D9821D}"/>
              </a:ext>
            </a:extLst>
          </p:cNvPr>
          <p:cNvSpPr>
            <a:spLocks noGrp="1"/>
          </p:cNvSpPr>
          <p:nvPr>
            <p:ph type="dt" sz="half" idx="10"/>
          </p:nvPr>
        </p:nvSpPr>
        <p:spPr/>
        <p:txBody>
          <a:bodyPr/>
          <a:lstStyle/>
          <a:p>
            <a:fld id="{D7594710-36AA-4D51-9867-B1421FA1EA85}" type="datetimeFigureOut">
              <a:rPr lang="en-US" smtClean="0"/>
              <a:t>10/12/2021</a:t>
            </a:fld>
            <a:endParaRPr lang="en-US"/>
          </a:p>
        </p:txBody>
      </p:sp>
      <p:sp>
        <p:nvSpPr>
          <p:cNvPr id="6" name="Footer Placeholder 5">
            <a:extLst>
              <a:ext uri="{FF2B5EF4-FFF2-40B4-BE49-F238E27FC236}">
                <a16:creationId xmlns:a16="http://schemas.microsoft.com/office/drawing/2014/main" id="{50A70283-8C50-485F-8A47-7C925C1D38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2715D9-0B12-4970-BF4C-30432C78B292}"/>
              </a:ext>
            </a:extLst>
          </p:cNvPr>
          <p:cNvSpPr>
            <a:spLocks noGrp="1"/>
          </p:cNvSpPr>
          <p:nvPr>
            <p:ph type="sldNum" sz="quarter" idx="12"/>
          </p:nvPr>
        </p:nvSpPr>
        <p:spPr/>
        <p:txBody>
          <a:bodyPr/>
          <a:lstStyle/>
          <a:p>
            <a:fld id="{3067FBAB-3523-4DA3-9CF4-65277460A62C}" type="slidenum">
              <a:rPr lang="en-US" smtClean="0"/>
              <a:t>‹#›</a:t>
            </a:fld>
            <a:endParaRPr lang="en-US"/>
          </a:p>
        </p:txBody>
      </p:sp>
    </p:spTree>
    <p:extLst>
      <p:ext uri="{BB962C8B-B14F-4D97-AF65-F5344CB8AC3E}">
        <p14:creationId xmlns:p14="http://schemas.microsoft.com/office/powerpoint/2010/main" val="4610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D5B722-E97B-4BBD-8FB5-EB81857946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2ED3B2-9F2C-45BD-BCE6-2BE6BB7C87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8E43C9-9A95-40AC-A832-820F8639F1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94710-36AA-4D51-9867-B1421FA1EA85}" type="datetimeFigureOut">
              <a:rPr lang="en-US" smtClean="0"/>
              <a:t>10/12/2021</a:t>
            </a:fld>
            <a:endParaRPr lang="en-US"/>
          </a:p>
        </p:txBody>
      </p:sp>
      <p:sp>
        <p:nvSpPr>
          <p:cNvPr id="5" name="Footer Placeholder 4">
            <a:extLst>
              <a:ext uri="{FF2B5EF4-FFF2-40B4-BE49-F238E27FC236}">
                <a16:creationId xmlns:a16="http://schemas.microsoft.com/office/drawing/2014/main" id="{406382AD-86C4-4811-AF99-A7B9D2B899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9DF17E-7968-4093-9238-5BAC39B4CA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67FBAB-3523-4DA3-9CF4-65277460A62C}" type="slidenum">
              <a:rPr lang="en-US" smtClean="0"/>
              <a:t>‹#›</a:t>
            </a:fld>
            <a:endParaRPr lang="en-US"/>
          </a:p>
        </p:txBody>
      </p:sp>
    </p:spTree>
    <p:extLst>
      <p:ext uri="{BB962C8B-B14F-4D97-AF65-F5344CB8AC3E}">
        <p14:creationId xmlns:p14="http://schemas.microsoft.com/office/powerpoint/2010/main" val="306294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938C7-2CEF-4AB2-9B15-E2B8FA242F96}"/>
              </a:ext>
            </a:extLst>
          </p:cNvPr>
          <p:cNvSpPr>
            <a:spLocks noGrp="1"/>
          </p:cNvSpPr>
          <p:nvPr>
            <p:ph type="ctrTitle"/>
          </p:nvPr>
        </p:nvSpPr>
        <p:spPr/>
        <p:txBody>
          <a:bodyPr>
            <a:normAutofit fontScale="90000"/>
          </a:bodyPr>
          <a:lstStyle/>
          <a:p>
            <a:r>
              <a:rPr lang="en-US" b="1" dirty="0"/>
              <a:t>STATISTICAL INFERENCE II (STA 2103)</a:t>
            </a:r>
            <a:br>
              <a:rPr lang="en-US" dirty="0"/>
            </a:br>
            <a:endParaRPr lang="en-US" dirty="0"/>
          </a:p>
        </p:txBody>
      </p:sp>
      <p:sp>
        <p:nvSpPr>
          <p:cNvPr id="3" name="Subtitle 2">
            <a:extLst>
              <a:ext uri="{FF2B5EF4-FFF2-40B4-BE49-F238E27FC236}">
                <a16:creationId xmlns:a16="http://schemas.microsoft.com/office/drawing/2014/main" id="{54C9BDF4-5D31-4C3E-8B72-BA29F0223A7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03589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B4782-FE8A-40E7-8B3A-DF0951E9B0FE}"/>
              </a:ext>
            </a:extLst>
          </p:cNvPr>
          <p:cNvSpPr>
            <a:spLocks noGrp="1"/>
          </p:cNvSpPr>
          <p:nvPr>
            <p:ph type="title"/>
          </p:nvPr>
        </p:nvSpPr>
        <p:spPr/>
        <p:txBody>
          <a:bodyPr/>
          <a:lstStyle/>
          <a:p>
            <a:r>
              <a:rPr lang="en-US" b="1" dirty="0"/>
              <a:t>PARAMETER ESTIMATION</a:t>
            </a:r>
            <a:br>
              <a:rPr lang="en-US" dirty="0"/>
            </a:br>
            <a:r>
              <a:rPr lang="en-US" dirty="0"/>
              <a:t>METHOD OF MOMENTS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2C45C50-E457-48AC-BBE1-CE6012E49AD9}"/>
                  </a:ext>
                </a:extLst>
              </p:cNvPr>
              <p:cNvSpPr>
                <a:spLocks noGrp="1"/>
              </p:cNvSpPr>
              <p:nvPr>
                <p:ph idx="1"/>
              </p:nvPr>
            </p:nvSpPr>
            <p:spPr/>
            <p:txBody>
              <a:bodyPr/>
              <a:lstStyle/>
              <a:p>
                <a:r>
                  <a:rPr lang="en-US" dirty="0"/>
                  <a:t>let x</a:t>
                </a:r>
                <a:r>
                  <a:rPr lang="en-US" baseline="-25000" dirty="0"/>
                  <a:t>1</a:t>
                </a:r>
                <a:r>
                  <a:rPr lang="en-US" dirty="0"/>
                  <a:t>,x</a:t>
                </a:r>
                <a:r>
                  <a:rPr lang="en-US" baseline="-25000" dirty="0"/>
                  <a:t>2</a:t>
                </a:r>
                <a:r>
                  <a:rPr lang="en-US" dirty="0"/>
                  <a:t>,…,</a:t>
                </a:r>
                <a:r>
                  <a:rPr lang="en-US" dirty="0" err="1"/>
                  <a:t>x</a:t>
                </a:r>
                <a:r>
                  <a:rPr lang="en-US" baseline="-25000" dirty="0" err="1"/>
                  <a:t>n</a:t>
                </a:r>
                <a:r>
                  <a:rPr lang="en-US" dirty="0"/>
                  <a:t> be a random sample from a population x with pdf </a:t>
                </a:r>
                <a14:m>
                  <m:oMath xmlns:m="http://schemas.openxmlformats.org/officeDocument/2006/math">
                    <m:r>
                      <a:rPr lang="en-US" i="1"/>
                      <m:t>𝑓</m:t>
                    </m:r>
                    <m:d>
                      <m:dPr>
                        <m:ctrlPr>
                          <a:rPr lang="en-US" i="1"/>
                        </m:ctrlPr>
                      </m:dPr>
                      <m:e>
                        <m:r>
                          <a:rPr lang="en-US" i="1"/>
                          <m:t>𝑥</m:t>
                        </m:r>
                        <m:r>
                          <a:rPr lang="en-US" i="1"/>
                          <m:t>;</m:t>
                        </m:r>
                        <m:sSub>
                          <m:sSubPr>
                            <m:ctrlPr>
                              <a:rPr lang="en-US" i="1"/>
                            </m:ctrlPr>
                          </m:sSubPr>
                          <m:e>
                            <m:r>
                              <a:rPr lang="en-US" i="1"/>
                              <m:t>𝜃</m:t>
                            </m:r>
                          </m:e>
                          <m:sub>
                            <m:r>
                              <a:rPr lang="en-US" i="1"/>
                              <m:t>1</m:t>
                            </m:r>
                          </m:sub>
                        </m:sSub>
                        <m:r>
                          <a:rPr lang="en-US" i="1"/>
                          <m:t>,</m:t>
                        </m:r>
                        <m:sSub>
                          <m:sSubPr>
                            <m:ctrlPr>
                              <a:rPr lang="en-US" i="1"/>
                            </m:ctrlPr>
                          </m:sSubPr>
                          <m:e>
                            <m:r>
                              <a:rPr lang="en-US" i="1"/>
                              <m:t>𝜃</m:t>
                            </m:r>
                          </m:e>
                          <m:sub>
                            <m:r>
                              <a:rPr lang="en-US" i="1"/>
                              <m:t>2</m:t>
                            </m:r>
                          </m:sub>
                        </m:sSub>
                        <m:r>
                          <a:rPr lang="en-US" i="1"/>
                          <m:t>,…,</m:t>
                        </m:r>
                        <m:sSub>
                          <m:sSubPr>
                            <m:ctrlPr>
                              <a:rPr lang="en-US" i="1"/>
                            </m:ctrlPr>
                          </m:sSubPr>
                          <m:e>
                            <m:r>
                              <a:rPr lang="en-US" i="1"/>
                              <m:t>𝜃</m:t>
                            </m:r>
                          </m:e>
                          <m:sub>
                            <m:r>
                              <a:rPr lang="en-US" i="1"/>
                              <m:t>𝑚</m:t>
                            </m:r>
                          </m:sub>
                        </m:sSub>
                      </m:e>
                    </m:d>
                    <m:r>
                      <a:rPr lang="en-US" i="1"/>
                      <m:t> </m:t>
                    </m:r>
                    <m:r>
                      <a:rPr lang="en-US" i="1"/>
                      <m:t>𝑤h𝑒𝑟𝑒</m:t>
                    </m:r>
                    <m:r>
                      <a:rPr lang="en-US" i="1"/>
                      <m:t> </m:t>
                    </m:r>
                    <m:sSub>
                      <m:sSubPr>
                        <m:ctrlPr>
                          <a:rPr lang="en-US" i="1"/>
                        </m:ctrlPr>
                      </m:sSubPr>
                      <m:e>
                        <m:r>
                          <a:rPr lang="en-US" i="1"/>
                          <m:t>𝜃</m:t>
                        </m:r>
                      </m:e>
                      <m:sub>
                        <m:r>
                          <a:rPr lang="en-US" i="1"/>
                          <m:t>1</m:t>
                        </m:r>
                      </m:sub>
                    </m:sSub>
                    <m:r>
                      <a:rPr lang="en-US" i="1"/>
                      <m:t>,</m:t>
                    </m:r>
                    <m:sSub>
                      <m:sSubPr>
                        <m:ctrlPr>
                          <a:rPr lang="en-US" i="1"/>
                        </m:ctrlPr>
                      </m:sSubPr>
                      <m:e>
                        <m:r>
                          <a:rPr lang="en-US" i="1"/>
                          <m:t>𝜃</m:t>
                        </m:r>
                      </m:e>
                      <m:sub>
                        <m:r>
                          <a:rPr lang="en-US" i="1"/>
                          <m:t>2</m:t>
                        </m:r>
                      </m:sub>
                    </m:sSub>
                    <m:r>
                      <a:rPr lang="en-US" i="1"/>
                      <m:t>,…,</m:t>
                    </m:r>
                    <m:sSub>
                      <m:sSubPr>
                        <m:ctrlPr>
                          <a:rPr lang="en-US" i="1"/>
                        </m:ctrlPr>
                      </m:sSubPr>
                      <m:e>
                        <m:r>
                          <a:rPr lang="en-US" i="1"/>
                          <m:t>𝜃</m:t>
                        </m:r>
                      </m:e>
                      <m:sub>
                        <m:r>
                          <a:rPr lang="en-US" i="1"/>
                          <m:t>𝑚</m:t>
                        </m:r>
                      </m:sub>
                    </m:sSub>
                  </m:oMath>
                </a14:m>
                <a:r>
                  <a:rPr lang="en-US" dirty="0"/>
                  <a:t> are m unknown parameters. Let E(</a:t>
                </a:r>
                <a:r>
                  <a:rPr lang="en-US" dirty="0" err="1"/>
                  <a:t>x</a:t>
                </a:r>
                <a:r>
                  <a:rPr lang="en-US" baseline="30000" dirty="0" err="1"/>
                  <a:t>k</a:t>
                </a:r>
                <a:r>
                  <a:rPr lang="en-US" dirty="0"/>
                  <a:t>)=</a:t>
                </a:r>
                <a14:m>
                  <m:oMath xmlns:m="http://schemas.openxmlformats.org/officeDocument/2006/math">
                    <m:nary>
                      <m:naryPr>
                        <m:limLoc m:val="subSup"/>
                        <m:ctrlPr>
                          <a:rPr lang="en-US" i="1"/>
                        </m:ctrlPr>
                      </m:naryPr>
                      <m:sub>
                        <m:r>
                          <a:rPr lang="en-US" i="1"/>
                          <m:t>−∞</m:t>
                        </m:r>
                      </m:sub>
                      <m:sup>
                        <m:r>
                          <a:rPr lang="en-US" i="1"/>
                          <m:t>∞</m:t>
                        </m:r>
                      </m:sup>
                      <m:e>
                        <m:sSup>
                          <m:sSupPr>
                            <m:ctrlPr>
                              <a:rPr lang="en-US" i="1"/>
                            </m:ctrlPr>
                          </m:sSupPr>
                          <m:e>
                            <m:r>
                              <a:rPr lang="en-US" i="1"/>
                              <m:t>𝑥</m:t>
                            </m:r>
                          </m:e>
                          <m:sup>
                            <m:r>
                              <a:rPr lang="en-US" i="1"/>
                              <m:t>𝑘</m:t>
                            </m:r>
                          </m:sup>
                        </m:sSup>
                        <m:r>
                          <a:rPr lang="en-US" i="1"/>
                          <m:t>𝑓</m:t>
                        </m:r>
                        <m:r>
                          <a:rPr lang="en-US" i="1"/>
                          <m:t>(</m:t>
                        </m:r>
                        <m:r>
                          <a:rPr lang="en-US" i="1"/>
                          <m:t>𝑥</m:t>
                        </m:r>
                        <m:r>
                          <a:rPr lang="en-US" i="1"/>
                          <m:t>;</m:t>
                        </m:r>
                        <m:sSub>
                          <m:sSubPr>
                            <m:ctrlPr>
                              <a:rPr lang="en-US" i="1"/>
                            </m:ctrlPr>
                          </m:sSubPr>
                          <m:e>
                            <m:r>
                              <a:rPr lang="en-US" i="1"/>
                              <m:t>𝜃</m:t>
                            </m:r>
                          </m:e>
                          <m:sub>
                            <m:r>
                              <a:rPr lang="en-US" i="1"/>
                              <m:t>1</m:t>
                            </m:r>
                          </m:sub>
                        </m:sSub>
                        <m:r>
                          <a:rPr lang="en-US" i="1"/>
                          <m:t>,</m:t>
                        </m:r>
                        <m:sSub>
                          <m:sSubPr>
                            <m:ctrlPr>
                              <a:rPr lang="en-US" i="1"/>
                            </m:ctrlPr>
                          </m:sSubPr>
                          <m:e>
                            <m:r>
                              <a:rPr lang="en-US" i="1"/>
                              <m:t>𝜃</m:t>
                            </m:r>
                          </m:e>
                          <m:sub>
                            <m:r>
                              <a:rPr lang="en-US" i="1"/>
                              <m:t>2</m:t>
                            </m:r>
                          </m:sub>
                        </m:sSub>
                        <m:r>
                          <a:rPr lang="en-US" i="1"/>
                          <m:t>,…,</m:t>
                        </m:r>
                        <m:sSub>
                          <m:sSubPr>
                            <m:ctrlPr>
                              <a:rPr lang="en-US" i="1"/>
                            </m:ctrlPr>
                          </m:sSubPr>
                          <m:e>
                            <m:r>
                              <a:rPr lang="en-US" i="1"/>
                              <m:t>𝜃</m:t>
                            </m:r>
                          </m:e>
                          <m:sub>
                            <m:r>
                              <a:rPr lang="en-US" i="1"/>
                              <m:t>𝑚</m:t>
                            </m:r>
                          </m:sub>
                        </m:sSub>
                        <m:r>
                          <a:rPr lang="en-US" i="1"/>
                          <m:t>)</m:t>
                        </m:r>
                        <m:r>
                          <a:rPr lang="en-US" i="1"/>
                          <m:t>𝑑𝑥</m:t>
                        </m:r>
                      </m:e>
                    </m:nary>
                  </m:oMath>
                </a14:m>
                <a:r>
                  <a:rPr lang="en-US" dirty="0"/>
                  <a:t> be the k</a:t>
                </a:r>
                <a:r>
                  <a:rPr lang="en-US" baseline="30000" dirty="0"/>
                  <a:t>th</a:t>
                </a:r>
                <a:r>
                  <a:rPr lang="en-US" dirty="0"/>
                  <a:t> population moment about zero. </a:t>
                </a:r>
              </a:p>
              <a:p>
                <a:pPr algn="just"/>
                <a:r>
                  <a:rPr lang="en-US" dirty="0"/>
                  <a:t>Let  </a:t>
                </a:r>
                <a14:m>
                  <m:oMath xmlns:m="http://schemas.openxmlformats.org/officeDocument/2006/math">
                    <m:sSub>
                      <m:sSubPr>
                        <m:ctrlPr>
                          <a:rPr lang="en-US" i="1"/>
                        </m:ctrlPr>
                      </m:sSubPr>
                      <m:e>
                        <m:r>
                          <a:rPr lang="en-US" i="1"/>
                          <m:t>𝑚</m:t>
                        </m:r>
                      </m:e>
                      <m:sub>
                        <m:r>
                          <a:rPr lang="en-US" i="1"/>
                          <m:t>𝑘</m:t>
                        </m:r>
                      </m:sub>
                    </m:sSub>
                    <m:r>
                      <a:rPr lang="en-US" i="1"/>
                      <m:t>=</m:t>
                    </m:r>
                    <m:f>
                      <m:fPr>
                        <m:ctrlPr>
                          <a:rPr lang="en-US" i="1"/>
                        </m:ctrlPr>
                      </m:fPr>
                      <m:num>
                        <m:r>
                          <a:rPr lang="en-US" i="1"/>
                          <m:t>1</m:t>
                        </m:r>
                      </m:num>
                      <m:den>
                        <m:r>
                          <a:rPr lang="en-US" i="1"/>
                          <m:t>𝑛</m:t>
                        </m:r>
                      </m:den>
                    </m:f>
                    <m:nary>
                      <m:naryPr>
                        <m:chr m:val="∑"/>
                        <m:limLoc m:val="undOvr"/>
                        <m:ctrlPr>
                          <a:rPr lang="en-US" i="1"/>
                        </m:ctrlPr>
                      </m:naryPr>
                      <m:sub>
                        <m:r>
                          <a:rPr lang="en-US" i="1"/>
                          <m:t>𝑖</m:t>
                        </m:r>
                        <m:r>
                          <a:rPr lang="en-US" i="1"/>
                          <m:t>=1</m:t>
                        </m:r>
                      </m:sub>
                      <m:sup>
                        <m:r>
                          <a:rPr lang="en-US" i="1"/>
                          <m:t>𝑛</m:t>
                        </m:r>
                      </m:sup>
                      <m:e>
                        <m:sSubSup>
                          <m:sSubSupPr>
                            <m:ctrlPr>
                              <a:rPr lang="en-US" i="1"/>
                            </m:ctrlPr>
                          </m:sSubSupPr>
                          <m:e>
                            <m:r>
                              <a:rPr lang="en-US" i="1"/>
                              <m:t>𝑥</m:t>
                            </m:r>
                          </m:e>
                          <m:sub>
                            <m:r>
                              <a:rPr lang="en-US" i="1"/>
                              <m:t>𝑖</m:t>
                            </m:r>
                          </m:sub>
                          <m:sup>
                            <m:r>
                              <a:rPr lang="en-US" i="1"/>
                              <m:t>𝑘</m:t>
                            </m:r>
                          </m:sup>
                        </m:sSubSup>
                      </m:e>
                    </m:nary>
                  </m:oMath>
                </a14:m>
                <a:r>
                  <a:rPr lang="en-US" dirty="0"/>
                  <a:t> be the k</a:t>
                </a:r>
                <a:r>
                  <a:rPr lang="en-US" baseline="30000" dirty="0"/>
                  <a:t>th</a:t>
                </a:r>
                <a:r>
                  <a:rPr lang="en-US" dirty="0"/>
                  <a:t> sample moment about zero. The estimator for the parameters </a:t>
                </a:r>
                <a14:m>
                  <m:oMath xmlns:m="http://schemas.openxmlformats.org/officeDocument/2006/math">
                    <m:sSub>
                      <m:sSubPr>
                        <m:ctrlPr>
                          <a:rPr lang="en-US" i="1"/>
                        </m:ctrlPr>
                      </m:sSubPr>
                      <m:e>
                        <m:r>
                          <a:rPr lang="en-US" i="1"/>
                          <m:t>𝜃</m:t>
                        </m:r>
                      </m:e>
                      <m:sub>
                        <m:r>
                          <a:rPr lang="en-US" i="1"/>
                          <m:t>1</m:t>
                        </m:r>
                      </m:sub>
                    </m:sSub>
                    <m:r>
                      <a:rPr lang="en-US" i="1"/>
                      <m:t>,</m:t>
                    </m:r>
                    <m:sSub>
                      <m:sSubPr>
                        <m:ctrlPr>
                          <a:rPr lang="en-US" i="1"/>
                        </m:ctrlPr>
                      </m:sSubPr>
                      <m:e>
                        <m:r>
                          <a:rPr lang="en-US" i="1"/>
                          <m:t>𝜃</m:t>
                        </m:r>
                      </m:e>
                      <m:sub>
                        <m:r>
                          <a:rPr lang="en-US" i="1"/>
                          <m:t>2</m:t>
                        </m:r>
                      </m:sub>
                    </m:sSub>
                    <m:r>
                      <a:rPr lang="en-US" i="1"/>
                      <m:t>,…,</m:t>
                    </m:r>
                    <m:sSub>
                      <m:sSubPr>
                        <m:ctrlPr>
                          <a:rPr lang="en-US" i="1"/>
                        </m:ctrlPr>
                      </m:sSubPr>
                      <m:e>
                        <m:r>
                          <a:rPr lang="en-US" i="1"/>
                          <m:t>𝜃</m:t>
                        </m:r>
                      </m:e>
                      <m:sub>
                        <m:r>
                          <a:rPr lang="en-US" i="1"/>
                          <m:t>𝑚</m:t>
                        </m:r>
                      </m:sub>
                    </m:sSub>
                  </m:oMath>
                </a14:m>
                <a:r>
                  <a:rPr lang="en-US" dirty="0"/>
                  <a:t> are obtained by equating the first m population moments (if they exist) to the first m sample moments, that is;</a:t>
                </a:r>
              </a:p>
              <a:p>
                <a:r>
                  <a:rPr lang="en-US" dirty="0"/>
                  <a:t>E(X)= M</a:t>
                </a:r>
                <a:r>
                  <a:rPr lang="en-US" baseline="-25000" dirty="0"/>
                  <a:t>1</a:t>
                </a:r>
                <a:r>
                  <a:rPr lang="en-US" dirty="0"/>
                  <a:t>, E(x</a:t>
                </a:r>
                <a:r>
                  <a:rPr lang="en-US" baseline="30000" dirty="0"/>
                  <a:t>2</a:t>
                </a:r>
                <a:r>
                  <a:rPr lang="en-US" dirty="0"/>
                  <a:t>)=M</a:t>
                </a:r>
                <a:r>
                  <a:rPr lang="en-US" baseline="-25000" dirty="0"/>
                  <a:t>2</a:t>
                </a:r>
                <a:r>
                  <a:rPr lang="en-US" dirty="0"/>
                  <a:t>, E(X</a:t>
                </a:r>
                <a:r>
                  <a:rPr lang="en-US" baseline="30000" dirty="0"/>
                  <a:t>3</a:t>
                </a:r>
                <a:r>
                  <a:rPr lang="en-US" dirty="0"/>
                  <a:t>)=M</a:t>
                </a:r>
                <a:r>
                  <a:rPr lang="en-US" baseline="-25000" dirty="0"/>
                  <a:t>3</a:t>
                </a:r>
                <a:r>
                  <a:rPr lang="en-US" dirty="0"/>
                  <a:t>,…,E(</a:t>
                </a:r>
                <a:r>
                  <a:rPr lang="en-US" dirty="0" err="1"/>
                  <a:t>X</a:t>
                </a:r>
                <a:r>
                  <a:rPr lang="en-US" baseline="30000" dirty="0" err="1"/>
                  <a:t>m</a:t>
                </a:r>
                <a:r>
                  <a:rPr lang="en-US" dirty="0"/>
                  <a:t>)=M</a:t>
                </a:r>
                <a:r>
                  <a:rPr lang="en-US" baseline="-25000" dirty="0"/>
                  <a:t>m</a:t>
                </a:r>
                <a:r>
                  <a:rPr lang="en-US" dirty="0"/>
                  <a:t>.</a:t>
                </a:r>
              </a:p>
              <a:p>
                <a:endParaRPr lang="en-US" dirty="0"/>
              </a:p>
            </p:txBody>
          </p:sp>
        </mc:Choice>
        <mc:Fallback>
          <p:sp>
            <p:nvSpPr>
              <p:cNvPr id="3" name="Content Placeholder 2">
                <a:extLst>
                  <a:ext uri="{FF2B5EF4-FFF2-40B4-BE49-F238E27FC236}">
                    <a16:creationId xmlns:a16="http://schemas.microsoft.com/office/drawing/2014/main" id="{22C45C50-E457-48AC-BBE1-CE6012E49AD9}"/>
                  </a:ext>
                </a:extLst>
              </p:cNvPr>
              <p:cNvSpPr>
                <a:spLocks noGrp="1" noRot="1" noChangeAspect="1" noMove="1" noResize="1" noEditPoints="1" noAdjustHandles="1" noChangeArrowheads="1" noChangeShapeType="1" noTextEdit="1"/>
              </p:cNvSpPr>
              <p:nvPr>
                <p:ph idx="1"/>
              </p:nvPr>
            </p:nvSpPr>
            <p:spPr>
              <a:blipFill>
                <a:blip r:embed="rId2"/>
                <a:stretch>
                  <a:fillRect l="-1043" t="-2241" r="-1159"/>
                </a:stretch>
              </a:blipFill>
            </p:spPr>
            <p:txBody>
              <a:bodyPr/>
              <a:lstStyle/>
              <a:p>
                <a:r>
                  <a:rPr lang="en-US">
                    <a:noFill/>
                  </a:rPr>
                  <a:t> </a:t>
                </a:r>
              </a:p>
            </p:txBody>
          </p:sp>
        </mc:Fallback>
      </mc:AlternateContent>
    </p:spTree>
    <p:extLst>
      <p:ext uri="{BB962C8B-B14F-4D97-AF65-F5344CB8AC3E}">
        <p14:creationId xmlns:p14="http://schemas.microsoft.com/office/powerpoint/2010/main" val="3903125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03469-F2E4-4F61-92A5-9CD899B3206B}"/>
              </a:ext>
            </a:extLst>
          </p:cNvPr>
          <p:cNvSpPr>
            <a:spLocks noGrp="1"/>
          </p:cNvSpPr>
          <p:nvPr>
            <p:ph type="title"/>
          </p:nvPr>
        </p:nvSpPr>
        <p:spPr/>
        <p:txBody>
          <a:bodyPr/>
          <a:lstStyle/>
          <a:p>
            <a:endParaRPr lang="en-US"/>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BB5C97F-7A5E-457D-AD68-FC3DF1AFA746}"/>
                  </a:ext>
                </a:extLst>
              </p:cNvPr>
              <p:cNvSpPr>
                <a:spLocks noGrp="1"/>
              </p:cNvSpPr>
              <p:nvPr>
                <p:ph idx="1"/>
              </p:nvPr>
            </p:nvSpPr>
            <p:spPr/>
            <p:txBody>
              <a:bodyPr>
                <a:normAutofit fontScale="85000" lnSpcReduction="20000"/>
              </a:bodyPr>
              <a:lstStyle/>
              <a:p>
                <a:pPr marL="0" indent="0">
                  <a:buNone/>
                </a:pPr>
                <a:r>
                  <a:rPr lang="en-US" b="1" dirty="0"/>
                  <a:t>EXAMPLE ONE</a:t>
                </a:r>
                <a:endParaRPr lang="en-US" dirty="0"/>
              </a:p>
              <a:p>
                <a:r>
                  <a:rPr lang="en-US" b="1" dirty="0"/>
                  <a:t>Let </a:t>
                </a:r>
                <a14:m>
                  <m:oMath xmlns:m="http://schemas.openxmlformats.org/officeDocument/2006/math">
                    <m:r>
                      <a:rPr lang="en-US" b="1" i="1"/>
                      <m:t>𝑿</m:t>
                    </m:r>
                    <m:r>
                      <a:rPr lang="en-US" b="1" i="1"/>
                      <m:t>~</m:t>
                    </m:r>
                    <m:r>
                      <a:rPr lang="en-US" b="1" i="1"/>
                      <m:t>𝑵</m:t>
                    </m:r>
                    <m:r>
                      <a:rPr lang="en-US" b="1" i="1"/>
                      <m:t>(</m:t>
                    </m:r>
                    <m:r>
                      <a:rPr lang="en-US" b="1" i="1"/>
                      <m:t>𝝁</m:t>
                    </m:r>
                    <m:r>
                      <a:rPr lang="en-US" b="1" i="1"/>
                      <m:t>,</m:t>
                    </m:r>
                    <m:sSup>
                      <m:sSupPr>
                        <m:ctrlPr>
                          <a:rPr lang="en-US" b="1" i="1"/>
                        </m:ctrlPr>
                      </m:sSupPr>
                      <m:e>
                        <m:r>
                          <a:rPr lang="en-US" b="1" i="1"/>
                          <m:t>𝜹</m:t>
                        </m:r>
                      </m:e>
                      <m:sup>
                        <m:r>
                          <a:rPr lang="en-US" b="1" i="1"/>
                          <m:t>𝟐</m:t>
                        </m:r>
                      </m:sup>
                    </m:sSup>
                    <m:r>
                      <a:rPr lang="en-US" b="1" i="1"/>
                      <m:t>)</m:t>
                    </m:r>
                  </m:oMath>
                </a14:m>
                <a:r>
                  <a:rPr lang="en-US" b="1" dirty="0"/>
                  <a:t> </a:t>
                </a:r>
                <a:r>
                  <a:rPr lang="en-US" dirty="0"/>
                  <a:t>and x</a:t>
                </a:r>
                <a:r>
                  <a:rPr lang="en-US" baseline="-25000" dirty="0"/>
                  <a:t>1</a:t>
                </a:r>
                <a:r>
                  <a:rPr lang="en-US" dirty="0"/>
                  <a:t>,…,</a:t>
                </a:r>
                <a:r>
                  <a:rPr lang="en-US" dirty="0" err="1"/>
                  <a:t>x</a:t>
                </a:r>
                <a:r>
                  <a:rPr lang="en-US" baseline="-25000" dirty="0" err="1"/>
                  <a:t>n</a:t>
                </a:r>
                <a:r>
                  <a:rPr lang="en-US" dirty="0"/>
                  <a:t> be a random sample of size n from the population x. what are the estimators of the population parameters </a:t>
                </a:r>
                <a14:m>
                  <m:oMath xmlns:m="http://schemas.openxmlformats.org/officeDocument/2006/math">
                    <m:r>
                      <a:rPr lang="en-US" i="1"/>
                      <m:t>𝜇</m:t>
                    </m:r>
                    <m:r>
                      <a:rPr lang="en-US" i="1"/>
                      <m:t> </m:t>
                    </m:r>
                    <m:r>
                      <a:rPr lang="en-US" i="1"/>
                      <m:t>𝑎𝑛𝑑</m:t>
                    </m:r>
                    <m:r>
                      <a:rPr lang="en-US" i="1"/>
                      <m:t> </m:t>
                    </m:r>
                    <m:sSup>
                      <m:sSupPr>
                        <m:ctrlPr>
                          <a:rPr lang="en-US" i="1"/>
                        </m:ctrlPr>
                      </m:sSupPr>
                      <m:e>
                        <m:r>
                          <a:rPr lang="en-US" i="1"/>
                          <m:t>𝛿</m:t>
                        </m:r>
                      </m:e>
                      <m:sup>
                        <m:r>
                          <a:rPr lang="en-US" i="1"/>
                          <m:t>2</m:t>
                        </m:r>
                      </m:sup>
                    </m:sSup>
                  </m:oMath>
                </a14:m>
                <a:r>
                  <a:rPr lang="en-US" dirty="0"/>
                  <a:t> using the method of moments.</a:t>
                </a:r>
              </a:p>
              <a:p>
                <a:r>
                  <a:rPr lang="en-US" b="1" dirty="0"/>
                  <a:t>SOLUTION</a:t>
                </a:r>
                <a:endParaRPr lang="en-US" dirty="0"/>
              </a:p>
              <a:p>
                <a:pPr lvl="0"/>
                <a:r>
                  <a:rPr lang="en-US" dirty="0"/>
                  <a:t>For a normal population E(x)=µ and from moments E(x)=M</a:t>
                </a:r>
                <a:r>
                  <a:rPr lang="en-US" baseline="-25000" dirty="0"/>
                  <a:t>1</a:t>
                </a:r>
                <a:r>
                  <a:rPr lang="en-US" dirty="0"/>
                  <a:t> where </a:t>
                </a:r>
                <a14:m>
                  <m:oMath xmlns:m="http://schemas.openxmlformats.org/officeDocument/2006/math">
                    <m:sSub>
                      <m:sSubPr>
                        <m:ctrlPr>
                          <a:rPr lang="en-US" i="1"/>
                        </m:ctrlPr>
                      </m:sSubPr>
                      <m:e>
                        <m:r>
                          <a:rPr lang="en-US" i="1"/>
                          <m:t>𝑀</m:t>
                        </m:r>
                      </m:e>
                      <m:sub>
                        <m:r>
                          <a:rPr lang="en-US" i="1"/>
                          <m:t>1</m:t>
                        </m:r>
                      </m:sub>
                    </m:sSub>
                    <m:r>
                      <a:rPr lang="en-US" i="1"/>
                      <m:t>=</m:t>
                    </m:r>
                    <m:f>
                      <m:fPr>
                        <m:ctrlPr>
                          <a:rPr lang="en-US" i="1"/>
                        </m:ctrlPr>
                      </m:fPr>
                      <m:num>
                        <m:r>
                          <a:rPr lang="en-US" i="1"/>
                          <m:t>1</m:t>
                        </m:r>
                      </m:num>
                      <m:den>
                        <m:r>
                          <a:rPr lang="en-US" i="1"/>
                          <m:t>𝑛</m:t>
                        </m:r>
                      </m:den>
                    </m:f>
                    <m:nary>
                      <m:naryPr>
                        <m:chr m:val="∑"/>
                        <m:limLoc m:val="undOvr"/>
                        <m:ctrlPr>
                          <a:rPr lang="en-US" i="1"/>
                        </m:ctrlPr>
                      </m:naryPr>
                      <m:sub>
                        <m:r>
                          <a:rPr lang="en-US" i="1"/>
                          <m:t>𝑖</m:t>
                        </m:r>
                        <m:r>
                          <a:rPr lang="en-US" i="1"/>
                          <m:t>=1</m:t>
                        </m:r>
                      </m:sub>
                      <m:sup>
                        <m:r>
                          <a:rPr lang="en-US" i="1"/>
                          <m:t>𝑛</m:t>
                        </m:r>
                      </m:sup>
                      <m:e>
                        <m:sSub>
                          <m:sSubPr>
                            <m:ctrlPr>
                              <a:rPr lang="en-US" i="1"/>
                            </m:ctrlPr>
                          </m:sSubPr>
                          <m:e>
                            <m:r>
                              <a:rPr lang="en-US" i="1"/>
                              <m:t>𝑥</m:t>
                            </m:r>
                          </m:e>
                          <m:sub>
                            <m:r>
                              <a:rPr lang="en-US" i="1"/>
                              <m:t>𝑖</m:t>
                            </m:r>
                            <m:r>
                              <a:rPr lang="en-US" i="1"/>
                              <m:t> </m:t>
                            </m:r>
                          </m:sub>
                        </m:sSub>
                      </m:e>
                    </m:nary>
                    <m:r>
                      <a:rPr lang="en-US" i="1"/>
                      <m:t>=</m:t>
                    </m:r>
                    <m:acc>
                      <m:accPr>
                        <m:chr m:val="̅"/>
                        <m:ctrlPr>
                          <a:rPr lang="en-US" i="1"/>
                        </m:ctrlPr>
                      </m:accPr>
                      <m:e>
                        <m:r>
                          <a:rPr lang="en-US" i="1"/>
                          <m:t>𝑥</m:t>
                        </m:r>
                        <m:r>
                          <a:rPr lang="en-US" i="1"/>
                          <m:t>, </m:t>
                        </m:r>
                      </m:e>
                    </m:acc>
                  </m:oMath>
                </a14:m>
                <a:r>
                  <a:rPr lang="en-US" dirty="0"/>
                  <a:t> therefore the estimator for the mean </a:t>
                </a:r>
                <a14:m>
                  <m:oMath xmlns:m="http://schemas.openxmlformats.org/officeDocument/2006/math">
                    <m:r>
                      <a:rPr lang="en-US" i="1"/>
                      <m:t>𝜇</m:t>
                    </m:r>
                    <m:r>
                      <a:rPr lang="en-US" i="1"/>
                      <m:t>=</m:t>
                    </m:r>
                    <m:acc>
                      <m:accPr>
                        <m:chr m:val="̅"/>
                        <m:ctrlPr>
                          <a:rPr lang="en-US" i="1"/>
                        </m:ctrlPr>
                      </m:accPr>
                      <m:e>
                        <m:r>
                          <a:rPr lang="en-US" i="1"/>
                          <m:t>𝑥</m:t>
                        </m:r>
                        <m:r>
                          <a:rPr lang="en-US" i="1"/>
                          <m:t>.</m:t>
                        </m:r>
                      </m:e>
                    </m:acc>
                  </m:oMath>
                </a14:m>
                <a:endParaRPr lang="en-US" dirty="0"/>
              </a:p>
              <a:p>
                <a:pPr lvl="0"/>
                <a:r>
                  <a:rPr lang="en-US" dirty="0"/>
                  <a:t>For the variance </a:t>
                </a:r>
                <a14:m>
                  <m:oMath xmlns:m="http://schemas.openxmlformats.org/officeDocument/2006/math">
                    <m:sSup>
                      <m:sSupPr>
                        <m:ctrlPr>
                          <a:rPr lang="en-US" i="1"/>
                        </m:ctrlPr>
                      </m:sSupPr>
                      <m:e>
                        <m:r>
                          <a:rPr lang="en-US" i="1"/>
                          <m:t>𝛿</m:t>
                        </m:r>
                      </m:e>
                      <m:sup>
                        <m:r>
                          <a:rPr lang="en-US" i="1"/>
                          <m:t>2</m:t>
                        </m:r>
                      </m:sup>
                    </m:sSup>
                    <m:r>
                      <a:rPr lang="en-US" i="1"/>
                      <m:t>=</m:t>
                    </m:r>
                    <m:r>
                      <a:rPr lang="en-US" i="1"/>
                      <m:t>𝐸</m:t>
                    </m:r>
                    <m:d>
                      <m:dPr>
                        <m:ctrlPr>
                          <a:rPr lang="en-US" i="1"/>
                        </m:ctrlPr>
                      </m:dPr>
                      <m:e>
                        <m:sSup>
                          <m:sSupPr>
                            <m:ctrlPr>
                              <a:rPr lang="en-US" i="1"/>
                            </m:ctrlPr>
                          </m:sSupPr>
                          <m:e>
                            <m:r>
                              <a:rPr lang="en-US" i="1"/>
                              <m:t>𝑥</m:t>
                            </m:r>
                          </m:e>
                          <m:sup>
                            <m:r>
                              <a:rPr lang="en-US" i="1"/>
                              <m:t>2</m:t>
                            </m:r>
                          </m:sup>
                        </m:sSup>
                      </m:e>
                    </m:d>
                    <m:r>
                      <a:rPr lang="en-US" i="1"/>
                      <m:t>−</m:t>
                    </m:r>
                    <m:sSup>
                      <m:sSupPr>
                        <m:ctrlPr>
                          <a:rPr lang="en-US" i="1"/>
                        </m:ctrlPr>
                      </m:sSupPr>
                      <m:e>
                        <m:r>
                          <a:rPr lang="en-US" i="1"/>
                          <m:t>𝜇</m:t>
                        </m:r>
                      </m:e>
                      <m:sup>
                        <m:r>
                          <a:rPr lang="en-US" i="1"/>
                          <m:t>2</m:t>
                        </m:r>
                      </m:sup>
                    </m:sSup>
                    <m:r>
                      <a:rPr lang="en-US" i="1"/>
                      <m:t>.</m:t>
                    </m:r>
                    <m:r>
                      <a:rPr lang="en-US" i="1"/>
                      <m:t>𝑚𝑎𝑘𝑖𝑛𝑔</m:t>
                    </m:r>
                    <m:r>
                      <a:rPr lang="en-US" i="1"/>
                      <m:t> </m:t>
                    </m:r>
                    <m:r>
                      <a:rPr lang="en-US" i="1"/>
                      <m:t>𝐸</m:t>
                    </m:r>
                    <m:d>
                      <m:dPr>
                        <m:ctrlPr>
                          <a:rPr lang="en-US" i="1"/>
                        </m:ctrlPr>
                      </m:dPr>
                      <m:e>
                        <m:sSup>
                          <m:sSupPr>
                            <m:ctrlPr>
                              <a:rPr lang="en-US" i="1"/>
                            </m:ctrlPr>
                          </m:sSupPr>
                          <m:e>
                            <m:r>
                              <a:rPr lang="en-US" i="1"/>
                              <m:t>𝑥</m:t>
                            </m:r>
                          </m:e>
                          <m:sup>
                            <m:r>
                              <a:rPr lang="en-US" i="1"/>
                              <m:t>2</m:t>
                            </m:r>
                          </m:sup>
                        </m:sSup>
                      </m:e>
                    </m:d>
                    <m:r>
                      <a:rPr lang="en-US" i="1"/>
                      <m:t>𝑡h𝑒</m:t>
                    </m:r>
                    <m:r>
                      <a:rPr lang="en-US" i="1"/>
                      <m:t> </m:t>
                    </m:r>
                    <m:r>
                      <a:rPr lang="en-US" i="1"/>
                      <m:t>𝑠𝑢𝑏𝑗𝑒𝑐𝑡</m:t>
                    </m:r>
                    <m:r>
                      <a:rPr lang="en-US" i="1"/>
                      <m:t> </m:t>
                    </m:r>
                    <m:r>
                      <a:rPr lang="en-US" i="1"/>
                      <m:t>𝑎𝑛𝑑</m:t>
                    </m:r>
                    <m:r>
                      <a:rPr lang="en-US" i="1"/>
                      <m:t> </m:t>
                    </m:r>
                    <m:r>
                      <a:rPr lang="en-US" i="1"/>
                      <m:t>𝑒𝑞𝑢𝑎𝑡𝑖𝑛𝑔</m:t>
                    </m:r>
                    <m:r>
                      <a:rPr lang="en-US" i="1"/>
                      <m:t> </m:t>
                    </m:r>
                    <m:r>
                      <a:rPr lang="en-US" i="1"/>
                      <m:t>𝑖𝑡</m:t>
                    </m:r>
                    <m:r>
                      <a:rPr lang="en-US" i="1"/>
                      <m:t> </m:t>
                    </m:r>
                    <m:r>
                      <a:rPr lang="en-US" i="1"/>
                      <m:t>𝑡𝑜</m:t>
                    </m:r>
                    <m:r>
                      <a:rPr lang="en-US" i="1"/>
                      <m:t> </m:t>
                    </m:r>
                    <m:sSub>
                      <m:sSubPr>
                        <m:ctrlPr>
                          <a:rPr lang="en-US" i="1"/>
                        </m:ctrlPr>
                      </m:sSubPr>
                      <m:e>
                        <m:r>
                          <a:rPr lang="en-US" i="1"/>
                          <m:t>𝑀</m:t>
                        </m:r>
                      </m:e>
                      <m:sub>
                        <m:r>
                          <a:rPr lang="en-US" i="1"/>
                          <m:t>2</m:t>
                        </m:r>
                      </m:sub>
                    </m:sSub>
                    <m:r>
                      <a:rPr lang="en-US" i="1"/>
                      <m:t>.</m:t>
                    </m:r>
                  </m:oMath>
                </a14:m>
                <a:endParaRPr lang="en-US" dirty="0"/>
              </a:p>
              <a:p>
                <a14:m>
                  <m:oMath xmlns:m="http://schemas.openxmlformats.org/officeDocument/2006/math">
                    <m:sSup>
                      <m:sSupPr>
                        <m:ctrlPr>
                          <a:rPr lang="en-US" i="1"/>
                        </m:ctrlPr>
                      </m:sSupPr>
                      <m:e>
                        <m:r>
                          <a:rPr lang="en-US" i="1"/>
                          <m:t>𝛿</m:t>
                        </m:r>
                      </m:e>
                      <m:sup>
                        <m:r>
                          <a:rPr lang="en-US" i="1"/>
                          <m:t>2</m:t>
                        </m:r>
                      </m:sup>
                    </m:sSup>
                    <m:r>
                      <a:rPr lang="en-US" i="1"/>
                      <m:t>=</m:t>
                    </m:r>
                    <m:sSub>
                      <m:sSubPr>
                        <m:ctrlPr>
                          <a:rPr lang="en-US" i="1"/>
                        </m:ctrlPr>
                      </m:sSubPr>
                      <m:e>
                        <m:r>
                          <a:rPr lang="en-US" i="1"/>
                          <m:t>𝑀</m:t>
                        </m:r>
                      </m:e>
                      <m:sub>
                        <m:r>
                          <a:rPr lang="en-US" i="1"/>
                          <m:t>2</m:t>
                        </m:r>
                      </m:sub>
                    </m:sSub>
                    <m:r>
                      <a:rPr lang="en-US" i="1"/>
                      <m:t>−</m:t>
                    </m:r>
                    <m:sSup>
                      <m:sSupPr>
                        <m:ctrlPr>
                          <a:rPr lang="en-US" i="1"/>
                        </m:ctrlPr>
                      </m:sSupPr>
                      <m:e>
                        <m:r>
                          <a:rPr lang="en-US" i="1"/>
                          <m:t>𝜇</m:t>
                        </m:r>
                      </m:e>
                      <m:sup>
                        <m:r>
                          <a:rPr lang="en-US" i="1"/>
                          <m:t>2</m:t>
                        </m:r>
                      </m:sup>
                    </m:sSup>
                    <m:r>
                      <a:rPr lang="en-US" i="1"/>
                      <m:t>=</m:t>
                    </m:r>
                    <m:f>
                      <m:fPr>
                        <m:ctrlPr>
                          <a:rPr lang="en-US" i="1"/>
                        </m:ctrlPr>
                      </m:fPr>
                      <m:num>
                        <m:r>
                          <a:rPr lang="en-US" i="1"/>
                          <m:t>1</m:t>
                        </m:r>
                      </m:num>
                      <m:den>
                        <m:r>
                          <a:rPr lang="en-US" i="1"/>
                          <m:t>𝑛</m:t>
                        </m:r>
                      </m:den>
                    </m:f>
                    <m:nary>
                      <m:naryPr>
                        <m:chr m:val="∑"/>
                        <m:limLoc m:val="undOvr"/>
                        <m:ctrlPr>
                          <a:rPr lang="en-US" i="1"/>
                        </m:ctrlPr>
                      </m:naryPr>
                      <m:sub>
                        <m:r>
                          <a:rPr lang="en-US" i="1"/>
                          <m:t>𝑖</m:t>
                        </m:r>
                        <m:r>
                          <a:rPr lang="en-US" i="1"/>
                          <m:t>=1</m:t>
                        </m:r>
                      </m:sub>
                      <m:sup>
                        <m:r>
                          <a:rPr lang="en-US" i="1"/>
                          <m:t>𝑛</m:t>
                        </m:r>
                      </m:sup>
                      <m:e>
                        <m:sSubSup>
                          <m:sSubSupPr>
                            <m:ctrlPr>
                              <a:rPr lang="en-US" i="1"/>
                            </m:ctrlPr>
                          </m:sSubSupPr>
                          <m:e>
                            <m:r>
                              <a:rPr lang="en-US" i="1"/>
                              <m:t>𝑥</m:t>
                            </m:r>
                          </m:e>
                          <m:sub>
                            <m:r>
                              <a:rPr lang="en-US" i="1"/>
                              <m:t>𝑖</m:t>
                            </m:r>
                          </m:sub>
                          <m:sup>
                            <m:r>
                              <a:rPr lang="en-US" i="1"/>
                              <m:t>2</m:t>
                            </m:r>
                          </m:sup>
                        </m:sSubSup>
                        <m:r>
                          <a:rPr lang="en-US" i="1"/>
                          <m:t>−</m:t>
                        </m:r>
                        <m:sSup>
                          <m:sSupPr>
                            <m:ctrlPr>
                              <a:rPr lang="en-US" i="1"/>
                            </m:ctrlPr>
                          </m:sSupPr>
                          <m:e>
                            <m:acc>
                              <m:accPr>
                                <m:chr m:val="̅"/>
                                <m:ctrlPr>
                                  <a:rPr lang="en-US" i="1"/>
                                </m:ctrlPr>
                              </m:accPr>
                              <m:e>
                                <m:r>
                                  <a:rPr lang="en-US" i="1"/>
                                  <m:t>𝑥</m:t>
                                </m:r>
                              </m:e>
                            </m:acc>
                          </m:e>
                          <m:sup>
                            <m:r>
                              <a:rPr lang="en-US" i="1"/>
                              <m:t>2</m:t>
                            </m:r>
                          </m:sup>
                        </m:sSup>
                        <m:r>
                          <a:rPr lang="en-US" i="1"/>
                          <m:t>=</m:t>
                        </m:r>
                        <m:f>
                          <m:fPr>
                            <m:ctrlPr>
                              <a:rPr lang="en-US" i="1"/>
                            </m:ctrlPr>
                          </m:fPr>
                          <m:num>
                            <m:r>
                              <a:rPr lang="en-US" i="1"/>
                              <m:t>1</m:t>
                            </m:r>
                          </m:num>
                          <m:den>
                            <m:r>
                              <a:rPr lang="en-US" i="1"/>
                              <m:t>𝑛</m:t>
                            </m:r>
                          </m:den>
                        </m:f>
                        <m:nary>
                          <m:naryPr>
                            <m:chr m:val="∑"/>
                            <m:limLoc m:val="undOvr"/>
                            <m:ctrlPr>
                              <a:rPr lang="en-US" i="1"/>
                            </m:ctrlPr>
                          </m:naryPr>
                          <m:sub>
                            <m:r>
                              <a:rPr lang="en-US" i="1"/>
                              <m:t>𝑖</m:t>
                            </m:r>
                            <m:r>
                              <a:rPr lang="en-US" i="1"/>
                              <m:t>=1</m:t>
                            </m:r>
                          </m:sub>
                          <m:sup>
                            <m:r>
                              <a:rPr lang="en-US" i="1"/>
                              <m:t>𝑛</m:t>
                            </m:r>
                          </m:sup>
                          <m:e>
                            <m:sSup>
                              <m:sSupPr>
                                <m:ctrlPr>
                                  <a:rPr lang="en-US" i="1"/>
                                </m:ctrlPr>
                              </m:sSupPr>
                              <m:e>
                                <m:r>
                                  <a:rPr lang="en-US" i="1"/>
                                  <m:t>(</m:t>
                                </m:r>
                                <m:sSub>
                                  <m:sSubPr>
                                    <m:ctrlPr>
                                      <a:rPr lang="en-US" i="1"/>
                                    </m:ctrlPr>
                                  </m:sSubPr>
                                  <m:e>
                                    <m:r>
                                      <a:rPr lang="en-US" i="1"/>
                                      <m:t>𝑥</m:t>
                                    </m:r>
                                  </m:e>
                                  <m:sub>
                                    <m:r>
                                      <a:rPr lang="en-US" i="1"/>
                                      <m:t>𝑖</m:t>
                                    </m:r>
                                  </m:sub>
                                </m:sSub>
                                <m:r>
                                  <a:rPr lang="en-US" i="1"/>
                                  <m:t>−</m:t>
                                </m:r>
                                <m:acc>
                                  <m:accPr>
                                    <m:chr m:val="̅"/>
                                    <m:ctrlPr>
                                      <a:rPr lang="en-US" i="1"/>
                                    </m:ctrlPr>
                                  </m:accPr>
                                  <m:e>
                                    <m:r>
                                      <a:rPr lang="en-US" i="1"/>
                                      <m:t>𝑥</m:t>
                                    </m:r>
                                    <m:r>
                                      <a:rPr lang="en-US" i="1"/>
                                      <m:t>)</m:t>
                                    </m:r>
                                  </m:e>
                                </m:acc>
                              </m:e>
                              <m:sup>
                                <m:r>
                                  <a:rPr lang="en-US" i="1"/>
                                  <m:t>2</m:t>
                                </m:r>
                              </m:sup>
                            </m:sSup>
                          </m:e>
                        </m:nary>
                      </m:e>
                    </m:nary>
                  </m:oMath>
                </a14:m>
                <a:endParaRPr lang="en-US" dirty="0"/>
              </a:p>
              <a:p>
                <a14:m>
                  <m:oMath xmlns:m="http://schemas.openxmlformats.org/officeDocument/2006/math">
                    <m:r>
                      <a:rPr lang="en-US" i="1"/>
                      <m:t>𝑡h𝑒𝑟𝑒𝑓𝑜𝑟𝑒</m:t>
                    </m:r>
                    <m:r>
                      <a:rPr lang="en-US" i="1"/>
                      <m:t>, </m:t>
                    </m:r>
                    <m:sSup>
                      <m:sSupPr>
                        <m:ctrlPr>
                          <a:rPr lang="en-US" i="1"/>
                        </m:ctrlPr>
                      </m:sSupPr>
                      <m:e>
                        <m:r>
                          <a:rPr lang="en-US" i="1"/>
                          <m:t>𝛿</m:t>
                        </m:r>
                      </m:e>
                      <m:sup>
                        <m:r>
                          <a:rPr lang="en-US" i="1"/>
                          <m:t>2</m:t>
                        </m:r>
                      </m:sup>
                    </m:sSup>
                    <m:r>
                      <a:rPr lang="en-US" i="1"/>
                      <m:t>=</m:t>
                    </m:r>
                    <m:f>
                      <m:fPr>
                        <m:ctrlPr>
                          <a:rPr lang="en-US" i="1"/>
                        </m:ctrlPr>
                      </m:fPr>
                      <m:num>
                        <m:r>
                          <a:rPr lang="en-US" i="1"/>
                          <m:t>1</m:t>
                        </m:r>
                      </m:num>
                      <m:den>
                        <m:r>
                          <a:rPr lang="en-US" i="1"/>
                          <m:t>𝑛</m:t>
                        </m:r>
                      </m:den>
                    </m:f>
                    <m:nary>
                      <m:naryPr>
                        <m:chr m:val="∑"/>
                        <m:limLoc m:val="undOvr"/>
                        <m:ctrlPr>
                          <a:rPr lang="en-US" i="1"/>
                        </m:ctrlPr>
                      </m:naryPr>
                      <m:sub>
                        <m:r>
                          <a:rPr lang="en-US" i="1"/>
                          <m:t>𝑖</m:t>
                        </m:r>
                        <m:r>
                          <a:rPr lang="en-US" i="1"/>
                          <m:t>=1</m:t>
                        </m:r>
                      </m:sub>
                      <m:sup>
                        <m:r>
                          <a:rPr lang="en-US" i="1"/>
                          <m:t>𝑛</m:t>
                        </m:r>
                      </m:sup>
                      <m:e>
                        <m:sSup>
                          <m:sSupPr>
                            <m:ctrlPr>
                              <a:rPr lang="en-US" i="1"/>
                            </m:ctrlPr>
                          </m:sSupPr>
                          <m:e>
                            <m:r>
                              <a:rPr lang="en-US" i="1"/>
                              <m:t>(</m:t>
                            </m:r>
                            <m:sSub>
                              <m:sSubPr>
                                <m:ctrlPr>
                                  <a:rPr lang="en-US" i="1"/>
                                </m:ctrlPr>
                              </m:sSubPr>
                              <m:e>
                                <m:r>
                                  <a:rPr lang="en-US" i="1"/>
                                  <m:t>𝑥</m:t>
                                </m:r>
                              </m:e>
                              <m:sub>
                                <m:r>
                                  <a:rPr lang="en-US" i="1"/>
                                  <m:t>𝑖</m:t>
                                </m:r>
                              </m:sub>
                            </m:sSub>
                            <m:r>
                              <a:rPr lang="en-US" i="1"/>
                              <m:t>−</m:t>
                            </m:r>
                            <m:acc>
                              <m:accPr>
                                <m:chr m:val="̅"/>
                                <m:ctrlPr>
                                  <a:rPr lang="en-US" i="1"/>
                                </m:ctrlPr>
                              </m:accPr>
                              <m:e>
                                <m:r>
                                  <a:rPr lang="en-US" i="1"/>
                                  <m:t>𝑥</m:t>
                                </m:r>
                                <m:r>
                                  <a:rPr lang="en-US" i="1"/>
                                  <m:t>)</m:t>
                                </m:r>
                              </m:e>
                            </m:acc>
                          </m:e>
                          <m:sup>
                            <m:r>
                              <a:rPr lang="en-US" i="1"/>
                              <m:t>2</m:t>
                            </m:r>
                          </m:sup>
                        </m:sSup>
                      </m:e>
                    </m:nary>
                  </m:oMath>
                </a14:m>
                <a:r>
                  <a:rPr lang="en-US" dirty="0"/>
                  <a:t>  as the estimator for the variance.</a:t>
                </a:r>
              </a:p>
              <a:p>
                <a:endParaRPr lang="en-US" dirty="0"/>
              </a:p>
            </p:txBody>
          </p:sp>
        </mc:Choice>
        <mc:Fallback>
          <p:sp>
            <p:nvSpPr>
              <p:cNvPr id="3" name="Content Placeholder 2">
                <a:extLst>
                  <a:ext uri="{FF2B5EF4-FFF2-40B4-BE49-F238E27FC236}">
                    <a16:creationId xmlns:a16="http://schemas.microsoft.com/office/drawing/2014/main" id="{DBB5C97F-7A5E-457D-AD68-FC3DF1AFA746}"/>
                  </a:ext>
                </a:extLst>
              </p:cNvPr>
              <p:cNvSpPr>
                <a:spLocks noGrp="1" noRot="1" noChangeAspect="1" noMove="1" noResize="1" noEditPoints="1" noAdjustHandles="1" noChangeArrowheads="1" noChangeShapeType="1" noTextEdit="1"/>
              </p:cNvSpPr>
              <p:nvPr>
                <p:ph idx="1"/>
              </p:nvPr>
            </p:nvSpPr>
            <p:spPr>
              <a:blipFill>
                <a:blip r:embed="rId2"/>
                <a:stretch>
                  <a:fillRect l="-928" t="-3221"/>
                </a:stretch>
              </a:blipFill>
            </p:spPr>
            <p:txBody>
              <a:bodyPr/>
              <a:lstStyle/>
              <a:p>
                <a:r>
                  <a:rPr lang="en-US">
                    <a:noFill/>
                  </a:rPr>
                  <a:t> </a:t>
                </a:r>
              </a:p>
            </p:txBody>
          </p:sp>
        </mc:Fallback>
      </mc:AlternateContent>
    </p:spTree>
    <p:extLst>
      <p:ext uri="{BB962C8B-B14F-4D97-AF65-F5344CB8AC3E}">
        <p14:creationId xmlns:p14="http://schemas.microsoft.com/office/powerpoint/2010/main" val="3310430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DDF01-76E1-47EA-AED3-83CB6E689852}"/>
              </a:ext>
            </a:extLst>
          </p:cNvPr>
          <p:cNvSpPr>
            <a:spLocks noGrp="1"/>
          </p:cNvSpPr>
          <p:nvPr>
            <p:ph type="title"/>
          </p:nvPr>
        </p:nvSpPr>
        <p:spPr/>
        <p:txBody>
          <a:bodyPr/>
          <a:lstStyle/>
          <a:p>
            <a:r>
              <a:rPr lang="en-US" dirty="0"/>
              <a:t>EXAMPLE TWO</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BFEE16C-8373-42EE-BAD4-7C7054371F47}"/>
                  </a:ext>
                </a:extLst>
              </p:cNvPr>
              <p:cNvSpPr>
                <a:spLocks noGrp="1"/>
              </p:cNvSpPr>
              <p:nvPr>
                <p:ph idx="1"/>
              </p:nvPr>
            </p:nvSpPr>
            <p:spPr/>
            <p:txBody>
              <a:bodyPr/>
              <a:lstStyle/>
              <a:p>
                <a:r>
                  <a:rPr lang="en-US" dirty="0"/>
                  <a:t>Given the pdf </a:t>
                </a:r>
                <a14:m>
                  <m:oMath xmlns:m="http://schemas.openxmlformats.org/officeDocument/2006/math">
                    <m:r>
                      <a:rPr lang="en-US" i="1"/>
                      <m:t>𝑓</m:t>
                    </m:r>
                    <m:d>
                      <m:dPr>
                        <m:ctrlPr>
                          <a:rPr lang="en-US" i="1"/>
                        </m:ctrlPr>
                      </m:dPr>
                      <m:e>
                        <m:r>
                          <a:rPr lang="en-US" i="1"/>
                          <m:t>𝑥</m:t>
                        </m:r>
                        <m:r>
                          <a:rPr lang="en-US" i="1"/>
                          <m:t>;</m:t>
                        </m:r>
                        <m:r>
                          <a:rPr lang="en-US" i="1"/>
                          <m:t>𝜃</m:t>
                        </m:r>
                      </m:e>
                    </m:d>
                    <m:r>
                      <a:rPr lang="en-US" i="1"/>
                      <m:t>=</m:t>
                    </m:r>
                    <m:d>
                      <m:dPr>
                        <m:begChr m:val="{"/>
                        <m:endChr m:val=""/>
                        <m:ctrlPr>
                          <a:rPr lang="en-US" i="1"/>
                        </m:ctrlPr>
                      </m:dPr>
                      <m:e>
                        <m:eqArr>
                          <m:eqArrPr>
                            <m:ctrlPr>
                              <a:rPr lang="en-US" i="1"/>
                            </m:ctrlPr>
                          </m:eqArrPr>
                          <m:e>
                            <m:f>
                              <m:fPr>
                                <m:ctrlPr>
                                  <a:rPr lang="en-US" i="1"/>
                                </m:ctrlPr>
                              </m:fPr>
                              <m:num>
                                <m:r>
                                  <a:rPr lang="en-US" i="1"/>
                                  <m:t>1</m:t>
                                </m:r>
                              </m:num>
                              <m:den>
                                <m:r>
                                  <a:rPr lang="en-US" i="1"/>
                                  <m:t>𝜃</m:t>
                                </m:r>
                              </m:den>
                            </m:f>
                            <m:r>
                              <a:rPr lang="en-US" i="1"/>
                              <m:t> </m:t>
                            </m:r>
                            <m:r>
                              <a:rPr lang="en-US" i="1"/>
                              <m:t>𝑖𝑓</m:t>
                            </m:r>
                            <m:r>
                              <a:rPr lang="en-US" i="1"/>
                              <m:t> 0&lt;</m:t>
                            </m:r>
                            <m:r>
                              <a:rPr lang="en-US" i="1"/>
                              <m:t>𝑥</m:t>
                            </m:r>
                            <m:r>
                              <a:rPr lang="en-US" i="1"/>
                              <m:t>&lt;</m:t>
                            </m:r>
                            <m:r>
                              <a:rPr lang="en-US" i="1"/>
                              <m:t>𝜃</m:t>
                            </m:r>
                          </m:e>
                          <m:e>
                            <m:r>
                              <a:rPr lang="en-US" i="1"/>
                              <m:t>0 </m:t>
                            </m:r>
                            <m:r>
                              <a:rPr lang="en-US" i="1"/>
                              <m:t>𝑒𝑙𝑠𝑒𝑤h𝑒𝑟𝑒</m:t>
                            </m:r>
                          </m:e>
                        </m:eqArr>
                      </m:e>
                    </m:d>
                  </m:oMath>
                </a14:m>
                <a:r>
                  <a:rPr lang="en-US" dirty="0"/>
                  <a:t>. Find an estimator for </a:t>
                </a:r>
                <a14:m>
                  <m:oMath xmlns:m="http://schemas.openxmlformats.org/officeDocument/2006/math">
                    <m:r>
                      <a:rPr lang="en-US" i="1"/>
                      <m:t>𝜃</m:t>
                    </m:r>
                  </m:oMath>
                </a14:m>
                <a:r>
                  <a:rPr lang="en-US" dirty="0"/>
                  <a:t> by the method of moments.</a:t>
                </a:r>
              </a:p>
              <a:p>
                <a:r>
                  <a:rPr lang="en-US" b="1" dirty="0"/>
                  <a:t>SOLUTION</a:t>
                </a:r>
                <a:endParaRPr lang="en-US" dirty="0"/>
              </a:p>
              <a:p>
                <a14:m>
                  <m:oMath xmlns:m="http://schemas.openxmlformats.org/officeDocument/2006/math">
                    <m:r>
                      <a:rPr lang="en-US" b="1" i="1"/>
                      <m:t>𝑬</m:t>
                    </m:r>
                    <m:d>
                      <m:dPr>
                        <m:ctrlPr>
                          <a:rPr lang="en-US" b="1" i="1"/>
                        </m:ctrlPr>
                      </m:dPr>
                      <m:e>
                        <m:r>
                          <a:rPr lang="en-US" b="1" i="1"/>
                          <m:t>𝒙</m:t>
                        </m:r>
                      </m:e>
                    </m:d>
                    <m:r>
                      <a:rPr lang="en-US" b="1" i="1"/>
                      <m:t>=</m:t>
                    </m:r>
                    <m:nary>
                      <m:naryPr>
                        <m:limLoc m:val="undOvr"/>
                        <m:ctrlPr>
                          <a:rPr lang="en-US" b="1" i="1"/>
                        </m:ctrlPr>
                      </m:naryPr>
                      <m:sub>
                        <m:r>
                          <a:rPr lang="en-US" b="1" i="1"/>
                          <m:t>𝟎</m:t>
                        </m:r>
                      </m:sub>
                      <m:sup>
                        <m:r>
                          <a:rPr lang="en-US" b="1" i="1"/>
                          <m:t>𝜽</m:t>
                        </m:r>
                      </m:sup>
                      <m:e>
                        <m:r>
                          <a:rPr lang="en-US" b="1" i="1"/>
                          <m:t>𝒙𝒇</m:t>
                        </m:r>
                        <m:d>
                          <m:dPr>
                            <m:ctrlPr>
                              <a:rPr lang="en-US" b="1" i="1"/>
                            </m:ctrlPr>
                          </m:dPr>
                          <m:e>
                            <m:r>
                              <a:rPr lang="en-US" b="1" i="1"/>
                              <m:t>𝒙</m:t>
                            </m:r>
                          </m:e>
                        </m:d>
                        <m:r>
                          <a:rPr lang="en-US" b="1" i="1"/>
                          <m:t>𝒅𝒙</m:t>
                        </m:r>
                        <m:r>
                          <a:rPr lang="en-US" b="1" i="1"/>
                          <m:t>=</m:t>
                        </m:r>
                        <m:nary>
                          <m:naryPr>
                            <m:limLoc m:val="subSup"/>
                            <m:ctrlPr>
                              <a:rPr lang="en-US" b="1" i="1"/>
                            </m:ctrlPr>
                          </m:naryPr>
                          <m:sub>
                            <m:r>
                              <a:rPr lang="en-US" b="1" i="1"/>
                              <m:t>𝟎</m:t>
                            </m:r>
                          </m:sub>
                          <m:sup>
                            <m:r>
                              <a:rPr lang="en-US" b="1" i="1"/>
                              <m:t>𝜽</m:t>
                            </m:r>
                          </m:sup>
                          <m:e>
                            <m:r>
                              <a:rPr lang="en-US" b="1" i="1"/>
                              <m:t>𝒙</m:t>
                            </m:r>
                          </m:e>
                        </m:nary>
                        <m:r>
                          <a:rPr lang="en-US" b="1" i="1"/>
                          <m:t>∗</m:t>
                        </m:r>
                        <m:f>
                          <m:fPr>
                            <m:ctrlPr>
                              <a:rPr lang="en-US" b="1" i="1"/>
                            </m:ctrlPr>
                          </m:fPr>
                          <m:num>
                            <m:r>
                              <a:rPr lang="en-US" b="1" i="1"/>
                              <m:t>𝟏</m:t>
                            </m:r>
                          </m:num>
                          <m:den>
                            <m:r>
                              <a:rPr lang="en-US" b="1" i="1"/>
                              <m:t>𝜽</m:t>
                            </m:r>
                          </m:den>
                        </m:f>
                        <m:r>
                          <a:rPr lang="en-US" b="1" i="1"/>
                          <m:t>𝒅𝒙</m:t>
                        </m:r>
                        <m:r>
                          <a:rPr lang="en-US" b="1" i="1"/>
                          <m:t>=</m:t>
                        </m:r>
                        <m:sSubSup>
                          <m:sSubSupPr>
                            <m:ctrlPr>
                              <a:rPr lang="en-US" b="1" i="1"/>
                            </m:ctrlPr>
                          </m:sSubSupPr>
                          <m:e>
                            <m:d>
                              <m:dPr>
                                <m:begChr m:val=""/>
                                <m:endChr m:val="|"/>
                                <m:ctrlPr>
                                  <a:rPr lang="en-US" b="1" i="1"/>
                                </m:ctrlPr>
                              </m:dPr>
                              <m:e>
                                <m:f>
                                  <m:fPr>
                                    <m:ctrlPr>
                                      <a:rPr lang="en-US" b="1" i="1"/>
                                    </m:ctrlPr>
                                  </m:fPr>
                                  <m:num>
                                    <m:sSup>
                                      <m:sSupPr>
                                        <m:ctrlPr>
                                          <a:rPr lang="en-US" b="1" i="1"/>
                                        </m:ctrlPr>
                                      </m:sSupPr>
                                      <m:e>
                                        <m:r>
                                          <a:rPr lang="en-US" b="1" i="1"/>
                                          <m:t>𝒙</m:t>
                                        </m:r>
                                      </m:e>
                                      <m:sup>
                                        <m:r>
                                          <a:rPr lang="en-US" b="1" i="1"/>
                                          <m:t>𝟐</m:t>
                                        </m:r>
                                      </m:sup>
                                    </m:sSup>
                                  </m:num>
                                  <m:den>
                                    <m:r>
                                      <a:rPr lang="en-US" b="1" i="1"/>
                                      <m:t>𝟐</m:t>
                                    </m:r>
                                    <m:r>
                                      <a:rPr lang="en-US" b="1" i="1"/>
                                      <m:t>𝜽</m:t>
                                    </m:r>
                                  </m:den>
                                </m:f>
                              </m:e>
                            </m:d>
                          </m:e>
                          <m:sub>
                            <m:r>
                              <a:rPr lang="en-US" b="1" i="1"/>
                              <m:t>𝟎</m:t>
                            </m:r>
                          </m:sub>
                          <m:sup>
                            <m:r>
                              <a:rPr lang="en-US" b="1" i="1"/>
                              <m:t>𝜽</m:t>
                            </m:r>
                          </m:sup>
                        </m:sSubSup>
                        <m:r>
                          <a:rPr lang="en-US" b="1" i="1"/>
                          <m:t>=</m:t>
                        </m:r>
                        <m:f>
                          <m:fPr>
                            <m:ctrlPr>
                              <a:rPr lang="en-US" b="1" i="1"/>
                            </m:ctrlPr>
                          </m:fPr>
                          <m:num>
                            <m:sSup>
                              <m:sSupPr>
                                <m:ctrlPr>
                                  <a:rPr lang="en-US" b="1" i="1"/>
                                </m:ctrlPr>
                              </m:sSupPr>
                              <m:e>
                                <m:r>
                                  <a:rPr lang="en-US" b="1" i="1"/>
                                  <m:t>𝜽</m:t>
                                </m:r>
                              </m:e>
                              <m:sup>
                                <m:r>
                                  <a:rPr lang="en-US" b="1" i="1"/>
                                  <m:t>𝟐</m:t>
                                </m:r>
                              </m:sup>
                            </m:sSup>
                          </m:num>
                          <m:den>
                            <m:r>
                              <a:rPr lang="en-US" b="1" i="1"/>
                              <m:t>𝟐</m:t>
                            </m:r>
                            <m:r>
                              <a:rPr lang="en-US" b="1" i="1"/>
                              <m:t>𝜽</m:t>
                            </m:r>
                          </m:den>
                        </m:f>
                        <m:r>
                          <a:rPr lang="en-US" b="1" i="1"/>
                          <m:t>=</m:t>
                        </m:r>
                        <m:f>
                          <m:fPr>
                            <m:ctrlPr>
                              <a:rPr lang="en-US" b="1" i="1"/>
                            </m:ctrlPr>
                          </m:fPr>
                          <m:num>
                            <m:r>
                              <a:rPr lang="en-US" b="1" i="1"/>
                              <m:t>𝜽</m:t>
                            </m:r>
                          </m:num>
                          <m:den>
                            <m:r>
                              <a:rPr lang="en-US" b="1" i="1"/>
                              <m:t>𝟐</m:t>
                            </m:r>
                          </m:den>
                        </m:f>
                      </m:e>
                    </m:nary>
                  </m:oMath>
                </a14:m>
                <a:endParaRPr lang="en-US" dirty="0"/>
              </a:p>
              <a:p>
                <a:r>
                  <a:rPr lang="en-US" b="1" dirty="0"/>
                  <a:t>E</a:t>
                </a:r>
                <a:r>
                  <a:rPr lang="en-US" dirty="0"/>
                  <a:t>quate this to the sample moment; </a:t>
                </a:r>
                <a14:m>
                  <m:oMath xmlns:m="http://schemas.openxmlformats.org/officeDocument/2006/math">
                    <m:r>
                      <a:rPr lang="en-US" i="1"/>
                      <m:t>𝐸</m:t>
                    </m:r>
                    <m:d>
                      <m:dPr>
                        <m:ctrlPr>
                          <a:rPr lang="en-US" i="1"/>
                        </m:ctrlPr>
                      </m:dPr>
                      <m:e>
                        <m:r>
                          <a:rPr lang="en-US" i="1"/>
                          <m:t>𝑥</m:t>
                        </m:r>
                      </m:e>
                    </m:d>
                    <m:r>
                      <a:rPr lang="en-US" i="1"/>
                      <m:t>=</m:t>
                    </m:r>
                    <m:sSub>
                      <m:sSubPr>
                        <m:ctrlPr>
                          <a:rPr lang="en-US" i="1"/>
                        </m:ctrlPr>
                      </m:sSubPr>
                      <m:e>
                        <m:r>
                          <a:rPr lang="en-US" i="1"/>
                          <m:t>𝑀</m:t>
                        </m:r>
                      </m:e>
                      <m:sub>
                        <m:r>
                          <a:rPr lang="en-US" i="1"/>
                          <m:t>1</m:t>
                        </m:r>
                      </m:sub>
                    </m:sSub>
                    <m:r>
                      <a:rPr lang="en-US" i="1"/>
                      <m:t>=</m:t>
                    </m:r>
                    <m:acc>
                      <m:accPr>
                        <m:chr m:val="̅"/>
                        <m:ctrlPr>
                          <a:rPr lang="en-US" i="1"/>
                        </m:ctrlPr>
                      </m:accPr>
                      <m:e>
                        <m:r>
                          <a:rPr lang="en-US" i="1"/>
                          <m:t>𝑥</m:t>
                        </m:r>
                      </m:e>
                    </m:acc>
                  </m:oMath>
                </a14:m>
                <a:endParaRPr lang="en-US" dirty="0"/>
              </a:p>
              <a:p>
                <a14:m>
                  <m:oMath xmlns:m="http://schemas.openxmlformats.org/officeDocument/2006/math">
                    <m:acc>
                      <m:accPr>
                        <m:chr m:val="̅"/>
                        <m:ctrlPr>
                          <a:rPr lang="en-US" i="1"/>
                        </m:ctrlPr>
                      </m:accPr>
                      <m:e>
                        <m:r>
                          <a:rPr lang="en-US" i="1"/>
                          <m:t>𝑥</m:t>
                        </m:r>
                      </m:e>
                    </m:acc>
                  </m:oMath>
                </a14:m>
                <a:r>
                  <a:rPr lang="en-US" dirty="0"/>
                  <a:t>= </a:t>
                </a:r>
                <a14:m>
                  <m:oMath xmlns:m="http://schemas.openxmlformats.org/officeDocument/2006/math">
                    <m:f>
                      <m:fPr>
                        <m:ctrlPr>
                          <a:rPr lang="en-US" i="1"/>
                        </m:ctrlPr>
                      </m:fPr>
                      <m:num>
                        <m:r>
                          <a:rPr lang="en-US" i="1"/>
                          <m:t>𝜃</m:t>
                        </m:r>
                      </m:num>
                      <m:den>
                        <m:r>
                          <a:rPr lang="en-US" i="1"/>
                          <m:t>2</m:t>
                        </m:r>
                      </m:den>
                    </m:f>
                    <m:r>
                      <a:rPr lang="en-US" i="1"/>
                      <m:t>, </m:t>
                    </m:r>
                    <m:r>
                      <a:rPr lang="en-US" i="1"/>
                      <m:t>𝑖𝑚𝑝𝑙𝑦𝑖𝑛𝑔</m:t>
                    </m:r>
                    <m:r>
                      <a:rPr lang="en-US" i="1"/>
                      <m:t> </m:t>
                    </m:r>
                    <m:r>
                      <a:rPr lang="en-US" i="1"/>
                      <m:t>𝑡h𝑎𝑡</m:t>
                    </m:r>
                    <m:r>
                      <a:rPr lang="en-US" i="1"/>
                      <m:t> </m:t>
                    </m:r>
                    <m:acc>
                      <m:accPr>
                        <m:chr m:val="̂"/>
                        <m:ctrlPr>
                          <a:rPr lang="en-US" i="1"/>
                        </m:ctrlPr>
                      </m:accPr>
                      <m:e>
                        <m:r>
                          <a:rPr lang="en-US" i="1"/>
                          <m:t>𝜃</m:t>
                        </m:r>
                      </m:e>
                    </m:acc>
                    <m:r>
                      <a:rPr lang="en-US" i="1"/>
                      <m:t>=2</m:t>
                    </m:r>
                    <m:acc>
                      <m:accPr>
                        <m:chr m:val="̅"/>
                        <m:ctrlPr>
                          <a:rPr lang="en-US" i="1"/>
                        </m:ctrlPr>
                      </m:accPr>
                      <m:e>
                        <m:r>
                          <a:rPr lang="en-US" i="1"/>
                          <m:t>𝑥</m:t>
                        </m:r>
                      </m:e>
                    </m:acc>
                  </m:oMath>
                </a14:m>
                <a:r>
                  <a:rPr lang="en-US" dirty="0"/>
                  <a:t>  as the estimator for θ.</a:t>
                </a:r>
              </a:p>
              <a:p>
                <a:endParaRPr lang="en-US" dirty="0"/>
              </a:p>
              <a:p>
                <a:endParaRPr lang="en-US" dirty="0"/>
              </a:p>
            </p:txBody>
          </p:sp>
        </mc:Choice>
        <mc:Fallback>
          <p:sp>
            <p:nvSpPr>
              <p:cNvPr id="3" name="Content Placeholder 2">
                <a:extLst>
                  <a:ext uri="{FF2B5EF4-FFF2-40B4-BE49-F238E27FC236}">
                    <a16:creationId xmlns:a16="http://schemas.microsoft.com/office/drawing/2014/main" id="{6BFEE16C-8373-42EE-BAD4-7C7054371F47}"/>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US">
                    <a:noFill/>
                  </a:rPr>
                  <a:t> </a:t>
                </a:r>
              </a:p>
            </p:txBody>
          </p:sp>
        </mc:Fallback>
      </mc:AlternateContent>
    </p:spTree>
    <p:extLst>
      <p:ext uri="{BB962C8B-B14F-4D97-AF65-F5344CB8AC3E}">
        <p14:creationId xmlns:p14="http://schemas.microsoft.com/office/powerpoint/2010/main" val="949023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1FDDF-28DD-41D5-B784-2A371B71A4F4}"/>
              </a:ext>
            </a:extLst>
          </p:cNvPr>
          <p:cNvSpPr>
            <a:spLocks noGrp="1"/>
          </p:cNvSpPr>
          <p:nvPr>
            <p:ph type="title"/>
          </p:nvPr>
        </p:nvSpPr>
        <p:spPr/>
        <p:txBody>
          <a:bodyPr/>
          <a:lstStyle/>
          <a:p>
            <a:r>
              <a:rPr lang="en-US" dirty="0"/>
              <a:t>EXAMPLE THREE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16CF46B-865F-4AC0-AF03-421A311BF543}"/>
                  </a:ext>
                </a:extLst>
              </p:cNvPr>
              <p:cNvSpPr>
                <a:spLocks noGrp="1"/>
              </p:cNvSpPr>
              <p:nvPr>
                <p:ph idx="1"/>
              </p:nvPr>
            </p:nvSpPr>
            <p:spPr/>
            <p:txBody>
              <a:bodyPr>
                <a:normAutofit fontScale="85000" lnSpcReduction="20000"/>
              </a:bodyPr>
              <a:lstStyle/>
              <a:p>
                <a:r>
                  <a:rPr lang="en-US" dirty="0"/>
                  <a:t>Given the pdf </a:t>
                </a:r>
                <a14:m>
                  <m:oMath xmlns:m="http://schemas.openxmlformats.org/officeDocument/2006/math">
                    <m:r>
                      <a:rPr lang="en-US" i="1"/>
                      <m:t>𝑓</m:t>
                    </m:r>
                    <m:d>
                      <m:dPr>
                        <m:ctrlPr>
                          <a:rPr lang="en-US" i="1"/>
                        </m:ctrlPr>
                      </m:dPr>
                      <m:e>
                        <m:r>
                          <a:rPr lang="en-US" i="1"/>
                          <m:t>𝑥</m:t>
                        </m:r>
                        <m:r>
                          <a:rPr lang="en-US" i="1"/>
                          <m:t>;</m:t>
                        </m:r>
                        <m:r>
                          <a:rPr lang="en-US" i="1"/>
                          <m:t>𝜃</m:t>
                        </m:r>
                      </m:e>
                    </m:d>
                    <m:r>
                      <a:rPr lang="en-US" i="1"/>
                      <m:t>=</m:t>
                    </m:r>
                    <m:d>
                      <m:dPr>
                        <m:begChr m:val="{"/>
                        <m:endChr m:val=""/>
                        <m:ctrlPr>
                          <a:rPr lang="en-US" i="1"/>
                        </m:ctrlPr>
                      </m:dPr>
                      <m:e>
                        <m:eqArr>
                          <m:eqArrPr>
                            <m:ctrlPr>
                              <a:rPr lang="en-US" i="1"/>
                            </m:ctrlPr>
                          </m:eqArrPr>
                          <m:e>
                            <m:f>
                              <m:fPr>
                                <m:ctrlPr>
                                  <a:rPr lang="en-US" i="1"/>
                                </m:ctrlPr>
                              </m:fPr>
                              <m:num>
                                <m:r>
                                  <a:rPr lang="en-US" i="1"/>
                                  <m:t>1</m:t>
                                </m:r>
                              </m:num>
                              <m:den>
                                <m:r>
                                  <a:rPr lang="en-US" i="1"/>
                                  <m:t>𝜃</m:t>
                                </m:r>
                              </m:den>
                            </m:f>
                            <m:r>
                              <a:rPr lang="en-US" i="1"/>
                              <m:t> </m:t>
                            </m:r>
                            <m:r>
                              <a:rPr lang="en-US" i="1"/>
                              <m:t>𝑖𝑓</m:t>
                            </m:r>
                            <m:r>
                              <a:rPr lang="en-US" i="1"/>
                              <m:t>−</m:t>
                            </m:r>
                            <m:r>
                              <a:rPr lang="en-US" i="1"/>
                              <m:t>𝜃</m:t>
                            </m:r>
                            <m:r>
                              <a:rPr lang="en-US" i="1"/>
                              <m:t>&lt;</m:t>
                            </m:r>
                            <m:r>
                              <a:rPr lang="en-US" i="1"/>
                              <m:t>𝑥</m:t>
                            </m:r>
                            <m:r>
                              <a:rPr lang="en-US" i="1"/>
                              <m:t>&lt;</m:t>
                            </m:r>
                            <m:r>
                              <a:rPr lang="en-US" i="1"/>
                              <m:t>𝜃</m:t>
                            </m:r>
                          </m:e>
                          <m:e>
                            <m:r>
                              <a:rPr lang="en-US" i="1"/>
                              <m:t>0 </m:t>
                            </m:r>
                            <m:r>
                              <a:rPr lang="en-US" i="1"/>
                              <m:t>𝑒𝑙𝑠𝑒𝑤h𝑒𝑟𝑒</m:t>
                            </m:r>
                          </m:e>
                        </m:eqArr>
                      </m:e>
                    </m:d>
                  </m:oMath>
                </a14:m>
                <a:r>
                  <a:rPr lang="en-US" dirty="0"/>
                  <a:t>. Find an estimator for </a:t>
                </a:r>
                <a14:m>
                  <m:oMath xmlns:m="http://schemas.openxmlformats.org/officeDocument/2006/math">
                    <m:r>
                      <a:rPr lang="en-US" i="1"/>
                      <m:t>𝜃</m:t>
                    </m:r>
                  </m:oMath>
                </a14:m>
                <a:r>
                  <a:rPr lang="en-US" dirty="0"/>
                  <a:t> by the method of moments.</a:t>
                </a:r>
              </a:p>
              <a:p>
                <a:r>
                  <a:rPr lang="en-US" b="1" dirty="0"/>
                  <a:t>SOLUTION</a:t>
                </a:r>
                <a:endParaRPr lang="en-US" dirty="0"/>
              </a:p>
              <a:p>
                <a14:m>
                  <m:oMath xmlns:m="http://schemas.openxmlformats.org/officeDocument/2006/math">
                    <m:r>
                      <a:rPr lang="en-US" b="1" i="1"/>
                      <m:t>𝑬</m:t>
                    </m:r>
                    <m:d>
                      <m:dPr>
                        <m:ctrlPr>
                          <a:rPr lang="en-US" b="1" i="1"/>
                        </m:ctrlPr>
                      </m:dPr>
                      <m:e>
                        <m:r>
                          <a:rPr lang="en-US" b="1" i="1"/>
                          <m:t>𝒙</m:t>
                        </m:r>
                      </m:e>
                    </m:d>
                    <m:r>
                      <a:rPr lang="en-US" b="1" i="1"/>
                      <m:t>=</m:t>
                    </m:r>
                    <m:nary>
                      <m:naryPr>
                        <m:limLoc m:val="undOvr"/>
                        <m:ctrlPr>
                          <a:rPr lang="en-US" b="1" i="1"/>
                        </m:ctrlPr>
                      </m:naryPr>
                      <m:sub>
                        <m:r>
                          <a:rPr lang="en-US" b="1" i="1"/>
                          <m:t>−</m:t>
                        </m:r>
                        <m:r>
                          <a:rPr lang="en-US" b="1" i="1"/>
                          <m:t>𝜽</m:t>
                        </m:r>
                      </m:sub>
                      <m:sup>
                        <m:r>
                          <a:rPr lang="en-US" b="1" i="1"/>
                          <m:t>𝜽</m:t>
                        </m:r>
                      </m:sup>
                      <m:e>
                        <m:r>
                          <a:rPr lang="en-US" b="1" i="1"/>
                          <m:t>𝒙𝒇</m:t>
                        </m:r>
                        <m:d>
                          <m:dPr>
                            <m:ctrlPr>
                              <a:rPr lang="en-US" b="1" i="1"/>
                            </m:ctrlPr>
                          </m:dPr>
                          <m:e>
                            <m:r>
                              <a:rPr lang="en-US" b="1" i="1"/>
                              <m:t>𝒙</m:t>
                            </m:r>
                          </m:e>
                        </m:d>
                        <m:r>
                          <a:rPr lang="en-US" b="1" i="1"/>
                          <m:t>𝒅𝒙</m:t>
                        </m:r>
                        <m:r>
                          <a:rPr lang="en-US" b="1" i="1"/>
                          <m:t>=</m:t>
                        </m:r>
                        <m:nary>
                          <m:naryPr>
                            <m:limLoc m:val="subSup"/>
                            <m:ctrlPr>
                              <a:rPr lang="en-US" b="1" i="1"/>
                            </m:ctrlPr>
                          </m:naryPr>
                          <m:sub>
                            <m:r>
                              <a:rPr lang="en-US" b="1" i="1"/>
                              <m:t>−</m:t>
                            </m:r>
                            <m:r>
                              <a:rPr lang="en-US" b="1" i="1"/>
                              <m:t>𝜽</m:t>
                            </m:r>
                          </m:sub>
                          <m:sup>
                            <m:r>
                              <a:rPr lang="en-US" b="1" i="1"/>
                              <m:t>𝜽</m:t>
                            </m:r>
                          </m:sup>
                          <m:e>
                            <m:r>
                              <a:rPr lang="en-US" b="1" i="1"/>
                              <m:t>𝒙</m:t>
                            </m:r>
                          </m:e>
                        </m:nary>
                        <m:r>
                          <a:rPr lang="en-US" b="1" i="1"/>
                          <m:t>∗</m:t>
                        </m:r>
                        <m:f>
                          <m:fPr>
                            <m:ctrlPr>
                              <a:rPr lang="en-US" b="1" i="1"/>
                            </m:ctrlPr>
                          </m:fPr>
                          <m:num>
                            <m:r>
                              <a:rPr lang="en-US" b="1" i="1"/>
                              <m:t>𝟏</m:t>
                            </m:r>
                          </m:num>
                          <m:den>
                            <m:r>
                              <a:rPr lang="en-US" b="1" i="1"/>
                              <m:t>𝜽</m:t>
                            </m:r>
                          </m:den>
                        </m:f>
                        <m:r>
                          <a:rPr lang="en-US" b="1" i="1"/>
                          <m:t>𝒅𝒙</m:t>
                        </m:r>
                        <m:r>
                          <a:rPr lang="en-US" b="1" i="1"/>
                          <m:t>=</m:t>
                        </m:r>
                        <m:sSubSup>
                          <m:sSubSupPr>
                            <m:ctrlPr>
                              <a:rPr lang="en-US" b="1" i="1"/>
                            </m:ctrlPr>
                          </m:sSubSupPr>
                          <m:e>
                            <m:d>
                              <m:dPr>
                                <m:begChr m:val=""/>
                                <m:endChr m:val="|"/>
                                <m:ctrlPr>
                                  <a:rPr lang="en-US" b="1" i="1"/>
                                </m:ctrlPr>
                              </m:dPr>
                              <m:e>
                                <m:f>
                                  <m:fPr>
                                    <m:ctrlPr>
                                      <a:rPr lang="en-US" b="1" i="1"/>
                                    </m:ctrlPr>
                                  </m:fPr>
                                  <m:num>
                                    <m:sSup>
                                      <m:sSupPr>
                                        <m:ctrlPr>
                                          <a:rPr lang="en-US" b="1" i="1"/>
                                        </m:ctrlPr>
                                      </m:sSupPr>
                                      <m:e>
                                        <m:r>
                                          <a:rPr lang="en-US" b="1" i="1"/>
                                          <m:t>𝒙</m:t>
                                        </m:r>
                                      </m:e>
                                      <m:sup>
                                        <m:r>
                                          <a:rPr lang="en-US" b="1" i="1"/>
                                          <m:t>𝟐</m:t>
                                        </m:r>
                                      </m:sup>
                                    </m:sSup>
                                  </m:num>
                                  <m:den>
                                    <m:r>
                                      <a:rPr lang="en-US" b="1" i="1"/>
                                      <m:t>𝟐</m:t>
                                    </m:r>
                                    <m:r>
                                      <a:rPr lang="en-US" b="1" i="1"/>
                                      <m:t>𝜽</m:t>
                                    </m:r>
                                  </m:den>
                                </m:f>
                              </m:e>
                            </m:d>
                          </m:e>
                          <m:sub>
                            <m:r>
                              <a:rPr lang="en-US" b="1" i="1"/>
                              <m:t>−</m:t>
                            </m:r>
                            <m:r>
                              <a:rPr lang="en-US" b="1" i="1"/>
                              <m:t>𝜽</m:t>
                            </m:r>
                          </m:sub>
                          <m:sup>
                            <m:r>
                              <a:rPr lang="en-US" b="1" i="1"/>
                              <m:t>𝜽</m:t>
                            </m:r>
                          </m:sup>
                        </m:sSubSup>
                        <m:r>
                          <a:rPr lang="en-US" b="1" i="1"/>
                          <m:t>=</m:t>
                        </m:r>
                        <m:f>
                          <m:fPr>
                            <m:ctrlPr>
                              <a:rPr lang="en-US" b="1" i="1"/>
                            </m:ctrlPr>
                          </m:fPr>
                          <m:num>
                            <m:sSup>
                              <m:sSupPr>
                                <m:ctrlPr>
                                  <a:rPr lang="en-US" b="1" i="1"/>
                                </m:ctrlPr>
                              </m:sSupPr>
                              <m:e>
                                <m:r>
                                  <a:rPr lang="en-US" b="1" i="1"/>
                                  <m:t>𝜽</m:t>
                                </m:r>
                              </m:e>
                              <m:sup>
                                <m:r>
                                  <a:rPr lang="en-US" b="1" i="1"/>
                                  <m:t>𝟐</m:t>
                                </m:r>
                              </m:sup>
                            </m:sSup>
                          </m:num>
                          <m:den>
                            <m:r>
                              <a:rPr lang="en-US" b="1" i="1"/>
                              <m:t>𝟐</m:t>
                            </m:r>
                            <m:r>
                              <a:rPr lang="en-US" b="1" i="1"/>
                              <m:t>𝜽</m:t>
                            </m:r>
                          </m:den>
                        </m:f>
                        <m:r>
                          <a:rPr lang="en-US" b="1" i="1"/>
                          <m:t>−</m:t>
                        </m:r>
                        <m:f>
                          <m:fPr>
                            <m:ctrlPr>
                              <a:rPr lang="en-US" b="1" i="1"/>
                            </m:ctrlPr>
                          </m:fPr>
                          <m:num>
                            <m:sSup>
                              <m:sSupPr>
                                <m:ctrlPr>
                                  <a:rPr lang="en-US" b="1" i="1"/>
                                </m:ctrlPr>
                              </m:sSupPr>
                              <m:e>
                                <m:r>
                                  <a:rPr lang="en-US" b="1" i="1"/>
                                  <m:t>𝜽</m:t>
                                </m:r>
                              </m:e>
                              <m:sup>
                                <m:r>
                                  <a:rPr lang="en-US" b="1" i="1"/>
                                  <m:t>𝟐</m:t>
                                </m:r>
                              </m:sup>
                            </m:sSup>
                          </m:num>
                          <m:den>
                            <m:r>
                              <a:rPr lang="en-US" b="1" i="1"/>
                              <m:t>𝟐</m:t>
                            </m:r>
                            <m:r>
                              <a:rPr lang="en-US" b="1" i="1"/>
                              <m:t>𝜽</m:t>
                            </m:r>
                          </m:den>
                        </m:f>
                        <m:r>
                          <a:rPr lang="en-US" b="1" i="1"/>
                          <m:t>=</m:t>
                        </m:r>
                        <m:r>
                          <a:rPr lang="en-US" b="1" i="1"/>
                          <m:t>𝟎</m:t>
                        </m:r>
                      </m:e>
                    </m:nary>
                  </m:oMath>
                </a14:m>
                <a:endParaRPr lang="en-US" dirty="0"/>
              </a:p>
              <a:p>
                <a:r>
                  <a:rPr lang="en-US" dirty="0"/>
                  <a:t>The moment does not exist at E(x), try E(X</a:t>
                </a:r>
                <a:r>
                  <a:rPr lang="en-US" baseline="30000" dirty="0"/>
                  <a:t>2</a:t>
                </a:r>
                <a:r>
                  <a:rPr lang="en-US" dirty="0"/>
                  <a:t>)</a:t>
                </a:r>
              </a:p>
              <a:p>
                <a14:m>
                  <m:oMath xmlns:m="http://schemas.openxmlformats.org/officeDocument/2006/math">
                    <m:r>
                      <a:rPr lang="en-US" i="1"/>
                      <m:t>𝐸</m:t>
                    </m:r>
                    <m:d>
                      <m:dPr>
                        <m:ctrlPr>
                          <a:rPr lang="en-US" i="1"/>
                        </m:ctrlPr>
                      </m:dPr>
                      <m:e>
                        <m:sSup>
                          <m:sSupPr>
                            <m:ctrlPr>
                              <a:rPr lang="en-US" i="1"/>
                            </m:ctrlPr>
                          </m:sSupPr>
                          <m:e>
                            <m:r>
                              <a:rPr lang="en-US" i="1"/>
                              <m:t>𝑥</m:t>
                            </m:r>
                          </m:e>
                          <m:sup>
                            <m:r>
                              <a:rPr lang="en-US" i="1"/>
                              <m:t>2</m:t>
                            </m:r>
                          </m:sup>
                        </m:sSup>
                      </m:e>
                    </m:d>
                    <m:r>
                      <a:rPr lang="en-US" i="1"/>
                      <m:t>=</m:t>
                    </m:r>
                    <m:nary>
                      <m:naryPr>
                        <m:limLoc m:val="subSup"/>
                        <m:ctrlPr>
                          <a:rPr lang="en-US" i="1"/>
                        </m:ctrlPr>
                      </m:naryPr>
                      <m:sub>
                        <m:r>
                          <a:rPr lang="en-US" i="1"/>
                          <m:t>−</m:t>
                        </m:r>
                        <m:r>
                          <a:rPr lang="en-US" i="1"/>
                          <m:t>𝜃</m:t>
                        </m:r>
                      </m:sub>
                      <m:sup>
                        <m:r>
                          <a:rPr lang="en-US" i="1"/>
                          <m:t>𝜃</m:t>
                        </m:r>
                      </m:sup>
                      <m:e>
                        <m:sSup>
                          <m:sSupPr>
                            <m:ctrlPr>
                              <a:rPr lang="en-US" i="1"/>
                            </m:ctrlPr>
                          </m:sSupPr>
                          <m:e>
                            <m:r>
                              <a:rPr lang="en-US" i="1"/>
                              <m:t>𝑥</m:t>
                            </m:r>
                          </m:e>
                          <m:sup>
                            <m:r>
                              <a:rPr lang="en-US" i="1"/>
                              <m:t>2</m:t>
                            </m:r>
                          </m:sup>
                        </m:sSup>
                        <m:r>
                          <a:rPr lang="en-US" i="1"/>
                          <m:t>𝑓</m:t>
                        </m:r>
                        <m:d>
                          <m:dPr>
                            <m:ctrlPr>
                              <a:rPr lang="en-US" i="1"/>
                            </m:ctrlPr>
                          </m:dPr>
                          <m:e>
                            <m:r>
                              <a:rPr lang="en-US" i="1"/>
                              <m:t>𝑥</m:t>
                            </m:r>
                          </m:e>
                        </m:d>
                        <m:r>
                          <a:rPr lang="en-US" i="1"/>
                          <m:t>𝑑𝑥</m:t>
                        </m:r>
                        <m:r>
                          <a:rPr lang="en-US" i="1"/>
                          <m:t>=</m:t>
                        </m:r>
                        <m:nary>
                          <m:naryPr>
                            <m:limLoc m:val="subSup"/>
                            <m:ctrlPr>
                              <a:rPr lang="en-US" i="1"/>
                            </m:ctrlPr>
                          </m:naryPr>
                          <m:sub>
                            <m:r>
                              <a:rPr lang="en-US" i="1"/>
                              <m:t>−</m:t>
                            </m:r>
                            <m:r>
                              <a:rPr lang="en-US" i="1"/>
                              <m:t>𝜃</m:t>
                            </m:r>
                          </m:sub>
                          <m:sup>
                            <m:r>
                              <a:rPr lang="en-US" i="1"/>
                              <m:t>𝜃</m:t>
                            </m:r>
                          </m:sup>
                          <m:e>
                            <m:sSup>
                              <m:sSupPr>
                                <m:ctrlPr>
                                  <a:rPr lang="en-US" i="1"/>
                                </m:ctrlPr>
                              </m:sSupPr>
                              <m:e>
                                <m:r>
                                  <a:rPr lang="en-US" i="1"/>
                                  <m:t>𝑥</m:t>
                                </m:r>
                              </m:e>
                              <m:sup>
                                <m:r>
                                  <a:rPr lang="en-US" i="1"/>
                                  <m:t>2</m:t>
                                </m:r>
                              </m:sup>
                            </m:sSup>
                            <m:r>
                              <a:rPr lang="en-US" i="1"/>
                              <m:t>∗</m:t>
                            </m:r>
                            <m:f>
                              <m:fPr>
                                <m:ctrlPr>
                                  <a:rPr lang="en-US" i="1"/>
                                </m:ctrlPr>
                              </m:fPr>
                              <m:num>
                                <m:r>
                                  <a:rPr lang="en-US" i="1"/>
                                  <m:t>1</m:t>
                                </m:r>
                              </m:num>
                              <m:den>
                                <m:r>
                                  <a:rPr lang="en-US" i="1"/>
                                  <m:t>𝜃</m:t>
                                </m:r>
                              </m:den>
                            </m:f>
                            <m:r>
                              <a:rPr lang="en-US" i="1"/>
                              <m:t>𝑑𝑥</m:t>
                            </m:r>
                            <m:r>
                              <a:rPr lang="en-US" i="1"/>
                              <m:t>=</m:t>
                            </m:r>
                            <m:sSubSup>
                              <m:sSubSupPr>
                                <m:ctrlPr>
                                  <a:rPr lang="en-US" i="1"/>
                                </m:ctrlPr>
                              </m:sSubSupPr>
                              <m:e>
                                <m:d>
                                  <m:dPr>
                                    <m:begChr m:val=""/>
                                    <m:endChr m:val="|"/>
                                    <m:ctrlPr>
                                      <a:rPr lang="en-US" i="1"/>
                                    </m:ctrlPr>
                                  </m:dPr>
                                  <m:e>
                                    <m:f>
                                      <m:fPr>
                                        <m:ctrlPr>
                                          <a:rPr lang="en-US" i="1"/>
                                        </m:ctrlPr>
                                      </m:fPr>
                                      <m:num>
                                        <m:sSup>
                                          <m:sSupPr>
                                            <m:ctrlPr>
                                              <a:rPr lang="en-US" i="1"/>
                                            </m:ctrlPr>
                                          </m:sSupPr>
                                          <m:e>
                                            <m:r>
                                              <a:rPr lang="en-US" i="1"/>
                                              <m:t>𝑥</m:t>
                                            </m:r>
                                          </m:e>
                                          <m:sup>
                                            <m:r>
                                              <a:rPr lang="en-US" i="1"/>
                                              <m:t>3</m:t>
                                            </m:r>
                                          </m:sup>
                                        </m:sSup>
                                      </m:num>
                                      <m:den>
                                        <m:r>
                                          <a:rPr lang="en-US" i="1"/>
                                          <m:t>3</m:t>
                                        </m:r>
                                        <m:r>
                                          <a:rPr lang="en-US" i="1"/>
                                          <m:t>𝜃</m:t>
                                        </m:r>
                                      </m:den>
                                    </m:f>
                                  </m:e>
                                </m:d>
                              </m:e>
                              <m:sub>
                                <m:r>
                                  <a:rPr lang="en-US" i="1"/>
                                  <m:t>−</m:t>
                                </m:r>
                                <m:r>
                                  <a:rPr lang="en-US" i="1"/>
                                  <m:t>𝜃</m:t>
                                </m:r>
                              </m:sub>
                              <m:sup>
                                <m:r>
                                  <a:rPr lang="en-US" i="1"/>
                                  <m:t>𝜃</m:t>
                                </m:r>
                              </m:sup>
                            </m:sSubSup>
                          </m:e>
                        </m:nary>
                        <m:r>
                          <a:rPr lang="en-US" i="1"/>
                          <m:t>=</m:t>
                        </m:r>
                        <m:f>
                          <m:fPr>
                            <m:ctrlPr>
                              <a:rPr lang="en-US" i="1"/>
                            </m:ctrlPr>
                          </m:fPr>
                          <m:num>
                            <m:sSup>
                              <m:sSupPr>
                                <m:ctrlPr>
                                  <a:rPr lang="en-US" i="1"/>
                                </m:ctrlPr>
                              </m:sSupPr>
                              <m:e>
                                <m:r>
                                  <a:rPr lang="en-US" i="1"/>
                                  <m:t>𝜃</m:t>
                                </m:r>
                              </m:e>
                              <m:sup>
                                <m:r>
                                  <a:rPr lang="en-US" i="1"/>
                                  <m:t>2</m:t>
                                </m:r>
                              </m:sup>
                            </m:sSup>
                          </m:num>
                          <m:den>
                            <m:r>
                              <a:rPr lang="en-US" i="1"/>
                              <m:t>3</m:t>
                            </m:r>
                          </m:den>
                        </m:f>
                        <m:r>
                          <a:rPr lang="en-US" i="1"/>
                          <m:t>+</m:t>
                        </m:r>
                        <m:f>
                          <m:fPr>
                            <m:ctrlPr>
                              <a:rPr lang="en-US" i="1"/>
                            </m:ctrlPr>
                          </m:fPr>
                          <m:num>
                            <m:sSup>
                              <m:sSupPr>
                                <m:ctrlPr>
                                  <a:rPr lang="en-US" i="1"/>
                                </m:ctrlPr>
                              </m:sSupPr>
                              <m:e>
                                <m:r>
                                  <a:rPr lang="en-US" i="1"/>
                                  <m:t>𝜃</m:t>
                                </m:r>
                              </m:e>
                              <m:sup>
                                <m:r>
                                  <a:rPr lang="en-US" i="1"/>
                                  <m:t>2</m:t>
                                </m:r>
                              </m:sup>
                            </m:sSup>
                          </m:num>
                          <m:den>
                            <m:r>
                              <a:rPr lang="en-US" i="1"/>
                              <m:t>3</m:t>
                            </m:r>
                          </m:den>
                        </m:f>
                        <m:r>
                          <a:rPr lang="en-US" i="1"/>
                          <m:t>=</m:t>
                        </m:r>
                        <m:f>
                          <m:fPr>
                            <m:ctrlPr>
                              <a:rPr lang="en-US" i="1"/>
                            </m:ctrlPr>
                          </m:fPr>
                          <m:num>
                            <m:r>
                              <a:rPr lang="en-US" i="1"/>
                              <m:t>2</m:t>
                            </m:r>
                            <m:sSup>
                              <m:sSupPr>
                                <m:ctrlPr>
                                  <a:rPr lang="en-US" i="1"/>
                                </m:ctrlPr>
                              </m:sSupPr>
                              <m:e>
                                <m:r>
                                  <a:rPr lang="en-US" i="1"/>
                                  <m:t>𝜃</m:t>
                                </m:r>
                              </m:e>
                              <m:sup>
                                <m:r>
                                  <a:rPr lang="en-US" i="1"/>
                                  <m:t>2</m:t>
                                </m:r>
                              </m:sup>
                            </m:sSup>
                          </m:num>
                          <m:den>
                            <m:r>
                              <a:rPr lang="en-US" i="1"/>
                              <m:t>3</m:t>
                            </m:r>
                          </m:den>
                        </m:f>
                      </m:e>
                    </m:nary>
                  </m:oMath>
                </a14:m>
                <a:r>
                  <a:rPr lang="en-US" dirty="0"/>
                  <a:t> </a:t>
                </a:r>
              </a:p>
              <a:p>
                <a:r>
                  <a:rPr lang="en-US" dirty="0"/>
                  <a:t>Equating E(x</a:t>
                </a:r>
                <a:r>
                  <a:rPr lang="en-US" baseline="30000" dirty="0"/>
                  <a:t>2</a:t>
                </a:r>
                <a:r>
                  <a:rPr lang="en-US" dirty="0"/>
                  <a:t>) to M</a:t>
                </a:r>
                <a:r>
                  <a:rPr lang="en-US" baseline="-25000" dirty="0"/>
                  <a:t>2</a:t>
                </a:r>
                <a:r>
                  <a:rPr lang="en-US" dirty="0"/>
                  <a:t>= </a:t>
                </a:r>
                <a14:m>
                  <m:oMath xmlns:m="http://schemas.openxmlformats.org/officeDocument/2006/math">
                    <m:f>
                      <m:fPr>
                        <m:ctrlPr>
                          <a:rPr lang="en-US" i="1"/>
                        </m:ctrlPr>
                      </m:fPr>
                      <m:num>
                        <m:r>
                          <a:rPr lang="en-US" i="1"/>
                          <m:t>1</m:t>
                        </m:r>
                      </m:num>
                      <m:den>
                        <m:r>
                          <a:rPr lang="en-US" i="1"/>
                          <m:t>𝑛</m:t>
                        </m:r>
                      </m:den>
                    </m:f>
                    <m:nary>
                      <m:naryPr>
                        <m:chr m:val="∑"/>
                        <m:limLoc m:val="undOvr"/>
                        <m:ctrlPr>
                          <a:rPr lang="en-US" i="1"/>
                        </m:ctrlPr>
                      </m:naryPr>
                      <m:sub>
                        <m:r>
                          <a:rPr lang="en-US" i="1"/>
                          <m:t>𝑖</m:t>
                        </m:r>
                        <m:r>
                          <a:rPr lang="en-US" i="1"/>
                          <m:t>=1</m:t>
                        </m:r>
                      </m:sub>
                      <m:sup>
                        <m:r>
                          <a:rPr lang="en-US" i="1"/>
                          <m:t>𝑛</m:t>
                        </m:r>
                      </m:sup>
                      <m:e>
                        <m:sSubSup>
                          <m:sSubSupPr>
                            <m:ctrlPr>
                              <a:rPr lang="en-US" i="1"/>
                            </m:ctrlPr>
                          </m:sSubSupPr>
                          <m:e>
                            <m:r>
                              <a:rPr lang="en-US" i="1"/>
                              <m:t>𝑥</m:t>
                            </m:r>
                          </m:e>
                          <m:sub>
                            <m:r>
                              <a:rPr lang="en-US" i="1"/>
                              <m:t>𝑖</m:t>
                            </m:r>
                          </m:sub>
                          <m:sup>
                            <m:r>
                              <a:rPr lang="en-US" i="1"/>
                              <m:t>2</m:t>
                            </m:r>
                          </m:sup>
                        </m:sSubSup>
                      </m:e>
                    </m:nary>
                  </m:oMath>
                </a14:m>
                <a:endParaRPr lang="en-US" dirty="0"/>
              </a:p>
              <a:p>
                <a14:m>
                  <m:oMath xmlns:m="http://schemas.openxmlformats.org/officeDocument/2006/math">
                    <m:f>
                      <m:fPr>
                        <m:ctrlPr>
                          <a:rPr lang="en-US" i="1"/>
                        </m:ctrlPr>
                      </m:fPr>
                      <m:num>
                        <m:r>
                          <a:rPr lang="en-US" i="1"/>
                          <m:t>1</m:t>
                        </m:r>
                      </m:num>
                      <m:den>
                        <m:r>
                          <a:rPr lang="en-US" i="1"/>
                          <m:t>𝑛</m:t>
                        </m:r>
                      </m:den>
                    </m:f>
                    <m:nary>
                      <m:naryPr>
                        <m:chr m:val="∑"/>
                        <m:limLoc m:val="undOvr"/>
                        <m:ctrlPr>
                          <a:rPr lang="en-US" i="1"/>
                        </m:ctrlPr>
                      </m:naryPr>
                      <m:sub>
                        <m:r>
                          <a:rPr lang="en-US" i="1"/>
                          <m:t>𝑖</m:t>
                        </m:r>
                        <m:r>
                          <a:rPr lang="en-US" i="1"/>
                          <m:t>=1</m:t>
                        </m:r>
                      </m:sub>
                      <m:sup>
                        <m:r>
                          <a:rPr lang="en-US" i="1"/>
                          <m:t>𝑛</m:t>
                        </m:r>
                      </m:sup>
                      <m:e>
                        <m:sSubSup>
                          <m:sSubSupPr>
                            <m:ctrlPr>
                              <a:rPr lang="en-US" i="1"/>
                            </m:ctrlPr>
                          </m:sSubSupPr>
                          <m:e>
                            <m:r>
                              <a:rPr lang="en-US" i="1"/>
                              <m:t>𝑥</m:t>
                            </m:r>
                          </m:e>
                          <m:sub>
                            <m:r>
                              <a:rPr lang="en-US" i="1"/>
                              <m:t>𝑖</m:t>
                            </m:r>
                          </m:sub>
                          <m:sup>
                            <m:r>
                              <a:rPr lang="en-US" i="1"/>
                              <m:t>2</m:t>
                            </m:r>
                          </m:sup>
                        </m:sSubSup>
                        <m:r>
                          <a:rPr lang="en-US" i="1"/>
                          <m:t>=</m:t>
                        </m:r>
                        <m:f>
                          <m:fPr>
                            <m:ctrlPr>
                              <a:rPr lang="en-US" i="1"/>
                            </m:ctrlPr>
                          </m:fPr>
                          <m:num>
                            <m:r>
                              <a:rPr lang="en-US" i="1"/>
                              <m:t>2</m:t>
                            </m:r>
                            <m:sSup>
                              <m:sSupPr>
                                <m:ctrlPr>
                                  <a:rPr lang="en-US" i="1"/>
                                </m:ctrlPr>
                              </m:sSupPr>
                              <m:e>
                                <m:r>
                                  <a:rPr lang="en-US" i="1"/>
                                  <m:t>𝜃</m:t>
                                </m:r>
                              </m:e>
                              <m:sup>
                                <m:r>
                                  <a:rPr lang="en-US" i="1"/>
                                  <m:t>2</m:t>
                                </m:r>
                              </m:sup>
                            </m:sSup>
                          </m:num>
                          <m:den>
                            <m:r>
                              <a:rPr lang="en-US" i="1"/>
                              <m:t>3</m:t>
                            </m:r>
                          </m:den>
                        </m:f>
                        <m:r>
                          <a:rPr lang="en-US" i="1"/>
                          <m:t>=</m:t>
                        </m:r>
                        <m:f>
                          <m:fPr>
                            <m:ctrlPr>
                              <a:rPr lang="en-US" i="1"/>
                            </m:ctrlPr>
                          </m:fPr>
                          <m:num>
                            <m:r>
                              <a:rPr lang="en-US" i="1"/>
                              <m:t>3</m:t>
                            </m:r>
                          </m:num>
                          <m:den>
                            <m:r>
                              <a:rPr lang="en-US" i="1"/>
                              <m:t>2</m:t>
                            </m:r>
                            <m:r>
                              <a:rPr lang="en-US" i="1"/>
                              <m:t>𝑛</m:t>
                            </m:r>
                          </m:den>
                        </m:f>
                        <m:nary>
                          <m:naryPr>
                            <m:chr m:val="∑"/>
                            <m:limLoc m:val="undOvr"/>
                            <m:ctrlPr>
                              <a:rPr lang="en-US" i="1"/>
                            </m:ctrlPr>
                          </m:naryPr>
                          <m:sub>
                            <m:r>
                              <a:rPr lang="en-US" i="1"/>
                              <m:t>𝑖</m:t>
                            </m:r>
                            <m:r>
                              <a:rPr lang="en-US" i="1"/>
                              <m:t>=1</m:t>
                            </m:r>
                          </m:sub>
                          <m:sup>
                            <m:r>
                              <a:rPr lang="en-US" i="1"/>
                              <m:t>𝑛</m:t>
                            </m:r>
                          </m:sup>
                          <m:e>
                            <m:sSubSup>
                              <m:sSubSupPr>
                                <m:ctrlPr>
                                  <a:rPr lang="en-US" i="1"/>
                                </m:ctrlPr>
                              </m:sSubSupPr>
                              <m:e>
                                <m:r>
                                  <a:rPr lang="en-US" i="1"/>
                                  <m:t>𝑥</m:t>
                                </m:r>
                              </m:e>
                              <m:sub>
                                <m:r>
                                  <a:rPr lang="en-US" i="1"/>
                                  <m:t>𝑖</m:t>
                                </m:r>
                              </m:sub>
                              <m:sup>
                                <m:r>
                                  <a:rPr lang="en-US" i="1"/>
                                  <m:t>2</m:t>
                                </m:r>
                              </m:sup>
                            </m:sSubSup>
                            <m:r>
                              <a:rPr lang="en-US" i="1"/>
                              <m:t>=</m:t>
                            </m:r>
                            <m:sSup>
                              <m:sSupPr>
                                <m:ctrlPr>
                                  <a:rPr lang="en-US" i="1"/>
                                </m:ctrlPr>
                              </m:sSupPr>
                              <m:e>
                                <m:r>
                                  <a:rPr lang="en-US" i="1"/>
                                  <m:t>𝜃</m:t>
                                </m:r>
                              </m:e>
                              <m:sup>
                                <m:r>
                                  <a:rPr lang="en-US" i="1"/>
                                  <m:t>2</m:t>
                                </m:r>
                              </m:sup>
                            </m:sSup>
                          </m:e>
                        </m:nary>
                      </m:e>
                    </m:nary>
                  </m:oMath>
                </a14:m>
                <a:r>
                  <a:rPr lang="en-US" dirty="0"/>
                  <a:t>, this implies that </a:t>
                </a:r>
                <a14:m>
                  <m:oMath xmlns:m="http://schemas.openxmlformats.org/officeDocument/2006/math">
                    <m:acc>
                      <m:accPr>
                        <m:chr m:val="̂"/>
                        <m:ctrlPr>
                          <a:rPr lang="en-US" i="1"/>
                        </m:ctrlPr>
                      </m:accPr>
                      <m:e>
                        <m:r>
                          <a:rPr lang="en-US" i="1"/>
                          <m:t>𝜃</m:t>
                        </m:r>
                      </m:e>
                    </m:acc>
                    <m:r>
                      <a:rPr lang="en-US" i="1"/>
                      <m:t>=</m:t>
                    </m:r>
                    <m:rad>
                      <m:radPr>
                        <m:degHide m:val="on"/>
                        <m:ctrlPr>
                          <a:rPr lang="en-US" i="1"/>
                        </m:ctrlPr>
                      </m:radPr>
                      <m:deg/>
                      <m:e>
                        <m:f>
                          <m:fPr>
                            <m:ctrlPr>
                              <a:rPr lang="en-US" i="1"/>
                            </m:ctrlPr>
                          </m:fPr>
                          <m:num>
                            <m:r>
                              <a:rPr lang="en-US" i="1"/>
                              <m:t>3</m:t>
                            </m:r>
                          </m:num>
                          <m:den>
                            <m:r>
                              <a:rPr lang="en-US" i="1"/>
                              <m:t>2</m:t>
                            </m:r>
                            <m:r>
                              <a:rPr lang="en-US" i="1"/>
                              <m:t>𝑛</m:t>
                            </m:r>
                          </m:den>
                        </m:f>
                        <m:nary>
                          <m:naryPr>
                            <m:chr m:val="∑"/>
                            <m:limLoc m:val="undOvr"/>
                            <m:ctrlPr>
                              <a:rPr lang="en-US" i="1"/>
                            </m:ctrlPr>
                          </m:naryPr>
                          <m:sub>
                            <m:r>
                              <a:rPr lang="en-US" i="1"/>
                              <m:t>𝑖</m:t>
                            </m:r>
                            <m:r>
                              <a:rPr lang="en-US" i="1"/>
                              <m:t>=1</m:t>
                            </m:r>
                          </m:sub>
                          <m:sup>
                            <m:r>
                              <a:rPr lang="en-US" i="1"/>
                              <m:t>𝑛</m:t>
                            </m:r>
                          </m:sup>
                          <m:e>
                            <m:sSubSup>
                              <m:sSubSupPr>
                                <m:ctrlPr>
                                  <a:rPr lang="en-US" i="1"/>
                                </m:ctrlPr>
                              </m:sSubSupPr>
                              <m:e>
                                <m:r>
                                  <a:rPr lang="en-US" i="1"/>
                                  <m:t>𝑥</m:t>
                                </m:r>
                              </m:e>
                              <m:sub>
                                <m:r>
                                  <a:rPr lang="en-US" i="1"/>
                                  <m:t>𝑖</m:t>
                                </m:r>
                              </m:sub>
                              <m:sup>
                                <m:r>
                                  <a:rPr lang="en-US" i="1"/>
                                  <m:t>2</m:t>
                                </m:r>
                              </m:sup>
                            </m:sSubSup>
                          </m:e>
                        </m:nary>
                      </m:e>
                    </m:rad>
                  </m:oMath>
                </a14:m>
                <a:r>
                  <a:rPr lang="en-US" dirty="0"/>
                  <a:t>.</a:t>
                </a:r>
              </a:p>
              <a:p>
                <a:pPr marL="0" indent="0">
                  <a:buNone/>
                </a:pPr>
                <a:endParaRPr lang="en-US" dirty="0"/>
              </a:p>
              <a:p>
                <a:endParaRPr lang="en-US" dirty="0"/>
              </a:p>
            </p:txBody>
          </p:sp>
        </mc:Choice>
        <mc:Fallback>
          <p:sp>
            <p:nvSpPr>
              <p:cNvPr id="3" name="Content Placeholder 2">
                <a:extLst>
                  <a:ext uri="{FF2B5EF4-FFF2-40B4-BE49-F238E27FC236}">
                    <a16:creationId xmlns:a16="http://schemas.microsoft.com/office/drawing/2014/main" id="{C16CF46B-865F-4AC0-AF03-421A311BF543}"/>
                  </a:ext>
                </a:extLst>
              </p:cNvPr>
              <p:cNvSpPr>
                <a:spLocks noGrp="1" noRot="1" noChangeAspect="1" noMove="1" noResize="1" noEditPoints="1" noAdjustHandles="1" noChangeArrowheads="1" noChangeShapeType="1" noTextEdit="1"/>
              </p:cNvSpPr>
              <p:nvPr>
                <p:ph idx="1"/>
              </p:nvPr>
            </p:nvSpPr>
            <p:spPr>
              <a:blipFill>
                <a:blip r:embed="rId2"/>
                <a:stretch>
                  <a:fillRect l="-812" t="-2801" b="-560"/>
                </a:stretch>
              </a:blipFill>
            </p:spPr>
            <p:txBody>
              <a:bodyPr/>
              <a:lstStyle/>
              <a:p>
                <a:r>
                  <a:rPr lang="en-US">
                    <a:noFill/>
                  </a:rPr>
                  <a:t> </a:t>
                </a:r>
              </a:p>
            </p:txBody>
          </p:sp>
        </mc:Fallback>
      </mc:AlternateContent>
    </p:spTree>
    <p:extLst>
      <p:ext uri="{BB962C8B-B14F-4D97-AF65-F5344CB8AC3E}">
        <p14:creationId xmlns:p14="http://schemas.microsoft.com/office/powerpoint/2010/main" val="2084180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3C2FD-6FBE-46A8-A221-A3A6552F7E24}"/>
              </a:ext>
            </a:extLst>
          </p:cNvPr>
          <p:cNvSpPr>
            <a:spLocks noGrp="1"/>
          </p:cNvSpPr>
          <p:nvPr>
            <p:ph type="title"/>
          </p:nvPr>
        </p:nvSpPr>
        <p:spPr/>
        <p:txBody>
          <a:bodyPr/>
          <a:lstStyle/>
          <a:p>
            <a:r>
              <a:rPr lang="en-US" dirty="0"/>
              <a:t>EXERCISE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F117BEF-52B2-48E2-AA45-85D3B337CB02}"/>
                  </a:ext>
                </a:extLst>
              </p:cNvPr>
              <p:cNvSpPr>
                <a:spLocks noGrp="1"/>
              </p:cNvSpPr>
              <p:nvPr>
                <p:ph idx="1"/>
              </p:nvPr>
            </p:nvSpPr>
            <p:spPr/>
            <p:txBody>
              <a:bodyPr/>
              <a:lstStyle/>
              <a:p>
                <a:pPr marL="0" indent="0">
                  <a:buNone/>
                </a:pPr>
                <a:r>
                  <a:rPr lang="en-US" b="1"/>
                  <a:t> </a:t>
                </a:r>
                <a:r>
                  <a:rPr lang="en-US" b="1" dirty="0"/>
                  <a:t>Let x</a:t>
                </a:r>
                <a:r>
                  <a:rPr lang="en-US" b="1" baseline="-25000" dirty="0"/>
                  <a:t>1</a:t>
                </a:r>
                <a:r>
                  <a:rPr lang="en-US" b="1" dirty="0"/>
                  <a:t>,x</a:t>
                </a:r>
                <a:r>
                  <a:rPr lang="en-US" b="1" baseline="-25000" dirty="0"/>
                  <a:t>2</a:t>
                </a:r>
                <a:r>
                  <a:rPr lang="en-US" b="1" dirty="0"/>
                  <a:t>,…,</a:t>
                </a:r>
                <a:r>
                  <a:rPr lang="en-US" b="1" dirty="0" err="1"/>
                  <a:t>x</a:t>
                </a:r>
                <a:r>
                  <a:rPr lang="en-US" b="1" baseline="-25000" dirty="0" err="1"/>
                  <a:t>n</a:t>
                </a:r>
                <a:r>
                  <a:rPr lang="en-US" b="1" dirty="0"/>
                  <a:t> be a random sample of size n from a population with pdf </a:t>
                </a:r>
                <a14:m>
                  <m:oMath xmlns:m="http://schemas.openxmlformats.org/officeDocument/2006/math">
                    <m:r>
                      <a:rPr lang="en-US" b="1" i="1"/>
                      <m:t>𝒇</m:t>
                    </m:r>
                    <m:d>
                      <m:dPr>
                        <m:ctrlPr>
                          <a:rPr lang="en-US" b="1" i="1"/>
                        </m:ctrlPr>
                      </m:dPr>
                      <m:e>
                        <m:r>
                          <a:rPr lang="en-US" b="1" i="1"/>
                          <m:t>𝒙</m:t>
                        </m:r>
                        <m:r>
                          <a:rPr lang="en-US" b="1" i="1"/>
                          <m:t>;</m:t>
                        </m:r>
                        <m:r>
                          <a:rPr lang="en-US" b="1" i="1"/>
                          <m:t>𝜽</m:t>
                        </m:r>
                      </m:e>
                    </m:d>
                    <m:r>
                      <a:rPr lang="en-US" b="1" i="1"/>
                      <m:t>=</m:t>
                    </m:r>
                    <m:d>
                      <m:dPr>
                        <m:begChr m:val="{"/>
                        <m:endChr m:val=""/>
                        <m:ctrlPr>
                          <a:rPr lang="en-US" b="1" i="1"/>
                        </m:ctrlPr>
                      </m:dPr>
                      <m:e>
                        <m:eqArr>
                          <m:eqArrPr>
                            <m:ctrlPr>
                              <a:rPr lang="en-US" b="1" i="1"/>
                            </m:ctrlPr>
                          </m:eqArrPr>
                          <m:e>
                            <m:r>
                              <a:rPr lang="en-US" b="1" i="1"/>
                              <m:t>𝜽</m:t>
                            </m:r>
                            <m:sSup>
                              <m:sSupPr>
                                <m:ctrlPr>
                                  <a:rPr lang="en-US" b="1" i="1"/>
                                </m:ctrlPr>
                              </m:sSupPr>
                              <m:e>
                                <m:r>
                                  <a:rPr lang="en-US" b="1" i="1"/>
                                  <m:t>𝒙</m:t>
                                </m:r>
                              </m:e>
                              <m:sup>
                                <m:r>
                                  <a:rPr lang="en-US" b="1" i="1"/>
                                  <m:t>𝜽</m:t>
                                </m:r>
                                <m:r>
                                  <a:rPr lang="en-US" b="1" i="1"/>
                                  <m:t>−</m:t>
                                </m:r>
                                <m:r>
                                  <a:rPr lang="en-US" b="1" i="1"/>
                                  <m:t>𝟏</m:t>
                                </m:r>
                              </m:sup>
                            </m:sSup>
                            <m:r>
                              <a:rPr lang="en-US" b="1" i="1"/>
                              <m:t>, </m:t>
                            </m:r>
                            <m:r>
                              <a:rPr lang="en-US" b="1" i="1"/>
                              <m:t>𝟎</m:t>
                            </m:r>
                            <m:r>
                              <a:rPr lang="en-US" i="1"/>
                              <m:t>&lt;</m:t>
                            </m:r>
                            <m:r>
                              <a:rPr lang="en-US" i="1"/>
                              <m:t>𝑥</m:t>
                            </m:r>
                            <m:r>
                              <a:rPr lang="en-US" i="1"/>
                              <m:t>&lt;1</m:t>
                            </m:r>
                          </m:e>
                          <m:e>
                            <m:r>
                              <a:rPr lang="en-US" b="1" i="1"/>
                              <m:t>𝟎</m:t>
                            </m:r>
                            <m:r>
                              <a:rPr lang="en-US" b="1" i="1"/>
                              <m:t> </m:t>
                            </m:r>
                            <m:r>
                              <a:rPr lang="en-US" b="1" i="1"/>
                              <m:t>𝒐𝒕𝒉𝒆𝒓𝒘𝒊𝒔𝒆</m:t>
                            </m:r>
                          </m:e>
                        </m:eqArr>
                      </m:e>
                    </m:d>
                  </m:oMath>
                </a14:m>
                <a:r>
                  <a:rPr lang="en-US" b="1" dirty="0"/>
                  <a:t>. Using the method of moments, find an estimator for θ. If x</a:t>
                </a:r>
                <a:r>
                  <a:rPr lang="en-US" b="1" baseline="-25000" dirty="0"/>
                  <a:t>1</a:t>
                </a:r>
                <a:r>
                  <a:rPr lang="en-US" b="1" dirty="0"/>
                  <a:t>= 0.2, x</a:t>
                </a:r>
                <a:r>
                  <a:rPr lang="en-US" b="1" baseline="-25000" dirty="0"/>
                  <a:t>2</a:t>
                </a:r>
                <a:r>
                  <a:rPr lang="en-US" b="1" dirty="0"/>
                  <a:t>= 0.6,x</a:t>
                </a:r>
                <a:r>
                  <a:rPr lang="en-US" b="1" baseline="-25000" dirty="0"/>
                  <a:t>3</a:t>
                </a:r>
                <a:r>
                  <a:rPr lang="en-US" b="1" dirty="0"/>
                  <a:t>= 0.5,x</a:t>
                </a:r>
                <a:r>
                  <a:rPr lang="en-US" b="1" baseline="-25000" dirty="0"/>
                  <a:t>4</a:t>
                </a:r>
                <a:r>
                  <a:rPr lang="en-US" b="1" dirty="0"/>
                  <a:t>= 0.3 is a random sample of size 4, what is the estimate of θ?</a:t>
                </a:r>
                <a:endParaRPr lang="en-US" dirty="0"/>
              </a:p>
              <a:p>
                <a:endParaRPr lang="en-US" dirty="0"/>
              </a:p>
            </p:txBody>
          </p:sp>
        </mc:Choice>
        <mc:Fallback>
          <p:sp>
            <p:nvSpPr>
              <p:cNvPr id="3" name="Content Placeholder 2">
                <a:extLst>
                  <a:ext uri="{FF2B5EF4-FFF2-40B4-BE49-F238E27FC236}">
                    <a16:creationId xmlns:a16="http://schemas.microsoft.com/office/drawing/2014/main" id="{8F117BEF-52B2-48E2-AA45-85D3B337CB02}"/>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US">
                    <a:noFill/>
                  </a:rPr>
                  <a:t> </a:t>
                </a:r>
              </a:p>
            </p:txBody>
          </p:sp>
        </mc:Fallback>
      </mc:AlternateContent>
    </p:spTree>
    <p:extLst>
      <p:ext uri="{BB962C8B-B14F-4D97-AF65-F5344CB8AC3E}">
        <p14:creationId xmlns:p14="http://schemas.microsoft.com/office/powerpoint/2010/main" val="1737310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727D4-E614-4B6E-852C-C08BC3BD358B}"/>
              </a:ext>
            </a:extLst>
          </p:cNvPr>
          <p:cNvSpPr>
            <a:spLocks noGrp="1"/>
          </p:cNvSpPr>
          <p:nvPr>
            <p:ph type="title"/>
          </p:nvPr>
        </p:nvSpPr>
        <p:spPr/>
        <p:txBody>
          <a:bodyPr/>
          <a:lstStyle/>
          <a:p>
            <a:pPr lvl="0"/>
            <a:r>
              <a:rPr lang="en-US" b="1" dirty="0"/>
              <a:t>INTRODUCTION</a:t>
            </a:r>
            <a:br>
              <a:rPr lang="en-US" dirty="0"/>
            </a:br>
            <a:endParaRPr lang="en-US" dirty="0"/>
          </a:p>
        </p:txBody>
      </p:sp>
      <p:sp>
        <p:nvSpPr>
          <p:cNvPr id="3" name="Content Placeholder 2">
            <a:extLst>
              <a:ext uri="{FF2B5EF4-FFF2-40B4-BE49-F238E27FC236}">
                <a16:creationId xmlns:a16="http://schemas.microsoft.com/office/drawing/2014/main" id="{4480D2E5-10AA-47DB-983B-FAEB6591AEA1}"/>
              </a:ext>
            </a:extLst>
          </p:cNvPr>
          <p:cNvSpPr>
            <a:spLocks noGrp="1"/>
          </p:cNvSpPr>
          <p:nvPr>
            <p:ph idx="1"/>
          </p:nvPr>
        </p:nvSpPr>
        <p:spPr/>
        <p:txBody>
          <a:bodyPr>
            <a:normAutofit fontScale="85000" lnSpcReduction="20000"/>
          </a:bodyPr>
          <a:lstStyle/>
          <a:p>
            <a:r>
              <a:rPr lang="en-US" dirty="0"/>
              <a:t>Statistical inference </a:t>
            </a:r>
            <a:r>
              <a:rPr lang="en-US" dirty="0" err="1"/>
              <a:t>centres</a:t>
            </a:r>
            <a:r>
              <a:rPr lang="en-US" dirty="0"/>
              <a:t> on the rules and processes of using sample data in order to gain more information about the underlying population from which the sample was collected. It enables us to make judgements about population parameters based on sample statistics. It requires estimation of parameters and testing hypotheses about the population parameters.</a:t>
            </a:r>
            <a:endParaRPr lang="en-US" sz="2000" dirty="0"/>
          </a:p>
          <a:p>
            <a:r>
              <a:rPr lang="en-US" dirty="0"/>
              <a:t>1.1 definitions</a:t>
            </a:r>
            <a:endParaRPr lang="en-US" sz="2000" dirty="0"/>
          </a:p>
          <a:p>
            <a:pPr lvl="0"/>
            <a:r>
              <a:rPr lang="en-US" dirty="0"/>
              <a:t>Parameter: numerical value describing the characteristics of a population </a:t>
            </a:r>
            <a:r>
              <a:rPr lang="en-US" dirty="0" err="1"/>
              <a:t>e.g</a:t>
            </a:r>
            <a:r>
              <a:rPr lang="en-US" dirty="0"/>
              <a:t> population mean and variance.</a:t>
            </a:r>
            <a:endParaRPr lang="en-US" sz="2000" dirty="0"/>
          </a:p>
          <a:p>
            <a:pPr lvl="0"/>
            <a:r>
              <a:rPr lang="en-US" dirty="0"/>
              <a:t>Statistic: numerical value describing the characteristic of a sample </a:t>
            </a:r>
            <a:r>
              <a:rPr lang="en-US" dirty="0" err="1"/>
              <a:t>e,g</a:t>
            </a:r>
            <a:r>
              <a:rPr lang="en-US" dirty="0"/>
              <a:t> sample mean.</a:t>
            </a:r>
            <a:endParaRPr lang="en-US" sz="2000" dirty="0"/>
          </a:p>
          <a:p>
            <a:pPr lvl="0"/>
            <a:r>
              <a:rPr lang="en-US" dirty="0"/>
              <a:t>Estimator: is a random variable whose value varies from sample to sample</a:t>
            </a:r>
            <a:endParaRPr lang="en-US" sz="2000" dirty="0"/>
          </a:p>
          <a:p>
            <a:pPr lvl="0"/>
            <a:r>
              <a:rPr lang="en-US" dirty="0"/>
              <a:t>Best unbiased estimator: an estimator that is closest to the population parameter among all the unbiased estimators.</a:t>
            </a:r>
            <a:endParaRPr lang="en-US" sz="2000" dirty="0"/>
          </a:p>
          <a:p>
            <a:pPr lvl="1"/>
            <a:r>
              <a:rPr lang="en-US" dirty="0"/>
              <a:t>properties of estimators</a:t>
            </a:r>
            <a:endParaRPr lang="en-US" sz="1800" dirty="0"/>
          </a:p>
          <a:p>
            <a:endParaRPr lang="en-US" dirty="0"/>
          </a:p>
        </p:txBody>
      </p:sp>
    </p:spTree>
    <p:extLst>
      <p:ext uri="{BB962C8B-B14F-4D97-AF65-F5344CB8AC3E}">
        <p14:creationId xmlns:p14="http://schemas.microsoft.com/office/powerpoint/2010/main" val="509211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BA1E7-DBC8-4AC1-B26E-FFE6CCE8593C}"/>
              </a:ext>
            </a:extLst>
          </p:cNvPr>
          <p:cNvSpPr>
            <a:spLocks noGrp="1"/>
          </p:cNvSpPr>
          <p:nvPr>
            <p:ph type="title"/>
          </p:nvPr>
        </p:nvSpPr>
        <p:spPr/>
        <p:txBody>
          <a:bodyPr/>
          <a:lstStyle/>
          <a:p>
            <a:r>
              <a:rPr lang="en-US" dirty="0"/>
              <a:t>Properties of estimators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C86B9EA-8207-43DD-988C-260373C4231C}"/>
                  </a:ext>
                </a:extLst>
              </p:cNvPr>
              <p:cNvSpPr>
                <a:spLocks noGrp="1"/>
              </p:cNvSpPr>
              <p:nvPr>
                <p:ph idx="1"/>
              </p:nvPr>
            </p:nvSpPr>
            <p:spPr/>
            <p:txBody>
              <a:bodyPr/>
              <a:lstStyle/>
              <a:p>
                <a:r>
                  <a:rPr lang="en-US" dirty="0"/>
                  <a:t>The following are the desirable properties of estimators;</a:t>
                </a:r>
                <a:endParaRPr lang="en-US" sz="2000" dirty="0"/>
              </a:p>
              <a:p>
                <a:pPr lvl="0"/>
                <a:r>
                  <a:rPr lang="en-US" dirty="0"/>
                  <a:t>Unbiasedness : an estimator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𝜃</m:t>
                        </m:r>
                      </m:e>
                    </m:acc>
                  </m:oMath>
                </a14:m>
                <a:r>
                  <a:rPr lang="en-US" dirty="0"/>
                  <a:t> is said to be unbiased if its expected value is equal to the unknown population parameter </a:t>
                </a:r>
                <a14:m>
                  <m:oMath xmlns:m="http://schemas.openxmlformats.org/officeDocument/2006/math">
                    <m:r>
                      <a:rPr lang="en-US" i="1">
                        <a:latin typeface="Cambria Math" panose="02040503050406030204" pitchFamily="18" charset="0"/>
                      </a:rPr>
                      <m:t>𝜃</m:t>
                    </m:r>
                    <m:r>
                      <a:rPr lang="en-US" i="1">
                        <a:latin typeface="Cambria Math" panose="02040503050406030204" pitchFamily="18" charset="0"/>
                      </a:rPr>
                      <m:t>.</m:t>
                    </m:r>
                    <m:r>
                      <a:rPr lang="en-US" i="1">
                        <a:latin typeface="Cambria Math" panose="02040503050406030204" pitchFamily="18" charset="0"/>
                      </a:rPr>
                      <m:t>𝑡h𝑎𝑡</m:t>
                    </m:r>
                    <m:r>
                      <a:rPr lang="en-US" i="1">
                        <a:latin typeface="Cambria Math" panose="02040503050406030204" pitchFamily="18" charset="0"/>
                      </a:rPr>
                      <m:t> </m:t>
                    </m:r>
                    <m:r>
                      <a:rPr lang="en-US" i="1">
                        <a:latin typeface="Cambria Math" panose="02040503050406030204" pitchFamily="18" charset="0"/>
                      </a:rPr>
                      <m:t>𝑖𝑠</m:t>
                    </m:r>
                    <m:r>
                      <a:rPr lang="en-US" i="1">
                        <a:latin typeface="Cambria Math" panose="02040503050406030204" pitchFamily="18" charset="0"/>
                      </a:rPr>
                      <m:t> </m:t>
                    </m:r>
                    <m:r>
                      <a:rPr lang="en-US" i="1">
                        <a:latin typeface="Cambria Math" panose="02040503050406030204" pitchFamily="18" charset="0"/>
                      </a:rPr>
                      <m:t>𝐸</m:t>
                    </m:r>
                    <m:d>
                      <m:dPr>
                        <m:ctrlPr>
                          <a:rPr lang="en-US" i="1">
                            <a:latin typeface="Cambria Math" panose="02040503050406030204" pitchFamily="18" charset="0"/>
                          </a:rPr>
                        </m:ctrlPr>
                      </m:d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d>
                    <m:r>
                      <a:rPr lang="en-US" i="1">
                        <a:latin typeface="Cambria Math" panose="02040503050406030204" pitchFamily="18" charset="0"/>
                      </a:rPr>
                      <m:t>=</m:t>
                    </m:r>
                    <m:r>
                      <a:rPr lang="en-US" i="1">
                        <a:latin typeface="Cambria Math" panose="02040503050406030204" pitchFamily="18" charset="0"/>
                      </a:rPr>
                      <m:t>𝜃</m:t>
                    </m:r>
                    <m:r>
                      <a:rPr lang="en-US" i="1">
                        <a:latin typeface="Cambria Math" panose="02040503050406030204" pitchFamily="18" charset="0"/>
                      </a:rPr>
                      <m:t>.</m:t>
                    </m:r>
                  </m:oMath>
                </a14:m>
                <a:endParaRPr lang="en-US" sz="2000" dirty="0"/>
              </a:p>
              <a:p>
                <a:pPr lvl="0"/>
                <a:r>
                  <a:rPr lang="en-US" dirty="0"/>
                  <a:t>Sufficiency: an estimator is said to be sufficient if it uses up all the information about a population parameter contained in the sample.</a:t>
                </a:r>
                <a:endParaRPr lang="en-US" sz="2000" dirty="0"/>
              </a:p>
              <a:p>
                <a:pPr lvl="0"/>
                <a:r>
                  <a:rPr lang="en-US" dirty="0"/>
                  <a:t>Efficiency : if it has minimum variance among all unbiased estimators.</a:t>
                </a:r>
                <a:endParaRPr lang="en-US" sz="2000" dirty="0"/>
              </a:p>
              <a:p>
                <a:pPr lvl="0"/>
                <a:r>
                  <a:rPr lang="en-US" dirty="0"/>
                  <a:t>Consistency : an estimator is consistent if it approaches the unknown population parameter as sample size increases.</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𝜃</m:t>
                        </m:r>
                      </m:e>
                    </m:acc>
                    <m:r>
                      <a:rPr lang="en-US" i="1">
                        <a:latin typeface="Cambria Math" panose="02040503050406030204" pitchFamily="18" charset="0"/>
                      </a:rPr>
                      <m:t>→</m:t>
                    </m:r>
                    <m:r>
                      <a:rPr lang="en-US" i="1">
                        <a:latin typeface="Cambria Math" panose="02040503050406030204" pitchFamily="18" charset="0"/>
                      </a:rPr>
                      <m:t>𝜃</m:t>
                    </m:r>
                    <m:r>
                      <a:rPr lang="en-US" i="1">
                        <a:latin typeface="Cambria Math" panose="02040503050406030204" pitchFamily="18" charset="0"/>
                      </a:rPr>
                      <m:t> </m:t>
                    </m:r>
                    <m:r>
                      <a:rPr lang="en-US" i="1">
                        <a:latin typeface="Cambria Math" panose="02040503050406030204" pitchFamily="18" charset="0"/>
                      </a:rPr>
                      <m:t>𝑎𝑠</m:t>
                    </m:r>
                    <m:r>
                      <a:rPr lang="en-US" i="1">
                        <a:latin typeface="Cambria Math" panose="02040503050406030204" pitchFamily="18" charset="0"/>
                      </a:rPr>
                      <m:t> </m:t>
                    </m:r>
                    <m:r>
                      <a:rPr lang="en-US" i="1">
                        <a:latin typeface="Cambria Math" panose="02040503050406030204" pitchFamily="18" charset="0"/>
                      </a:rPr>
                      <m:t>𝑛</m:t>
                    </m:r>
                    <m:r>
                      <a:rPr lang="en-US" i="1">
                        <a:latin typeface="Cambria Math" panose="02040503050406030204" pitchFamily="18" charset="0"/>
                      </a:rPr>
                      <m:t>→∞.</m:t>
                    </m:r>
                  </m:oMath>
                </a14:m>
                <a:endParaRPr lang="en-US" sz="2000" dirty="0"/>
              </a:p>
              <a:p>
                <a:endParaRPr lang="en-US" dirty="0"/>
              </a:p>
            </p:txBody>
          </p:sp>
        </mc:Choice>
        <mc:Fallback>
          <p:sp>
            <p:nvSpPr>
              <p:cNvPr id="3" name="Content Placeholder 2">
                <a:extLst>
                  <a:ext uri="{FF2B5EF4-FFF2-40B4-BE49-F238E27FC236}">
                    <a16:creationId xmlns:a16="http://schemas.microsoft.com/office/drawing/2014/main" id="{5C86B9EA-8207-43DD-988C-260373C4231C}"/>
                  </a:ext>
                </a:extLst>
              </p:cNvPr>
              <p:cNvSpPr>
                <a:spLocks noGrp="1" noRot="1" noChangeAspect="1" noMove="1" noResize="1" noEditPoints="1" noAdjustHandles="1" noChangeArrowheads="1" noChangeShapeType="1" noTextEdit="1"/>
              </p:cNvSpPr>
              <p:nvPr>
                <p:ph idx="1"/>
              </p:nvPr>
            </p:nvSpPr>
            <p:spPr>
              <a:blipFill>
                <a:blip r:embed="rId2"/>
                <a:stretch>
                  <a:fillRect l="-1043" t="-2241" r="-522"/>
                </a:stretch>
              </a:blipFill>
            </p:spPr>
            <p:txBody>
              <a:bodyPr/>
              <a:lstStyle/>
              <a:p>
                <a:r>
                  <a:rPr lang="en-US">
                    <a:noFill/>
                  </a:rPr>
                  <a:t> </a:t>
                </a:r>
              </a:p>
            </p:txBody>
          </p:sp>
        </mc:Fallback>
      </mc:AlternateContent>
    </p:spTree>
    <p:extLst>
      <p:ext uri="{BB962C8B-B14F-4D97-AF65-F5344CB8AC3E}">
        <p14:creationId xmlns:p14="http://schemas.microsoft.com/office/powerpoint/2010/main" val="1444225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C44C0-D5CF-494A-A0DF-62D1E9566B6B}"/>
              </a:ext>
            </a:extLst>
          </p:cNvPr>
          <p:cNvSpPr>
            <a:spLocks noGrp="1"/>
          </p:cNvSpPr>
          <p:nvPr>
            <p:ph type="title"/>
          </p:nvPr>
        </p:nvSpPr>
        <p:spPr/>
        <p:txBody>
          <a:bodyPr/>
          <a:lstStyle/>
          <a:p>
            <a:r>
              <a:rPr lang="en-US" dirty="0"/>
              <a:t>ESTIMATION  OF PARAMETERS</a:t>
            </a:r>
            <a:br>
              <a:rPr lang="en-US" dirty="0"/>
            </a:br>
            <a:endParaRPr lang="en-US" dirty="0"/>
          </a:p>
        </p:txBody>
      </p:sp>
      <p:sp>
        <p:nvSpPr>
          <p:cNvPr id="3" name="Content Placeholder 2">
            <a:extLst>
              <a:ext uri="{FF2B5EF4-FFF2-40B4-BE49-F238E27FC236}">
                <a16:creationId xmlns:a16="http://schemas.microsoft.com/office/drawing/2014/main" id="{7431FD16-98D6-4A05-A7C6-E2E8715CC77A}"/>
              </a:ext>
            </a:extLst>
          </p:cNvPr>
          <p:cNvSpPr>
            <a:spLocks noGrp="1"/>
          </p:cNvSpPr>
          <p:nvPr>
            <p:ph idx="1"/>
          </p:nvPr>
        </p:nvSpPr>
        <p:spPr/>
        <p:txBody>
          <a:bodyPr>
            <a:normAutofit fontScale="92500" lnSpcReduction="20000"/>
          </a:bodyPr>
          <a:lstStyle/>
          <a:p>
            <a:r>
              <a:rPr lang="en-US" dirty="0"/>
              <a:t>Parameters can be estimated using point estimation methods and interval estimation methods. The point estimation methods give a single value for the unknown population parameter while the interval estimation methods give a range of values for the unknown population parameter. The point estimation methods include; moments, maximum likelihood estimation, Bayesian estimators, least squares estimation.</a:t>
            </a:r>
          </a:p>
          <a:p>
            <a:pPr marL="0" indent="0">
              <a:buNone/>
            </a:pPr>
            <a:r>
              <a:rPr lang="en-US" u="sng" dirty="0"/>
              <a:t>POINT ESTIMATION METHODS</a:t>
            </a:r>
          </a:p>
          <a:p>
            <a:pPr marL="0" lvl="0" indent="0">
              <a:buNone/>
            </a:pPr>
            <a:r>
              <a:rPr lang="en-US" dirty="0"/>
              <a:t>a) Method of moments.</a:t>
            </a:r>
          </a:p>
          <a:p>
            <a:r>
              <a:rPr lang="en-US" dirty="0"/>
              <a:t>There are two types of moments;</a:t>
            </a:r>
          </a:p>
          <a:p>
            <a:r>
              <a:rPr lang="en-US" dirty="0"/>
              <a:t>Raw moments: these are moments about the origin or about zero. Let x</a:t>
            </a:r>
            <a:r>
              <a:rPr lang="en-US" baseline="-25000" dirty="0"/>
              <a:t>1</a:t>
            </a:r>
            <a:r>
              <a:rPr lang="en-US" dirty="0"/>
              <a:t>,x</a:t>
            </a:r>
            <a:r>
              <a:rPr lang="en-US" baseline="-25000" dirty="0"/>
              <a:t>2</a:t>
            </a:r>
            <a:r>
              <a:rPr lang="en-US" dirty="0"/>
              <a:t>,…,</a:t>
            </a:r>
            <a:r>
              <a:rPr lang="en-US" dirty="0" err="1"/>
              <a:t>x</a:t>
            </a:r>
            <a:r>
              <a:rPr lang="en-US" baseline="-25000" dirty="0" err="1"/>
              <a:t>n</a:t>
            </a:r>
            <a:r>
              <a:rPr lang="en-US" dirty="0"/>
              <a:t> be a random sample from a population, the </a:t>
            </a:r>
            <a:r>
              <a:rPr lang="en-US" dirty="0" err="1"/>
              <a:t>r</a:t>
            </a:r>
            <a:r>
              <a:rPr lang="en-US" baseline="30000" dirty="0" err="1"/>
              <a:t>th</a:t>
            </a:r>
            <a:r>
              <a:rPr lang="en-US" dirty="0"/>
              <a:t> sample moment about zero is defined as the expected value of </a:t>
            </a:r>
            <a:r>
              <a:rPr lang="en-US" dirty="0" err="1"/>
              <a:t>x</a:t>
            </a:r>
            <a:r>
              <a:rPr lang="en-US" baseline="30000" dirty="0" err="1"/>
              <a:t>r</a:t>
            </a:r>
            <a:r>
              <a:rPr lang="en-US" dirty="0"/>
              <a:t> denoted as </a:t>
            </a:r>
          </a:p>
        </p:txBody>
      </p:sp>
    </p:spTree>
    <p:extLst>
      <p:ext uri="{BB962C8B-B14F-4D97-AF65-F5344CB8AC3E}">
        <p14:creationId xmlns:p14="http://schemas.microsoft.com/office/powerpoint/2010/main" val="3838740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373A4-6BF9-45AB-9696-F6BA03989F50}"/>
              </a:ext>
            </a:extLst>
          </p:cNvPr>
          <p:cNvSpPr>
            <a:spLocks noGrp="1"/>
          </p:cNvSpPr>
          <p:nvPr>
            <p:ph type="title"/>
          </p:nvPr>
        </p:nvSpPr>
        <p:spPr/>
        <p:txBody>
          <a:bodyPr/>
          <a:lstStyle/>
          <a:p>
            <a:r>
              <a:rPr lang="en-US" dirty="0"/>
              <a:t>continuation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2534C81-C43F-4B50-8F75-3440A8932916}"/>
                  </a:ext>
                </a:extLst>
              </p:cNvPr>
              <p:cNvSpPr>
                <a:spLocks noGrp="1"/>
              </p:cNvSpPr>
              <p:nvPr>
                <p:ph idx="1"/>
              </p:nvPr>
            </p:nvSpPr>
            <p:spPr/>
            <p:txBody>
              <a:bodyPr/>
              <a:lstStyle/>
              <a:p>
                <a14:m>
                  <m:oMath xmlns:m="http://schemas.openxmlformats.org/officeDocument/2006/math">
                    <m:sSub>
                      <m:sSubPr>
                        <m:ctrlPr>
                          <a:rPr lang="en-US" i="1"/>
                        </m:ctrlPr>
                      </m:sSubPr>
                      <m:e>
                        <m:r>
                          <a:rPr lang="en-US" i="1"/>
                          <m:t>𝜇</m:t>
                        </m:r>
                      </m:e>
                      <m:sub>
                        <m:r>
                          <a:rPr lang="en-US" i="1"/>
                          <m:t>𝑟</m:t>
                        </m:r>
                        <m:r>
                          <a:rPr lang="en-US" i="1"/>
                          <m:t>  </m:t>
                        </m:r>
                      </m:sub>
                    </m:sSub>
                    <m:r>
                      <a:rPr lang="en-US" i="1"/>
                      <m:t>𝑤h𝑒𝑟𝑒</m:t>
                    </m:r>
                    <m:r>
                      <a:rPr lang="en-US" i="1"/>
                      <m:t> </m:t>
                    </m:r>
                    <m:sSub>
                      <m:sSubPr>
                        <m:ctrlPr>
                          <a:rPr lang="en-US" i="1"/>
                        </m:ctrlPr>
                      </m:sSubPr>
                      <m:e>
                        <m:r>
                          <a:rPr lang="en-US" i="1"/>
                          <m:t>𝜇</m:t>
                        </m:r>
                      </m:e>
                      <m:sub>
                        <m:r>
                          <a:rPr lang="en-US" i="1"/>
                          <m:t>𝑟</m:t>
                        </m:r>
                      </m:sub>
                    </m:sSub>
                    <m:r>
                      <a:rPr lang="en-US" i="1"/>
                      <m:t>=</m:t>
                    </m:r>
                    <m:r>
                      <a:rPr lang="en-US" i="1"/>
                      <m:t>𝐸</m:t>
                    </m:r>
                    <m:d>
                      <m:dPr>
                        <m:ctrlPr>
                          <a:rPr lang="en-US" i="1"/>
                        </m:ctrlPr>
                      </m:dPr>
                      <m:e>
                        <m:sSup>
                          <m:sSupPr>
                            <m:ctrlPr>
                              <a:rPr lang="en-US" i="1"/>
                            </m:ctrlPr>
                          </m:sSupPr>
                          <m:e>
                            <m:r>
                              <a:rPr lang="en-US" i="1"/>
                              <m:t>𝑥</m:t>
                            </m:r>
                          </m:e>
                          <m:sup>
                            <m:r>
                              <a:rPr lang="en-US" i="1"/>
                              <m:t>𝑟</m:t>
                            </m:r>
                          </m:sup>
                        </m:sSup>
                      </m:e>
                    </m:d>
                    <m:r>
                      <a:rPr lang="en-US" i="1"/>
                      <m:t>=</m:t>
                    </m:r>
                    <m:nary>
                      <m:naryPr>
                        <m:chr m:val="∑"/>
                        <m:limLoc m:val="undOvr"/>
                        <m:supHide m:val="on"/>
                        <m:ctrlPr>
                          <a:rPr lang="en-US" i="1"/>
                        </m:ctrlPr>
                      </m:naryPr>
                      <m:sub>
                        <m:r>
                          <a:rPr lang="en-US" i="1"/>
                          <m:t>𝑎𝑙𝑙𝑥</m:t>
                        </m:r>
                      </m:sub>
                      <m:sup/>
                      <m:e>
                        <m:sSup>
                          <m:sSupPr>
                            <m:ctrlPr>
                              <a:rPr lang="en-US" i="1"/>
                            </m:ctrlPr>
                          </m:sSupPr>
                          <m:e>
                            <m:r>
                              <a:rPr lang="en-US" i="1"/>
                              <m:t>𝑥</m:t>
                            </m:r>
                          </m:e>
                          <m:sup>
                            <m:r>
                              <a:rPr lang="en-US" i="1"/>
                              <m:t>𝑟</m:t>
                            </m:r>
                          </m:sup>
                        </m:sSup>
                        <m:r>
                          <a:rPr lang="en-US" i="1"/>
                          <m:t>𝑓</m:t>
                        </m:r>
                        <m:r>
                          <a:rPr lang="en-US" i="1"/>
                          <m:t>(</m:t>
                        </m:r>
                        <m:r>
                          <a:rPr lang="en-US" i="1"/>
                          <m:t>𝑥</m:t>
                        </m:r>
                        <m:r>
                          <a:rPr lang="en-US" i="1"/>
                          <m:t>)</m:t>
                        </m:r>
                      </m:e>
                    </m:nary>
                  </m:oMath>
                </a14:m>
                <a:r>
                  <a:rPr lang="en-US" dirty="0"/>
                  <a:t> for x  discrete and </a:t>
                </a:r>
                <a14:m>
                  <m:oMath xmlns:m="http://schemas.openxmlformats.org/officeDocument/2006/math">
                    <m:r>
                      <a:rPr lang="en-US" i="1"/>
                      <m:t>𝐸</m:t>
                    </m:r>
                    <m:d>
                      <m:dPr>
                        <m:ctrlPr>
                          <a:rPr lang="en-US" i="1"/>
                        </m:ctrlPr>
                      </m:dPr>
                      <m:e>
                        <m:sSup>
                          <m:sSupPr>
                            <m:ctrlPr>
                              <a:rPr lang="en-US" i="1"/>
                            </m:ctrlPr>
                          </m:sSupPr>
                          <m:e>
                            <m:r>
                              <a:rPr lang="en-US" i="1"/>
                              <m:t>𝑥</m:t>
                            </m:r>
                          </m:e>
                          <m:sup>
                            <m:r>
                              <a:rPr lang="en-US" i="1"/>
                              <m:t>𝑟</m:t>
                            </m:r>
                          </m:sup>
                        </m:sSup>
                      </m:e>
                    </m:d>
                    <m:r>
                      <a:rPr lang="en-US" i="1"/>
                      <m:t>=</m:t>
                    </m:r>
                    <m:nary>
                      <m:naryPr>
                        <m:limLoc m:val="subSup"/>
                        <m:ctrlPr>
                          <a:rPr lang="en-US" i="1"/>
                        </m:ctrlPr>
                      </m:naryPr>
                      <m:sub>
                        <m:r>
                          <a:rPr lang="en-US" i="1"/>
                          <m:t>𝑎𝑙𝑙</m:t>
                        </m:r>
                        <m:r>
                          <a:rPr lang="en-US" i="1"/>
                          <m:t> </m:t>
                        </m:r>
                        <m:r>
                          <a:rPr lang="en-US" i="1"/>
                          <m:t>𝑥</m:t>
                        </m:r>
                      </m:sub>
                      <m:sup/>
                      <m:e>
                        <m:sSup>
                          <m:sSupPr>
                            <m:ctrlPr>
                              <a:rPr lang="en-US" i="1"/>
                            </m:ctrlPr>
                          </m:sSupPr>
                          <m:e>
                            <m:r>
                              <a:rPr lang="en-US" i="1"/>
                              <m:t>𝑥</m:t>
                            </m:r>
                          </m:e>
                          <m:sup>
                            <m:r>
                              <a:rPr lang="en-US" i="1"/>
                              <m:t>𝑟</m:t>
                            </m:r>
                          </m:sup>
                        </m:sSup>
                        <m:r>
                          <a:rPr lang="en-US" i="1"/>
                          <m:t>𝑓</m:t>
                        </m:r>
                        <m:r>
                          <a:rPr lang="en-US" i="1"/>
                          <m:t>(</m:t>
                        </m:r>
                        <m:r>
                          <a:rPr lang="en-US" i="1"/>
                          <m:t>𝑥</m:t>
                        </m:r>
                        <m:r>
                          <a:rPr lang="en-US" i="1"/>
                          <m:t>)</m:t>
                        </m:r>
                        <m:r>
                          <a:rPr lang="en-US" i="1"/>
                          <m:t>𝑑𝑥</m:t>
                        </m:r>
                      </m:e>
                    </m:nary>
                  </m:oMath>
                </a14:m>
                <a:r>
                  <a:rPr lang="en-US" dirty="0"/>
                  <a:t> for x continuous.</a:t>
                </a:r>
              </a:p>
              <a:p>
                <a:r>
                  <a:rPr lang="en-US" dirty="0"/>
                  <a:t> When r = 1, </a:t>
                </a:r>
                <a14:m>
                  <m:oMath xmlns:m="http://schemas.openxmlformats.org/officeDocument/2006/math">
                    <m:sSub>
                      <m:sSubPr>
                        <m:ctrlPr>
                          <a:rPr lang="en-US" i="1"/>
                        </m:ctrlPr>
                      </m:sSubPr>
                      <m:e>
                        <m:r>
                          <a:rPr lang="en-US" i="1"/>
                          <m:t>𝜇</m:t>
                        </m:r>
                      </m:e>
                      <m:sub>
                        <m:r>
                          <a:rPr lang="en-US" i="1"/>
                          <m:t>1</m:t>
                        </m:r>
                      </m:sub>
                    </m:sSub>
                    <m:r>
                      <a:rPr lang="en-US" i="1"/>
                      <m:t>=</m:t>
                    </m:r>
                    <m:r>
                      <a:rPr lang="en-US" i="1"/>
                      <m:t>𝐸</m:t>
                    </m:r>
                    <m:d>
                      <m:dPr>
                        <m:ctrlPr>
                          <a:rPr lang="en-US" i="1"/>
                        </m:ctrlPr>
                      </m:dPr>
                      <m:e>
                        <m:sSup>
                          <m:sSupPr>
                            <m:ctrlPr>
                              <a:rPr lang="en-US" i="1"/>
                            </m:ctrlPr>
                          </m:sSupPr>
                          <m:e>
                            <m:r>
                              <a:rPr lang="en-US" i="1"/>
                              <m:t>𝑥</m:t>
                            </m:r>
                          </m:e>
                          <m:sup>
                            <m:r>
                              <a:rPr lang="en-US" i="1"/>
                              <m:t>1</m:t>
                            </m:r>
                          </m:sup>
                        </m:sSup>
                      </m:e>
                    </m:d>
                    <m:r>
                      <a:rPr lang="en-US" i="1"/>
                      <m:t>=</m:t>
                    </m:r>
                    <m:acc>
                      <m:accPr>
                        <m:chr m:val="̅"/>
                        <m:ctrlPr>
                          <a:rPr lang="en-US" i="1"/>
                        </m:ctrlPr>
                      </m:accPr>
                      <m:e>
                        <m:r>
                          <a:rPr lang="en-US" i="1"/>
                          <m:t>𝑥</m:t>
                        </m:r>
                      </m:e>
                    </m:acc>
                  </m:oMath>
                </a14:m>
                <a:r>
                  <a:rPr lang="en-US" dirty="0"/>
                  <a:t> , this is the mean of the random variable x. when r = 2, </a:t>
                </a:r>
                <a14:m>
                  <m:oMath xmlns:m="http://schemas.openxmlformats.org/officeDocument/2006/math">
                    <m:sSub>
                      <m:sSubPr>
                        <m:ctrlPr>
                          <a:rPr lang="en-US" i="1"/>
                        </m:ctrlPr>
                      </m:sSubPr>
                      <m:e>
                        <m:r>
                          <a:rPr lang="en-US" i="1"/>
                          <m:t>𝜇</m:t>
                        </m:r>
                      </m:e>
                      <m:sub>
                        <m:r>
                          <a:rPr lang="en-US" i="1"/>
                          <m:t>2</m:t>
                        </m:r>
                      </m:sub>
                    </m:sSub>
                    <m:r>
                      <a:rPr lang="en-US" i="1"/>
                      <m:t>=</m:t>
                    </m:r>
                    <m:r>
                      <a:rPr lang="en-US" i="1"/>
                      <m:t>𝐸</m:t>
                    </m:r>
                    <m:r>
                      <a:rPr lang="en-US" i="1"/>
                      <m:t>(</m:t>
                    </m:r>
                    <m:sSup>
                      <m:sSupPr>
                        <m:ctrlPr>
                          <a:rPr lang="en-US" i="1"/>
                        </m:ctrlPr>
                      </m:sSupPr>
                      <m:e>
                        <m:r>
                          <a:rPr lang="en-US" i="1"/>
                          <m:t>𝑥</m:t>
                        </m:r>
                      </m:e>
                      <m:sup>
                        <m:r>
                          <a:rPr lang="en-US" i="1"/>
                          <m:t>2</m:t>
                        </m:r>
                      </m:sup>
                    </m:sSup>
                    <m:r>
                      <a:rPr lang="en-US" i="1"/>
                      <m:t>)</m:t>
                    </m:r>
                  </m:oMath>
                </a14:m>
                <a:r>
                  <a:rPr lang="en-US" dirty="0"/>
                  <a:t>, but the variance of the random variable x is </a:t>
                </a:r>
                <a14:m>
                  <m:oMath xmlns:m="http://schemas.openxmlformats.org/officeDocument/2006/math">
                    <m:r>
                      <a:rPr lang="en-US" i="1"/>
                      <m:t>𝑣</m:t>
                    </m:r>
                    <m:d>
                      <m:dPr>
                        <m:ctrlPr>
                          <a:rPr lang="en-US" i="1"/>
                        </m:ctrlPr>
                      </m:dPr>
                      <m:e>
                        <m:r>
                          <a:rPr lang="en-US" i="1"/>
                          <m:t>𝑥</m:t>
                        </m:r>
                      </m:e>
                    </m:d>
                    <m:r>
                      <a:rPr lang="en-US" i="1"/>
                      <m:t>=</m:t>
                    </m:r>
                    <m:r>
                      <a:rPr lang="en-US" i="1"/>
                      <m:t>𝐸</m:t>
                    </m:r>
                    <m:d>
                      <m:dPr>
                        <m:ctrlPr>
                          <a:rPr lang="en-US" i="1"/>
                        </m:ctrlPr>
                      </m:dPr>
                      <m:e>
                        <m:sSup>
                          <m:sSupPr>
                            <m:ctrlPr>
                              <a:rPr lang="en-US" i="1"/>
                            </m:ctrlPr>
                          </m:sSupPr>
                          <m:e>
                            <m:r>
                              <a:rPr lang="en-US" i="1"/>
                              <m:t>𝑥</m:t>
                            </m:r>
                          </m:e>
                          <m:sup>
                            <m:r>
                              <a:rPr lang="en-US" i="1"/>
                              <m:t>2</m:t>
                            </m:r>
                          </m:sup>
                        </m:sSup>
                      </m:e>
                    </m:d>
                    <m:r>
                      <a:rPr lang="en-US" i="1"/>
                      <m:t>−</m:t>
                    </m:r>
                    <m:sSup>
                      <m:sSupPr>
                        <m:ctrlPr>
                          <a:rPr lang="en-US" i="1"/>
                        </m:ctrlPr>
                      </m:sSupPr>
                      <m:e>
                        <m:r>
                          <a:rPr lang="en-US" i="1"/>
                          <m:t>(</m:t>
                        </m:r>
                        <m:r>
                          <a:rPr lang="en-US" i="1"/>
                          <m:t>𝐸</m:t>
                        </m:r>
                        <m:d>
                          <m:dPr>
                            <m:ctrlPr>
                              <a:rPr lang="en-US" i="1"/>
                            </m:ctrlPr>
                          </m:dPr>
                          <m:e>
                            <m:r>
                              <a:rPr lang="en-US" i="1"/>
                              <m:t>𝑥</m:t>
                            </m:r>
                          </m:e>
                        </m:d>
                        <m:r>
                          <a:rPr lang="en-US" i="1"/>
                          <m:t>)</m:t>
                        </m:r>
                      </m:e>
                      <m:sup>
                        <m:r>
                          <a:rPr lang="en-US" i="1"/>
                          <m:t>2</m:t>
                        </m:r>
                      </m:sup>
                    </m:sSup>
                    <m:r>
                      <a:rPr lang="en-US" i="1"/>
                      <m:t>=</m:t>
                    </m:r>
                    <m:sSub>
                      <m:sSubPr>
                        <m:ctrlPr>
                          <a:rPr lang="en-US" i="1"/>
                        </m:ctrlPr>
                      </m:sSubPr>
                      <m:e>
                        <m:r>
                          <a:rPr lang="en-US" i="1"/>
                          <m:t>𝜇</m:t>
                        </m:r>
                      </m:e>
                      <m:sub>
                        <m:r>
                          <a:rPr lang="en-US" i="1"/>
                          <m:t>2</m:t>
                        </m:r>
                      </m:sub>
                    </m:sSub>
                    <m:r>
                      <a:rPr lang="en-US" i="1"/>
                      <m:t>−</m:t>
                    </m:r>
                    <m:sSubSup>
                      <m:sSubSupPr>
                        <m:ctrlPr>
                          <a:rPr lang="en-US" i="1"/>
                        </m:ctrlPr>
                      </m:sSubSupPr>
                      <m:e>
                        <m:r>
                          <a:rPr lang="en-US" i="1"/>
                          <m:t>𝜇</m:t>
                        </m:r>
                      </m:e>
                      <m:sub>
                        <m:r>
                          <a:rPr lang="en-US" i="1"/>
                          <m:t>1.</m:t>
                        </m:r>
                      </m:sub>
                      <m:sup>
                        <m:r>
                          <a:rPr lang="en-US" i="1"/>
                          <m:t>2</m:t>
                        </m:r>
                      </m:sup>
                    </m:sSubSup>
                  </m:oMath>
                </a14:m>
                <a:endParaRPr lang="en-US" dirty="0"/>
              </a:p>
              <a:p>
                <a:r>
                  <a:rPr lang="en-US" b="1" dirty="0"/>
                  <a:t>EXAMPLE  ONE</a:t>
                </a:r>
                <a:endParaRPr lang="en-US" dirty="0"/>
              </a:p>
              <a:p>
                <a:r>
                  <a:rPr lang="en-US" dirty="0"/>
                  <a:t>If x has a pdf f(x)= x, 0&lt;x&lt;2, find the third raw moment, mean and variance of x.</a:t>
                </a:r>
              </a:p>
              <a:p>
                <a:endParaRPr lang="en-US" dirty="0"/>
              </a:p>
            </p:txBody>
          </p:sp>
        </mc:Choice>
        <mc:Fallback>
          <p:sp>
            <p:nvSpPr>
              <p:cNvPr id="3" name="Content Placeholder 2">
                <a:extLst>
                  <a:ext uri="{FF2B5EF4-FFF2-40B4-BE49-F238E27FC236}">
                    <a16:creationId xmlns:a16="http://schemas.microsoft.com/office/drawing/2014/main" id="{02534C81-C43F-4B50-8F75-3440A8932916}"/>
                  </a:ext>
                </a:extLst>
              </p:cNvPr>
              <p:cNvSpPr>
                <a:spLocks noGrp="1" noRot="1" noChangeAspect="1" noMove="1" noResize="1" noEditPoints="1" noAdjustHandles="1" noChangeArrowheads="1" noChangeShapeType="1" noTextEdit="1"/>
              </p:cNvSpPr>
              <p:nvPr>
                <p:ph idx="1"/>
              </p:nvPr>
            </p:nvSpPr>
            <p:spPr>
              <a:blipFill>
                <a:blip r:embed="rId2"/>
                <a:stretch>
                  <a:fillRect l="-1043" t="-16807"/>
                </a:stretch>
              </a:blipFill>
            </p:spPr>
            <p:txBody>
              <a:bodyPr/>
              <a:lstStyle/>
              <a:p>
                <a:r>
                  <a:rPr lang="en-US">
                    <a:noFill/>
                  </a:rPr>
                  <a:t> </a:t>
                </a:r>
              </a:p>
            </p:txBody>
          </p:sp>
        </mc:Fallback>
      </mc:AlternateContent>
    </p:spTree>
    <p:extLst>
      <p:ext uri="{BB962C8B-B14F-4D97-AF65-F5344CB8AC3E}">
        <p14:creationId xmlns:p14="http://schemas.microsoft.com/office/powerpoint/2010/main" val="4099748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0D6EC-D176-4010-A339-439F2C9EB3F8}"/>
              </a:ext>
            </a:extLst>
          </p:cNvPr>
          <p:cNvSpPr>
            <a:spLocks noGrp="1"/>
          </p:cNvSpPr>
          <p:nvPr>
            <p:ph type="title"/>
          </p:nvPr>
        </p:nvSpPr>
        <p:spPr/>
        <p:txBody>
          <a:bodyPr/>
          <a:lstStyle/>
          <a:p>
            <a:r>
              <a:rPr lang="en-US" dirty="0"/>
              <a:t>solution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E0E25D3-B687-4BE4-958F-0956E5C6B2F3}"/>
                  </a:ext>
                </a:extLst>
              </p:cNvPr>
              <p:cNvSpPr>
                <a:spLocks noGrp="1"/>
              </p:cNvSpPr>
              <p:nvPr>
                <p:ph idx="1"/>
              </p:nvPr>
            </p:nvSpPr>
            <p:spPr/>
            <p:txBody>
              <a:bodyPr>
                <a:normAutofit lnSpcReduction="10000"/>
              </a:bodyPr>
              <a:lstStyle/>
              <a:p>
                <a:pPr lvl="0"/>
                <a:r>
                  <a:rPr lang="en-US" dirty="0"/>
                  <a:t>The third raw moment is </a:t>
                </a:r>
                <a14:m>
                  <m:oMath xmlns:m="http://schemas.openxmlformats.org/officeDocument/2006/math">
                    <m:r>
                      <a:rPr lang="en-US" i="1"/>
                      <m:t>𝑟</m:t>
                    </m:r>
                    <m:r>
                      <a:rPr lang="en-US" i="1"/>
                      <m:t>=3 </m:t>
                    </m:r>
                    <m:r>
                      <a:rPr lang="en-US" i="1"/>
                      <m:t>𝑖𝑠</m:t>
                    </m:r>
                    <m:r>
                      <a:rPr lang="en-US" i="1"/>
                      <m:t> </m:t>
                    </m:r>
                    <m:sSub>
                      <m:sSubPr>
                        <m:ctrlPr>
                          <a:rPr lang="en-US" i="1"/>
                        </m:ctrlPr>
                      </m:sSubPr>
                      <m:e>
                        <m:r>
                          <a:rPr lang="en-US" i="1"/>
                          <m:t>𝜇</m:t>
                        </m:r>
                      </m:e>
                      <m:sub>
                        <m:r>
                          <a:rPr lang="en-US" i="1"/>
                          <m:t>3</m:t>
                        </m:r>
                      </m:sub>
                    </m:sSub>
                    <m:r>
                      <a:rPr lang="en-US" i="1"/>
                      <m:t>=</m:t>
                    </m:r>
                    <m:nary>
                      <m:naryPr>
                        <m:limLoc m:val="subSup"/>
                        <m:ctrlPr>
                          <a:rPr lang="en-US" i="1"/>
                        </m:ctrlPr>
                      </m:naryPr>
                      <m:sub>
                        <m:r>
                          <a:rPr lang="en-US" i="1"/>
                          <m:t>𝑎𝑙𝑙</m:t>
                        </m:r>
                        <m:r>
                          <a:rPr lang="en-US" i="1"/>
                          <m:t> </m:t>
                        </m:r>
                        <m:r>
                          <a:rPr lang="en-US" i="1"/>
                          <m:t>𝑥</m:t>
                        </m:r>
                      </m:sub>
                      <m:sup/>
                      <m:e>
                        <m:sSup>
                          <m:sSupPr>
                            <m:ctrlPr>
                              <a:rPr lang="en-US" i="1"/>
                            </m:ctrlPr>
                          </m:sSupPr>
                          <m:e>
                            <m:r>
                              <a:rPr lang="en-US" i="1"/>
                              <m:t>𝑥</m:t>
                            </m:r>
                          </m:e>
                          <m:sup>
                            <m:r>
                              <a:rPr lang="en-US" i="1"/>
                              <m:t>3</m:t>
                            </m:r>
                          </m:sup>
                        </m:sSup>
                        <m:r>
                          <a:rPr lang="en-US" i="1"/>
                          <m:t>𝑓</m:t>
                        </m:r>
                        <m:d>
                          <m:dPr>
                            <m:ctrlPr>
                              <a:rPr lang="en-US" i="1"/>
                            </m:ctrlPr>
                          </m:dPr>
                          <m:e>
                            <m:r>
                              <a:rPr lang="en-US" i="1"/>
                              <m:t>𝑥</m:t>
                            </m:r>
                          </m:e>
                        </m:d>
                        <m:r>
                          <a:rPr lang="en-US" i="1"/>
                          <m:t>𝑑𝑥</m:t>
                        </m:r>
                        <m:r>
                          <a:rPr lang="en-US" i="1"/>
                          <m:t>=</m:t>
                        </m:r>
                        <m:nary>
                          <m:naryPr>
                            <m:limLoc m:val="subSup"/>
                            <m:ctrlPr>
                              <a:rPr lang="en-US" i="1"/>
                            </m:ctrlPr>
                          </m:naryPr>
                          <m:sub>
                            <m:r>
                              <a:rPr lang="en-US" i="1"/>
                              <m:t>0</m:t>
                            </m:r>
                          </m:sub>
                          <m:sup>
                            <m:r>
                              <a:rPr lang="en-US" i="1"/>
                              <m:t>2</m:t>
                            </m:r>
                          </m:sup>
                          <m:e>
                            <m:sSup>
                              <m:sSupPr>
                                <m:ctrlPr>
                                  <a:rPr lang="en-US" i="1"/>
                                </m:ctrlPr>
                              </m:sSupPr>
                              <m:e>
                                <m:r>
                                  <a:rPr lang="en-US" i="1"/>
                                  <m:t>𝑥</m:t>
                                </m:r>
                              </m:e>
                              <m:sup>
                                <m:r>
                                  <a:rPr lang="en-US" i="1"/>
                                  <m:t>3</m:t>
                                </m:r>
                              </m:sup>
                            </m:sSup>
                            <m:r>
                              <a:rPr lang="en-US" i="1"/>
                              <m:t>∗</m:t>
                            </m:r>
                            <m:r>
                              <a:rPr lang="en-US" i="1"/>
                              <m:t>𝑥𝑑𝑥</m:t>
                            </m:r>
                            <m:r>
                              <a:rPr lang="en-US" i="1"/>
                              <m:t>=</m:t>
                            </m:r>
                            <m:nary>
                              <m:naryPr>
                                <m:limLoc m:val="subSup"/>
                                <m:ctrlPr>
                                  <a:rPr lang="en-US" i="1"/>
                                </m:ctrlPr>
                              </m:naryPr>
                              <m:sub>
                                <m:r>
                                  <a:rPr lang="en-US" i="1"/>
                                  <m:t>0</m:t>
                                </m:r>
                              </m:sub>
                              <m:sup>
                                <m:r>
                                  <a:rPr lang="en-US" i="1"/>
                                  <m:t>2</m:t>
                                </m:r>
                              </m:sup>
                              <m:e>
                                <m:sSup>
                                  <m:sSupPr>
                                    <m:ctrlPr>
                                      <a:rPr lang="en-US" i="1"/>
                                    </m:ctrlPr>
                                  </m:sSupPr>
                                  <m:e>
                                    <m:r>
                                      <a:rPr lang="en-US" i="1"/>
                                      <m:t>𝑥</m:t>
                                    </m:r>
                                  </m:e>
                                  <m:sup>
                                    <m:r>
                                      <a:rPr lang="en-US" i="1"/>
                                      <m:t>4</m:t>
                                    </m:r>
                                  </m:sup>
                                </m:sSup>
                                <m:r>
                                  <a:rPr lang="en-US" i="1"/>
                                  <m:t>𝑑𝑥</m:t>
                                </m:r>
                                <m:r>
                                  <a:rPr lang="en-US" i="1"/>
                                  <m:t>=</m:t>
                                </m:r>
                                <m:sSubSup>
                                  <m:sSubSupPr>
                                    <m:ctrlPr>
                                      <a:rPr lang="en-US" i="1"/>
                                    </m:ctrlPr>
                                  </m:sSubSupPr>
                                  <m:e>
                                    <m:d>
                                      <m:dPr>
                                        <m:begChr m:val=""/>
                                        <m:endChr m:val="|"/>
                                        <m:ctrlPr>
                                          <a:rPr lang="en-US" i="1"/>
                                        </m:ctrlPr>
                                      </m:dPr>
                                      <m:e>
                                        <m:f>
                                          <m:fPr>
                                            <m:ctrlPr>
                                              <a:rPr lang="en-US" i="1"/>
                                            </m:ctrlPr>
                                          </m:fPr>
                                          <m:num>
                                            <m:sSup>
                                              <m:sSupPr>
                                                <m:ctrlPr>
                                                  <a:rPr lang="en-US" i="1"/>
                                                </m:ctrlPr>
                                              </m:sSupPr>
                                              <m:e>
                                                <m:r>
                                                  <a:rPr lang="en-US" i="1"/>
                                                  <m:t>𝑥</m:t>
                                                </m:r>
                                              </m:e>
                                              <m:sup>
                                                <m:r>
                                                  <a:rPr lang="en-US" i="1"/>
                                                  <m:t>5</m:t>
                                                </m:r>
                                              </m:sup>
                                            </m:sSup>
                                          </m:num>
                                          <m:den>
                                            <m:r>
                                              <a:rPr lang="en-US" i="1"/>
                                              <m:t>5</m:t>
                                            </m:r>
                                          </m:den>
                                        </m:f>
                                      </m:e>
                                    </m:d>
                                  </m:e>
                                  <m:sub>
                                    <m:r>
                                      <a:rPr lang="en-US" i="1"/>
                                      <m:t>0</m:t>
                                    </m:r>
                                  </m:sub>
                                  <m:sup>
                                    <m:r>
                                      <a:rPr lang="en-US" i="1"/>
                                      <m:t>2</m:t>
                                    </m:r>
                                  </m:sup>
                                </m:sSubSup>
                                <m:r>
                                  <a:rPr lang="en-US" i="1"/>
                                  <m:t>=</m:t>
                                </m:r>
                                <m:f>
                                  <m:fPr>
                                    <m:ctrlPr>
                                      <a:rPr lang="en-US" i="1"/>
                                    </m:ctrlPr>
                                  </m:fPr>
                                  <m:num>
                                    <m:sSup>
                                      <m:sSupPr>
                                        <m:ctrlPr>
                                          <a:rPr lang="en-US" i="1"/>
                                        </m:ctrlPr>
                                      </m:sSupPr>
                                      <m:e>
                                        <m:r>
                                          <a:rPr lang="en-US" i="1"/>
                                          <m:t>2</m:t>
                                        </m:r>
                                      </m:e>
                                      <m:sup>
                                        <m:r>
                                          <a:rPr lang="en-US" i="1"/>
                                          <m:t>5</m:t>
                                        </m:r>
                                      </m:sup>
                                    </m:sSup>
                                  </m:num>
                                  <m:den>
                                    <m:r>
                                      <a:rPr lang="en-US" i="1"/>
                                      <m:t>5</m:t>
                                    </m:r>
                                  </m:den>
                                </m:f>
                                <m:r>
                                  <a:rPr lang="en-US" i="1"/>
                                  <m:t>=</m:t>
                                </m:r>
                                <m:f>
                                  <m:fPr>
                                    <m:ctrlPr>
                                      <a:rPr lang="en-US" i="1"/>
                                    </m:ctrlPr>
                                  </m:fPr>
                                  <m:num>
                                    <m:r>
                                      <a:rPr lang="en-US" i="1"/>
                                      <m:t>32</m:t>
                                    </m:r>
                                  </m:num>
                                  <m:den>
                                    <m:r>
                                      <a:rPr lang="en-US" i="1"/>
                                      <m:t>5</m:t>
                                    </m:r>
                                  </m:den>
                                </m:f>
                                <m:r>
                                  <a:rPr lang="en-US" i="1"/>
                                  <m:t>=6.4.</m:t>
                                </m:r>
                              </m:e>
                            </m:nary>
                          </m:e>
                        </m:nary>
                      </m:e>
                    </m:nary>
                  </m:oMath>
                </a14:m>
                <a:endParaRPr lang="en-US" dirty="0"/>
              </a:p>
              <a:p>
                <a:pPr lvl="0"/>
                <a:r>
                  <a:rPr lang="en-US" dirty="0"/>
                  <a:t>Mean is when r =2, </a:t>
                </a:r>
                <a14:m>
                  <m:oMath xmlns:m="http://schemas.openxmlformats.org/officeDocument/2006/math">
                    <m:sSub>
                      <m:sSubPr>
                        <m:ctrlPr>
                          <a:rPr lang="en-US" i="1"/>
                        </m:ctrlPr>
                      </m:sSubPr>
                      <m:e>
                        <m:r>
                          <a:rPr lang="en-US" i="1"/>
                          <m:t>𝜇</m:t>
                        </m:r>
                      </m:e>
                      <m:sub>
                        <m:r>
                          <a:rPr lang="en-US" i="1"/>
                          <m:t>2</m:t>
                        </m:r>
                      </m:sub>
                    </m:sSub>
                    <m:r>
                      <a:rPr lang="en-US" i="1"/>
                      <m:t>=</m:t>
                    </m:r>
                    <m:nary>
                      <m:naryPr>
                        <m:limLoc m:val="subSup"/>
                        <m:ctrlPr>
                          <a:rPr lang="en-US" i="1"/>
                        </m:ctrlPr>
                      </m:naryPr>
                      <m:sub>
                        <m:r>
                          <a:rPr lang="en-US" i="1"/>
                          <m:t>0</m:t>
                        </m:r>
                      </m:sub>
                      <m:sup>
                        <m:r>
                          <a:rPr lang="en-US" i="1"/>
                          <m:t>2</m:t>
                        </m:r>
                      </m:sup>
                      <m:e>
                        <m:sSup>
                          <m:sSupPr>
                            <m:ctrlPr>
                              <a:rPr lang="en-US" i="1"/>
                            </m:ctrlPr>
                          </m:sSupPr>
                          <m:e>
                            <m:r>
                              <a:rPr lang="en-US" i="1"/>
                              <m:t>𝑥</m:t>
                            </m:r>
                          </m:e>
                          <m:sup>
                            <m:r>
                              <a:rPr lang="en-US" i="1"/>
                              <m:t>2</m:t>
                            </m:r>
                          </m:sup>
                        </m:sSup>
                        <m:r>
                          <a:rPr lang="en-US" i="1"/>
                          <m:t>∗</m:t>
                        </m:r>
                        <m:r>
                          <a:rPr lang="en-US" i="1"/>
                          <m:t>𝑥𝑑𝑥</m:t>
                        </m:r>
                        <m:r>
                          <a:rPr lang="en-US" i="1"/>
                          <m:t>=</m:t>
                        </m:r>
                        <m:nary>
                          <m:naryPr>
                            <m:limLoc m:val="subSup"/>
                            <m:ctrlPr>
                              <a:rPr lang="en-US" i="1"/>
                            </m:ctrlPr>
                          </m:naryPr>
                          <m:sub>
                            <m:r>
                              <a:rPr lang="en-US" i="1"/>
                              <m:t>0</m:t>
                            </m:r>
                          </m:sub>
                          <m:sup>
                            <m:r>
                              <a:rPr lang="en-US" i="1"/>
                              <m:t>2</m:t>
                            </m:r>
                          </m:sup>
                          <m:e>
                            <m:sSup>
                              <m:sSupPr>
                                <m:ctrlPr>
                                  <a:rPr lang="en-US" i="1"/>
                                </m:ctrlPr>
                              </m:sSupPr>
                              <m:e>
                                <m:r>
                                  <a:rPr lang="en-US" i="1"/>
                                  <m:t>𝑥</m:t>
                                </m:r>
                              </m:e>
                              <m:sup>
                                <m:r>
                                  <a:rPr lang="en-US" i="1"/>
                                  <m:t>3</m:t>
                                </m:r>
                              </m:sup>
                            </m:sSup>
                            <m:r>
                              <a:rPr lang="en-US" i="1"/>
                              <m:t>𝑑𝑥</m:t>
                            </m:r>
                            <m:r>
                              <a:rPr lang="en-US" i="1"/>
                              <m:t>=</m:t>
                            </m:r>
                            <m:sSubSup>
                              <m:sSubSupPr>
                                <m:ctrlPr>
                                  <a:rPr lang="en-US" i="1"/>
                                </m:ctrlPr>
                              </m:sSubSupPr>
                              <m:e>
                                <m:d>
                                  <m:dPr>
                                    <m:begChr m:val=""/>
                                    <m:endChr m:val="|"/>
                                    <m:ctrlPr>
                                      <a:rPr lang="en-US" i="1"/>
                                    </m:ctrlPr>
                                  </m:dPr>
                                  <m:e>
                                    <m:f>
                                      <m:fPr>
                                        <m:ctrlPr>
                                          <a:rPr lang="en-US" i="1"/>
                                        </m:ctrlPr>
                                      </m:fPr>
                                      <m:num>
                                        <m:sSup>
                                          <m:sSupPr>
                                            <m:ctrlPr>
                                              <a:rPr lang="en-US" i="1"/>
                                            </m:ctrlPr>
                                          </m:sSupPr>
                                          <m:e>
                                            <m:r>
                                              <a:rPr lang="en-US" i="1"/>
                                              <m:t>𝑥</m:t>
                                            </m:r>
                                          </m:e>
                                          <m:sup>
                                            <m:r>
                                              <a:rPr lang="en-US" i="1"/>
                                              <m:t>4</m:t>
                                            </m:r>
                                          </m:sup>
                                        </m:sSup>
                                      </m:num>
                                      <m:den>
                                        <m:r>
                                          <a:rPr lang="en-US" i="1"/>
                                          <m:t>4</m:t>
                                        </m:r>
                                      </m:den>
                                    </m:f>
                                  </m:e>
                                </m:d>
                              </m:e>
                              <m:sub>
                                <m:r>
                                  <a:rPr lang="en-US" i="1"/>
                                  <m:t>0</m:t>
                                </m:r>
                              </m:sub>
                              <m:sup>
                                <m:r>
                                  <a:rPr lang="en-US" i="1"/>
                                  <m:t>2</m:t>
                                </m:r>
                              </m:sup>
                            </m:sSubSup>
                            <m:r>
                              <a:rPr lang="en-US" i="1"/>
                              <m:t>=</m:t>
                            </m:r>
                            <m:f>
                              <m:fPr>
                                <m:ctrlPr>
                                  <a:rPr lang="en-US" i="1"/>
                                </m:ctrlPr>
                              </m:fPr>
                              <m:num>
                                <m:sSup>
                                  <m:sSupPr>
                                    <m:ctrlPr>
                                      <a:rPr lang="en-US" i="1"/>
                                    </m:ctrlPr>
                                  </m:sSupPr>
                                  <m:e>
                                    <m:r>
                                      <a:rPr lang="en-US" i="1"/>
                                      <m:t>2</m:t>
                                    </m:r>
                                  </m:e>
                                  <m:sup>
                                    <m:r>
                                      <a:rPr lang="en-US" i="1"/>
                                      <m:t>4</m:t>
                                    </m:r>
                                  </m:sup>
                                </m:sSup>
                              </m:num>
                              <m:den>
                                <m:r>
                                  <a:rPr lang="en-US" i="1"/>
                                  <m:t>4</m:t>
                                </m:r>
                              </m:den>
                            </m:f>
                            <m:r>
                              <a:rPr lang="en-US" i="1"/>
                              <m:t>=</m:t>
                            </m:r>
                            <m:f>
                              <m:fPr>
                                <m:ctrlPr>
                                  <a:rPr lang="en-US" i="1"/>
                                </m:ctrlPr>
                              </m:fPr>
                              <m:num>
                                <m:r>
                                  <a:rPr lang="en-US" i="1"/>
                                  <m:t>16</m:t>
                                </m:r>
                              </m:num>
                              <m:den>
                                <m:r>
                                  <a:rPr lang="en-US" i="1"/>
                                  <m:t>4</m:t>
                                </m:r>
                              </m:den>
                            </m:f>
                            <m:r>
                              <a:rPr lang="en-US" i="1"/>
                              <m:t>=4.</m:t>
                            </m:r>
                          </m:e>
                        </m:nary>
                      </m:e>
                    </m:nary>
                  </m:oMath>
                </a14:m>
                <a:endParaRPr lang="en-US" dirty="0"/>
              </a:p>
              <a:p>
                <a:pPr lvl="0"/>
                <a14:m>
                  <m:oMath xmlns:m="http://schemas.openxmlformats.org/officeDocument/2006/math">
                    <m:r>
                      <a:rPr lang="en-US" i="1"/>
                      <m:t>𝑣</m:t>
                    </m:r>
                    <m:d>
                      <m:dPr>
                        <m:ctrlPr>
                          <a:rPr lang="en-US" i="1"/>
                        </m:ctrlPr>
                      </m:dPr>
                      <m:e>
                        <m:r>
                          <a:rPr lang="en-US" i="1"/>
                          <m:t>𝑥</m:t>
                        </m:r>
                      </m:e>
                    </m:d>
                    <m:r>
                      <a:rPr lang="en-US" i="1"/>
                      <m:t>=</m:t>
                    </m:r>
                    <m:r>
                      <a:rPr lang="en-US" i="1"/>
                      <m:t>𝐸</m:t>
                    </m:r>
                    <m:d>
                      <m:dPr>
                        <m:ctrlPr>
                          <a:rPr lang="en-US" i="1"/>
                        </m:ctrlPr>
                      </m:dPr>
                      <m:e>
                        <m:sSup>
                          <m:sSupPr>
                            <m:ctrlPr>
                              <a:rPr lang="en-US" i="1"/>
                            </m:ctrlPr>
                          </m:sSupPr>
                          <m:e>
                            <m:r>
                              <a:rPr lang="en-US" i="1"/>
                              <m:t>𝑥</m:t>
                            </m:r>
                          </m:e>
                          <m:sup>
                            <m:r>
                              <a:rPr lang="en-US" i="1"/>
                              <m:t>2</m:t>
                            </m:r>
                          </m:sup>
                        </m:sSup>
                      </m:e>
                    </m:d>
                    <m:r>
                      <a:rPr lang="en-US" i="1"/>
                      <m:t>−</m:t>
                    </m:r>
                    <m:sSup>
                      <m:sSupPr>
                        <m:ctrlPr>
                          <a:rPr lang="en-US" i="1"/>
                        </m:ctrlPr>
                      </m:sSupPr>
                      <m:e>
                        <m:r>
                          <a:rPr lang="en-US" i="1"/>
                          <m:t>(</m:t>
                        </m:r>
                        <m:r>
                          <a:rPr lang="en-US" i="1"/>
                          <m:t>𝐸</m:t>
                        </m:r>
                        <m:d>
                          <m:dPr>
                            <m:ctrlPr>
                              <a:rPr lang="en-US" i="1"/>
                            </m:ctrlPr>
                          </m:dPr>
                          <m:e>
                            <m:r>
                              <a:rPr lang="en-US" i="1"/>
                              <m:t>𝑥</m:t>
                            </m:r>
                          </m:e>
                        </m:d>
                        <m:r>
                          <a:rPr lang="en-US" i="1"/>
                          <m:t>)</m:t>
                        </m:r>
                      </m:e>
                      <m:sup>
                        <m:r>
                          <a:rPr lang="en-US" i="1"/>
                          <m:t>2</m:t>
                        </m:r>
                      </m:sup>
                    </m:sSup>
                    <m:r>
                      <a:rPr lang="en-US" i="1"/>
                      <m:t>=</m:t>
                    </m:r>
                    <m:sSub>
                      <m:sSubPr>
                        <m:ctrlPr>
                          <a:rPr lang="en-US" i="1"/>
                        </m:ctrlPr>
                      </m:sSubPr>
                      <m:e>
                        <m:r>
                          <a:rPr lang="en-US" i="1"/>
                          <m:t>𝜇</m:t>
                        </m:r>
                      </m:e>
                      <m:sub>
                        <m:r>
                          <a:rPr lang="en-US" i="1"/>
                          <m:t>2</m:t>
                        </m:r>
                      </m:sub>
                    </m:sSub>
                    <m:r>
                      <a:rPr lang="en-US" i="1"/>
                      <m:t>−</m:t>
                    </m:r>
                    <m:sSubSup>
                      <m:sSubSupPr>
                        <m:ctrlPr>
                          <a:rPr lang="en-US" i="1"/>
                        </m:ctrlPr>
                      </m:sSubSupPr>
                      <m:e>
                        <m:r>
                          <a:rPr lang="en-US" i="1"/>
                          <m:t>𝜇</m:t>
                        </m:r>
                      </m:e>
                      <m:sub>
                        <m:r>
                          <a:rPr lang="en-US" i="1"/>
                          <m:t>1.</m:t>
                        </m:r>
                      </m:sub>
                      <m:sup>
                        <m:r>
                          <a:rPr lang="en-US" i="1"/>
                          <m:t>2</m:t>
                        </m:r>
                      </m:sup>
                    </m:sSubSup>
                  </m:oMath>
                </a14:m>
                <a:r>
                  <a:rPr lang="en-US" dirty="0"/>
                  <a:t>  where </a:t>
                </a:r>
                <a14:m>
                  <m:oMath xmlns:m="http://schemas.openxmlformats.org/officeDocument/2006/math">
                    <m:sSub>
                      <m:sSubPr>
                        <m:ctrlPr>
                          <a:rPr lang="en-US" i="1"/>
                        </m:ctrlPr>
                      </m:sSubPr>
                      <m:e>
                        <m:r>
                          <a:rPr lang="en-US" i="1"/>
                          <m:t>𝜇</m:t>
                        </m:r>
                      </m:e>
                      <m:sub>
                        <m:r>
                          <a:rPr lang="en-US" i="1"/>
                          <m:t>1</m:t>
                        </m:r>
                      </m:sub>
                    </m:sSub>
                    <m:r>
                      <a:rPr lang="en-US" i="1"/>
                      <m:t>=</m:t>
                    </m:r>
                    <m:nary>
                      <m:naryPr>
                        <m:limLoc m:val="subSup"/>
                        <m:ctrlPr>
                          <a:rPr lang="en-US" i="1"/>
                        </m:ctrlPr>
                      </m:naryPr>
                      <m:sub>
                        <m:r>
                          <a:rPr lang="en-US" i="1"/>
                          <m:t>0</m:t>
                        </m:r>
                      </m:sub>
                      <m:sup>
                        <m:r>
                          <a:rPr lang="en-US" i="1"/>
                          <m:t>2</m:t>
                        </m:r>
                      </m:sup>
                      <m:e>
                        <m:sSup>
                          <m:sSupPr>
                            <m:ctrlPr>
                              <a:rPr lang="en-US" i="1"/>
                            </m:ctrlPr>
                          </m:sSupPr>
                          <m:e>
                            <m:r>
                              <a:rPr lang="en-US" i="1"/>
                              <m:t>𝑥</m:t>
                            </m:r>
                          </m:e>
                          <m:sup>
                            <m:r>
                              <a:rPr lang="en-US" i="1"/>
                              <m:t>1</m:t>
                            </m:r>
                          </m:sup>
                        </m:sSup>
                        <m:r>
                          <a:rPr lang="en-US" i="1"/>
                          <m:t>∗</m:t>
                        </m:r>
                        <m:r>
                          <a:rPr lang="en-US" i="1"/>
                          <m:t>𝑥𝑑𝑥</m:t>
                        </m:r>
                        <m:r>
                          <a:rPr lang="en-US" i="1"/>
                          <m:t>=</m:t>
                        </m:r>
                        <m:sSubSup>
                          <m:sSubSupPr>
                            <m:ctrlPr>
                              <a:rPr lang="en-US" i="1"/>
                            </m:ctrlPr>
                          </m:sSubSupPr>
                          <m:e>
                            <m:d>
                              <m:dPr>
                                <m:begChr m:val=""/>
                                <m:endChr m:val="|"/>
                                <m:ctrlPr>
                                  <a:rPr lang="en-US" i="1"/>
                                </m:ctrlPr>
                              </m:dPr>
                              <m:e>
                                <m:f>
                                  <m:fPr>
                                    <m:ctrlPr>
                                      <a:rPr lang="en-US" i="1"/>
                                    </m:ctrlPr>
                                  </m:fPr>
                                  <m:num>
                                    <m:sSup>
                                      <m:sSupPr>
                                        <m:ctrlPr>
                                          <a:rPr lang="en-US" i="1"/>
                                        </m:ctrlPr>
                                      </m:sSupPr>
                                      <m:e>
                                        <m:r>
                                          <a:rPr lang="en-US" i="1"/>
                                          <m:t>𝑥</m:t>
                                        </m:r>
                                      </m:e>
                                      <m:sup>
                                        <m:r>
                                          <a:rPr lang="en-US" i="1"/>
                                          <m:t>3</m:t>
                                        </m:r>
                                      </m:sup>
                                    </m:sSup>
                                  </m:num>
                                  <m:den>
                                    <m:r>
                                      <a:rPr lang="en-US" i="1"/>
                                      <m:t>3</m:t>
                                    </m:r>
                                  </m:den>
                                </m:f>
                              </m:e>
                            </m:d>
                          </m:e>
                          <m:sub>
                            <m:r>
                              <a:rPr lang="en-US" i="1"/>
                              <m:t>0</m:t>
                            </m:r>
                          </m:sub>
                          <m:sup>
                            <m:r>
                              <a:rPr lang="en-US" i="1"/>
                              <m:t>2</m:t>
                            </m:r>
                          </m:sup>
                        </m:sSubSup>
                        <m:r>
                          <a:rPr lang="en-US" i="1"/>
                          <m:t>=</m:t>
                        </m:r>
                        <m:f>
                          <m:fPr>
                            <m:ctrlPr>
                              <a:rPr lang="en-US" i="1"/>
                            </m:ctrlPr>
                          </m:fPr>
                          <m:num>
                            <m:sSup>
                              <m:sSupPr>
                                <m:ctrlPr>
                                  <a:rPr lang="en-US" i="1"/>
                                </m:ctrlPr>
                              </m:sSupPr>
                              <m:e>
                                <m:r>
                                  <a:rPr lang="en-US" i="1"/>
                                  <m:t>2</m:t>
                                </m:r>
                              </m:e>
                              <m:sup>
                                <m:r>
                                  <a:rPr lang="en-US" i="1"/>
                                  <m:t>3</m:t>
                                </m:r>
                              </m:sup>
                            </m:sSup>
                          </m:num>
                          <m:den>
                            <m:r>
                              <a:rPr lang="en-US" i="1"/>
                              <m:t>3</m:t>
                            </m:r>
                          </m:den>
                        </m:f>
                        <m:r>
                          <a:rPr lang="en-US" i="1"/>
                          <m:t>=</m:t>
                        </m:r>
                        <m:f>
                          <m:fPr>
                            <m:ctrlPr>
                              <a:rPr lang="en-US" i="1"/>
                            </m:ctrlPr>
                          </m:fPr>
                          <m:num>
                            <m:r>
                              <a:rPr lang="en-US" i="1"/>
                              <m:t>8</m:t>
                            </m:r>
                          </m:num>
                          <m:den>
                            <m:r>
                              <a:rPr lang="en-US" i="1"/>
                              <m:t>3</m:t>
                            </m:r>
                          </m:den>
                        </m:f>
                      </m:e>
                    </m:nary>
                  </m:oMath>
                </a14:m>
                <a:r>
                  <a:rPr lang="en-US" dirty="0"/>
                  <a:t>, therefore the </a:t>
                </a:r>
              </a:p>
              <a:p>
                <a:pPr lvl="0"/>
                <a:r>
                  <a:rPr lang="en-US" dirty="0"/>
                  <a:t>variance </a:t>
                </a:r>
                <a14:m>
                  <m:oMath xmlns:m="http://schemas.openxmlformats.org/officeDocument/2006/math">
                    <m:r>
                      <a:rPr lang="en-US" i="1"/>
                      <m:t>𝑣</m:t>
                    </m:r>
                    <m:d>
                      <m:dPr>
                        <m:ctrlPr>
                          <a:rPr lang="en-US" i="1"/>
                        </m:ctrlPr>
                      </m:dPr>
                      <m:e>
                        <m:r>
                          <a:rPr lang="en-US" i="1"/>
                          <m:t>𝑥</m:t>
                        </m:r>
                      </m:e>
                    </m:d>
                    <m:r>
                      <a:rPr lang="en-US" i="1"/>
                      <m:t>=4−</m:t>
                    </m:r>
                    <m:sSup>
                      <m:sSupPr>
                        <m:ctrlPr>
                          <a:rPr lang="en-US" i="1"/>
                        </m:ctrlPr>
                      </m:sSupPr>
                      <m:e>
                        <m:r>
                          <a:rPr lang="en-US" i="1"/>
                          <m:t>(</m:t>
                        </m:r>
                        <m:f>
                          <m:fPr>
                            <m:ctrlPr>
                              <a:rPr lang="en-US" i="1"/>
                            </m:ctrlPr>
                          </m:fPr>
                          <m:num>
                            <m:r>
                              <a:rPr lang="en-US" i="1"/>
                              <m:t>8</m:t>
                            </m:r>
                          </m:num>
                          <m:den>
                            <m:r>
                              <a:rPr lang="en-US" i="1"/>
                              <m:t>3</m:t>
                            </m:r>
                          </m:den>
                        </m:f>
                        <m:r>
                          <a:rPr lang="en-US" i="1"/>
                          <m:t>)</m:t>
                        </m:r>
                      </m:e>
                      <m:sup>
                        <m:r>
                          <a:rPr lang="en-US" i="1"/>
                          <m:t>2</m:t>
                        </m:r>
                      </m:sup>
                    </m:sSup>
                    <m:r>
                      <a:rPr lang="en-US" i="1"/>
                      <m:t>=4−</m:t>
                    </m:r>
                    <m:f>
                      <m:fPr>
                        <m:ctrlPr>
                          <a:rPr lang="en-US" i="1"/>
                        </m:ctrlPr>
                      </m:fPr>
                      <m:num>
                        <m:r>
                          <a:rPr lang="en-US" i="1"/>
                          <m:t>64</m:t>
                        </m:r>
                      </m:num>
                      <m:den>
                        <m:r>
                          <a:rPr lang="en-US" i="1"/>
                          <m:t>9</m:t>
                        </m:r>
                      </m:den>
                    </m:f>
                    <m:r>
                      <a:rPr lang="en-US" i="1"/>
                      <m:t>=−3.11.</m:t>
                    </m:r>
                  </m:oMath>
                </a14:m>
                <a:endParaRPr lang="en-US" dirty="0"/>
              </a:p>
              <a:p>
                <a:endParaRPr lang="en-US" dirty="0"/>
              </a:p>
            </p:txBody>
          </p:sp>
        </mc:Choice>
        <mc:Fallback>
          <p:sp>
            <p:nvSpPr>
              <p:cNvPr id="3" name="Content Placeholder 2">
                <a:extLst>
                  <a:ext uri="{FF2B5EF4-FFF2-40B4-BE49-F238E27FC236}">
                    <a16:creationId xmlns:a16="http://schemas.microsoft.com/office/drawing/2014/main" id="{EE0E25D3-B687-4BE4-958F-0956E5C6B2F3}"/>
                  </a:ext>
                </a:extLst>
              </p:cNvPr>
              <p:cNvSpPr>
                <a:spLocks noGrp="1" noRot="1" noChangeAspect="1" noMove="1" noResize="1" noEditPoints="1" noAdjustHandles="1" noChangeArrowheads="1" noChangeShapeType="1" noTextEdit="1"/>
              </p:cNvSpPr>
              <p:nvPr>
                <p:ph idx="1"/>
              </p:nvPr>
            </p:nvSpPr>
            <p:spPr>
              <a:blipFill>
                <a:blip r:embed="rId2"/>
                <a:stretch>
                  <a:fillRect l="-1043" t="-3081"/>
                </a:stretch>
              </a:blipFill>
            </p:spPr>
            <p:txBody>
              <a:bodyPr/>
              <a:lstStyle/>
              <a:p>
                <a:r>
                  <a:rPr lang="en-US">
                    <a:noFill/>
                  </a:rPr>
                  <a:t> </a:t>
                </a:r>
              </a:p>
            </p:txBody>
          </p:sp>
        </mc:Fallback>
      </mc:AlternateContent>
    </p:spTree>
    <p:extLst>
      <p:ext uri="{BB962C8B-B14F-4D97-AF65-F5344CB8AC3E}">
        <p14:creationId xmlns:p14="http://schemas.microsoft.com/office/powerpoint/2010/main" val="4265051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15B3F-DD1A-478F-AED6-68D0933D8618}"/>
              </a:ext>
            </a:extLst>
          </p:cNvPr>
          <p:cNvSpPr>
            <a:spLocks noGrp="1"/>
          </p:cNvSpPr>
          <p:nvPr>
            <p:ph type="title"/>
          </p:nvPr>
        </p:nvSpPr>
        <p:spPr/>
        <p:txBody>
          <a:bodyPr/>
          <a:lstStyle/>
          <a:p>
            <a:r>
              <a:rPr lang="en-US" dirty="0"/>
              <a:t>EXAMPLE TWO</a:t>
            </a:r>
            <a:br>
              <a:rPr lang="en-US" dirty="0"/>
            </a:b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83F13D9-8FE5-4B59-A733-82D59842B073}"/>
                  </a:ext>
                </a:extLst>
              </p:cNvPr>
              <p:cNvSpPr>
                <a:spLocks noGrp="1"/>
              </p:cNvSpPr>
              <p:nvPr>
                <p:ph idx="1"/>
              </p:nvPr>
            </p:nvSpPr>
            <p:spPr/>
            <p:txBody>
              <a:bodyPr>
                <a:normAutofit lnSpcReduction="10000"/>
              </a:bodyPr>
              <a:lstStyle/>
              <a:p>
                <a:pPr marL="0" indent="0">
                  <a:buNone/>
                </a:pPr>
                <a:r>
                  <a:rPr lang="en-US" dirty="0"/>
                  <a:t>Find the second raw moment given the pdf f(x)= 2x, x= 0,1,2. Find mean and variance.</a:t>
                </a:r>
              </a:p>
              <a:p>
                <a:r>
                  <a:rPr lang="en-US" dirty="0"/>
                  <a:t>SOLUTION</a:t>
                </a:r>
              </a:p>
              <a:p>
                <a:pPr lvl="0"/>
                <a:r>
                  <a:rPr lang="en-US" dirty="0"/>
                  <a:t>Second raw moment is for r = 2, </a:t>
                </a:r>
                <a14:m>
                  <m:oMath xmlns:m="http://schemas.openxmlformats.org/officeDocument/2006/math">
                    <m:sSub>
                      <m:sSubPr>
                        <m:ctrlPr>
                          <a:rPr lang="en-US" i="1"/>
                        </m:ctrlPr>
                      </m:sSubPr>
                      <m:e>
                        <m:r>
                          <a:rPr lang="en-US" i="1"/>
                          <m:t>𝜇</m:t>
                        </m:r>
                      </m:e>
                      <m:sub>
                        <m:r>
                          <a:rPr lang="en-US" i="1"/>
                          <m:t>2</m:t>
                        </m:r>
                      </m:sub>
                    </m:sSub>
                    <m:r>
                      <a:rPr lang="en-US" i="1"/>
                      <m:t>=</m:t>
                    </m:r>
                    <m:nary>
                      <m:naryPr>
                        <m:chr m:val="∑"/>
                        <m:limLoc m:val="undOvr"/>
                        <m:ctrlPr>
                          <a:rPr lang="en-US" i="1"/>
                        </m:ctrlPr>
                      </m:naryPr>
                      <m:sub>
                        <m:r>
                          <a:rPr lang="en-US" i="1"/>
                          <m:t>0</m:t>
                        </m:r>
                      </m:sub>
                      <m:sup>
                        <m:r>
                          <a:rPr lang="en-US" i="1"/>
                          <m:t>2</m:t>
                        </m:r>
                      </m:sup>
                      <m:e>
                        <m:sSup>
                          <m:sSupPr>
                            <m:ctrlPr>
                              <a:rPr lang="en-US" i="1"/>
                            </m:ctrlPr>
                          </m:sSupPr>
                          <m:e>
                            <m:r>
                              <a:rPr lang="en-US" i="1"/>
                              <m:t>𝑥</m:t>
                            </m:r>
                          </m:e>
                          <m:sup>
                            <m:r>
                              <a:rPr lang="en-US" i="1"/>
                              <m:t>2</m:t>
                            </m:r>
                          </m:sup>
                        </m:sSup>
                        <m:r>
                          <a:rPr lang="en-US" i="1"/>
                          <m:t>𝑓</m:t>
                        </m:r>
                        <m:d>
                          <m:dPr>
                            <m:ctrlPr>
                              <a:rPr lang="en-US" i="1"/>
                            </m:ctrlPr>
                          </m:dPr>
                          <m:e>
                            <m:r>
                              <a:rPr lang="en-US" i="1"/>
                              <m:t>𝑥</m:t>
                            </m:r>
                          </m:e>
                        </m:d>
                        <m:r>
                          <a:rPr lang="en-US" i="1"/>
                          <m:t>=</m:t>
                        </m:r>
                        <m:nary>
                          <m:naryPr>
                            <m:chr m:val="∑"/>
                            <m:limLoc m:val="undOvr"/>
                            <m:ctrlPr>
                              <a:rPr lang="en-US" i="1"/>
                            </m:ctrlPr>
                          </m:naryPr>
                          <m:sub>
                            <m:r>
                              <a:rPr lang="en-US" i="1"/>
                              <m:t>0</m:t>
                            </m:r>
                          </m:sub>
                          <m:sup>
                            <m:r>
                              <a:rPr lang="en-US" i="1"/>
                              <m:t>2</m:t>
                            </m:r>
                          </m:sup>
                          <m:e>
                            <m:sSup>
                              <m:sSupPr>
                                <m:ctrlPr>
                                  <a:rPr lang="en-US" i="1"/>
                                </m:ctrlPr>
                              </m:sSupPr>
                              <m:e>
                                <m:r>
                                  <a:rPr lang="en-US" i="1"/>
                                  <m:t>𝑥</m:t>
                                </m:r>
                              </m:e>
                              <m:sup>
                                <m:r>
                                  <a:rPr lang="en-US" i="1"/>
                                  <m:t>2</m:t>
                                </m:r>
                              </m:sup>
                            </m:sSup>
                            <m:r>
                              <a:rPr lang="en-US" i="1"/>
                              <m:t>∗2</m:t>
                            </m:r>
                            <m:r>
                              <a:rPr lang="en-US" i="1"/>
                              <m:t>𝑥</m:t>
                            </m:r>
                            <m:r>
                              <a:rPr lang="en-US" i="1"/>
                              <m:t>=</m:t>
                            </m:r>
                            <m:nary>
                              <m:naryPr>
                                <m:chr m:val="∑"/>
                                <m:limLoc m:val="undOvr"/>
                                <m:ctrlPr>
                                  <a:rPr lang="en-US" i="1"/>
                                </m:ctrlPr>
                              </m:naryPr>
                              <m:sub>
                                <m:r>
                                  <a:rPr lang="en-US" i="1"/>
                                  <m:t>0</m:t>
                                </m:r>
                              </m:sub>
                              <m:sup>
                                <m:r>
                                  <a:rPr lang="en-US" i="1"/>
                                  <m:t>2</m:t>
                                </m:r>
                              </m:sup>
                              <m:e>
                                <m:r>
                                  <a:rPr lang="en-US" i="1"/>
                                  <m:t>2</m:t>
                                </m:r>
                                <m:sSup>
                                  <m:sSupPr>
                                    <m:ctrlPr>
                                      <a:rPr lang="en-US" i="1"/>
                                    </m:ctrlPr>
                                  </m:sSupPr>
                                  <m:e>
                                    <m:r>
                                      <a:rPr lang="en-US" i="1"/>
                                      <m:t>𝑥</m:t>
                                    </m:r>
                                  </m:e>
                                  <m:sup>
                                    <m:r>
                                      <a:rPr lang="en-US" i="1"/>
                                      <m:t>3</m:t>
                                    </m:r>
                                  </m:sup>
                                </m:sSup>
                                <m:r>
                                  <a:rPr lang="en-US" i="1"/>
                                  <m:t>=2</m:t>
                                </m:r>
                                <m:d>
                                  <m:dPr>
                                    <m:ctrlPr>
                                      <a:rPr lang="en-US" i="1"/>
                                    </m:ctrlPr>
                                  </m:dPr>
                                  <m:e>
                                    <m:sSup>
                                      <m:sSupPr>
                                        <m:ctrlPr>
                                          <a:rPr lang="en-US" i="1"/>
                                        </m:ctrlPr>
                                      </m:sSupPr>
                                      <m:e>
                                        <m:r>
                                          <a:rPr lang="en-US" i="1"/>
                                          <m:t>0</m:t>
                                        </m:r>
                                      </m:e>
                                      <m:sup>
                                        <m:r>
                                          <a:rPr lang="en-US" i="1"/>
                                          <m:t>3</m:t>
                                        </m:r>
                                      </m:sup>
                                    </m:sSup>
                                    <m:r>
                                      <a:rPr lang="en-US" i="1"/>
                                      <m:t>+</m:t>
                                    </m:r>
                                    <m:sSup>
                                      <m:sSupPr>
                                        <m:ctrlPr>
                                          <a:rPr lang="en-US" i="1"/>
                                        </m:ctrlPr>
                                      </m:sSupPr>
                                      <m:e>
                                        <m:r>
                                          <a:rPr lang="en-US" i="1"/>
                                          <m:t>1</m:t>
                                        </m:r>
                                      </m:e>
                                      <m:sup>
                                        <m:r>
                                          <a:rPr lang="en-US" i="1"/>
                                          <m:t>3</m:t>
                                        </m:r>
                                      </m:sup>
                                    </m:sSup>
                                    <m:r>
                                      <a:rPr lang="en-US" i="1"/>
                                      <m:t>+</m:t>
                                    </m:r>
                                    <m:sSup>
                                      <m:sSupPr>
                                        <m:ctrlPr>
                                          <a:rPr lang="en-US" i="1"/>
                                        </m:ctrlPr>
                                      </m:sSupPr>
                                      <m:e>
                                        <m:r>
                                          <a:rPr lang="en-US" i="1"/>
                                          <m:t>2</m:t>
                                        </m:r>
                                      </m:e>
                                      <m:sup>
                                        <m:r>
                                          <a:rPr lang="en-US" i="1"/>
                                          <m:t>3</m:t>
                                        </m:r>
                                      </m:sup>
                                    </m:sSup>
                                  </m:e>
                                </m:d>
                                <m:r>
                                  <a:rPr lang="en-US" i="1"/>
                                  <m:t>=2</m:t>
                                </m:r>
                                <m:d>
                                  <m:dPr>
                                    <m:ctrlPr>
                                      <a:rPr lang="en-US" i="1"/>
                                    </m:ctrlPr>
                                  </m:dPr>
                                  <m:e>
                                    <m:r>
                                      <a:rPr lang="en-US" i="1"/>
                                      <m:t>1+16</m:t>
                                    </m:r>
                                  </m:e>
                                </m:d>
                                <m:r>
                                  <a:rPr lang="en-US" i="1"/>
                                  <m:t>=2∗17=34.</m:t>
                                </m:r>
                              </m:e>
                            </m:nary>
                          </m:e>
                        </m:nary>
                      </m:e>
                    </m:nary>
                  </m:oMath>
                </a14:m>
                <a:endParaRPr lang="en-US" dirty="0"/>
              </a:p>
              <a:p>
                <a:pPr lvl="0"/>
                <a:r>
                  <a:rPr lang="en-US" dirty="0"/>
                  <a:t>Mean is r =2, </a:t>
                </a:r>
                <a14:m>
                  <m:oMath xmlns:m="http://schemas.openxmlformats.org/officeDocument/2006/math">
                    <m:sSub>
                      <m:sSubPr>
                        <m:ctrlPr>
                          <a:rPr lang="en-US" i="1"/>
                        </m:ctrlPr>
                      </m:sSubPr>
                      <m:e>
                        <m:r>
                          <a:rPr lang="en-US" i="1"/>
                          <m:t>𝜇</m:t>
                        </m:r>
                      </m:e>
                      <m:sub>
                        <m:r>
                          <a:rPr lang="en-US" i="1"/>
                          <m:t>2</m:t>
                        </m:r>
                      </m:sub>
                    </m:sSub>
                    <m:r>
                      <a:rPr lang="en-US" i="1"/>
                      <m:t>=34</m:t>
                    </m:r>
                  </m:oMath>
                </a14:m>
                <a:endParaRPr lang="en-US" dirty="0"/>
              </a:p>
              <a:p>
                <a:pPr lvl="0"/>
                <a:r>
                  <a:rPr lang="en-US" dirty="0"/>
                  <a:t>Variance is </a:t>
                </a:r>
                <a14:m>
                  <m:oMath xmlns:m="http://schemas.openxmlformats.org/officeDocument/2006/math">
                    <m:r>
                      <a:rPr lang="en-US" i="1"/>
                      <m:t>𝑣</m:t>
                    </m:r>
                    <m:d>
                      <m:dPr>
                        <m:ctrlPr>
                          <a:rPr lang="en-US" i="1"/>
                        </m:ctrlPr>
                      </m:dPr>
                      <m:e>
                        <m:r>
                          <a:rPr lang="en-US" i="1"/>
                          <m:t>𝑥</m:t>
                        </m:r>
                      </m:e>
                    </m:d>
                    <m:r>
                      <a:rPr lang="en-US" i="1"/>
                      <m:t>=</m:t>
                    </m:r>
                    <m:r>
                      <a:rPr lang="en-US" i="1"/>
                      <m:t>𝐸</m:t>
                    </m:r>
                    <m:d>
                      <m:dPr>
                        <m:ctrlPr>
                          <a:rPr lang="en-US" i="1"/>
                        </m:ctrlPr>
                      </m:dPr>
                      <m:e>
                        <m:sSup>
                          <m:sSupPr>
                            <m:ctrlPr>
                              <a:rPr lang="en-US" i="1"/>
                            </m:ctrlPr>
                          </m:sSupPr>
                          <m:e>
                            <m:r>
                              <a:rPr lang="en-US" i="1"/>
                              <m:t>𝑥</m:t>
                            </m:r>
                          </m:e>
                          <m:sup>
                            <m:r>
                              <a:rPr lang="en-US" i="1"/>
                              <m:t>2</m:t>
                            </m:r>
                          </m:sup>
                        </m:sSup>
                      </m:e>
                    </m:d>
                    <m:r>
                      <a:rPr lang="en-US" i="1"/>
                      <m:t>−</m:t>
                    </m:r>
                    <m:sSup>
                      <m:sSupPr>
                        <m:ctrlPr>
                          <a:rPr lang="en-US" i="1"/>
                        </m:ctrlPr>
                      </m:sSupPr>
                      <m:e>
                        <m:r>
                          <a:rPr lang="en-US" i="1"/>
                          <m:t>(</m:t>
                        </m:r>
                        <m:r>
                          <a:rPr lang="en-US" i="1"/>
                          <m:t>𝐸</m:t>
                        </m:r>
                        <m:d>
                          <m:dPr>
                            <m:ctrlPr>
                              <a:rPr lang="en-US" i="1"/>
                            </m:ctrlPr>
                          </m:dPr>
                          <m:e>
                            <m:r>
                              <a:rPr lang="en-US" i="1"/>
                              <m:t>𝑥</m:t>
                            </m:r>
                          </m:e>
                        </m:d>
                        <m:r>
                          <a:rPr lang="en-US" i="1"/>
                          <m:t>)</m:t>
                        </m:r>
                      </m:e>
                      <m:sup>
                        <m:r>
                          <a:rPr lang="en-US" i="1"/>
                          <m:t>2</m:t>
                        </m:r>
                      </m:sup>
                    </m:sSup>
                    <m:r>
                      <a:rPr lang="en-US" i="1"/>
                      <m:t>=</m:t>
                    </m:r>
                    <m:sSub>
                      <m:sSubPr>
                        <m:ctrlPr>
                          <a:rPr lang="en-US" i="1"/>
                        </m:ctrlPr>
                      </m:sSubPr>
                      <m:e>
                        <m:r>
                          <a:rPr lang="en-US" i="1"/>
                          <m:t>𝜇</m:t>
                        </m:r>
                      </m:e>
                      <m:sub>
                        <m:r>
                          <a:rPr lang="en-US" i="1"/>
                          <m:t>2</m:t>
                        </m:r>
                      </m:sub>
                    </m:sSub>
                    <m:r>
                      <a:rPr lang="en-US" i="1"/>
                      <m:t>−</m:t>
                    </m:r>
                    <m:sSubSup>
                      <m:sSubSupPr>
                        <m:ctrlPr>
                          <a:rPr lang="en-US" i="1"/>
                        </m:ctrlPr>
                      </m:sSubSupPr>
                      <m:e>
                        <m:r>
                          <a:rPr lang="en-US" i="1"/>
                          <m:t>𝜇</m:t>
                        </m:r>
                      </m:e>
                      <m:sub>
                        <m:r>
                          <a:rPr lang="en-US" i="1"/>
                          <m:t>1.</m:t>
                        </m:r>
                      </m:sub>
                      <m:sup>
                        <m:r>
                          <a:rPr lang="en-US" i="1"/>
                          <m:t>2</m:t>
                        </m:r>
                      </m:sup>
                    </m:sSubSup>
                  </m:oMath>
                </a14:m>
                <a:r>
                  <a:rPr lang="en-US" dirty="0"/>
                  <a:t> where </a:t>
                </a:r>
                <a14:m>
                  <m:oMath xmlns:m="http://schemas.openxmlformats.org/officeDocument/2006/math">
                    <m:sSub>
                      <m:sSubPr>
                        <m:ctrlPr>
                          <a:rPr lang="en-US" i="1"/>
                        </m:ctrlPr>
                      </m:sSubPr>
                      <m:e>
                        <m:r>
                          <a:rPr lang="en-US" i="1"/>
                          <m:t>𝜇</m:t>
                        </m:r>
                      </m:e>
                      <m:sub>
                        <m:r>
                          <a:rPr lang="en-US" i="1"/>
                          <m:t>1</m:t>
                        </m:r>
                      </m:sub>
                    </m:sSub>
                    <m:r>
                      <a:rPr lang="en-US" i="1"/>
                      <m:t>=</m:t>
                    </m:r>
                    <m:nary>
                      <m:naryPr>
                        <m:chr m:val="∑"/>
                        <m:limLoc m:val="undOvr"/>
                        <m:ctrlPr>
                          <a:rPr lang="en-US" i="1"/>
                        </m:ctrlPr>
                      </m:naryPr>
                      <m:sub>
                        <m:r>
                          <a:rPr lang="en-US" i="1"/>
                          <m:t>0</m:t>
                        </m:r>
                      </m:sub>
                      <m:sup>
                        <m:r>
                          <a:rPr lang="en-US" i="1"/>
                          <m:t>2</m:t>
                        </m:r>
                      </m:sup>
                      <m:e>
                        <m:sSup>
                          <m:sSupPr>
                            <m:ctrlPr>
                              <a:rPr lang="en-US" i="1"/>
                            </m:ctrlPr>
                          </m:sSupPr>
                          <m:e>
                            <m:r>
                              <a:rPr lang="en-US" i="1"/>
                              <m:t>𝑥</m:t>
                            </m:r>
                          </m:e>
                          <m:sup>
                            <m:r>
                              <a:rPr lang="en-US" i="1"/>
                              <m:t>1</m:t>
                            </m:r>
                          </m:sup>
                        </m:sSup>
                        <m:r>
                          <a:rPr lang="en-US" i="1"/>
                          <m:t>∗2</m:t>
                        </m:r>
                        <m:r>
                          <a:rPr lang="en-US" i="1"/>
                          <m:t>𝑥</m:t>
                        </m:r>
                        <m:r>
                          <a:rPr lang="en-US" i="1"/>
                          <m:t>=</m:t>
                        </m:r>
                        <m:nary>
                          <m:naryPr>
                            <m:chr m:val="∑"/>
                            <m:limLoc m:val="undOvr"/>
                            <m:ctrlPr>
                              <a:rPr lang="en-US" i="1"/>
                            </m:ctrlPr>
                          </m:naryPr>
                          <m:sub>
                            <m:r>
                              <a:rPr lang="en-US" i="1"/>
                              <m:t>0</m:t>
                            </m:r>
                          </m:sub>
                          <m:sup>
                            <m:r>
                              <a:rPr lang="en-US" i="1"/>
                              <m:t>2</m:t>
                            </m:r>
                          </m:sup>
                          <m:e>
                            <m:r>
                              <a:rPr lang="en-US" i="1"/>
                              <m:t>2</m:t>
                            </m:r>
                            <m:sSup>
                              <m:sSupPr>
                                <m:ctrlPr>
                                  <a:rPr lang="en-US" i="1"/>
                                </m:ctrlPr>
                              </m:sSupPr>
                              <m:e>
                                <m:r>
                                  <a:rPr lang="en-US" i="1"/>
                                  <m:t>𝑥</m:t>
                                </m:r>
                              </m:e>
                              <m:sup>
                                <m:r>
                                  <a:rPr lang="en-US" i="1"/>
                                  <m:t>2</m:t>
                                </m:r>
                              </m:sup>
                            </m:sSup>
                            <m:r>
                              <a:rPr lang="en-US" i="1"/>
                              <m:t>=2</m:t>
                            </m:r>
                            <m:d>
                              <m:dPr>
                                <m:ctrlPr>
                                  <a:rPr lang="en-US" i="1"/>
                                </m:ctrlPr>
                              </m:dPr>
                              <m:e>
                                <m:sSup>
                                  <m:sSupPr>
                                    <m:ctrlPr>
                                      <a:rPr lang="en-US" i="1"/>
                                    </m:ctrlPr>
                                  </m:sSupPr>
                                  <m:e>
                                    <m:r>
                                      <a:rPr lang="en-US" i="1"/>
                                      <m:t>0</m:t>
                                    </m:r>
                                  </m:e>
                                  <m:sup>
                                    <m:r>
                                      <a:rPr lang="en-US" i="1"/>
                                      <m:t>2</m:t>
                                    </m:r>
                                  </m:sup>
                                </m:sSup>
                                <m:r>
                                  <a:rPr lang="en-US" i="1"/>
                                  <m:t>+</m:t>
                                </m:r>
                                <m:sSup>
                                  <m:sSupPr>
                                    <m:ctrlPr>
                                      <a:rPr lang="en-US" i="1"/>
                                    </m:ctrlPr>
                                  </m:sSupPr>
                                  <m:e>
                                    <m:r>
                                      <a:rPr lang="en-US" i="1"/>
                                      <m:t>1</m:t>
                                    </m:r>
                                  </m:e>
                                  <m:sup>
                                    <m:r>
                                      <a:rPr lang="en-US" i="1"/>
                                      <m:t>2</m:t>
                                    </m:r>
                                  </m:sup>
                                </m:sSup>
                                <m:r>
                                  <a:rPr lang="en-US" i="1"/>
                                  <m:t>+</m:t>
                                </m:r>
                                <m:sSup>
                                  <m:sSupPr>
                                    <m:ctrlPr>
                                      <a:rPr lang="en-US" i="1"/>
                                    </m:ctrlPr>
                                  </m:sSupPr>
                                  <m:e>
                                    <m:r>
                                      <a:rPr lang="en-US" i="1"/>
                                      <m:t>2</m:t>
                                    </m:r>
                                  </m:e>
                                  <m:sup>
                                    <m:r>
                                      <a:rPr lang="en-US" i="1"/>
                                      <m:t>2</m:t>
                                    </m:r>
                                  </m:sup>
                                </m:sSup>
                              </m:e>
                            </m:d>
                            <m:r>
                              <a:rPr lang="en-US" i="1"/>
                              <m:t>=2</m:t>
                            </m:r>
                            <m:d>
                              <m:dPr>
                                <m:ctrlPr>
                                  <a:rPr lang="en-US" i="1"/>
                                </m:ctrlPr>
                              </m:dPr>
                              <m:e>
                                <m:r>
                                  <a:rPr lang="en-US" i="1"/>
                                  <m:t>1+4</m:t>
                                </m:r>
                              </m:e>
                            </m:d>
                            <m:r>
                              <a:rPr lang="en-US" i="1"/>
                              <m:t>=2∗5=10.</m:t>
                            </m:r>
                            <m:r>
                              <a:rPr lang="en-US" i="1"/>
                              <m:t>𝑡h𝑒𝑟𝑒𝑓𝑜𝑟𝑒</m:t>
                            </m:r>
                            <m:r>
                              <a:rPr lang="en-US" i="1"/>
                              <m:t> </m:t>
                            </m:r>
                            <m:r>
                              <a:rPr lang="en-US" i="1"/>
                              <m:t>𝑣</m:t>
                            </m:r>
                            <m:d>
                              <m:dPr>
                                <m:ctrlPr>
                                  <a:rPr lang="en-US" i="1"/>
                                </m:ctrlPr>
                              </m:dPr>
                              <m:e>
                                <m:r>
                                  <a:rPr lang="en-US" i="1"/>
                                  <m:t>𝑥</m:t>
                                </m:r>
                              </m:e>
                            </m:d>
                            <m:r>
                              <a:rPr lang="en-US" i="1"/>
                              <m:t>=34−</m:t>
                            </m:r>
                            <m:sSup>
                              <m:sSupPr>
                                <m:ctrlPr>
                                  <a:rPr lang="en-US" i="1"/>
                                </m:ctrlPr>
                              </m:sSupPr>
                              <m:e>
                                <m:r>
                                  <a:rPr lang="en-US" i="1"/>
                                  <m:t>10</m:t>
                                </m:r>
                              </m:e>
                              <m:sup>
                                <m:r>
                                  <a:rPr lang="en-US" i="1"/>
                                  <m:t>2</m:t>
                                </m:r>
                              </m:sup>
                            </m:sSup>
                            <m:r>
                              <a:rPr lang="en-US" i="1"/>
                              <m:t>=−66.</m:t>
                            </m:r>
                          </m:e>
                        </m:nary>
                      </m:e>
                    </m:nary>
                  </m:oMath>
                </a14:m>
                <a:endParaRPr lang="en-US" dirty="0"/>
              </a:p>
              <a:p>
                <a:endParaRPr lang="en-US" dirty="0"/>
              </a:p>
            </p:txBody>
          </p:sp>
        </mc:Choice>
        <mc:Fallback>
          <p:sp>
            <p:nvSpPr>
              <p:cNvPr id="3" name="Content Placeholder 2">
                <a:extLst>
                  <a:ext uri="{FF2B5EF4-FFF2-40B4-BE49-F238E27FC236}">
                    <a16:creationId xmlns:a16="http://schemas.microsoft.com/office/drawing/2014/main" id="{D83F13D9-8FE5-4B59-A733-82D59842B073}"/>
                  </a:ext>
                </a:extLst>
              </p:cNvPr>
              <p:cNvSpPr>
                <a:spLocks noGrp="1" noRot="1" noChangeAspect="1" noMove="1" noResize="1" noEditPoints="1" noAdjustHandles="1" noChangeArrowheads="1" noChangeShapeType="1" noTextEdit="1"/>
              </p:cNvSpPr>
              <p:nvPr>
                <p:ph idx="1"/>
              </p:nvPr>
            </p:nvSpPr>
            <p:spPr>
              <a:blipFill>
                <a:blip r:embed="rId2"/>
                <a:stretch>
                  <a:fillRect l="-1217" t="-3081"/>
                </a:stretch>
              </a:blipFill>
            </p:spPr>
            <p:txBody>
              <a:bodyPr/>
              <a:lstStyle/>
              <a:p>
                <a:r>
                  <a:rPr lang="en-US">
                    <a:noFill/>
                  </a:rPr>
                  <a:t> </a:t>
                </a:r>
              </a:p>
            </p:txBody>
          </p:sp>
        </mc:Fallback>
      </mc:AlternateContent>
    </p:spTree>
    <p:extLst>
      <p:ext uri="{BB962C8B-B14F-4D97-AF65-F5344CB8AC3E}">
        <p14:creationId xmlns:p14="http://schemas.microsoft.com/office/powerpoint/2010/main" val="2024876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2EAB8-61A9-4052-81C3-334E1FDC7193}"/>
              </a:ext>
            </a:extLst>
          </p:cNvPr>
          <p:cNvSpPr>
            <a:spLocks noGrp="1"/>
          </p:cNvSpPr>
          <p:nvPr>
            <p:ph type="title"/>
          </p:nvPr>
        </p:nvSpPr>
        <p:spPr/>
        <p:txBody>
          <a:bodyPr/>
          <a:lstStyle/>
          <a:p>
            <a:r>
              <a:rPr lang="en-US" dirty="0"/>
              <a:t>Central moment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79D5BC1-8E7C-4A1D-9F93-5724D6D5B24D}"/>
                  </a:ext>
                </a:extLst>
              </p:cNvPr>
              <p:cNvSpPr>
                <a:spLocks noGrp="1"/>
              </p:cNvSpPr>
              <p:nvPr>
                <p:ph idx="1"/>
              </p:nvPr>
            </p:nvSpPr>
            <p:spPr/>
            <p:txBody>
              <a:bodyPr/>
              <a:lstStyle/>
              <a:p>
                <a:r>
                  <a:rPr lang="en-US" dirty="0"/>
                  <a:t>The other type of moments is;</a:t>
                </a:r>
              </a:p>
              <a:p>
                <a:pPr lvl="0" algn="just"/>
                <a:r>
                  <a:rPr lang="en-US" dirty="0"/>
                  <a:t>Central moment: this is the moment about the mean. The </a:t>
                </a:r>
                <a:r>
                  <a:rPr lang="en-US" dirty="0" err="1"/>
                  <a:t>r</a:t>
                </a:r>
                <a:r>
                  <a:rPr lang="en-US" baseline="30000" dirty="0" err="1"/>
                  <a:t>th</a:t>
                </a:r>
                <a:r>
                  <a:rPr lang="en-US" dirty="0"/>
                  <a:t> moment about the mean of a random variable x is the expected value of </a:t>
                </a:r>
                <a14:m>
                  <m:oMath xmlns:m="http://schemas.openxmlformats.org/officeDocument/2006/math">
                    <m:sSup>
                      <m:sSupPr>
                        <m:ctrlPr>
                          <a:rPr lang="en-US" i="1"/>
                        </m:ctrlPr>
                      </m:sSupPr>
                      <m:e>
                        <m:r>
                          <a:rPr lang="en-US" i="1"/>
                          <m:t>(</m:t>
                        </m:r>
                        <m:r>
                          <a:rPr lang="en-US" i="1"/>
                          <m:t>𝑥</m:t>
                        </m:r>
                        <m:r>
                          <a:rPr lang="en-US" i="1"/>
                          <m:t>−</m:t>
                        </m:r>
                        <m:r>
                          <a:rPr lang="en-US" i="1"/>
                          <m:t>𝜇</m:t>
                        </m:r>
                        <m:r>
                          <a:rPr lang="en-US" i="1"/>
                          <m:t>)</m:t>
                        </m:r>
                      </m:e>
                      <m:sup>
                        <m:r>
                          <a:rPr lang="en-US" i="1"/>
                          <m:t>𝑟</m:t>
                        </m:r>
                      </m:sup>
                    </m:sSup>
                    <m:r>
                      <a:rPr lang="en-US" i="1"/>
                      <m:t> </m:t>
                    </m:r>
                    <m:r>
                      <a:rPr lang="en-US" i="1"/>
                      <m:t>𝑑𝑒𝑛𝑜𝑡𝑒𝑑</m:t>
                    </m:r>
                    <m:r>
                      <a:rPr lang="en-US" i="1"/>
                      <m:t> </m:t>
                    </m:r>
                    <m:r>
                      <a:rPr lang="en-US" i="1"/>
                      <m:t>𝑏𝑦</m:t>
                    </m:r>
                    <m:r>
                      <a:rPr lang="en-US" i="1"/>
                      <m:t> </m:t>
                    </m:r>
                    <m:sSub>
                      <m:sSubPr>
                        <m:ctrlPr>
                          <a:rPr lang="en-US" i="1"/>
                        </m:ctrlPr>
                      </m:sSubPr>
                      <m:e>
                        <m:r>
                          <a:rPr lang="en-US" i="1"/>
                          <m:t>𝜇</m:t>
                        </m:r>
                      </m:e>
                      <m:sub>
                        <m:r>
                          <a:rPr lang="en-US" i="1"/>
                          <m:t>𝑟</m:t>
                        </m:r>
                        <m:r>
                          <a:rPr lang="en-US" i="1"/>
                          <m:t>.</m:t>
                        </m:r>
                      </m:sub>
                    </m:sSub>
                  </m:oMath>
                </a14:m>
                <a:r>
                  <a:rPr lang="en-US" dirty="0"/>
                  <a:t> that is  </a:t>
                </a:r>
                <a14:m>
                  <m:oMath xmlns:m="http://schemas.openxmlformats.org/officeDocument/2006/math">
                    <m:sSub>
                      <m:sSubPr>
                        <m:ctrlPr>
                          <a:rPr lang="en-US" i="1"/>
                        </m:ctrlPr>
                      </m:sSubPr>
                      <m:e>
                        <m:r>
                          <a:rPr lang="en-US" i="1"/>
                          <m:t>𝜇</m:t>
                        </m:r>
                      </m:e>
                      <m:sub>
                        <m:r>
                          <a:rPr lang="en-US" i="1"/>
                          <m:t>𝑟</m:t>
                        </m:r>
                      </m:sub>
                    </m:sSub>
                    <m:r>
                      <a:rPr lang="en-US" i="1"/>
                      <m:t>=</m:t>
                    </m:r>
                    <m:r>
                      <a:rPr lang="en-US" i="1"/>
                      <m:t>𝐸</m:t>
                    </m:r>
                    <m:r>
                      <a:rPr lang="en-US" i="1"/>
                      <m:t>(</m:t>
                    </m:r>
                    <m:sSup>
                      <m:sSupPr>
                        <m:ctrlPr>
                          <a:rPr lang="en-US" i="1"/>
                        </m:ctrlPr>
                      </m:sSupPr>
                      <m:e>
                        <m:r>
                          <a:rPr lang="en-US" i="1"/>
                          <m:t>𝑥</m:t>
                        </m:r>
                        <m:r>
                          <a:rPr lang="en-US" i="1"/>
                          <m:t>−</m:t>
                        </m:r>
                        <m:r>
                          <a:rPr lang="en-US" i="1"/>
                          <m:t>𝜇</m:t>
                        </m:r>
                        <m:r>
                          <a:rPr lang="en-US" i="1"/>
                          <m:t>)</m:t>
                        </m:r>
                      </m:e>
                      <m:sup>
                        <m:r>
                          <a:rPr lang="en-US" i="1"/>
                          <m:t>𝑟</m:t>
                        </m:r>
                      </m:sup>
                    </m:sSup>
                    <m:r>
                      <a:rPr lang="en-US" i="1"/>
                      <m:t>=</m:t>
                    </m:r>
                    <m:nary>
                      <m:naryPr>
                        <m:chr m:val="∑"/>
                        <m:limLoc m:val="undOvr"/>
                        <m:supHide m:val="on"/>
                        <m:ctrlPr>
                          <a:rPr lang="en-US" i="1"/>
                        </m:ctrlPr>
                      </m:naryPr>
                      <m:sub>
                        <m:r>
                          <a:rPr lang="en-US" i="1"/>
                          <m:t>𝑎𝑙𝑙</m:t>
                        </m:r>
                        <m:r>
                          <a:rPr lang="en-US" i="1"/>
                          <m:t> </m:t>
                        </m:r>
                        <m:r>
                          <a:rPr lang="en-US" i="1"/>
                          <m:t>𝑥</m:t>
                        </m:r>
                      </m:sub>
                      <m:sup/>
                      <m:e>
                        <m:sSup>
                          <m:sSupPr>
                            <m:ctrlPr>
                              <a:rPr lang="en-US" i="1"/>
                            </m:ctrlPr>
                          </m:sSupPr>
                          <m:e>
                            <m:d>
                              <m:dPr>
                                <m:ctrlPr>
                                  <a:rPr lang="en-US" i="1"/>
                                </m:ctrlPr>
                              </m:dPr>
                              <m:e>
                                <m:r>
                                  <a:rPr lang="en-US" i="1"/>
                                  <m:t>𝑥</m:t>
                                </m:r>
                                <m:r>
                                  <a:rPr lang="en-US" i="1"/>
                                  <m:t>−</m:t>
                                </m:r>
                                <m:r>
                                  <a:rPr lang="en-US" i="1"/>
                                  <m:t>𝜇</m:t>
                                </m:r>
                              </m:e>
                            </m:d>
                          </m:e>
                          <m:sup>
                            <m:r>
                              <a:rPr lang="en-US" i="1"/>
                              <m:t>𝑟</m:t>
                            </m:r>
                          </m:sup>
                        </m:sSup>
                        <m:r>
                          <a:rPr lang="en-US" i="1"/>
                          <m:t>𝑓</m:t>
                        </m:r>
                        <m:d>
                          <m:dPr>
                            <m:ctrlPr>
                              <a:rPr lang="en-US" i="1"/>
                            </m:ctrlPr>
                          </m:dPr>
                          <m:e>
                            <m:r>
                              <a:rPr lang="en-US" i="1"/>
                              <m:t>𝑥</m:t>
                            </m:r>
                          </m:e>
                        </m:d>
                        <m:r>
                          <a:rPr lang="en-US" i="1"/>
                          <m:t> </m:t>
                        </m:r>
                        <m:r>
                          <a:rPr lang="en-US" i="1"/>
                          <m:t>𝑜𝑟</m:t>
                        </m:r>
                        <m:r>
                          <a:rPr lang="en-US" i="1"/>
                          <m:t> </m:t>
                        </m:r>
                        <m:sSub>
                          <m:sSubPr>
                            <m:ctrlPr>
                              <a:rPr lang="en-US" i="1"/>
                            </m:ctrlPr>
                          </m:sSubPr>
                          <m:e>
                            <m:r>
                              <a:rPr lang="en-US" i="1"/>
                              <m:t>𝜇</m:t>
                            </m:r>
                          </m:e>
                          <m:sub>
                            <m:r>
                              <a:rPr lang="en-US" i="1"/>
                              <m:t>𝑟</m:t>
                            </m:r>
                          </m:sub>
                        </m:sSub>
                        <m:r>
                          <a:rPr lang="en-US" i="1"/>
                          <m:t>=</m:t>
                        </m:r>
                        <m:nary>
                          <m:naryPr>
                            <m:limLoc m:val="undOvr"/>
                            <m:ctrlPr>
                              <a:rPr lang="en-US" i="1"/>
                            </m:ctrlPr>
                          </m:naryPr>
                          <m:sub>
                            <m:r>
                              <a:rPr lang="en-US" i="1"/>
                              <m:t>𝑎𝑙𝑙𝑥</m:t>
                            </m:r>
                          </m:sub>
                          <m:sup/>
                          <m:e>
                            <m:sSup>
                              <m:sSupPr>
                                <m:ctrlPr>
                                  <a:rPr lang="en-US" i="1"/>
                                </m:ctrlPr>
                              </m:sSupPr>
                              <m:e>
                                <m:d>
                                  <m:dPr>
                                    <m:ctrlPr>
                                      <a:rPr lang="en-US" i="1"/>
                                    </m:ctrlPr>
                                  </m:dPr>
                                  <m:e>
                                    <m:r>
                                      <a:rPr lang="en-US" i="1"/>
                                      <m:t>𝑥</m:t>
                                    </m:r>
                                    <m:r>
                                      <a:rPr lang="en-US" i="1"/>
                                      <m:t>−</m:t>
                                    </m:r>
                                    <m:r>
                                      <a:rPr lang="en-US" i="1"/>
                                      <m:t>𝜇</m:t>
                                    </m:r>
                                  </m:e>
                                </m:d>
                              </m:e>
                              <m:sup>
                                <m:r>
                                  <a:rPr lang="en-US" i="1"/>
                                  <m:t>𝑟</m:t>
                                </m:r>
                              </m:sup>
                            </m:sSup>
                            <m:r>
                              <a:rPr lang="en-US" i="1"/>
                              <m:t>𝑓</m:t>
                            </m:r>
                            <m:r>
                              <a:rPr lang="en-US" i="1"/>
                              <m:t>(</m:t>
                            </m:r>
                            <m:r>
                              <a:rPr lang="en-US" i="1"/>
                              <m:t>𝑥</m:t>
                            </m:r>
                            <m:r>
                              <a:rPr lang="en-US" i="1"/>
                              <m:t>)</m:t>
                            </m:r>
                            <m:r>
                              <a:rPr lang="en-US" i="1"/>
                              <m:t>𝑑𝑥</m:t>
                            </m:r>
                          </m:e>
                        </m:nary>
                      </m:e>
                    </m:nary>
                  </m:oMath>
                </a14:m>
                <a:r>
                  <a:rPr lang="en-US" dirty="0"/>
                  <a:t> for x is discrete or continuous respectively.</a:t>
                </a:r>
              </a:p>
              <a:p>
                <a:r>
                  <a:rPr lang="en-US" dirty="0"/>
                  <a:t>When r = 1, </a:t>
                </a:r>
                <a14:m>
                  <m:oMath xmlns:m="http://schemas.openxmlformats.org/officeDocument/2006/math">
                    <m:sSub>
                      <m:sSubPr>
                        <m:ctrlPr>
                          <a:rPr lang="en-US" i="1"/>
                        </m:ctrlPr>
                      </m:sSubPr>
                      <m:e>
                        <m:r>
                          <a:rPr lang="en-US" i="1"/>
                          <m:t>𝜇</m:t>
                        </m:r>
                      </m:e>
                      <m:sub>
                        <m:r>
                          <a:rPr lang="en-US" i="1"/>
                          <m:t>1</m:t>
                        </m:r>
                      </m:sub>
                    </m:sSub>
                    <m:r>
                      <a:rPr lang="en-US" i="1"/>
                      <m:t>=</m:t>
                    </m:r>
                    <m:r>
                      <a:rPr lang="en-US" i="1"/>
                      <m:t>𝐸</m:t>
                    </m:r>
                    <m:r>
                      <a:rPr lang="en-US" i="1"/>
                      <m:t>(</m:t>
                    </m:r>
                    <m:sSup>
                      <m:sSupPr>
                        <m:ctrlPr>
                          <a:rPr lang="en-US" i="1"/>
                        </m:ctrlPr>
                      </m:sSupPr>
                      <m:e>
                        <m:r>
                          <a:rPr lang="en-US" i="1"/>
                          <m:t>𝑥</m:t>
                        </m:r>
                        <m:r>
                          <a:rPr lang="en-US" i="1"/>
                          <m:t>−</m:t>
                        </m:r>
                        <m:r>
                          <a:rPr lang="en-US" i="1"/>
                          <m:t>𝜇</m:t>
                        </m:r>
                        <m:r>
                          <a:rPr lang="en-US" i="1"/>
                          <m:t>)</m:t>
                        </m:r>
                      </m:e>
                      <m:sup>
                        <m:r>
                          <a:rPr lang="en-US" i="1"/>
                          <m:t>1</m:t>
                        </m:r>
                      </m:sup>
                    </m:sSup>
                    <m:r>
                      <a:rPr lang="en-US" i="1"/>
                      <m:t>=</m:t>
                    </m:r>
                    <m:r>
                      <a:rPr lang="en-US" i="1"/>
                      <m:t>𝐸</m:t>
                    </m:r>
                    <m:d>
                      <m:dPr>
                        <m:ctrlPr>
                          <a:rPr lang="en-US" i="1"/>
                        </m:ctrlPr>
                      </m:dPr>
                      <m:e>
                        <m:r>
                          <a:rPr lang="en-US" i="1"/>
                          <m:t>𝑥</m:t>
                        </m:r>
                      </m:e>
                    </m:d>
                    <m:r>
                      <a:rPr lang="en-US" i="1"/>
                      <m:t>−</m:t>
                    </m:r>
                    <m:r>
                      <a:rPr lang="en-US" i="1"/>
                      <m:t>𝜇</m:t>
                    </m:r>
                    <m:r>
                      <a:rPr lang="en-US" i="1"/>
                      <m:t>=</m:t>
                    </m:r>
                    <m:r>
                      <a:rPr lang="en-US" i="1"/>
                      <m:t>𝜇</m:t>
                    </m:r>
                    <m:r>
                      <a:rPr lang="en-US" i="1"/>
                      <m:t>−</m:t>
                    </m:r>
                    <m:r>
                      <a:rPr lang="en-US" i="1"/>
                      <m:t>𝜇</m:t>
                    </m:r>
                    <m:r>
                      <a:rPr lang="en-US" i="1"/>
                      <m:t>=0.</m:t>
                    </m:r>
                  </m:oMath>
                </a14:m>
                <a:r>
                  <a:rPr lang="en-US" dirty="0"/>
                  <a:t> when r = 2, </a:t>
                </a:r>
                <a14:m>
                  <m:oMath xmlns:m="http://schemas.openxmlformats.org/officeDocument/2006/math">
                    <m:sSub>
                      <m:sSubPr>
                        <m:ctrlPr>
                          <a:rPr lang="en-US" i="1"/>
                        </m:ctrlPr>
                      </m:sSubPr>
                      <m:e>
                        <m:r>
                          <a:rPr lang="en-US" i="1"/>
                          <m:t>𝜇</m:t>
                        </m:r>
                      </m:e>
                      <m:sub>
                        <m:r>
                          <a:rPr lang="en-US" i="1"/>
                          <m:t>2</m:t>
                        </m:r>
                      </m:sub>
                    </m:sSub>
                    <m:r>
                      <a:rPr lang="en-US" i="1"/>
                      <m:t>=</m:t>
                    </m:r>
                    <m:r>
                      <a:rPr lang="en-US" i="1"/>
                      <m:t>𝐸</m:t>
                    </m:r>
                    <m:sSup>
                      <m:sSupPr>
                        <m:ctrlPr>
                          <a:rPr lang="en-US" i="1"/>
                        </m:ctrlPr>
                      </m:sSupPr>
                      <m:e>
                        <m:r>
                          <a:rPr lang="en-US" i="1"/>
                          <m:t>(</m:t>
                        </m:r>
                        <m:r>
                          <a:rPr lang="en-US" i="1"/>
                          <m:t>𝑥</m:t>
                        </m:r>
                        <m:r>
                          <a:rPr lang="en-US" i="1"/>
                          <m:t>−</m:t>
                        </m:r>
                        <m:r>
                          <a:rPr lang="en-US" i="1"/>
                          <m:t>𝜇</m:t>
                        </m:r>
                        <m:r>
                          <a:rPr lang="en-US" i="1"/>
                          <m:t>)</m:t>
                        </m:r>
                      </m:e>
                      <m:sup>
                        <m:r>
                          <a:rPr lang="en-US" i="1"/>
                          <m:t>2</m:t>
                        </m:r>
                      </m:sup>
                    </m:sSup>
                    <m:r>
                      <a:rPr lang="en-US" i="1"/>
                      <m:t>=</m:t>
                    </m:r>
                    <m:r>
                      <a:rPr lang="en-US" i="1"/>
                      <m:t>𝑣𝑎𝑟</m:t>
                    </m:r>
                    <m:d>
                      <m:dPr>
                        <m:ctrlPr>
                          <a:rPr lang="en-US" i="1"/>
                        </m:ctrlPr>
                      </m:dPr>
                      <m:e>
                        <m:r>
                          <a:rPr lang="en-US" i="1"/>
                          <m:t>𝑥</m:t>
                        </m:r>
                      </m:e>
                    </m:d>
                    <m:r>
                      <a:rPr lang="en-US" i="1"/>
                      <m:t>.</m:t>
                    </m:r>
                  </m:oMath>
                </a14:m>
                <a:endParaRPr lang="en-US" dirty="0"/>
              </a:p>
              <a:p>
                <a:endParaRPr lang="en-US" dirty="0"/>
              </a:p>
            </p:txBody>
          </p:sp>
        </mc:Choice>
        <mc:Fallback>
          <p:sp>
            <p:nvSpPr>
              <p:cNvPr id="3" name="Content Placeholder 2">
                <a:extLst>
                  <a:ext uri="{FF2B5EF4-FFF2-40B4-BE49-F238E27FC236}">
                    <a16:creationId xmlns:a16="http://schemas.microsoft.com/office/drawing/2014/main" id="{E79D5BC1-8E7C-4A1D-9F93-5724D6D5B24D}"/>
                  </a:ext>
                </a:extLst>
              </p:cNvPr>
              <p:cNvSpPr>
                <a:spLocks noGrp="1" noRot="1" noChangeAspect="1" noMove="1" noResize="1" noEditPoints="1" noAdjustHandles="1" noChangeArrowheads="1" noChangeShapeType="1" noTextEdit="1"/>
              </p:cNvSpPr>
              <p:nvPr>
                <p:ph idx="1"/>
              </p:nvPr>
            </p:nvSpPr>
            <p:spPr>
              <a:blipFill>
                <a:blip r:embed="rId2"/>
                <a:stretch>
                  <a:fillRect l="-1043" t="-2241" r="-2957"/>
                </a:stretch>
              </a:blipFill>
            </p:spPr>
            <p:txBody>
              <a:bodyPr/>
              <a:lstStyle/>
              <a:p>
                <a:r>
                  <a:rPr lang="en-US">
                    <a:noFill/>
                  </a:rPr>
                  <a:t> </a:t>
                </a:r>
              </a:p>
            </p:txBody>
          </p:sp>
        </mc:Fallback>
      </mc:AlternateContent>
    </p:spTree>
    <p:extLst>
      <p:ext uri="{BB962C8B-B14F-4D97-AF65-F5344CB8AC3E}">
        <p14:creationId xmlns:p14="http://schemas.microsoft.com/office/powerpoint/2010/main" val="3089576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22575-6AC8-4F10-8F0C-FA38C94E2E40}"/>
              </a:ext>
            </a:extLst>
          </p:cNvPr>
          <p:cNvSpPr>
            <a:spLocks noGrp="1"/>
          </p:cNvSpPr>
          <p:nvPr>
            <p:ph type="title"/>
          </p:nvPr>
        </p:nvSpPr>
        <p:spPr/>
        <p:txBody>
          <a:bodyPr/>
          <a:lstStyle/>
          <a:p>
            <a:endParaRPr lang="en-US"/>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951D9DD-5C9D-4369-AD0C-13A216ADD309}"/>
                  </a:ext>
                </a:extLst>
              </p:cNvPr>
              <p:cNvSpPr>
                <a:spLocks noGrp="1"/>
              </p:cNvSpPr>
              <p:nvPr>
                <p:ph idx="1"/>
              </p:nvPr>
            </p:nvSpPr>
            <p:spPr/>
            <p:txBody>
              <a:bodyPr>
                <a:normAutofit lnSpcReduction="10000"/>
              </a:bodyPr>
              <a:lstStyle/>
              <a:p>
                <a:pPr marL="0" indent="0">
                  <a:buNone/>
                </a:pPr>
                <a:r>
                  <a:rPr lang="en-US" b="1" dirty="0"/>
                  <a:t>EXAMPLE THREE</a:t>
                </a:r>
                <a:endParaRPr lang="en-US" dirty="0"/>
              </a:p>
              <a:p>
                <a:r>
                  <a:rPr lang="en-US" dirty="0"/>
                  <a:t>Using the pdf f(x)=1, 0&lt;x&lt;1 . find the fourth central moment.</a:t>
                </a:r>
              </a:p>
              <a:p>
                <a:r>
                  <a:rPr lang="en-US" b="1" dirty="0"/>
                  <a:t>SOLUTION</a:t>
                </a:r>
              </a:p>
              <a:p>
                <a:r>
                  <a:rPr lang="en-US" dirty="0"/>
                  <a:t>The fourth central moment is when r = 4, </a:t>
                </a:r>
                <a14:m>
                  <m:oMath xmlns:m="http://schemas.openxmlformats.org/officeDocument/2006/math">
                    <m:sSub>
                      <m:sSubPr>
                        <m:ctrlPr>
                          <a:rPr lang="en-US" i="1"/>
                        </m:ctrlPr>
                      </m:sSubPr>
                      <m:e>
                        <m:r>
                          <a:rPr lang="en-US" i="1"/>
                          <m:t>𝜇</m:t>
                        </m:r>
                      </m:e>
                      <m:sub>
                        <m:r>
                          <a:rPr lang="en-US" i="1"/>
                          <m:t>4</m:t>
                        </m:r>
                      </m:sub>
                    </m:sSub>
                    <m:r>
                      <a:rPr lang="en-US" i="1"/>
                      <m:t>=</m:t>
                    </m:r>
                    <m:nary>
                      <m:naryPr>
                        <m:limLoc m:val="subSup"/>
                        <m:ctrlPr>
                          <a:rPr lang="en-US" i="1"/>
                        </m:ctrlPr>
                      </m:naryPr>
                      <m:sub>
                        <m:r>
                          <a:rPr lang="en-US" i="1"/>
                          <m:t>0</m:t>
                        </m:r>
                      </m:sub>
                      <m:sup>
                        <m:r>
                          <a:rPr lang="en-US" i="1"/>
                          <m:t>1</m:t>
                        </m:r>
                      </m:sup>
                      <m:e>
                        <m:sSup>
                          <m:sSupPr>
                            <m:ctrlPr>
                              <a:rPr lang="en-US" i="1"/>
                            </m:ctrlPr>
                          </m:sSupPr>
                          <m:e>
                            <m:d>
                              <m:dPr>
                                <m:ctrlPr>
                                  <a:rPr lang="en-US" i="1"/>
                                </m:ctrlPr>
                              </m:dPr>
                              <m:e>
                                <m:r>
                                  <a:rPr lang="en-US" i="1"/>
                                  <m:t>𝑥</m:t>
                                </m:r>
                                <m:r>
                                  <a:rPr lang="en-US" i="1"/>
                                  <m:t>−</m:t>
                                </m:r>
                                <m:r>
                                  <a:rPr lang="en-US" i="1"/>
                                  <m:t>𝜇</m:t>
                                </m:r>
                              </m:e>
                            </m:d>
                          </m:e>
                          <m:sup>
                            <m:r>
                              <a:rPr lang="en-US" i="1"/>
                              <m:t>4</m:t>
                            </m:r>
                          </m:sup>
                        </m:sSup>
                        <m:r>
                          <a:rPr lang="en-US" i="1"/>
                          <m:t>𝑓</m:t>
                        </m:r>
                        <m:d>
                          <m:dPr>
                            <m:ctrlPr>
                              <a:rPr lang="en-US" i="1"/>
                            </m:ctrlPr>
                          </m:dPr>
                          <m:e>
                            <m:r>
                              <a:rPr lang="en-US" i="1"/>
                              <m:t>𝑥</m:t>
                            </m:r>
                          </m:e>
                        </m:d>
                        <m:r>
                          <a:rPr lang="en-US" i="1"/>
                          <m:t>𝑑𝑥</m:t>
                        </m:r>
                        <m:r>
                          <a:rPr lang="en-US" i="1"/>
                          <m:t>.</m:t>
                        </m:r>
                      </m:e>
                    </m:nary>
                  </m:oMath>
                </a14:m>
                <a:r>
                  <a:rPr lang="en-US" dirty="0"/>
                  <a:t>  but  </a:t>
                </a:r>
                <a14:m>
                  <m:oMath xmlns:m="http://schemas.openxmlformats.org/officeDocument/2006/math">
                    <m:r>
                      <a:rPr lang="en-US" i="1"/>
                      <m:t>𝜇</m:t>
                    </m:r>
                    <m:r>
                      <a:rPr lang="en-US" i="1"/>
                      <m:t>=</m:t>
                    </m:r>
                    <m:nary>
                      <m:naryPr>
                        <m:limLoc m:val="subSup"/>
                        <m:ctrlPr>
                          <a:rPr lang="en-US" i="1"/>
                        </m:ctrlPr>
                      </m:naryPr>
                      <m:sub>
                        <m:r>
                          <a:rPr lang="en-US" i="1"/>
                          <m:t>0</m:t>
                        </m:r>
                      </m:sub>
                      <m:sup>
                        <m:r>
                          <a:rPr lang="en-US" i="1"/>
                          <m:t>1</m:t>
                        </m:r>
                      </m:sup>
                      <m:e>
                        <m:r>
                          <a:rPr lang="en-US" i="1"/>
                          <m:t>𝑥𝑓</m:t>
                        </m:r>
                        <m:d>
                          <m:dPr>
                            <m:ctrlPr>
                              <a:rPr lang="en-US" i="1"/>
                            </m:ctrlPr>
                          </m:dPr>
                          <m:e>
                            <m:r>
                              <a:rPr lang="en-US" i="1"/>
                              <m:t>𝑥</m:t>
                            </m:r>
                          </m:e>
                        </m:d>
                        <m:r>
                          <a:rPr lang="en-US" i="1"/>
                          <m:t>𝑑𝑥</m:t>
                        </m:r>
                        <m:r>
                          <a:rPr lang="en-US" i="1"/>
                          <m:t>=</m:t>
                        </m:r>
                        <m:d>
                          <m:dPr>
                            <m:begChr m:val=""/>
                            <m:endChr m:val="|"/>
                            <m:ctrlPr>
                              <a:rPr lang="en-US" i="1"/>
                            </m:ctrlPr>
                          </m:dPr>
                          <m:e>
                            <m:f>
                              <m:fPr>
                                <m:ctrlPr>
                                  <a:rPr lang="en-US" i="1"/>
                                </m:ctrlPr>
                              </m:fPr>
                              <m:num>
                                <m:sSup>
                                  <m:sSupPr>
                                    <m:ctrlPr>
                                      <a:rPr lang="en-US" i="1"/>
                                    </m:ctrlPr>
                                  </m:sSupPr>
                                  <m:e>
                                    <m:r>
                                      <a:rPr lang="en-US" i="1"/>
                                      <m:t>𝑥</m:t>
                                    </m:r>
                                  </m:e>
                                  <m:sup>
                                    <m:r>
                                      <a:rPr lang="en-US" i="1"/>
                                      <m:t>2</m:t>
                                    </m:r>
                                  </m:sup>
                                </m:sSup>
                              </m:num>
                              <m:den>
                                <m:r>
                                  <a:rPr lang="en-US" i="1"/>
                                  <m:t>2</m:t>
                                </m:r>
                              </m:den>
                            </m:f>
                          </m:e>
                        </m:d>
                        <m:r>
                          <a:rPr lang="en-US" i="1"/>
                          <m:t>=</m:t>
                        </m:r>
                        <m:f>
                          <m:fPr>
                            <m:ctrlPr>
                              <a:rPr lang="en-US" i="1"/>
                            </m:ctrlPr>
                          </m:fPr>
                          <m:num>
                            <m:r>
                              <a:rPr lang="en-US" i="1"/>
                              <m:t>1</m:t>
                            </m:r>
                          </m:num>
                          <m:den>
                            <m:r>
                              <a:rPr lang="en-US" i="1"/>
                              <m:t>2</m:t>
                            </m:r>
                          </m:den>
                        </m:f>
                      </m:e>
                    </m:nary>
                  </m:oMath>
                </a14:m>
                <a:endParaRPr lang="en-US" dirty="0"/>
              </a:p>
              <a:p>
                <a14:m>
                  <m:oMath xmlns:m="http://schemas.openxmlformats.org/officeDocument/2006/math">
                    <m:sSub>
                      <m:sSubPr>
                        <m:ctrlPr>
                          <a:rPr lang="en-US" i="1"/>
                        </m:ctrlPr>
                      </m:sSubPr>
                      <m:e>
                        <m:r>
                          <a:rPr lang="en-US" i="1"/>
                          <m:t>𝜇</m:t>
                        </m:r>
                      </m:e>
                      <m:sub>
                        <m:r>
                          <a:rPr lang="en-US" i="1"/>
                          <m:t>4</m:t>
                        </m:r>
                      </m:sub>
                    </m:sSub>
                    <m:r>
                      <a:rPr lang="en-US" i="1"/>
                      <m:t>=</m:t>
                    </m:r>
                    <m:sSubSup>
                      <m:sSubSupPr>
                        <m:ctrlPr>
                          <a:rPr lang="en-US" i="1"/>
                        </m:ctrlPr>
                      </m:sSubSupPr>
                      <m:e>
                        <m:d>
                          <m:dPr>
                            <m:begChr m:val=""/>
                            <m:endChr m:val="|"/>
                            <m:ctrlPr>
                              <a:rPr lang="en-US" i="1"/>
                            </m:ctrlPr>
                          </m:dPr>
                          <m:e>
                            <m:f>
                              <m:fPr>
                                <m:ctrlPr>
                                  <a:rPr lang="en-US" i="1"/>
                                </m:ctrlPr>
                              </m:fPr>
                              <m:num>
                                <m:sSup>
                                  <m:sSupPr>
                                    <m:ctrlPr>
                                      <a:rPr lang="en-US" i="1"/>
                                    </m:ctrlPr>
                                  </m:sSupPr>
                                  <m:e>
                                    <m:r>
                                      <a:rPr lang="en-US" i="1"/>
                                      <m:t>(</m:t>
                                    </m:r>
                                    <m:r>
                                      <a:rPr lang="en-US" i="1"/>
                                      <m:t>𝑥</m:t>
                                    </m:r>
                                    <m:r>
                                      <a:rPr lang="en-US" i="1"/>
                                      <m:t>−</m:t>
                                    </m:r>
                                    <m:r>
                                      <a:rPr lang="en-US" i="1"/>
                                      <m:t>𝜇</m:t>
                                    </m:r>
                                    <m:r>
                                      <a:rPr lang="en-US" i="1"/>
                                      <m:t>)</m:t>
                                    </m:r>
                                  </m:e>
                                  <m:sup>
                                    <m:r>
                                      <a:rPr lang="en-US" i="1"/>
                                      <m:t>5</m:t>
                                    </m:r>
                                  </m:sup>
                                </m:sSup>
                              </m:num>
                              <m:den>
                                <m:r>
                                  <a:rPr lang="en-US" i="1"/>
                                  <m:t>5</m:t>
                                </m:r>
                              </m:den>
                            </m:f>
                          </m:e>
                        </m:d>
                      </m:e>
                      <m:sub>
                        <m:r>
                          <a:rPr lang="en-US" i="1"/>
                          <m:t>0</m:t>
                        </m:r>
                      </m:sub>
                      <m:sup>
                        <m:r>
                          <a:rPr lang="en-US" i="1"/>
                          <m:t>1</m:t>
                        </m:r>
                      </m:sup>
                    </m:sSubSup>
                    <m:r>
                      <a:rPr lang="en-US" i="1"/>
                      <m:t>=</m:t>
                    </m:r>
                    <m:f>
                      <m:fPr>
                        <m:ctrlPr>
                          <a:rPr lang="en-US" i="1"/>
                        </m:ctrlPr>
                      </m:fPr>
                      <m:num>
                        <m:sSup>
                          <m:sSupPr>
                            <m:ctrlPr>
                              <a:rPr lang="en-US" i="1"/>
                            </m:ctrlPr>
                          </m:sSupPr>
                          <m:e>
                            <m:r>
                              <a:rPr lang="en-US" i="1"/>
                              <m:t>(1−0.5)</m:t>
                            </m:r>
                          </m:e>
                          <m:sup>
                            <m:r>
                              <a:rPr lang="en-US" i="1"/>
                              <m:t>5</m:t>
                            </m:r>
                          </m:sup>
                        </m:sSup>
                      </m:num>
                      <m:den>
                        <m:r>
                          <a:rPr lang="en-US" i="1"/>
                          <m:t>5</m:t>
                        </m:r>
                      </m:den>
                    </m:f>
                    <m:r>
                      <a:rPr lang="en-US" i="1"/>
                      <m:t>−</m:t>
                    </m:r>
                    <m:f>
                      <m:fPr>
                        <m:ctrlPr>
                          <a:rPr lang="en-US" i="1"/>
                        </m:ctrlPr>
                      </m:fPr>
                      <m:num>
                        <m:sSup>
                          <m:sSupPr>
                            <m:ctrlPr>
                              <a:rPr lang="en-US" i="1"/>
                            </m:ctrlPr>
                          </m:sSupPr>
                          <m:e>
                            <m:r>
                              <a:rPr lang="en-US" i="1"/>
                              <m:t>(0−0.5)</m:t>
                            </m:r>
                          </m:e>
                          <m:sup>
                            <m:r>
                              <a:rPr lang="en-US" i="1"/>
                              <m:t>5</m:t>
                            </m:r>
                          </m:sup>
                        </m:sSup>
                      </m:num>
                      <m:den>
                        <m:r>
                          <a:rPr lang="en-US" i="1"/>
                          <m:t>5</m:t>
                        </m:r>
                      </m:den>
                    </m:f>
                    <m:r>
                      <a:rPr lang="en-US" i="1"/>
                      <m:t>=0.00625+0.00625=0.0125.</m:t>
                    </m:r>
                  </m:oMath>
                </a14:m>
                <a:endParaRPr lang="en-US" dirty="0"/>
              </a:p>
              <a:p>
                <a:pPr marL="0" indent="0">
                  <a:buNone/>
                </a:pPr>
                <a:br>
                  <a:rPr lang="en-US" dirty="0"/>
                </a:br>
                <a:r>
                  <a:rPr lang="en-US" dirty="0"/>
                  <a:t> </a:t>
                </a:r>
              </a:p>
              <a:p>
                <a:endParaRPr lang="en-US" dirty="0"/>
              </a:p>
              <a:p>
                <a:endParaRPr lang="en-US" dirty="0"/>
              </a:p>
            </p:txBody>
          </p:sp>
        </mc:Choice>
        <mc:Fallback>
          <p:sp>
            <p:nvSpPr>
              <p:cNvPr id="3" name="Content Placeholder 2">
                <a:extLst>
                  <a:ext uri="{FF2B5EF4-FFF2-40B4-BE49-F238E27FC236}">
                    <a16:creationId xmlns:a16="http://schemas.microsoft.com/office/drawing/2014/main" id="{0951D9DD-5C9D-4369-AD0C-13A216ADD309}"/>
                  </a:ext>
                </a:extLst>
              </p:cNvPr>
              <p:cNvSpPr>
                <a:spLocks noGrp="1" noRot="1" noChangeAspect="1" noMove="1" noResize="1" noEditPoints="1" noAdjustHandles="1" noChangeArrowheads="1" noChangeShapeType="1" noTextEdit="1"/>
              </p:cNvSpPr>
              <p:nvPr>
                <p:ph idx="1"/>
              </p:nvPr>
            </p:nvSpPr>
            <p:spPr>
              <a:blipFill>
                <a:blip r:embed="rId2"/>
                <a:stretch>
                  <a:fillRect l="-1217" t="-3081"/>
                </a:stretch>
              </a:blipFill>
            </p:spPr>
            <p:txBody>
              <a:bodyPr/>
              <a:lstStyle/>
              <a:p>
                <a:r>
                  <a:rPr lang="en-US">
                    <a:noFill/>
                  </a:rPr>
                  <a:t> </a:t>
                </a:r>
              </a:p>
            </p:txBody>
          </p:sp>
        </mc:Fallback>
      </mc:AlternateContent>
    </p:spTree>
    <p:extLst>
      <p:ext uri="{BB962C8B-B14F-4D97-AF65-F5344CB8AC3E}">
        <p14:creationId xmlns:p14="http://schemas.microsoft.com/office/powerpoint/2010/main" val="507751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1167</Words>
  <Application>Microsoft Office PowerPoint</Application>
  <PresentationFormat>Widescreen</PresentationFormat>
  <Paragraphs>74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Cambria Math</vt:lpstr>
      <vt:lpstr>Office Theme</vt:lpstr>
      <vt:lpstr>STATISTICAL INFERENCE II (STA 2103) </vt:lpstr>
      <vt:lpstr>INTRODUCTION </vt:lpstr>
      <vt:lpstr>Properties of estimators</vt:lpstr>
      <vt:lpstr>ESTIMATION  OF PARAMETERS </vt:lpstr>
      <vt:lpstr>continuation</vt:lpstr>
      <vt:lpstr>solution</vt:lpstr>
      <vt:lpstr>EXAMPLE TWO </vt:lpstr>
      <vt:lpstr>Central moment</vt:lpstr>
      <vt:lpstr>PowerPoint Presentation</vt:lpstr>
      <vt:lpstr>PARAMETER ESTIMATION METHOD OF MOMENTS</vt:lpstr>
      <vt:lpstr>PowerPoint Presentation</vt:lpstr>
      <vt:lpstr>EXAMPLE TWO</vt:lpstr>
      <vt:lpstr>EXAMPLE THREE</vt:lpstr>
      <vt:lpstr>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INFERENCE II (STA 2103)</dc:title>
  <dc:creator>USER</dc:creator>
  <cp:lastModifiedBy>USER</cp:lastModifiedBy>
  <cp:revision>3</cp:revision>
  <dcterms:created xsi:type="dcterms:W3CDTF">2021-10-12T15:34:47Z</dcterms:created>
  <dcterms:modified xsi:type="dcterms:W3CDTF">2021-10-12T15:50:11Z</dcterms:modified>
</cp:coreProperties>
</file>