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91A35-C290-46A1-B02C-2B4CD181A56A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C26FB-577E-4875-AA29-C26B324B0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34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278226C-5B1E-47CE-AEE4-EEACEE75904E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75C34C0-7158-401A-9139-35E44511ED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E4B9C-D5F7-4BB9-B7FD-04D0948F0E20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34C0-7158-401A-9139-35E44511E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79CD8-2E65-4700-BB60-1BF01584CC91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34C0-7158-401A-9139-35E44511ED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0799-D157-42C3-B420-712193FCBA10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34C0-7158-401A-9139-35E44511ED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9DE0919-C358-45B5-8DC4-C8A6C0863D48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75C34C0-7158-401A-9139-35E44511ED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4E30-24CA-4AA3-AB33-221F6837460E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34C0-7158-401A-9139-35E44511ED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9A3E-4119-44CF-96C6-6141209849EF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34C0-7158-401A-9139-35E44511ED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F9D98-E544-4943-813C-C4145136878E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34C0-7158-401A-9139-35E44511ED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9BF4-3A47-4EBA-8514-493BF702CDB2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34C0-7158-401A-9139-35E44511ED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C364-CAED-4827-A1A9-DFEC03D70FBF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34C0-7158-401A-9139-35E44511ED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963A-2601-489C-A204-3E9CC598FD81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34C0-7158-401A-9139-35E44511ED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DBA3BB5-F385-4DA9-A2A4-DD50A862A2C9}" type="datetime1">
              <a:rPr lang="en-US" smtClean="0"/>
              <a:pPr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75C34C0-7158-401A-9139-35E44511ED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Process Modeling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Data Flow Diagramming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34C0-7158-401A-9139-35E44511EDB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Context diagram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Also, level 0 diagram</a:t>
            </a:r>
          </a:p>
          <a:p>
            <a:r>
              <a:rPr lang="en-US" sz="3200" dirty="0" smtClean="0"/>
              <a:t>Shows the context into which the business process fits</a:t>
            </a:r>
          </a:p>
          <a:p>
            <a:r>
              <a:rPr lang="en-US" sz="3200" dirty="0" smtClean="0"/>
              <a:t>Shows the overall business process as just </a:t>
            </a:r>
            <a:r>
              <a:rPr lang="en-US" sz="3200" i="1" dirty="0" smtClean="0"/>
              <a:t>one</a:t>
            </a:r>
            <a:r>
              <a:rPr lang="en-US" sz="3200" dirty="0" smtClean="0"/>
              <a:t> process</a:t>
            </a:r>
          </a:p>
          <a:p>
            <a:r>
              <a:rPr lang="en-US" sz="3200" dirty="0" smtClean="0"/>
              <a:t>Shows all the outside entities that receive information from or contribute information to the system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34C0-7158-401A-9139-35E44511EDB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Level 1 diagram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Shows all the processes that comprise a single process on the level 0 diagram</a:t>
            </a:r>
          </a:p>
          <a:p>
            <a:r>
              <a:rPr lang="en-US" sz="3600" dirty="0" smtClean="0"/>
              <a:t>Shows how information moves from and to each of these processes</a:t>
            </a:r>
          </a:p>
          <a:p>
            <a:r>
              <a:rPr lang="en-US" sz="3600" dirty="0" smtClean="0"/>
              <a:t>Shows in more detail the content of higher level process</a:t>
            </a:r>
          </a:p>
          <a:p>
            <a:r>
              <a:rPr lang="en-US" sz="3600" dirty="0" smtClean="0"/>
              <a:t>Level 1 diagrams may not be needed for all level 0 processes</a:t>
            </a: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34C0-7158-401A-9139-35E44511EDB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Level 2 diagram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Shows all processes that comprise a single process on the level 1 diagram</a:t>
            </a:r>
          </a:p>
          <a:p>
            <a:r>
              <a:rPr lang="en-US" sz="2800" dirty="0" smtClean="0"/>
              <a:t>Shows how information moves from and to each of these processes</a:t>
            </a:r>
          </a:p>
          <a:p>
            <a:r>
              <a:rPr lang="en-US" sz="2800" dirty="0" smtClean="0"/>
              <a:t>Level 2 diagrams may not be needed for all level 1 </a:t>
            </a:r>
            <a:r>
              <a:rPr lang="en-US" sz="2800" dirty="0" smtClean="0"/>
              <a:t>processes</a:t>
            </a:r>
            <a:endParaRPr lang="en-US" sz="2800" dirty="0" smtClean="0"/>
          </a:p>
          <a:p>
            <a:r>
              <a:rPr lang="en-US" sz="2800" dirty="0" smtClean="0"/>
              <a:t>Correctly numbering each process helps the user understand where the process fits into the overall system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34C0-7158-401A-9139-35E44511EDB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DFD Fragment Tips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All process names must be verb phrases</a:t>
            </a:r>
          </a:p>
          <a:p>
            <a:r>
              <a:rPr lang="en-US" sz="3200" dirty="0" smtClean="0"/>
              <a:t>Maintain organization’s viewpoint in naming processes</a:t>
            </a:r>
          </a:p>
          <a:p>
            <a:r>
              <a:rPr lang="en-US" sz="3200" dirty="0" smtClean="0"/>
              <a:t>Layouts often place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processes in the center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inputs from the left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outputs to the right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stores beneath the processes</a:t>
            </a:r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34C0-7158-401A-9139-35E44511EDB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DFD splits and joins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A data flow split shows where a flow is broken into its component parts for use in separate processes</a:t>
            </a:r>
          </a:p>
          <a:p>
            <a:r>
              <a:rPr lang="en-US" sz="2800" dirty="0" smtClean="0"/>
              <a:t>Data flow splits need not be mutually exclusive nor use all the data from the parent flow</a:t>
            </a:r>
          </a:p>
          <a:p>
            <a:r>
              <a:rPr lang="en-US" sz="2800" dirty="0" smtClean="0"/>
              <a:t>As we move to lower levels we become more precise about the data flows</a:t>
            </a:r>
          </a:p>
          <a:p>
            <a:r>
              <a:rPr lang="en-US" sz="2800" dirty="0" smtClean="0"/>
              <a:t>A data flow join shows where components are merged to describe a more comprehensive flow</a:t>
            </a:r>
            <a:endParaRPr lang="en-US" sz="3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34C0-7158-401A-9139-35E44511EDB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Alternative Data Flows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Where a process can produce different data given different conditions</a:t>
            </a:r>
          </a:p>
          <a:p>
            <a:r>
              <a:rPr lang="en-US" sz="3200" dirty="0" smtClean="0"/>
              <a:t>We show both data flows and use the process description to explain why they are alternatives</a:t>
            </a:r>
          </a:p>
          <a:p>
            <a:r>
              <a:rPr lang="en-US" sz="3200" dirty="0" smtClean="0"/>
              <a:t>Tip -- alternative data flows often accompany processes with IF statements</a:t>
            </a:r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34C0-7158-401A-9139-35E44511EDB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Standard rule for DFD construction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smtClean="0">
                <a:solidFill>
                  <a:schemeClr val="tx1"/>
                </a:solidFill>
              </a:rPr>
              <a:t>Data flows must originate or terminate at an entity or data store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Data stores must have at least one entry and one exit data flow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Processes must have at least one entry and one exit data flow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No data flow from entity to data store or another entity </a:t>
            </a:r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34C0-7158-401A-9139-35E44511EDB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Rules for DFDs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Numbering</a:t>
            </a:r>
          </a:p>
          <a:p>
            <a:r>
              <a:rPr lang="en-GB" sz="3600" dirty="0" smtClean="0"/>
              <a:t>Labelling</a:t>
            </a:r>
          </a:p>
          <a:p>
            <a:r>
              <a:rPr lang="en-GB" sz="3600" dirty="0" smtClean="0"/>
              <a:t>Balancing</a:t>
            </a: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34C0-7158-401A-9139-35E44511EDB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Numbering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On level 1 processes are numbered 1,2,3…</a:t>
            </a:r>
          </a:p>
          <a:p>
            <a:r>
              <a:rPr lang="en-GB" sz="3200" dirty="0" smtClean="0"/>
              <a:t>On level 2 processes are numbered x.1, x.2, x.3… where x is the number of the parent level 1 process</a:t>
            </a:r>
          </a:p>
          <a:p>
            <a:r>
              <a:rPr lang="en-GB" sz="3200" dirty="0" smtClean="0"/>
              <a:t>Number is used to uniquely identify process </a:t>
            </a:r>
            <a:r>
              <a:rPr lang="en-GB" sz="3200" b="1" dirty="0" smtClean="0"/>
              <a:t>not</a:t>
            </a:r>
            <a:r>
              <a:rPr lang="en-GB" sz="3200" dirty="0" smtClean="0"/>
              <a:t> to represent any order of processing</a:t>
            </a:r>
          </a:p>
          <a:p>
            <a:r>
              <a:rPr lang="en-GB" sz="3200" dirty="0" smtClean="0"/>
              <a:t>Data store numbers usually D1, D2, D3...</a:t>
            </a:r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34C0-7158-401A-9139-35E44511EDB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Labeling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229600" cy="486156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Process label </a:t>
            </a:r>
            <a:r>
              <a:rPr lang="en-GB" sz="3200" dirty="0" smtClean="0"/>
              <a:t>– short description </a:t>
            </a:r>
            <a:r>
              <a:rPr lang="en-GB" sz="3200" dirty="0" smtClean="0"/>
              <a:t>of what the process does, e.g. </a:t>
            </a:r>
            <a:r>
              <a:rPr lang="en-GB" sz="3200" dirty="0" smtClean="0"/>
              <a:t>Product </a:t>
            </a:r>
            <a:r>
              <a:rPr lang="en-GB" sz="3200" dirty="0"/>
              <a:t>O</a:t>
            </a:r>
            <a:r>
              <a:rPr lang="en-GB" sz="3200" dirty="0" smtClean="0"/>
              <a:t>rder</a:t>
            </a:r>
            <a:endParaRPr lang="en-GB" sz="3200" dirty="0" smtClean="0"/>
          </a:p>
          <a:p>
            <a:r>
              <a:rPr lang="en-GB" sz="3200" dirty="0" smtClean="0"/>
              <a:t>Data flow label </a:t>
            </a:r>
            <a:r>
              <a:rPr lang="en-GB" sz="3200" dirty="0" smtClean="0"/>
              <a:t>– noun representing </a:t>
            </a:r>
            <a:r>
              <a:rPr lang="en-GB" sz="3200" dirty="0" smtClean="0"/>
              <a:t>the data flowing through it e.g. Customer </a:t>
            </a:r>
            <a:r>
              <a:rPr lang="en-GB" sz="3200" dirty="0" smtClean="0"/>
              <a:t>Payment</a:t>
            </a:r>
            <a:endParaRPr lang="en-GB" sz="3200" dirty="0" smtClean="0"/>
          </a:p>
          <a:p>
            <a:r>
              <a:rPr lang="en-GB" sz="3200" dirty="0" smtClean="0"/>
              <a:t>Data store label </a:t>
            </a:r>
            <a:r>
              <a:rPr lang="en-GB" sz="3200" dirty="0" smtClean="0"/>
              <a:t>– describes the </a:t>
            </a:r>
            <a:r>
              <a:rPr lang="en-GB" sz="3200" dirty="0" smtClean="0"/>
              <a:t>type of data stored</a:t>
            </a:r>
          </a:p>
          <a:p>
            <a:r>
              <a:rPr lang="en-GB" sz="3200" dirty="0" smtClean="0"/>
              <a:t>Make labels as </a:t>
            </a:r>
            <a:r>
              <a:rPr lang="en-GB" sz="3200" u="sng" dirty="0" smtClean="0"/>
              <a:t>meaningful</a:t>
            </a:r>
            <a:r>
              <a:rPr lang="en-GB" sz="3200" dirty="0" smtClean="0"/>
              <a:t> as possible</a:t>
            </a:r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34C0-7158-401A-9139-35E44511EDB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Modeling the system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600" dirty="0" smtClean="0"/>
              <a:t>Process model: diagrams how data flows through the system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 dirty="0" smtClean="0"/>
              <a:t>Data model: diagrams the relationships between data files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 dirty="0" smtClean="0"/>
              <a:t>Object model: diagrams the relationships between enterprise objects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 dirty="0" smtClean="0"/>
              <a:t>System models: diagram system functions, hardware, and software</a:t>
            </a: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34C0-7158-401A-9139-35E44511EDB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458200" cy="8382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+mn-lt"/>
              </a:rPr>
              <a:t>Take Home Exercise: Retail Clothing Store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61560"/>
          </a:xfrm>
        </p:spPr>
        <p:txBody>
          <a:bodyPr>
            <a:noAutofit/>
          </a:bodyPr>
          <a:lstStyle/>
          <a:p>
            <a:r>
              <a:rPr lang="en-US" sz="3200" dirty="0" smtClean="0"/>
              <a:t>Design a Data flow diagram for Retail clothing store point of sale system. </a:t>
            </a:r>
          </a:p>
          <a:p>
            <a:r>
              <a:rPr lang="en-US" sz="3200" b="1" dirty="0" smtClean="0"/>
              <a:t>Scenario</a:t>
            </a:r>
            <a:r>
              <a:rPr lang="en-US" sz="3200" dirty="0" smtClean="0"/>
              <a:t>: A busy Retail clothing store needs a system “Point of Sale System” to capture its daily sales transactions, update inventory and provide sales reports to manager</a:t>
            </a:r>
          </a:p>
          <a:p>
            <a:pPr lvl="1"/>
            <a:r>
              <a:rPr lang="en-US" sz="2900" dirty="0" smtClean="0"/>
              <a:t>Draw context diagram and high level DFD</a:t>
            </a:r>
            <a:endParaRPr lang="en-GB" sz="2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34C0-7158-401A-9139-35E44511EDB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flow diagrams (DFDs)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/>
              <a:t>The data flow diagram (DFD) presents a picture of what people and procedures do to transform data into information</a:t>
            </a:r>
          </a:p>
          <a:p>
            <a:r>
              <a:rPr lang="en-US" sz="3600" dirty="0" smtClean="0"/>
              <a:t>A </a:t>
            </a:r>
            <a:r>
              <a:rPr lang="en-US" sz="3600" i="1" dirty="0" smtClean="0">
                <a:solidFill>
                  <a:srgbClr val="FF0033"/>
                </a:solidFill>
              </a:rPr>
              <a:t>process model</a:t>
            </a:r>
            <a:r>
              <a:rPr lang="en-US" sz="3600" dirty="0" smtClean="0"/>
              <a:t> is a formal way of representing how a business operates</a:t>
            </a:r>
          </a:p>
          <a:p>
            <a:r>
              <a:rPr lang="en-US" sz="3600" i="1" dirty="0" smtClean="0">
                <a:solidFill>
                  <a:srgbClr val="FF0033"/>
                </a:solidFill>
              </a:rPr>
              <a:t>Data flow diagramming</a:t>
            </a:r>
            <a:r>
              <a:rPr lang="en-US" sz="3600" dirty="0" smtClean="0"/>
              <a:t> shows business processes and the data that flows between them</a:t>
            </a: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34C0-7158-401A-9139-35E44511EDB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Elements of DFDs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/>
              <a:t>The DFD is composed of four elements: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External entity … the originator of data (source) or receiver of information (sink)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Process …a series of steps that manipulate data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Data store … a place to keep data for later reference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Data flow … describe data and information elements passing between external entities, processes, and data stores</a:t>
            </a:r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34C0-7158-401A-9139-35E44511EDB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Flows and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Data flows </a:t>
            </a:r>
            <a:r>
              <a:rPr lang="en-US" dirty="0" smtClean="0"/>
              <a:t>represent the information being passed into or out of a transform, source, sink or store.  It is represented as a labeled arrow: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Process</a:t>
            </a:r>
            <a:r>
              <a:rPr lang="en-US" dirty="0" smtClean="0"/>
              <a:t> is labeled rounded corner rectangle with one or more incoming and outgoing information flows:</a:t>
            </a:r>
          </a:p>
          <a:p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2895600" y="2819400"/>
            <a:ext cx="2438400" cy="381000"/>
            <a:chOff x="2895600" y="2819400"/>
            <a:chExt cx="2438400" cy="381000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2895600" y="3200400"/>
              <a:ext cx="24384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3352800" y="2819400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Patient Name</a:t>
              </a:r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219200" y="4572000"/>
            <a:ext cx="5901888" cy="1456730"/>
            <a:chOff x="1219200" y="4572000"/>
            <a:chExt cx="5901888" cy="1456730"/>
          </a:xfrm>
        </p:grpSpPr>
        <p:sp>
          <p:nvSpPr>
            <p:cNvPr id="7" name="Rounded Rectangle 6"/>
            <p:cNvSpPr/>
            <p:nvPr/>
          </p:nvSpPr>
          <p:spPr>
            <a:xfrm>
              <a:off x="3352800" y="4572000"/>
              <a:ext cx="1676400" cy="1447800"/>
            </a:xfrm>
            <a:prstGeom prst="round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3352800" y="5105400"/>
              <a:ext cx="16764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657600" y="5105400"/>
              <a:ext cx="1219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Patient mgt system</a:t>
              </a:r>
              <a:endParaRPr lang="en-US" b="1" dirty="0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1219200" y="5029200"/>
              <a:ext cx="2133600" cy="381000"/>
              <a:chOff x="2895600" y="2819400"/>
              <a:chExt cx="2438400" cy="381000"/>
            </a:xfrm>
          </p:grpSpPr>
          <p:cxnSp>
            <p:nvCxnSpPr>
              <p:cNvPr id="13" name="Straight Arrow Connector 12"/>
              <p:cNvCxnSpPr/>
              <p:nvPr/>
            </p:nvCxnSpPr>
            <p:spPr>
              <a:xfrm>
                <a:off x="2895600" y="3200400"/>
                <a:ext cx="243840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3352800" y="2819400"/>
                <a:ext cx="1676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Patient Name</a:t>
                </a:r>
                <a:endParaRPr lang="en-US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5029200" y="5029200"/>
              <a:ext cx="2091888" cy="646331"/>
              <a:chOff x="2895600" y="2819400"/>
              <a:chExt cx="1968835" cy="646331"/>
            </a:xfrm>
          </p:grpSpPr>
          <p:cxnSp>
            <p:nvCxnSpPr>
              <p:cNvPr id="16" name="Straight Arrow Connector 15"/>
              <p:cNvCxnSpPr/>
              <p:nvPr/>
            </p:nvCxnSpPr>
            <p:spPr>
              <a:xfrm>
                <a:off x="2895600" y="3200400"/>
                <a:ext cx="1864659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2967318" y="2819400"/>
                <a:ext cx="189711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Appointment date</a:t>
                </a:r>
                <a:endParaRPr lang="en-US" dirty="0"/>
              </a:p>
            </p:txBody>
          </p:sp>
        </p:grpSp>
      </p:grp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34C0-7158-401A-9139-35E44511EDB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Information sources and sinks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Information sources and sinks are external entities that provide the information that goes into the system, or leaves the system, and are represented by rectangles:</a:t>
            </a:r>
          </a:p>
          <a:p>
            <a:endParaRPr lang="en-US" sz="32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1066800" y="3953470"/>
            <a:ext cx="7315200" cy="1456730"/>
            <a:chOff x="1066800" y="3420070"/>
            <a:chExt cx="7315200" cy="1456730"/>
          </a:xfrm>
        </p:grpSpPr>
        <p:grpSp>
          <p:nvGrpSpPr>
            <p:cNvPr id="4" name="Group 3"/>
            <p:cNvGrpSpPr/>
            <p:nvPr/>
          </p:nvGrpSpPr>
          <p:grpSpPr>
            <a:xfrm>
              <a:off x="2362200" y="3420070"/>
              <a:ext cx="4758888" cy="1456730"/>
              <a:chOff x="1219200" y="4572000"/>
              <a:chExt cx="5901888" cy="1456730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3352800" y="4572000"/>
                <a:ext cx="1676400" cy="1447800"/>
              </a:xfrm>
              <a:prstGeom prst="round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3352800" y="5105400"/>
                <a:ext cx="16764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3657600" y="5105400"/>
                <a:ext cx="1219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Patient mgt system</a:t>
                </a:r>
                <a:endParaRPr lang="en-US" b="1" dirty="0"/>
              </a:p>
            </p:txBody>
          </p:sp>
          <p:grpSp>
            <p:nvGrpSpPr>
              <p:cNvPr id="8" name="Group 11"/>
              <p:cNvGrpSpPr/>
              <p:nvPr/>
            </p:nvGrpSpPr>
            <p:grpSpPr>
              <a:xfrm>
                <a:off x="1219200" y="5029200"/>
                <a:ext cx="2133600" cy="381000"/>
                <a:chOff x="2895600" y="2819400"/>
                <a:chExt cx="2438400" cy="381000"/>
              </a:xfrm>
            </p:grpSpPr>
            <p:cxnSp>
              <p:nvCxnSpPr>
                <p:cNvPr id="12" name="Straight Arrow Connector 11"/>
                <p:cNvCxnSpPr/>
                <p:nvPr/>
              </p:nvCxnSpPr>
              <p:spPr>
                <a:xfrm>
                  <a:off x="2895600" y="3200400"/>
                  <a:ext cx="2438400" cy="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TextBox 12"/>
                <p:cNvSpPr txBox="1"/>
                <p:nvPr/>
              </p:nvSpPr>
              <p:spPr>
                <a:xfrm>
                  <a:off x="3352800" y="2819400"/>
                  <a:ext cx="1676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Patient Name</a:t>
                  </a:r>
                  <a:endParaRPr lang="en-US" dirty="0"/>
                </a:p>
              </p:txBody>
            </p:sp>
          </p:grpSp>
          <p:grpSp>
            <p:nvGrpSpPr>
              <p:cNvPr id="9" name="Group 14"/>
              <p:cNvGrpSpPr/>
              <p:nvPr/>
            </p:nvGrpSpPr>
            <p:grpSpPr>
              <a:xfrm>
                <a:off x="5029200" y="5029200"/>
                <a:ext cx="2091888" cy="646331"/>
                <a:chOff x="2895600" y="2819400"/>
                <a:chExt cx="1968835" cy="646331"/>
              </a:xfrm>
            </p:grpSpPr>
            <p:cxnSp>
              <p:nvCxnSpPr>
                <p:cNvPr id="10" name="Straight Arrow Connector 9"/>
                <p:cNvCxnSpPr/>
                <p:nvPr/>
              </p:nvCxnSpPr>
              <p:spPr>
                <a:xfrm>
                  <a:off x="2895600" y="3200400"/>
                  <a:ext cx="1864659" cy="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" name="TextBox 10"/>
                <p:cNvSpPr txBox="1"/>
                <p:nvPr/>
              </p:nvSpPr>
              <p:spPr>
                <a:xfrm>
                  <a:off x="2967318" y="2819400"/>
                  <a:ext cx="1897117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Appointment date</a:t>
                  </a:r>
                  <a:endParaRPr lang="en-US" dirty="0"/>
                </a:p>
              </p:txBody>
            </p:sp>
          </p:grpSp>
        </p:grpSp>
        <p:sp>
          <p:nvSpPr>
            <p:cNvPr id="14" name="Rectangle 13"/>
            <p:cNvSpPr/>
            <p:nvPr/>
          </p:nvSpPr>
          <p:spPr>
            <a:xfrm>
              <a:off x="1066800" y="3886200"/>
              <a:ext cx="1371600" cy="76200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Patient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010400" y="3886200"/>
              <a:ext cx="1371600" cy="76200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Doctor</a:t>
              </a:r>
              <a:endParaRPr lang="en-US" dirty="0"/>
            </a:p>
          </p:txBody>
        </p:sp>
      </p:grp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34C0-7158-401A-9139-35E44511EDB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store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Data stores represent locations where information can be stored for the duration of the system activity:</a:t>
            </a:r>
          </a:p>
          <a:p>
            <a:endParaRPr lang="en-US" sz="32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914400" y="2971800"/>
            <a:ext cx="7315200" cy="3124200"/>
            <a:chOff x="914400" y="2514600"/>
            <a:chExt cx="7315200" cy="3124200"/>
          </a:xfrm>
        </p:grpSpPr>
        <p:grpSp>
          <p:nvGrpSpPr>
            <p:cNvPr id="4" name="Group 3"/>
            <p:cNvGrpSpPr/>
            <p:nvPr/>
          </p:nvGrpSpPr>
          <p:grpSpPr>
            <a:xfrm>
              <a:off x="914400" y="2514600"/>
              <a:ext cx="7315200" cy="1456730"/>
              <a:chOff x="1066800" y="3420070"/>
              <a:chExt cx="7315200" cy="1456730"/>
            </a:xfrm>
          </p:grpSpPr>
          <p:grpSp>
            <p:nvGrpSpPr>
              <p:cNvPr id="5" name="Group 3"/>
              <p:cNvGrpSpPr/>
              <p:nvPr/>
            </p:nvGrpSpPr>
            <p:grpSpPr>
              <a:xfrm>
                <a:off x="2362200" y="3420070"/>
                <a:ext cx="4758888" cy="1456730"/>
                <a:chOff x="1219200" y="4572000"/>
                <a:chExt cx="5901888" cy="1456730"/>
              </a:xfrm>
            </p:grpSpPr>
            <p:sp>
              <p:nvSpPr>
                <p:cNvPr id="8" name="Rounded Rectangle 7"/>
                <p:cNvSpPr/>
                <p:nvPr/>
              </p:nvSpPr>
              <p:spPr>
                <a:xfrm>
                  <a:off x="3352800" y="4572000"/>
                  <a:ext cx="1676400" cy="1447800"/>
                </a:xfrm>
                <a:prstGeom prst="roundRect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" name="Straight Connector 8"/>
                <p:cNvCxnSpPr/>
                <p:nvPr/>
              </p:nvCxnSpPr>
              <p:spPr>
                <a:xfrm>
                  <a:off x="3352800" y="5105400"/>
                  <a:ext cx="16764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TextBox 9"/>
                <p:cNvSpPr txBox="1"/>
                <p:nvPr/>
              </p:nvSpPr>
              <p:spPr>
                <a:xfrm>
                  <a:off x="3657600" y="5105400"/>
                  <a:ext cx="1219200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 smtClean="0"/>
                    <a:t>Patient mgt system</a:t>
                  </a:r>
                  <a:endParaRPr lang="en-US" b="1" dirty="0"/>
                </a:p>
              </p:txBody>
            </p:sp>
            <p:grpSp>
              <p:nvGrpSpPr>
                <p:cNvPr id="11" name="Group 11"/>
                <p:cNvGrpSpPr/>
                <p:nvPr/>
              </p:nvGrpSpPr>
              <p:grpSpPr>
                <a:xfrm>
                  <a:off x="1219200" y="4800600"/>
                  <a:ext cx="2133600" cy="609600"/>
                  <a:chOff x="2895600" y="2590800"/>
                  <a:chExt cx="2438400" cy="609600"/>
                </a:xfrm>
              </p:grpSpPr>
              <p:cxnSp>
                <p:nvCxnSpPr>
                  <p:cNvPr id="15" name="Straight Arrow Connector 14"/>
                  <p:cNvCxnSpPr/>
                  <p:nvPr/>
                </p:nvCxnSpPr>
                <p:spPr>
                  <a:xfrm>
                    <a:off x="2895600" y="3200400"/>
                    <a:ext cx="2438400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3352801" y="2590800"/>
                    <a:ext cx="1676401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Patient Name</a:t>
                    </a:r>
                    <a:endParaRPr lang="en-US" dirty="0"/>
                  </a:p>
                </p:txBody>
              </p:sp>
            </p:grpSp>
            <p:grpSp>
              <p:nvGrpSpPr>
                <p:cNvPr id="12" name="Group 14"/>
                <p:cNvGrpSpPr/>
                <p:nvPr/>
              </p:nvGrpSpPr>
              <p:grpSpPr>
                <a:xfrm>
                  <a:off x="5029200" y="4800600"/>
                  <a:ext cx="2091888" cy="646331"/>
                  <a:chOff x="2895600" y="2590800"/>
                  <a:chExt cx="1968835" cy="646331"/>
                </a:xfrm>
              </p:grpSpPr>
              <p:cxnSp>
                <p:nvCxnSpPr>
                  <p:cNvPr id="13" name="Straight Arrow Connector 9"/>
                  <p:cNvCxnSpPr/>
                  <p:nvPr/>
                </p:nvCxnSpPr>
                <p:spPr>
                  <a:xfrm>
                    <a:off x="2895600" y="3200400"/>
                    <a:ext cx="1864659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2967318" y="2590800"/>
                    <a:ext cx="1897117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Appointment date</a:t>
                    </a:r>
                    <a:endParaRPr lang="en-US" dirty="0"/>
                  </a:p>
                </p:txBody>
              </p:sp>
            </p:grpSp>
          </p:grpSp>
          <p:sp>
            <p:nvSpPr>
              <p:cNvPr id="6" name="Rectangle 5"/>
              <p:cNvSpPr/>
              <p:nvPr/>
            </p:nvSpPr>
            <p:spPr>
              <a:xfrm>
                <a:off x="1066800" y="3886200"/>
                <a:ext cx="1371600" cy="762000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Patient</a:t>
                </a:r>
                <a:endParaRPr lang="en-US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7010400" y="3886200"/>
                <a:ext cx="1371600" cy="762000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Doctor</a:t>
                </a:r>
                <a:endParaRPr lang="en-US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3962400" y="5181600"/>
              <a:ext cx="1447800" cy="457200"/>
              <a:chOff x="3962400" y="5181600"/>
              <a:chExt cx="1447800" cy="457200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>
                <a:off x="3962400" y="5181600"/>
                <a:ext cx="1447800" cy="0"/>
              </a:xfrm>
              <a:prstGeom prst="line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3962400" y="5638800"/>
                <a:ext cx="1447800" cy="0"/>
              </a:xfrm>
              <a:prstGeom prst="line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3962400" y="5181600"/>
                <a:ext cx="0" cy="457200"/>
              </a:xfrm>
              <a:prstGeom prst="line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4419600" y="5181600"/>
                <a:ext cx="0" cy="457200"/>
              </a:xfrm>
              <a:prstGeom prst="line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TextBox 27"/>
            <p:cNvSpPr txBox="1"/>
            <p:nvPr/>
          </p:nvSpPr>
          <p:spPr>
            <a:xfrm>
              <a:off x="4572000" y="5181600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Patients information</a:t>
              </a:r>
              <a:endParaRPr lang="en-US" dirty="0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4572000" y="3962400"/>
              <a:ext cx="0" cy="12192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4572000" y="4191000"/>
              <a:ext cx="1828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Appointment details</a:t>
              </a:r>
              <a:endParaRPr lang="en-US" dirty="0"/>
            </a:p>
          </p:txBody>
        </p:sp>
      </p:grp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34C0-7158-401A-9139-35E44511EDB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 summary of DFD elements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A:\!06-02W-.023"/>
          <p:cNvPicPr>
            <a:picLocks noChangeAspect="1" noChangeArrowheads="1"/>
          </p:cNvPicPr>
          <p:nvPr/>
        </p:nvPicPr>
        <p:blipFill>
          <a:blip r:embed="rId2" cstate="print"/>
          <a:srcRect r="23063"/>
          <a:stretch>
            <a:fillRect/>
          </a:stretch>
        </p:blipFill>
        <p:spPr bwMode="auto">
          <a:xfrm>
            <a:off x="1066800" y="1219200"/>
            <a:ext cx="6629400" cy="51054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34C0-7158-401A-9139-35E44511EDB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Steps in building DFDs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Build the context diagram</a:t>
            </a:r>
          </a:p>
          <a:p>
            <a:r>
              <a:rPr lang="en-US" sz="3600" dirty="0" smtClean="0"/>
              <a:t>Create DFD fragments for each scenario</a:t>
            </a:r>
          </a:p>
          <a:p>
            <a:r>
              <a:rPr lang="en-US" sz="3600" dirty="0" smtClean="0"/>
              <a:t>Organize DFD fragments into level 0</a:t>
            </a:r>
          </a:p>
          <a:p>
            <a:r>
              <a:rPr lang="en-US" sz="3600" dirty="0" smtClean="0"/>
              <a:t>Decompose level 0 DFDs as needed</a:t>
            </a:r>
          </a:p>
          <a:p>
            <a:r>
              <a:rPr lang="en-US" sz="3600" dirty="0" smtClean="0"/>
              <a:t>Validate DFDs with user</a:t>
            </a: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34C0-7158-401A-9139-35E44511EDB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436</TotalTime>
  <Words>861</Words>
  <Application>Microsoft Office PowerPoint</Application>
  <PresentationFormat>On-screen Show (4:3)</PresentationFormat>
  <Paragraphs>124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Origin</vt:lpstr>
      <vt:lpstr>Process Modeling</vt:lpstr>
      <vt:lpstr>Modeling the system</vt:lpstr>
      <vt:lpstr>Data flow diagrams (DFDs)</vt:lpstr>
      <vt:lpstr>Elements of DFDs</vt:lpstr>
      <vt:lpstr>Data Flows and Processes</vt:lpstr>
      <vt:lpstr>Information sources and sinks</vt:lpstr>
      <vt:lpstr>Data store</vt:lpstr>
      <vt:lpstr>A summary of DFD elements</vt:lpstr>
      <vt:lpstr>Steps in building DFDs</vt:lpstr>
      <vt:lpstr>Context diagram</vt:lpstr>
      <vt:lpstr>Level 1 diagram</vt:lpstr>
      <vt:lpstr>Level 2 diagram</vt:lpstr>
      <vt:lpstr>DFD Fragment Tips</vt:lpstr>
      <vt:lpstr>DFD splits and joins</vt:lpstr>
      <vt:lpstr>Alternative Data Flows</vt:lpstr>
      <vt:lpstr>Standard rule for DFD construction</vt:lpstr>
      <vt:lpstr>Rules for DFDs</vt:lpstr>
      <vt:lpstr>Numbering </vt:lpstr>
      <vt:lpstr>Labeling </vt:lpstr>
      <vt:lpstr>Take Home Exercise: Retail Clothing Store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The System</dc:title>
  <dc:creator>Hp</dc:creator>
  <cp:lastModifiedBy>user</cp:lastModifiedBy>
  <cp:revision>39</cp:revision>
  <dcterms:created xsi:type="dcterms:W3CDTF">2012-10-15T09:29:30Z</dcterms:created>
  <dcterms:modified xsi:type="dcterms:W3CDTF">2014-10-08T16:26:01Z</dcterms:modified>
</cp:coreProperties>
</file>