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60DFA-6DF3-44AA-B698-8CA501A82359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00131-9E96-44B5-8D70-E351127698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4BBB-3E56-4BA8-B479-FAE7E001B7C5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7DDAB-062D-4785-92FF-BC211926B94A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F871E-574E-4621-8463-151ED383572F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B7BF1-715C-4944-B062-E9CC60F3F814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5A2AC5-3B46-4B3B-AD6E-FAC3B2550603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14A74-B155-41B5-815D-2ED04280D851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9FF78-15DA-466A-B6B3-1EFE9BEC5A00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B35AA-3F49-4422-8E6B-F4BC7DDE5BE1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0FFDA-9DAA-460D-8422-9BA773EE9414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9CD89-DC4F-4447-9965-5AAF12228CC3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60FCA8-DAB0-443B-B331-00414D0759FE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4D8168-188E-4479-AAEC-1C234FEA6A43}" type="datetime1">
              <a:rPr lang="en-US" smtClean="0"/>
              <a:pPr/>
              <a:t>10/22/2014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45E781-7FEF-4775-A6F9-96B22968F7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015034"/>
            <a:ext cx="7406640" cy="1472184"/>
          </a:xfrm>
        </p:spPr>
        <p:txBody>
          <a:bodyPr/>
          <a:lstStyle/>
          <a:p>
            <a:r>
              <a:rPr lang="en-US" b="1" dirty="0" smtClean="0"/>
              <a:t>MODELING LANGUAGES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505200"/>
            <a:ext cx="7406640" cy="1752600"/>
          </a:xfrm>
        </p:spPr>
        <p:txBody>
          <a:bodyPr/>
          <a:lstStyle/>
          <a:p>
            <a:r>
              <a:rPr lang="en-US" dirty="0" smtClean="0"/>
              <a:t>UNIFIED MODELING LANGUAGE (UML)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Seven Goals of UML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Ready-to-Use, Expressive Visual Modeling Language that Promotes Development/Exchange</a:t>
            </a:r>
          </a:p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Extensibility/Specialization of Core Concepts</a:t>
            </a:r>
          </a:p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Independent of Programming Languages </a:t>
            </a:r>
            <a:br>
              <a:rPr lang="en-US" dirty="0" smtClean="0"/>
            </a:br>
            <a:r>
              <a:rPr lang="en-US" dirty="0" smtClean="0"/>
              <a:t>and Development Processes</a:t>
            </a:r>
          </a:p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Formal Basis for Understanding Language</a:t>
            </a:r>
          </a:p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Encourage Growth of OO Tools Market</a:t>
            </a:r>
          </a:p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Support Higher Level Design Concepts</a:t>
            </a:r>
          </a:p>
          <a:p>
            <a:pPr marL="1171575" lvl="1" indent="-533400">
              <a:lnSpc>
                <a:spcPct val="109000"/>
              </a:lnSpc>
              <a:buSzPct val="115000"/>
              <a:buFont typeface="Wingdings" pitchFamily="2" charset="2"/>
              <a:buNone/>
            </a:pPr>
            <a:r>
              <a:rPr lang="en-US" dirty="0" smtClean="0"/>
              <a:t>Collaborations, Frameworks, Patterns, etc.</a:t>
            </a:r>
          </a:p>
          <a:p>
            <a:pPr marL="533400" indent="-533400">
              <a:lnSpc>
                <a:spcPct val="109000"/>
              </a:lnSpc>
              <a:buSzPct val="115000"/>
              <a:buFont typeface="Wingdings" pitchFamily="2" charset="2"/>
              <a:buAutoNum type="arabicPeriod"/>
            </a:pPr>
            <a:r>
              <a:rPr lang="en-US" dirty="0" smtClean="0"/>
              <a:t>Integrate the Best Practices of All 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868362"/>
          </a:xfrm>
        </p:spPr>
        <p:txBody>
          <a:bodyPr/>
          <a:lstStyle/>
          <a:p>
            <a:r>
              <a:rPr lang="en-US" b="1" dirty="0" smtClean="0"/>
              <a:t>UML diagrams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UML defines 9 diagrams for </a:t>
            </a:r>
            <a:r>
              <a:rPr lang="en-GB" dirty="0" smtClean="0"/>
              <a:t>modelling </a:t>
            </a:r>
            <a:r>
              <a:rPr lang="en-GB" dirty="0"/>
              <a:t>a given </a:t>
            </a:r>
            <a:r>
              <a:rPr lang="en-GB" dirty="0" smtClean="0"/>
              <a:t>problem </a:t>
            </a:r>
            <a:r>
              <a:rPr lang="en-US" dirty="0" smtClean="0"/>
              <a:t>domain </a:t>
            </a:r>
            <a:r>
              <a:rPr lang="en-US" dirty="0"/>
              <a:t>in terms of various perspectives:</a:t>
            </a:r>
          </a:p>
          <a:p>
            <a:pPr lvl="1"/>
            <a:r>
              <a:rPr lang="en-GB" dirty="0"/>
              <a:t>· </a:t>
            </a:r>
            <a:r>
              <a:rPr lang="en-GB" b="1" dirty="0"/>
              <a:t>Structural diagrams:</a:t>
            </a:r>
          </a:p>
          <a:p>
            <a:pPr lvl="2"/>
            <a:r>
              <a:rPr lang="en-GB" dirty="0" smtClean="0"/>
              <a:t>Class </a:t>
            </a:r>
            <a:r>
              <a:rPr lang="en-GB" dirty="0"/>
              <a:t>diagram</a:t>
            </a:r>
          </a:p>
          <a:p>
            <a:pPr lvl="2"/>
            <a:r>
              <a:rPr lang="en-GB" dirty="0" smtClean="0"/>
              <a:t>Object </a:t>
            </a:r>
            <a:r>
              <a:rPr lang="en-GB" dirty="0"/>
              <a:t>diagram</a:t>
            </a:r>
          </a:p>
          <a:p>
            <a:pPr lvl="1"/>
            <a:r>
              <a:rPr lang="en-GB" dirty="0"/>
              <a:t>· </a:t>
            </a:r>
            <a:r>
              <a:rPr lang="en-GB" b="1" dirty="0" smtClean="0"/>
              <a:t>Behavioural </a:t>
            </a:r>
            <a:r>
              <a:rPr lang="en-GB" b="1" dirty="0"/>
              <a:t>diagrams:</a:t>
            </a:r>
          </a:p>
          <a:p>
            <a:pPr lvl="2"/>
            <a:r>
              <a:rPr lang="en-GB" dirty="0" smtClean="0"/>
              <a:t>Use </a:t>
            </a:r>
            <a:r>
              <a:rPr lang="en-GB" dirty="0"/>
              <a:t>Case diagram</a:t>
            </a:r>
          </a:p>
          <a:p>
            <a:pPr lvl="2"/>
            <a:r>
              <a:rPr lang="en-GB" dirty="0" smtClean="0"/>
              <a:t>Sequence </a:t>
            </a:r>
            <a:r>
              <a:rPr lang="en-GB" dirty="0"/>
              <a:t>diagram</a:t>
            </a:r>
          </a:p>
          <a:p>
            <a:pPr lvl="2"/>
            <a:r>
              <a:rPr lang="en-GB" dirty="0" smtClean="0"/>
              <a:t>Collaboration </a:t>
            </a:r>
            <a:r>
              <a:rPr lang="en-GB" dirty="0"/>
              <a:t>diagram</a:t>
            </a:r>
          </a:p>
          <a:p>
            <a:pPr lvl="2"/>
            <a:r>
              <a:rPr lang="en-GB" dirty="0" smtClean="0"/>
              <a:t>State chart </a:t>
            </a:r>
            <a:r>
              <a:rPr lang="en-GB" dirty="0"/>
              <a:t>diagram</a:t>
            </a:r>
          </a:p>
          <a:p>
            <a:pPr lvl="2"/>
            <a:r>
              <a:rPr lang="en-GB" dirty="0" smtClean="0"/>
              <a:t>Activity </a:t>
            </a:r>
            <a:r>
              <a:rPr lang="en-GB" dirty="0"/>
              <a:t>diagram</a:t>
            </a:r>
          </a:p>
          <a:p>
            <a:pPr lvl="1"/>
            <a:r>
              <a:rPr lang="en-GB" dirty="0"/>
              <a:t>· </a:t>
            </a:r>
            <a:r>
              <a:rPr lang="en-GB" b="1" dirty="0"/>
              <a:t>Implementation diagrams:</a:t>
            </a:r>
          </a:p>
          <a:p>
            <a:pPr lvl="2"/>
            <a:r>
              <a:rPr lang="en-GB" dirty="0" smtClean="0"/>
              <a:t>Component </a:t>
            </a:r>
            <a:r>
              <a:rPr lang="en-GB" dirty="0"/>
              <a:t>diagram</a:t>
            </a:r>
          </a:p>
          <a:p>
            <a:pPr lvl="2"/>
            <a:r>
              <a:rPr lang="en-GB" dirty="0" smtClean="0"/>
              <a:t>Deployment </a:t>
            </a:r>
            <a:r>
              <a:rPr lang="en-GB" dirty="0"/>
              <a:t>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44562"/>
          </a:xfrm>
        </p:spPr>
        <p:txBody>
          <a:bodyPr/>
          <a:lstStyle/>
          <a:p>
            <a:r>
              <a:rPr lang="en-US" dirty="0" smtClean="0"/>
              <a:t>What is a modeling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modeling language</a:t>
            </a:r>
            <a:r>
              <a:rPr lang="en-US" dirty="0" smtClean="0"/>
              <a:t> is any artificial language that can be used to express information or knowledge or systems in a structure that is defined by a consistent set of rules. The rules are used for interpretation of the meaning of components in the structure.</a:t>
            </a:r>
          </a:p>
          <a:p>
            <a:r>
              <a:rPr lang="en-US" dirty="0" smtClean="0"/>
              <a:t>A modeling language can be graphical or textual.</a:t>
            </a:r>
          </a:p>
          <a:p>
            <a:r>
              <a:rPr lang="en-US" i="1" u="sng" dirty="0" smtClean="0"/>
              <a:t>Graphical</a:t>
            </a:r>
            <a:r>
              <a:rPr lang="en-US" u="sng" dirty="0" smtClean="0"/>
              <a:t> modeling languages </a:t>
            </a:r>
            <a:r>
              <a:rPr lang="en-US" dirty="0" smtClean="0"/>
              <a:t>use a diagram technique with named symbols that represent concepts and lines that connect the symbols and represent relationships and various other graphical notation to represent constraints.</a:t>
            </a:r>
          </a:p>
          <a:p>
            <a:r>
              <a:rPr lang="en-US" i="1" u="sng" dirty="0" smtClean="0"/>
              <a:t>Textual</a:t>
            </a:r>
            <a:r>
              <a:rPr lang="en-US" u="sng" dirty="0" smtClean="0"/>
              <a:t> modeling languages </a:t>
            </a:r>
            <a:r>
              <a:rPr lang="en-US" dirty="0" smtClean="0"/>
              <a:t>may use standardized keywords accompanied by parameters or natural language terms and phrases to make computer-interpretable expressions.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44562"/>
          </a:xfrm>
        </p:spPr>
        <p:txBody>
          <a:bodyPr/>
          <a:lstStyle/>
          <a:p>
            <a:r>
              <a:rPr lang="en-US" dirty="0" smtClean="0"/>
              <a:t>Types of Modeling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3340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Business Process Modeling Notation</a:t>
            </a:r>
            <a:r>
              <a:rPr lang="en-US" dirty="0" smtClean="0"/>
              <a:t> (BPMN, and the XML form BPML) is an example of a Process Modeling language.</a:t>
            </a:r>
          </a:p>
          <a:p>
            <a:r>
              <a:rPr lang="en-US" u="sng" dirty="0" smtClean="0"/>
              <a:t>EXPRESS and EXPRESS-G </a:t>
            </a:r>
            <a:r>
              <a:rPr lang="en-US" dirty="0" smtClean="0"/>
              <a:t>(ISO 10303-11) is an international standard general-purpose data modeling language. </a:t>
            </a:r>
          </a:p>
          <a:p>
            <a:r>
              <a:rPr lang="en-US" u="sng" dirty="0" smtClean="0"/>
              <a:t>Extended Enterprise Modeling Language </a:t>
            </a:r>
            <a:r>
              <a:rPr lang="en-US" dirty="0" smtClean="0"/>
              <a:t>(EEML) is commonly used for business process modeling across a number of layers.</a:t>
            </a:r>
          </a:p>
          <a:p>
            <a:r>
              <a:rPr lang="en-US" u="sng" dirty="0" smtClean="0"/>
              <a:t>Flowchart</a:t>
            </a:r>
            <a:r>
              <a:rPr lang="en-US" dirty="0" smtClean="0"/>
              <a:t> is a schematic representation of an algorithm or a stepwise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44562"/>
          </a:xfrm>
        </p:spPr>
        <p:txBody>
          <a:bodyPr/>
          <a:lstStyle/>
          <a:p>
            <a:r>
              <a:rPr lang="en-US" dirty="0" smtClean="0"/>
              <a:t>Types of Modeling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924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IDEF (Integrated Definition)</a:t>
            </a:r>
            <a:r>
              <a:rPr lang="en-US" dirty="0" smtClean="0"/>
              <a:t> is a family of modeling languages, which include IDEF0 for functional modeling, IDEF1X for information modeling, IDEF3 for business process modeling, IDEF4 for Object-Oriented Design and IDEF5 for modeling ontologies.</a:t>
            </a:r>
          </a:p>
          <a:p>
            <a:r>
              <a:rPr lang="en-US" u="sng" dirty="0" smtClean="0"/>
              <a:t>SysML (System Modeling Language)</a:t>
            </a:r>
            <a:r>
              <a:rPr lang="en-US" dirty="0" smtClean="0"/>
              <a:t> is a Domain-Specific Modeling language for systems engineering that is defined as a UML profile (customization). </a:t>
            </a:r>
          </a:p>
          <a:p>
            <a:r>
              <a:rPr lang="en-US" u="sng" dirty="0" smtClean="0"/>
              <a:t>Unified Modeling Language (UML)</a:t>
            </a:r>
            <a:r>
              <a:rPr lang="en-US" dirty="0" smtClean="0"/>
              <a:t> is a general-purpose modeling language that is an industry standard for specifying software-intensive systems. UML 2.0, the current version, supports thirteen different diagram techniques, and has widespread tool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UML?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"The Unified Modeling Language (UML) is a language </a:t>
            </a:r>
            <a:r>
              <a:rPr lang="en-US" dirty="0" smtClean="0"/>
              <a:t>for specifying</a:t>
            </a:r>
            <a:r>
              <a:rPr lang="en-US" dirty="0"/>
              <a:t>, visualizing, constructing, and documenting the </a:t>
            </a:r>
            <a:r>
              <a:rPr lang="en-US" dirty="0" smtClean="0"/>
              <a:t>artifacts of </a:t>
            </a:r>
            <a:r>
              <a:rPr lang="en-US" dirty="0"/>
              <a:t>software systems, as well as for business modeling and </a:t>
            </a:r>
            <a:r>
              <a:rPr lang="en-US" dirty="0" smtClean="0"/>
              <a:t>other non-software </a:t>
            </a:r>
            <a:r>
              <a:rPr lang="en-US" dirty="0"/>
              <a:t>systems".— </a:t>
            </a:r>
            <a:r>
              <a:rPr lang="en-US" b="1" dirty="0"/>
              <a:t>OMG UML </a:t>
            </a:r>
            <a:r>
              <a:rPr lang="en-US" b="1" dirty="0" smtClean="0"/>
              <a:t>Specification</a:t>
            </a:r>
          </a:p>
          <a:p>
            <a:r>
              <a:rPr lang="en-US" dirty="0"/>
              <a:t>"UML is a graphical notation for modeling various aspects </a:t>
            </a:r>
            <a:r>
              <a:rPr lang="en-US" dirty="0" smtClean="0"/>
              <a:t>of </a:t>
            </a:r>
            <a:r>
              <a:rPr lang="en-GB" dirty="0" smtClean="0"/>
              <a:t>software </a:t>
            </a:r>
            <a:r>
              <a:rPr lang="en-GB" dirty="0"/>
              <a:t>systems."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use UML?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498080" cy="4800600"/>
          </a:xfrm>
        </p:spPr>
        <p:txBody>
          <a:bodyPr/>
          <a:lstStyle/>
          <a:p>
            <a:r>
              <a:rPr lang="en-US" dirty="0"/>
              <a:t>Why use a graphical notation of any sort?</a:t>
            </a:r>
          </a:p>
          <a:p>
            <a:pPr lvl="1"/>
            <a:r>
              <a:rPr lang="en-US" dirty="0"/>
              <a:t>Facilitates construction of models that in turn can be used to:</a:t>
            </a:r>
          </a:p>
          <a:p>
            <a:pPr lvl="1"/>
            <a:r>
              <a:rPr lang="en-GB" dirty="0"/>
              <a:t>Reason about system </a:t>
            </a:r>
            <a:r>
              <a:rPr lang="en-GB" dirty="0" smtClean="0"/>
              <a:t>behaviour</a:t>
            </a:r>
            <a:endParaRPr lang="en-GB" dirty="0"/>
          </a:p>
          <a:p>
            <a:pPr lvl="1"/>
            <a:r>
              <a:rPr lang="en-US" dirty="0"/>
              <a:t>Present proposed designs to others</a:t>
            </a:r>
          </a:p>
          <a:p>
            <a:pPr lvl="1"/>
            <a:r>
              <a:rPr lang="en-US" dirty="0"/>
              <a:t>Document key elements of design for future understanding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use UML?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graphical notation should be used?</a:t>
            </a:r>
          </a:p>
          <a:p>
            <a:pPr lvl="1"/>
            <a:r>
              <a:rPr lang="en-US" dirty="0"/>
              <a:t>UML has become the de-facto standard for modeling </a:t>
            </a:r>
            <a:r>
              <a:rPr lang="en-US" dirty="0" smtClean="0"/>
              <a:t>object oriented </a:t>
            </a:r>
            <a:r>
              <a:rPr lang="en-GB" dirty="0" smtClean="0"/>
              <a:t>systems</a:t>
            </a:r>
            <a:r>
              <a:rPr lang="en-GB" dirty="0"/>
              <a:t>.</a:t>
            </a:r>
          </a:p>
          <a:p>
            <a:pPr lvl="1"/>
            <a:r>
              <a:rPr lang="en-US" dirty="0"/>
              <a:t>UML is extensible and method-independent.</a:t>
            </a:r>
          </a:p>
          <a:p>
            <a:pPr lvl="1"/>
            <a:r>
              <a:rPr lang="en-US" dirty="0"/>
              <a:t>UML is not perfect, but it's good enough.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44562"/>
          </a:xfrm>
        </p:spPr>
        <p:txBody>
          <a:bodyPr/>
          <a:lstStyle/>
          <a:p>
            <a:r>
              <a:rPr lang="en-GB" b="1" dirty="0" smtClean="0"/>
              <a:t>The Origins of UML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Object-oriented programming reached the mainstream of programming in the late 1980's and early 1990's.</a:t>
            </a:r>
          </a:p>
          <a:p>
            <a:r>
              <a:rPr lang="en-US" dirty="0" smtClean="0"/>
              <a:t>The rise in popularity of object-oriented programming was accompanied by a profusion of object-oriented analysis and design methods, each with its own graphical notation.</a:t>
            </a:r>
          </a:p>
          <a:p>
            <a:r>
              <a:rPr lang="en-US" dirty="0" smtClean="0"/>
              <a:t>Three OOA/D gurus, and their methods, rose to prominence</a:t>
            </a:r>
          </a:p>
          <a:p>
            <a:pPr lvl="1"/>
            <a:r>
              <a:rPr lang="en-US" dirty="0" smtClean="0"/>
              <a:t>Grady </a:t>
            </a:r>
            <a:r>
              <a:rPr lang="en-US" dirty="0" err="1" smtClean="0"/>
              <a:t>Booch</a:t>
            </a:r>
            <a:r>
              <a:rPr lang="en-US" dirty="0" smtClean="0"/>
              <a:t> — The </a:t>
            </a:r>
            <a:r>
              <a:rPr lang="en-US" dirty="0" err="1" smtClean="0"/>
              <a:t>Booch</a:t>
            </a:r>
            <a:r>
              <a:rPr lang="en-US" dirty="0" smtClean="0"/>
              <a:t> Method</a:t>
            </a:r>
          </a:p>
          <a:p>
            <a:pPr lvl="1"/>
            <a:r>
              <a:rPr lang="en-GB" dirty="0" smtClean="0"/>
              <a:t>James </a:t>
            </a:r>
            <a:r>
              <a:rPr lang="en-GB" dirty="0" err="1" smtClean="0"/>
              <a:t>Rumbaugh</a:t>
            </a:r>
            <a:r>
              <a:rPr lang="en-GB" dirty="0" smtClean="0"/>
              <a:t>, et al. — Object </a:t>
            </a:r>
            <a:r>
              <a:rPr lang="en-GB" dirty="0" err="1" smtClean="0"/>
              <a:t>Modeling</a:t>
            </a:r>
            <a:r>
              <a:rPr lang="en-GB" dirty="0" smtClean="0"/>
              <a:t> Technique</a:t>
            </a:r>
          </a:p>
          <a:p>
            <a:pPr lvl="1"/>
            <a:r>
              <a:rPr lang="en-GB" dirty="0" err="1" smtClean="0"/>
              <a:t>Ivar</a:t>
            </a:r>
            <a:r>
              <a:rPr lang="en-GB" dirty="0" smtClean="0"/>
              <a:t> </a:t>
            </a:r>
            <a:r>
              <a:rPr lang="en-GB" dirty="0" err="1" smtClean="0"/>
              <a:t>Jacsobson</a:t>
            </a:r>
            <a:r>
              <a:rPr lang="en-GB" dirty="0" smtClean="0"/>
              <a:t> — </a:t>
            </a:r>
            <a:r>
              <a:rPr lang="en-GB" dirty="0" err="1" smtClean="0"/>
              <a:t>Objectory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/>
          <a:lstStyle/>
          <a:p>
            <a:r>
              <a:rPr lang="en-GB" b="1" dirty="0" smtClean="0"/>
              <a:t>The Origins of UML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49808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1994, </a:t>
            </a:r>
            <a:r>
              <a:rPr lang="en-US" dirty="0" err="1" smtClean="0"/>
              <a:t>Booch</a:t>
            </a:r>
            <a:r>
              <a:rPr lang="en-US" dirty="0" smtClean="0"/>
              <a:t> and </a:t>
            </a:r>
            <a:r>
              <a:rPr lang="en-US" dirty="0" err="1" smtClean="0"/>
              <a:t>Rumbaugh</a:t>
            </a:r>
            <a:r>
              <a:rPr lang="en-US" dirty="0" smtClean="0"/>
              <a:t>, then both at Rational, started working on a unification of their methods.  A first draft of their Unified Method was released in October 1995.</a:t>
            </a:r>
          </a:p>
          <a:p>
            <a:r>
              <a:rPr lang="en-US" dirty="0" smtClean="0"/>
              <a:t>In 1996, (+/-) Jacobson joined </a:t>
            </a:r>
            <a:r>
              <a:rPr lang="en-US" dirty="0" err="1" smtClean="0"/>
              <a:t>Booch</a:t>
            </a:r>
            <a:r>
              <a:rPr lang="en-US" dirty="0" smtClean="0"/>
              <a:t> and </a:t>
            </a:r>
            <a:r>
              <a:rPr lang="en-US" dirty="0" err="1" smtClean="0"/>
              <a:t>Rumbaugh</a:t>
            </a:r>
            <a:r>
              <a:rPr lang="en-US" dirty="0" smtClean="0"/>
              <a:t> at Rational; the name UML was coined.</a:t>
            </a:r>
          </a:p>
          <a:p>
            <a:r>
              <a:rPr lang="en-US" dirty="0" smtClean="0"/>
              <a:t>In 1997 the Object Management Group (OMG) accepted UML as an open and industry standard visual modeling language for object oriented </a:t>
            </a:r>
            <a:r>
              <a:rPr lang="en-GB" dirty="0" smtClean="0"/>
              <a:t>systems.</a:t>
            </a:r>
          </a:p>
          <a:p>
            <a:r>
              <a:rPr lang="en-US" dirty="0" smtClean="0"/>
              <a:t>UML has been released in versions. The current version is UML 2.4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E781-7FEF-4775-A6F9-96B22968F7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696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MODELING LANGUAGES</vt:lpstr>
      <vt:lpstr>What is a modeling language?</vt:lpstr>
      <vt:lpstr>Types of Modeling languages</vt:lpstr>
      <vt:lpstr>Types of Modeling languages</vt:lpstr>
      <vt:lpstr>What is UML?</vt:lpstr>
      <vt:lpstr>Why use UML?</vt:lpstr>
      <vt:lpstr>Why use UML?</vt:lpstr>
      <vt:lpstr>The Origins of UML</vt:lpstr>
      <vt:lpstr>The Origins of UML</vt:lpstr>
      <vt:lpstr>The Seven Goals of UML</vt:lpstr>
      <vt:lpstr>UML diagrams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Suha Rand</dc:creator>
  <cp:lastModifiedBy>user</cp:lastModifiedBy>
  <cp:revision>28</cp:revision>
  <dcterms:created xsi:type="dcterms:W3CDTF">2012-04-03T14:25:23Z</dcterms:created>
  <dcterms:modified xsi:type="dcterms:W3CDTF">2014-10-22T13:29:53Z</dcterms:modified>
</cp:coreProperties>
</file>