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859" r:id="rId2"/>
  </p:sldMasterIdLst>
  <p:notesMasterIdLst>
    <p:notesMasterId r:id="rId70"/>
  </p:notesMasterIdLst>
  <p:sldIdLst>
    <p:sldId id="425" r:id="rId3"/>
    <p:sldId id="258" r:id="rId4"/>
    <p:sldId id="260" r:id="rId5"/>
    <p:sldId id="261" r:id="rId6"/>
    <p:sldId id="262" r:id="rId7"/>
    <p:sldId id="269" r:id="rId8"/>
    <p:sldId id="294" r:id="rId9"/>
    <p:sldId id="275" r:id="rId10"/>
    <p:sldId id="277" r:id="rId11"/>
    <p:sldId id="312" r:id="rId12"/>
    <p:sldId id="297" r:id="rId13"/>
    <p:sldId id="305" r:id="rId14"/>
    <p:sldId id="315" r:id="rId15"/>
    <p:sldId id="317" r:id="rId16"/>
    <p:sldId id="318" r:id="rId17"/>
    <p:sldId id="319" r:id="rId18"/>
    <p:sldId id="322" r:id="rId19"/>
    <p:sldId id="323" r:id="rId20"/>
    <p:sldId id="325" r:id="rId21"/>
    <p:sldId id="328" r:id="rId22"/>
    <p:sldId id="331" r:id="rId23"/>
    <p:sldId id="342" r:id="rId24"/>
    <p:sldId id="343" r:id="rId25"/>
    <p:sldId id="348" r:id="rId26"/>
    <p:sldId id="350" r:id="rId27"/>
    <p:sldId id="352" r:id="rId28"/>
    <p:sldId id="349" r:id="rId29"/>
    <p:sldId id="354" r:id="rId30"/>
    <p:sldId id="358" r:id="rId31"/>
    <p:sldId id="359" r:id="rId32"/>
    <p:sldId id="361" r:id="rId33"/>
    <p:sldId id="362" r:id="rId34"/>
    <p:sldId id="364" r:id="rId35"/>
    <p:sldId id="366" r:id="rId36"/>
    <p:sldId id="368" r:id="rId37"/>
    <p:sldId id="370" r:id="rId38"/>
    <p:sldId id="372" r:id="rId39"/>
    <p:sldId id="373" r:id="rId40"/>
    <p:sldId id="374" r:id="rId41"/>
    <p:sldId id="377" r:id="rId42"/>
    <p:sldId id="379" r:id="rId43"/>
    <p:sldId id="380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4" r:id="rId53"/>
    <p:sldId id="400" r:id="rId54"/>
    <p:sldId id="401" r:id="rId55"/>
    <p:sldId id="404" r:id="rId56"/>
    <p:sldId id="405" r:id="rId57"/>
    <p:sldId id="406" r:id="rId58"/>
    <p:sldId id="408" r:id="rId59"/>
    <p:sldId id="410" r:id="rId60"/>
    <p:sldId id="409" r:id="rId61"/>
    <p:sldId id="412" r:id="rId62"/>
    <p:sldId id="413" r:id="rId63"/>
    <p:sldId id="416" r:id="rId64"/>
    <p:sldId id="417" r:id="rId65"/>
    <p:sldId id="418" r:id="rId66"/>
    <p:sldId id="419" r:id="rId67"/>
    <p:sldId id="420" r:id="rId68"/>
    <p:sldId id="421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027160-6EBA-44D3-B10D-208AE8AF874A}" type="datetimeFigureOut">
              <a:rPr lang="en-US"/>
              <a:pPr>
                <a:defRPr/>
              </a:pPr>
              <a:t>9/18/2021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0B82A-892B-41C6-B7E0-9B2AB3C61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6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65AB-A26C-4F60-BC3A-6482E767D6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6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2A550B-8C29-4BB0-8244-334F0881A5B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384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AEC058-6875-4F65-A806-B2B1FB7B587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68965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423776-7BBC-4C6D-B173-7ECC744B0C25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2817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69D9A-DF1A-4B55-89E8-8EAD3F89BEE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2167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86F651-43DF-43DD-8DBC-E60ADC378974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E938EF-4710-4D53-BA27-E57660E28C8A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6988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57EA4-E5A1-4BC9-B2BA-0438829C278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78570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9AB02-1DEC-4D05-9D1C-6FCE0164F9D5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5418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8C396-F393-4387-82B9-D13EF7B49E9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3901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B59D3-BB1B-414F-84F7-2FE3B2A51B9C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997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F5568-26CF-41CA-868C-5BA306F3987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58129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D0EA84-336D-4057-A68A-15E811197143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53947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F39EA2-D874-4500-962D-15F8517908A3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31862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DC3543-326B-4928-909B-B450A843AF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024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B536A5-9C32-482F-A464-809A5F79D879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62924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3AE84-481C-43B5-B1C3-145E86A58794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51235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AC575-AC6B-4A8F-B26F-84F6C3F3D802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92188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A8354A-113F-4EC9-A5A4-E4B72587FB9D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3030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C8174-D4D7-4D6F-9518-D7C46574172E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54445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0F2270-1F47-47D5-8DC3-B83C5078DA2A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65540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D49E5-F859-4916-B322-4C9EC960FB04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5246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9C9BEE-72C5-4B2A-9793-7AF708AB937C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27032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3982C-2067-48A7-8ACF-48772DDEC648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27786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BBC54F-ED5A-4328-9CC6-37DED48ADA34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16887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2A427-C2E8-4CE8-B1FF-05D12FDCDAF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88608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A8C2C-96F1-4BDC-BCFC-E8E720725C8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3705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848B8-7061-4338-8816-FD3622A03EE6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3766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2D4F1-C429-4078-B70D-B8AF2D558E6E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17610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8F031-4D47-4B0C-BCC1-839A79EEBF06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27148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9A576-EBC1-4BB1-82DC-0E180898F557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21784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85B24-AE29-4695-8891-D6B98DCD0DC8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30718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F4C54A-451F-4FA0-B498-43BA687E5EB9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431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71D185-C1D7-4BB2-A994-187D46DEE49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37375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9E9A9B-1A9A-4967-9A1C-CF950E8913DE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51382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43461-3B07-487B-A91E-18972A0569B7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2814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02374-9155-403E-A84D-7F3068439D39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77928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15BA33-DF03-4DB0-960E-0D0E5F90927B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21707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21406-8D97-48F3-A199-F64B629109F3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610744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A58F2-7CAC-4A54-AB91-7BC9D03769E9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71880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0011A-49EF-412C-B76F-82827BFAAA3E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791746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056C85-34DE-48A4-ADBE-2F1D9C584790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84554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1A104-0DB7-4708-8B6F-A1359CAB5F2B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386434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A38B0D-4C99-40DD-8204-F1A33538B626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3079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B961D-BDA6-471F-941C-31E351D12B2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84182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40145-F2E6-464F-9255-C15C0293AA83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541474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638586-9245-4CA4-BA14-C62201A30084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7419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D090E-4333-4A60-BACF-754EFFE59C1F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466419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4F51B-777A-4B9F-9E39-A299CEAB9898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1466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400E6-310A-47C3-A11D-6682BCB332E7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46294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84CD2-A944-43CB-ACD9-5A2606A59282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599854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EBF5FD-A0D4-47F4-887D-96FB1DE2D7ED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682799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11AAE3-74F5-47F2-A852-5B2554F1DD46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616060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AB521-FCDF-4CFA-89A4-526A6A977AF9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53708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7C50C0-FEF8-43C0-8E39-9896EF410A61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3060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AEF03-C17F-425B-B185-6F00A562D05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732666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15E99-31D1-4C56-B76B-CE1404264E0A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89903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28917-A956-4500-8FA7-17C4A68CB2D9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308909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9B433-BE60-4EAF-8C8B-FB96B58A85D9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407473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B82DD-C989-4114-80D8-D63E8A04923B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4312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055F2-5938-4730-AE34-7C30A398B41D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494051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F67A8A-ED06-4D98-B7CC-B173529E83F9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029203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8E054-3DA5-41AB-908E-1441A06C6E21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059885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D745A-8D5C-4099-9DF6-3605044615B2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546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19CBD3-A82A-4A7E-9FF0-4F0E398FE421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0703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9D6C7-C1FB-4A40-8035-6549477769BC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2992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255538-7E6B-445D-8BC0-85DB877F9C7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144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563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16100" y="1922463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2445-4855-40DE-BDD5-ED9797B4B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</a:t>
            </a:r>
            <a:r>
              <a:rPr lang="en-US" smtClean="0"/>
              <a:t> Word 2007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6FA0-802B-447D-A821-55F9CA460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</a:t>
            </a:r>
            <a:r>
              <a:rPr lang="en-US" smtClean="0"/>
              <a:t>- Word 2007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E57D13-660F-44E1-954A-9BD816A18701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EC55AA-467A-4D65-A264-C3B02BEA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48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2CD4A7-1CE7-4D56-8D0B-773432813D60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67D670-ABBE-4E79-869C-982426A65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71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B739E3-147B-459F-A18B-791B887A81D9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A47754-C629-4C50-8B60-A2008074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55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E41646-4C66-4CED-B86F-2AA2BF5A42C9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A2A10F-57F9-4F8B-80D0-1FF6ACC4F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78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CAC137-CFC2-41B8-AA3A-1BE0D3998822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D0D804-2ABE-4416-A3E0-4C3843DDF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91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1D3D2B-DBCD-4BFF-B1A3-1619426226C7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94272A-121A-47F0-ABC0-EA47545EC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138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5E7BF0-F691-4710-9C86-30CAA5FC3440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F169BC-600B-4D8A-B636-AC054B6C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09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2D8BFD-B79C-47A6-A564-969CFD496542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12188D-7C70-416F-B8AE-2DD3C816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0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5C52-75D5-4906-A7B1-4C9D74C28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</a:t>
            </a:r>
            <a:r>
              <a:rPr lang="en-US" smtClean="0"/>
              <a:t>Word </a:t>
            </a:r>
            <a:r>
              <a:rPr lang="en-US"/>
              <a:t>2007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9D51DA-1FF1-4177-B72E-DBDA3B15B851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1C970D-2D94-4ABC-8603-CAF3A7AAC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764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E71D82-6518-42F2-8F46-796F7BB87B40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4C0E0D-8851-431E-9F24-24A3AC176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27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0EDF4D-4790-4E78-AE34-37D587C67C17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651FFE-8C36-4AF8-8419-65BF7881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60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60" y="761389"/>
            <a:ext cx="7925760" cy="1143458"/>
          </a:xfrm>
        </p:spPr>
        <p:txBody>
          <a:bodyPr lIns="81272" tIns="40636" rIns="81272" bIns="4063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081" y="2362506"/>
            <a:ext cx="3777120" cy="372448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3440" y="2362506"/>
            <a:ext cx="3777120" cy="37244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 lIns="81272" tIns="40636" rIns="81272" bIns="40636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tIns="40636" bIns="40636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698138-EDF0-4539-98C8-C2C650C0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548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CSC 1100                          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Slide </a:t>
            </a:r>
            <a:fld id="{7F03B179-6406-4700-BACF-F7CF63360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543088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C82B-4DB6-44AC-9457-81DF99EA3BE4}" type="datetime2">
              <a:rPr lang="en-US" smtClean="0">
                <a:solidFill>
                  <a:srgbClr val="696464"/>
                </a:solidFill>
              </a:rPr>
              <a:pPr>
                <a:defRPr/>
              </a:pPr>
              <a:t>Saturday, September 18, 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Computer Fundamentals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023D-DEB6-4933-A6D1-5A921921B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21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2F55-9F20-4EC3-A453-D4EA4D70D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</a:t>
            </a:r>
            <a:r>
              <a:rPr lang="en-US" smtClean="0"/>
              <a:t>Word 2007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8595-957A-4468-8043-B693BA163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Word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F14C-AAEB-4151-BE8C-4519744EC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Word 2007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AEB0-5A2F-4954-918E-73C1A218F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</a:t>
            </a:r>
            <a:r>
              <a:rPr lang="en-US" smtClean="0"/>
              <a:t> Word 2007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7641-C9B8-4948-8B90-6E6311F7F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</a:t>
            </a:r>
            <a:r>
              <a:rPr lang="en-US" smtClean="0"/>
              <a:t>- Word 2007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7858-C5B0-4301-B4DD-9D22E8418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</a:t>
            </a:r>
            <a:r>
              <a:rPr lang="en-US" smtClean="0"/>
              <a:t>Word 2007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00A2-3B74-4952-942C-F54C3BBE7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Word 2007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E9C65C-AD8D-4BE9-BA42-1343763CB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80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Microsoft Office 2007 -  Word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83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5E8AEA9-C708-40CC-9B31-809EEE695FF5}" type="datetime1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BIT 1104 - Computer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6D2B858-4C54-47E4-AC19-D40AA6C5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9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25878"/>
            <a:ext cx="6858000" cy="1655762"/>
          </a:xfrm>
        </p:spPr>
        <p:txBody>
          <a:bodyPr/>
          <a:lstStyle/>
          <a:p>
            <a:r>
              <a:rPr lang="en-US" sz="4400" b="1" dirty="0" smtClean="0"/>
              <a:t>Word 2007 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48600" cy="1447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UCC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1100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Computer Fundamentals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Figure A-7R_formatting marks.tif"/>
          <p:cNvPicPr>
            <a:picLocks noChangeAspect="1"/>
          </p:cNvPicPr>
          <p:nvPr/>
        </p:nvPicPr>
        <p:blipFill>
          <a:blip r:embed="rId3" cstate="print"/>
          <a:srcRect r="15533"/>
          <a:stretch>
            <a:fillRect/>
          </a:stretch>
        </p:blipFill>
        <p:spPr bwMode="auto">
          <a:xfrm>
            <a:off x="5864225" y="3124200"/>
            <a:ext cx="3279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D73F50-71BE-4287-BCD9-C58B419FAA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325" y="735013"/>
            <a:ext cx="7072313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Show/Hide Formatting Marks</a:t>
            </a:r>
            <a:endParaRPr lang="en-US" sz="34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15176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Formatting marks</a:t>
            </a:r>
            <a:r>
              <a:rPr lang="en-US" sz="2800" dirty="0" smtClean="0"/>
              <a:t> are special characters that appear on screen to help you edit and format text</a:t>
            </a:r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7099300" y="2830513"/>
            <a:ext cx="2044700" cy="1074737"/>
          </a:xfrm>
          <a:prstGeom prst="borderCallout1">
            <a:avLst>
              <a:gd name="adj1" fmla="val 95713"/>
              <a:gd name="adj2" fmla="val 101597"/>
              <a:gd name="adj3" fmla="val 179491"/>
              <a:gd name="adj4" fmla="val 6653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sz="1600" b="1"/>
              <a:t>This formatting mark indicates a blank line or the </a:t>
            </a:r>
          </a:p>
          <a:p>
            <a:pPr algn="ctr"/>
            <a:r>
              <a:rPr lang="en-US" sz="1600" b="1"/>
              <a:t>end of a paragraph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4138" y="3048000"/>
            <a:ext cx="443706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2625" lvl="1" indent="-225425">
              <a:buFont typeface="Arial" pitchFamily="34" charset="0"/>
              <a:buChar char="•"/>
              <a:tabLst>
                <a:tab pos="682625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Formatting marks do not print</a:t>
            </a:r>
          </a:p>
          <a:p>
            <a:pPr marL="682625" lvl="1" indent="-225425">
              <a:buFont typeface="Arial" pitchFamily="34" charset="0"/>
              <a:buChar char="•"/>
              <a:tabLst>
                <a:tab pos="682625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the Show/Hide ¶ button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turn the display of formatting marks off and on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11430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923A91-983F-49A6-AE17-66D39413A00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355600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Selecting Text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27432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Methods for selecting text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154863" cy="15049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Use the mouse to select words, lines, paragraphs, and other large blocks of text.</a:t>
            </a:r>
          </a:p>
          <a:p>
            <a:pPr eaLnBrk="1" hangingPunct="1">
              <a:defRPr/>
            </a:pPr>
            <a:r>
              <a:rPr lang="en-US" sz="2400" dirty="0" smtClean="0"/>
              <a:t>Press and hold the Ctrl key to select </a:t>
            </a:r>
            <a:br>
              <a:rPr lang="en-US" sz="2400" dirty="0" smtClean="0"/>
            </a:br>
            <a:r>
              <a:rPr lang="en-US" sz="2400" dirty="0" smtClean="0"/>
              <a:t>NON-consecutive text.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200400"/>
          <a:ext cx="7315200" cy="2819399"/>
        </p:xfrm>
        <a:graphic>
          <a:graphicData uri="http://schemas.openxmlformats.org/drawingml/2006/table">
            <a:tbl>
              <a:tblPr/>
              <a:tblGrid>
                <a:gridCol w="2053160"/>
                <a:gridCol w="5262040"/>
              </a:tblGrid>
              <a:tr h="1929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to select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use the pointer to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0966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Any amount of text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Drag over the text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 word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Double-click the word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 line of text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Click with the selection pointer to the left of the line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 sentence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Press and hold [Ctrl], then click the sentence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 paragraph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Triple-click the paragraph or double-click with the selection pointer to the left of the paragraph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 large block of text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Click at the beginning of the selection, press and hold [Shift], then click at the end of the selection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Times New Roman"/>
                        </a:rPr>
                        <a:t>Multiple nonconsecutive selections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Select the first selection, then press and hold [Ctrl] as you select each additional selection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5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Calibri"/>
                          <a:cs typeface="Times New Roman"/>
                        </a:rPr>
                        <a:t>An entire document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Triple-click with the selection pointer to the left of any text, press [Ctrl][A], or click the Select button in the Editing group on the Home tab, and then click Select All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95" marR="65295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9" name="Rectangle 39"/>
          <p:cNvSpPr>
            <a:spLocks noChangeArrowheads="1"/>
          </p:cNvSpPr>
          <p:nvPr/>
        </p:nvSpPr>
        <p:spPr bwMode="auto">
          <a:xfrm>
            <a:off x="12192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12264C-ECFE-4820-8423-412A7B1D71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Templates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template helps you create a formatted a document quickly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</a:t>
            </a:r>
            <a:r>
              <a:rPr lang="en-US" dirty="0" smtClean="0"/>
              <a:t> is a formatted document that contains placeholder text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You replace the placeholder text with your own text and save the file with a new filename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Word includes templates for faxes, letters, reports, brochures, memos, and other types of documents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Select a template while in the </a:t>
            </a:r>
            <a:br>
              <a:rPr lang="en-US" dirty="0" smtClean="0"/>
            </a:br>
            <a:r>
              <a:rPr lang="en-US" dirty="0" smtClean="0"/>
              <a:t>New Document dialog box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2192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4A5918-1109-494C-9A7B-8A478534543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Cutting and Pasting Text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00200"/>
            <a:ext cx="7399337" cy="47402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The operation of moving text from one location to another is called </a:t>
            </a: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 and paste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</a:t>
            </a:r>
            <a:r>
              <a:rPr lang="en-US" sz="2000" dirty="0" smtClean="0"/>
              <a:t> the selected text using the Cut button in the Clipboard group on the Home tab or the keyboard shortcut [Ctrl][X]</a:t>
            </a:r>
          </a:p>
          <a:p>
            <a:pPr lvl="1" eaLnBrk="1" hangingPunct="1">
              <a:defRPr/>
            </a:pPr>
            <a:r>
              <a:rPr lang="en-US" sz="2000" dirty="0" smtClean="0"/>
              <a:t>Cut text is placed on the </a:t>
            </a: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Clipboard</a:t>
            </a:r>
            <a:r>
              <a:rPr lang="en-US" sz="2000" dirty="0" smtClean="0"/>
              <a:t>, a temporary storage area for text and graphics cut or copied from a document</a:t>
            </a:r>
          </a:p>
          <a:p>
            <a:pPr lvl="1" eaLnBrk="1" hangingPunct="1">
              <a:defRPr/>
            </a:pPr>
            <a:r>
              <a:rPr lang="en-US" sz="2000" dirty="0" smtClean="0"/>
              <a:t>Two clipboards: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Clipboard</a:t>
            </a:r>
            <a:r>
              <a:rPr lang="en-US" sz="2000" dirty="0" smtClean="0"/>
              <a:t> - holds one item, the last item cut or copied from a document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Clipboard</a:t>
            </a:r>
            <a:r>
              <a:rPr lang="en-US" sz="2000" dirty="0" smtClean="0"/>
              <a:t> - holds up to 24 items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0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Paste</a:t>
            </a:r>
            <a:r>
              <a:rPr lang="en-US" sz="2000" dirty="0" smtClean="0"/>
              <a:t> text at the location of the insertion point using the Paste button in the Clipboard group on the Home tab or the keyboard shortcut [Ctrl][V]</a:t>
            </a:r>
          </a:p>
          <a:p>
            <a:pPr lvl="2" eaLnBrk="1" hangingPunct="1">
              <a:buClr>
                <a:schemeClr val="tx1"/>
              </a:buClr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7F0186-18C9-41E7-BB91-226AB1B737E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Drag and Drop Text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also move text using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drag and drop</a:t>
            </a:r>
            <a:r>
              <a:rPr lang="en-US" dirty="0" smtClean="0"/>
              <a:t> method</a:t>
            </a:r>
          </a:p>
          <a:p>
            <a:pPr lvl="1" eaLnBrk="1" hangingPunct="1">
              <a:defRPr/>
            </a:pPr>
            <a:r>
              <a:rPr lang="en-US" dirty="0" smtClean="0"/>
              <a:t>Drag selected text to a new location using the mouse</a:t>
            </a:r>
          </a:p>
          <a:p>
            <a:pPr lvl="1" eaLnBrk="1" hangingPunct="1">
              <a:defRPr/>
            </a:pPr>
            <a:r>
              <a:rPr lang="en-US" dirty="0" smtClean="0"/>
              <a:t>Text that is dragged is not placed on the Clipboard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A2C95D-7C2E-471B-88CC-404DD0EC021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03325" y="735013"/>
            <a:ext cx="7072313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Shortcut Keys for Editing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4657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Use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keyboard shortcuts</a:t>
            </a:r>
            <a:r>
              <a:rPr lang="en-US" sz="2800" dirty="0" smtClean="0"/>
              <a:t> as a quick way to perform a command</a:t>
            </a:r>
          </a:p>
          <a:p>
            <a:pPr lvl="1" eaLnBrk="1" hangingPunct="1">
              <a:defRPr/>
            </a:pPr>
            <a:r>
              <a:rPr lang="en-US" sz="2400" dirty="0" smtClean="0"/>
              <a:t>[Ctrl][X] to cut text</a:t>
            </a:r>
          </a:p>
          <a:p>
            <a:pPr lvl="1" eaLnBrk="1" hangingPunct="1">
              <a:defRPr/>
            </a:pPr>
            <a:r>
              <a:rPr lang="en-US" sz="2400" dirty="0" smtClean="0"/>
              <a:t>[Ctrl][C] to copy text</a:t>
            </a:r>
          </a:p>
          <a:p>
            <a:pPr lvl="1" eaLnBrk="1" hangingPunct="1">
              <a:defRPr/>
            </a:pPr>
            <a:r>
              <a:rPr lang="en-US" sz="2400" dirty="0" smtClean="0"/>
              <a:t>[Ctrl][V] to paste text</a:t>
            </a:r>
          </a:p>
          <a:p>
            <a:pPr lvl="1" eaLnBrk="1" hangingPunct="1">
              <a:defRPr/>
            </a:pPr>
            <a:r>
              <a:rPr lang="en-US" sz="2400" dirty="0" smtClean="0"/>
              <a:t>[Ctrl][A] to select all the text in a document </a:t>
            </a:r>
          </a:p>
          <a:p>
            <a:pPr lvl="1" eaLnBrk="1" hangingPunct="1">
              <a:defRPr/>
            </a:pPr>
            <a:r>
              <a:rPr lang="en-US" sz="2400" dirty="0" smtClean="0"/>
              <a:t>[Ctrl][S] to save a document</a:t>
            </a:r>
          </a:p>
          <a:p>
            <a:pPr eaLnBrk="1" hangingPunct="1">
              <a:defRPr/>
            </a:pPr>
            <a:r>
              <a:rPr lang="en-US" sz="2800" dirty="0" smtClean="0"/>
              <a:t>The keyboard shortcut for a command appears in the ScreenTip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BB2FE1-80A3-4299-8DE6-F59DCE8F5B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Copying and Pasting Text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466850"/>
            <a:ext cx="7399337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Copied text is not removed from the document</a:t>
            </a:r>
          </a:p>
          <a:p>
            <a:pPr lvl="1" eaLnBrk="1" hangingPunct="1">
              <a:defRPr/>
            </a:pPr>
            <a:r>
              <a:rPr lang="en-US" dirty="0" smtClean="0"/>
              <a:t>A copy of copied text is placed on the Clipboard</a:t>
            </a:r>
          </a:p>
          <a:p>
            <a:pPr lvl="1" eaLnBrk="1" hangingPunct="1">
              <a:defRPr/>
            </a:pPr>
            <a:r>
              <a:rPr lang="en-US" dirty="0" smtClean="0"/>
              <a:t>Use the Copy button in the Clipboard group on the Home tab or the keyboard shortcut [Ctrl][C]</a:t>
            </a:r>
          </a:p>
          <a:p>
            <a:pPr lvl="1" eaLnBrk="1" hangingPunct="1">
              <a:defRPr/>
            </a:pPr>
            <a:r>
              <a:rPr lang="en-US" dirty="0" smtClean="0"/>
              <a:t>Copy selected text by pressing [Ctrl] as you drag it to another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9D065A-ADC6-4EB4-B93D-E01F754575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Office Clipboard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4657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Clipboard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Stores up to 24 items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Stores text and graphics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Items can be cut or copied from any Office 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Items on the Office Clipboard can be viewed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The last item collected is stored on both the Office Clipboard and the system Clipboard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30723" name="Picture 10" descr="Figure B-5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17526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3448EE-3EA4-4A1A-B84C-5FA9AC033C9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Using the Office Clipboard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138" y="1682750"/>
            <a:ext cx="3560762" cy="4657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Office Clipboard appears in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Clipboard task pane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Can be set to open automatically after two consecutive cut or copy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Display manually by clicking the launcher in the Clipboard group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30727" name="AutoShape 4"/>
          <p:cNvSpPr>
            <a:spLocks/>
          </p:cNvSpPr>
          <p:nvPr/>
        </p:nvSpPr>
        <p:spPr bwMode="auto">
          <a:xfrm>
            <a:off x="6858000" y="2743200"/>
            <a:ext cx="1414463" cy="652463"/>
          </a:xfrm>
          <a:prstGeom prst="borderCallout1">
            <a:avLst>
              <a:gd name="adj1" fmla="val 46440"/>
              <a:gd name="adj2" fmla="val -1282"/>
              <a:gd name="adj3" fmla="val -16236"/>
              <a:gd name="adj4" fmla="val -4702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Stored items</a:t>
            </a:r>
          </a:p>
        </p:txBody>
      </p:sp>
      <p:sp>
        <p:nvSpPr>
          <p:cNvPr id="30728" name="AutoShape 5"/>
          <p:cNvSpPr>
            <a:spLocks/>
          </p:cNvSpPr>
          <p:nvPr/>
        </p:nvSpPr>
        <p:spPr bwMode="auto">
          <a:xfrm>
            <a:off x="6781800" y="1219200"/>
            <a:ext cx="2209800" cy="914400"/>
          </a:xfrm>
          <a:prstGeom prst="borderCallout1">
            <a:avLst>
              <a:gd name="adj1" fmla="val 806"/>
              <a:gd name="adj2" fmla="val -338"/>
              <a:gd name="adj3" fmla="val -13028"/>
              <a:gd name="adj4" fmla="val -2494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Click to resize or move the Clipboard task pane</a:t>
            </a:r>
          </a:p>
        </p:txBody>
      </p:sp>
      <p:sp>
        <p:nvSpPr>
          <p:cNvPr id="30729" name="AutoShape 7"/>
          <p:cNvSpPr>
            <a:spLocks/>
          </p:cNvSpPr>
          <p:nvPr/>
        </p:nvSpPr>
        <p:spPr bwMode="auto">
          <a:xfrm>
            <a:off x="6858000" y="3886200"/>
            <a:ext cx="2057400" cy="1066800"/>
          </a:xfrm>
          <a:prstGeom prst="borderCallout1">
            <a:avLst>
              <a:gd name="adj1" fmla="val 47745"/>
              <a:gd name="adj2" fmla="val 769"/>
              <a:gd name="adj3" fmla="val -110116"/>
              <a:gd name="adj4" fmla="val -9397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Icon indicates the item is collected from Word</a:t>
            </a:r>
          </a:p>
        </p:txBody>
      </p:sp>
      <p:sp>
        <p:nvSpPr>
          <p:cNvPr id="30730" name="AutoShape 7"/>
          <p:cNvSpPr>
            <a:spLocks/>
          </p:cNvSpPr>
          <p:nvPr/>
        </p:nvSpPr>
        <p:spPr bwMode="auto">
          <a:xfrm>
            <a:off x="6858000" y="5334000"/>
            <a:ext cx="1414463" cy="1287463"/>
          </a:xfrm>
          <a:prstGeom prst="borderCallout1">
            <a:avLst>
              <a:gd name="adj1" fmla="val 45324"/>
              <a:gd name="adj2" fmla="val -2310"/>
              <a:gd name="adj3" fmla="val 61704"/>
              <a:gd name="adj4" fmla="val -10833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Click to change display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7370EC-2869-494D-84F3-E9B149ECDEB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Finding and Replacing Text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506538"/>
            <a:ext cx="7399337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Find and Replace feature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 command</a:t>
            </a:r>
            <a:r>
              <a:rPr lang="en-US" dirty="0" smtClean="0"/>
              <a:t> to search for and replace all instances of a word or phrase in a document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Automatically find and replace all occurrences at once, 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Find and review each individual occurrence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command</a:t>
            </a:r>
            <a:r>
              <a:rPr lang="en-US" dirty="0" smtClean="0"/>
              <a:t> to locate and highlight every occurrence of a word or phrase in 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21DCCB-964A-453C-AD51-A69733CFB94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Word program window</a:t>
            </a:r>
          </a:p>
          <a:p>
            <a:pPr eaLnBrk="1" hangingPunct="1">
              <a:defRPr/>
            </a:pPr>
            <a:r>
              <a:rPr lang="en-US" dirty="0" smtClean="0"/>
              <a:t>Formatting Text</a:t>
            </a:r>
          </a:p>
          <a:p>
            <a:pPr eaLnBrk="1" hangingPunct="1">
              <a:defRPr/>
            </a:pPr>
            <a:r>
              <a:rPr lang="en-US" dirty="0" smtClean="0"/>
              <a:t>Cut, Copy, and Paste commands</a:t>
            </a:r>
          </a:p>
          <a:p>
            <a:pPr eaLnBrk="1" hangingPunct="1">
              <a:defRPr/>
            </a:pPr>
            <a:r>
              <a:rPr lang="en-US" dirty="0" smtClean="0"/>
              <a:t>Clipboard and Spell Checker</a:t>
            </a:r>
          </a:p>
          <a:p>
            <a:pPr eaLnBrk="1" hangingPunct="1">
              <a:defRPr/>
            </a:pPr>
            <a:r>
              <a:rPr lang="en-US" dirty="0" smtClean="0"/>
              <a:t>Document and Page Layouts </a:t>
            </a:r>
          </a:p>
          <a:p>
            <a:pPr eaLnBrk="1" hangingPunct="1">
              <a:defRPr/>
            </a:pPr>
            <a:r>
              <a:rPr lang="en-US" dirty="0" smtClean="0"/>
              <a:t>Headers and Footers</a:t>
            </a:r>
          </a:p>
          <a:p>
            <a:pPr eaLnBrk="1" hangingPunct="1">
              <a:defRPr/>
            </a:pPr>
            <a:r>
              <a:rPr lang="en-US" dirty="0" smtClean="0"/>
              <a:t>Inserting Symbols, Tables, and Clipart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143000" y="6515100"/>
            <a:ext cx="3408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99"/>
                </a:solidFill>
              </a:rPr>
              <a:t>Microsoft Office 2007 – Word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4C7CD5-D8D3-4684-9A24-31643AC0BD8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788" y="671513"/>
            <a:ext cx="688975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Spelling and Grammar Checker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6921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Flags possible mistakes and suggests corrections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Misspelled words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Grammar errors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You still need to proofread your documents carefully for errors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1144E6-918B-43F7-A70B-2C8B7714189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AutoCorrect</a:t>
            </a:r>
            <a:endParaRPr lang="en-US" sz="34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733550"/>
            <a:ext cx="7399337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Inserting text with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AutoCorrect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Create your own AutoCorrect entries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Words you type often, such as a name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Words you often misspell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To create an AutoCorrect entry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Open the AutoCorrect dialog box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To insert an AutoCorrect entry in a document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Type the text you want Word to correct followed by [Spacebar]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AE4128-736A-43C9-9295-1ECDDCD5FA8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0" name="Footer Placeholder 4"/>
          <p:cNvSpPr txBox="1">
            <a:spLocks noGrp="1"/>
          </p:cNvSpPr>
          <p:nvPr/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573962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</a:t>
            </a:r>
            <a:r>
              <a:rPr lang="en-US" dirty="0" smtClean="0"/>
              <a:t> is a complete set of characters with the same typeface or design</a:t>
            </a:r>
          </a:p>
          <a:p>
            <a:pPr lvl="1" eaLnBrk="1" hangingPunct="1">
              <a:defRPr/>
            </a:pPr>
            <a:r>
              <a:rPr lang="en-US" dirty="0" smtClean="0"/>
              <a:t>Arial, Times New Roman, Tahoma, and Calibri are examples of fonts</a:t>
            </a:r>
          </a:p>
          <a:p>
            <a:pPr eaLnBrk="1" hangingPunct="1">
              <a:defRPr/>
            </a:pPr>
            <a:r>
              <a:rPr lang="en-US" sz="2800" dirty="0" smtClean="0"/>
              <a:t>Each font has a specific design and feel</a:t>
            </a:r>
          </a:p>
          <a:p>
            <a:pPr eaLnBrk="1" hangingPunct="1">
              <a:defRPr/>
            </a:pPr>
            <a:r>
              <a:rPr lang="en-US" sz="2800" dirty="0" smtClean="0"/>
              <a:t>Set Font Size, Color, Style, and Effects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Font size is measured in points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r>
              <a:rPr lang="en-US" sz="2400" dirty="0" smtClean="0"/>
              <a:t> is 1/72 of an inch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F5BE3D-88C8-4BDF-BFFB-4AB235EED83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with Fonts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570038" y="1530350"/>
            <a:ext cx="73993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E40000"/>
              </a:buClr>
              <a:buSzPct val="80000"/>
              <a:buFont typeface="Wingdings 3" pitchFamily="18" charset="2"/>
              <a:buChar char=""/>
              <a:defRPr/>
            </a:pPr>
            <a:r>
              <a:rPr lang="en-US" sz="28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Serif fonts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have a small stroke, called a </a:t>
            </a:r>
            <a:r>
              <a:rPr lang="en-US" sz="28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serif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on the ends of characters, and are often used for body text: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Times New Roman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Garamond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Book Antiqua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Californian FB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E40000"/>
              </a:buClr>
              <a:buSzPct val="80000"/>
              <a:buFont typeface="Wingdings 3" pitchFamily="18" charset="2"/>
              <a:buChar char=""/>
              <a:defRPr/>
            </a:pPr>
            <a:r>
              <a:rPr lang="en-US" sz="28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Sans serif fonts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do not have a serif, and are often used for headings: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Arial Rounded MT Bold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Comic Sans MS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Demi" pitchFamily="34" charset="0"/>
              </a:rPr>
              <a:t>Franklin Gothic Demi</a:t>
            </a:r>
          </a:p>
          <a:p>
            <a:pPr marL="914400" lvl="1" indent="-287338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Papyrus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37F259-2908-4222-AD99-F038D89E09E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8" name="Footer Placeholder 4"/>
          <p:cNvSpPr txBox="1">
            <a:spLocks noGrp="1"/>
          </p:cNvSpPr>
          <p:nvPr/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722313"/>
            <a:ext cx="66548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Font Styles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984375"/>
            <a:ext cx="7399337" cy="4729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Make text darker and thicker by applying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bold</a:t>
            </a:r>
          </a:p>
          <a:p>
            <a:pPr lvl="1" eaLnBrk="1" hangingPunct="1">
              <a:defRPr/>
            </a:pPr>
            <a:r>
              <a:rPr lang="en-US" dirty="0" smtClean="0"/>
              <a:t>Click the Bold button to apply bold</a:t>
            </a:r>
          </a:p>
          <a:p>
            <a:pPr eaLnBrk="1" hangingPunct="1">
              <a:defRPr/>
            </a:pPr>
            <a:r>
              <a:rPr lang="en-US" dirty="0" smtClean="0"/>
              <a:t>Slant text by applying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italic </a:t>
            </a:r>
          </a:p>
          <a:p>
            <a:pPr lvl="1" eaLnBrk="1" hangingPunct="1">
              <a:defRPr/>
            </a:pPr>
            <a:r>
              <a:rPr lang="en-US" dirty="0" smtClean="0"/>
              <a:t>Click the Italic button to apply italic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Underline</a:t>
            </a:r>
            <a:r>
              <a:rPr lang="en-US" dirty="0" smtClean="0"/>
              <a:t> text for emphasis</a:t>
            </a:r>
          </a:p>
          <a:p>
            <a:pPr lvl="1" eaLnBrk="1" hangingPunct="1">
              <a:defRPr/>
            </a:pPr>
            <a:r>
              <a:rPr lang="en-US" dirty="0" smtClean="0"/>
              <a:t>Click the Underline list arrow, then select an underline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C Font d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09713"/>
            <a:ext cx="34861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4F1690-0E1C-4A49-87C9-D9C6AC31B0E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238" y="722313"/>
            <a:ext cx="66675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Font Effects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3338" y="1763713"/>
            <a:ext cx="4094162" cy="4576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 using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 dialog box</a:t>
            </a:r>
          </a:p>
          <a:p>
            <a:pPr lvl="2" eaLnBrk="1" hangingPunct="1">
              <a:defRPr/>
            </a:pPr>
            <a:r>
              <a:rPr lang="en-US" dirty="0" smtClean="0"/>
              <a:t>Superscript</a:t>
            </a:r>
          </a:p>
          <a:p>
            <a:pPr lvl="2" eaLnBrk="1" hangingPunct="1">
              <a:defRPr/>
            </a:pPr>
            <a:r>
              <a:rPr lang="en-US" dirty="0" smtClean="0"/>
              <a:t>Subscript</a:t>
            </a:r>
          </a:p>
          <a:p>
            <a:pPr lvl="2" eaLnBrk="1" hangingPunct="1">
              <a:defRPr/>
            </a:pPr>
            <a:r>
              <a:rPr lang="en-US" dirty="0" smtClean="0"/>
              <a:t>Shadow</a:t>
            </a:r>
          </a:p>
          <a:p>
            <a:pPr lvl="2" eaLnBrk="1" hangingPunct="1">
              <a:defRPr/>
            </a:pPr>
            <a:r>
              <a:rPr lang="en-US" dirty="0" smtClean="0"/>
              <a:t>Outline</a:t>
            </a:r>
          </a:p>
          <a:p>
            <a:pPr lvl="2" eaLnBrk="1" hangingPunct="1">
              <a:defRPr/>
            </a:pPr>
            <a:r>
              <a:rPr lang="en-US" dirty="0" smtClean="0"/>
              <a:t>Emboss</a:t>
            </a:r>
          </a:p>
          <a:p>
            <a:pPr lvl="2" eaLnBrk="1" hangingPunct="1">
              <a:defRPr/>
            </a:pPr>
            <a:r>
              <a:rPr lang="en-US" dirty="0" smtClean="0"/>
              <a:t>Engrave</a:t>
            </a:r>
          </a:p>
          <a:p>
            <a:pPr lvl="2" eaLnBrk="1" hangingPunct="1">
              <a:defRPr/>
            </a:pPr>
            <a:r>
              <a:rPr lang="en-US" dirty="0" smtClean="0"/>
              <a:t>Small caps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sp>
        <p:nvSpPr>
          <p:cNvPr id="37895" name="AutoShape 5"/>
          <p:cNvSpPr>
            <a:spLocks/>
          </p:cNvSpPr>
          <p:nvPr/>
        </p:nvSpPr>
        <p:spPr bwMode="auto">
          <a:xfrm>
            <a:off x="6172200" y="5943600"/>
            <a:ext cx="1668463" cy="630238"/>
          </a:xfrm>
          <a:prstGeom prst="borderCallout1">
            <a:avLst>
              <a:gd name="adj1" fmla="val -4898"/>
              <a:gd name="adj2" fmla="val 48500"/>
              <a:gd name="adj3" fmla="val -236273"/>
              <a:gd name="adj4" fmla="val 824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Choose font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38915" name="Picture 8" descr="WDFigC-6.tif"/>
          <p:cNvPicPr>
            <a:picLocks noChangeAspect="1"/>
          </p:cNvPicPr>
          <p:nvPr/>
        </p:nvPicPr>
        <p:blipFill>
          <a:blip r:embed="rId3" cstate="print"/>
          <a:srcRect l="9166" t="21111" r="8334" b="32222"/>
          <a:stretch>
            <a:fillRect/>
          </a:stretch>
        </p:blipFill>
        <p:spPr bwMode="auto">
          <a:xfrm>
            <a:off x="2286000" y="2286000"/>
            <a:ext cx="6645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A00D27-9176-470F-94B7-D2A7D30FDA8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722313"/>
            <a:ext cx="66929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Font Styles and Effects</a:t>
            </a:r>
          </a:p>
        </p:txBody>
      </p:sp>
      <p:sp>
        <p:nvSpPr>
          <p:cNvPr id="38918" name="AutoShape 5"/>
          <p:cNvSpPr>
            <a:spLocks/>
          </p:cNvSpPr>
          <p:nvPr/>
        </p:nvSpPr>
        <p:spPr bwMode="auto">
          <a:xfrm>
            <a:off x="1066800" y="2667000"/>
            <a:ext cx="1592263" cy="1524000"/>
          </a:xfrm>
          <a:prstGeom prst="borderCallout1">
            <a:avLst>
              <a:gd name="adj1" fmla="val 48611"/>
              <a:gd name="adj2" fmla="val 101139"/>
              <a:gd name="adj3" fmla="val 84620"/>
              <a:gd name="adj4" fmla="val 13301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48 point, red, shadow effect, 80% character scale</a:t>
            </a:r>
          </a:p>
        </p:txBody>
      </p:sp>
      <p:sp>
        <p:nvSpPr>
          <p:cNvPr id="38919" name="AutoShape 6"/>
          <p:cNvSpPr>
            <a:spLocks/>
          </p:cNvSpPr>
          <p:nvPr/>
        </p:nvSpPr>
        <p:spPr bwMode="auto">
          <a:xfrm>
            <a:off x="1447800" y="5334000"/>
            <a:ext cx="1579563" cy="365125"/>
          </a:xfrm>
          <a:prstGeom prst="borderCallout1">
            <a:avLst>
              <a:gd name="adj1" fmla="val -8444"/>
              <a:gd name="adj2" fmla="val 50611"/>
              <a:gd name="adj3" fmla="val -166708"/>
              <a:gd name="adj4" fmla="val 10222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Italic</a:t>
            </a:r>
          </a:p>
        </p:txBody>
      </p:sp>
      <p:sp>
        <p:nvSpPr>
          <p:cNvPr id="38920" name="AutoShape 7"/>
          <p:cNvSpPr>
            <a:spLocks/>
          </p:cNvSpPr>
          <p:nvPr/>
        </p:nvSpPr>
        <p:spPr bwMode="auto">
          <a:xfrm>
            <a:off x="5486400" y="5638800"/>
            <a:ext cx="1566863" cy="365125"/>
          </a:xfrm>
          <a:prstGeom prst="borderCallout1">
            <a:avLst>
              <a:gd name="adj1" fmla="val -12421"/>
              <a:gd name="adj2" fmla="val 50208"/>
              <a:gd name="adj3" fmla="val -240065"/>
              <a:gd name="adj4" fmla="val 1910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Bold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4FD853-B6E4-4536-B777-6B470AA62A53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9940" name="Picture 10" descr="j0197564[1]"/>
          <p:cNvPicPr>
            <a:picLocks noChangeAspect="1" noChangeArrowheads="1"/>
          </p:cNvPicPr>
          <p:nvPr/>
        </p:nvPicPr>
        <p:blipFill>
          <a:blip r:embed="rId3" cstate="print">
            <a:lum bright="22000" contrast="-46000"/>
            <a:grayscl/>
          </a:blip>
          <a:srcRect/>
          <a:stretch>
            <a:fillRect/>
          </a:stretch>
        </p:blipFill>
        <p:spPr bwMode="auto">
          <a:xfrm>
            <a:off x="7924800" y="5562600"/>
            <a:ext cx="1012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9538" y="1746250"/>
            <a:ext cx="7154862" cy="473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 Painter</a:t>
            </a:r>
            <a:r>
              <a:rPr lang="en-US" dirty="0" smtClean="0"/>
              <a:t> allows you to copy the format setting applied to selected text to other text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Use to copy multiple format settings or individual ones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Click the Format Painter button once to apply the format settings to one item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Double-click the Format Painter button to activate the Format Painter and apply settings to multiple items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 Painter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66ABAD-749B-4EB2-AAAC-F1355BDEB99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698500"/>
            <a:ext cx="68961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Line and Paragraph Spacing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847850"/>
            <a:ext cx="7399337" cy="4492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Adding white space to a document can make it easier to read</a:t>
            </a:r>
          </a:p>
          <a:p>
            <a:pPr lvl="1" eaLnBrk="1" hangingPunct="1">
              <a:defRPr/>
            </a:pPr>
            <a:r>
              <a:rPr lang="en-US" dirty="0" smtClean="0"/>
              <a:t>Increase space between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lines</a:t>
            </a:r>
            <a:r>
              <a:rPr lang="en-US" dirty="0" smtClean="0"/>
              <a:t> using the Line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Spacing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list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arrow </a:t>
            </a:r>
          </a:p>
          <a:p>
            <a:pPr lvl="1" eaLnBrk="1" hangingPunct="1">
              <a:defRPr/>
            </a:pPr>
            <a:r>
              <a:rPr lang="en-US" dirty="0" smtClean="0"/>
              <a:t>Increase space between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paragraphs</a:t>
            </a:r>
            <a:r>
              <a:rPr lang="en-US" dirty="0" smtClean="0"/>
              <a:t> using the Before and After text boxes in the Paragraph group on the Page Layout tab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7705A-9FD0-4494-B800-C7613FAC0EE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Aligning Paragraphs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Paragraphs are aligned relative to the left and right margins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Left-aligned </a:t>
            </a:r>
            <a:r>
              <a:rPr lang="en-US" dirty="0" smtClean="0"/>
              <a:t>text is flush with the left margin and has a ragged right edge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Right-aligned</a:t>
            </a:r>
            <a:r>
              <a:rPr lang="en-US" dirty="0" smtClean="0"/>
              <a:t> text is flush with the right margin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Centered</a:t>
            </a:r>
            <a:r>
              <a:rPr lang="en-US" dirty="0" smtClean="0"/>
              <a:t> text is positioned evenly between the margins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Justified</a:t>
            </a:r>
            <a:r>
              <a:rPr lang="en-US" dirty="0" smtClean="0"/>
              <a:t> text is flush with both the left and right margins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58629F-0752-466D-96EA-90E73AD8122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5775"/>
            <a:ext cx="7750175" cy="458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Microsoft Word is a word processing program used to create: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Letters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Memos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Newsletters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Research papers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Web pages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Business cards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Resumes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Financial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Other types of documents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Microsoft Word Program</a:t>
            </a:r>
          </a:p>
        </p:txBody>
      </p:sp>
      <p:pic>
        <p:nvPicPr>
          <p:cNvPr id="15365" name="Picture 6" descr="Figure A-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219200" y="6491288"/>
            <a:ext cx="739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43011" name="Picture 11" descr="Figure C-10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5868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430DB6-3605-422E-BDC7-82307C18B3F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Aligning Examples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538" y="1682750"/>
            <a:ext cx="7437437" cy="75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Change paragraph alignment using the alignment buttons in the Paragraph group on the Home tab</a:t>
            </a:r>
          </a:p>
        </p:txBody>
      </p:sp>
      <p:sp>
        <p:nvSpPr>
          <p:cNvPr id="43015" name="AutoShape 5"/>
          <p:cNvSpPr>
            <a:spLocks/>
          </p:cNvSpPr>
          <p:nvPr/>
        </p:nvSpPr>
        <p:spPr bwMode="auto">
          <a:xfrm>
            <a:off x="7162800" y="3657600"/>
            <a:ext cx="1785938" cy="376238"/>
          </a:xfrm>
          <a:prstGeom prst="borderCallout1">
            <a:avLst>
              <a:gd name="adj1" fmla="val 45810"/>
              <a:gd name="adj2" fmla="val -1019"/>
              <a:gd name="adj3" fmla="val -37491"/>
              <a:gd name="adj4" fmla="val -11347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Centered</a:t>
            </a:r>
            <a:endParaRPr lang="en-US" b="1"/>
          </a:p>
        </p:txBody>
      </p:sp>
      <p:sp>
        <p:nvSpPr>
          <p:cNvPr id="43016" name="AutoShape 6"/>
          <p:cNvSpPr>
            <a:spLocks/>
          </p:cNvSpPr>
          <p:nvPr/>
        </p:nvSpPr>
        <p:spPr bwMode="auto">
          <a:xfrm>
            <a:off x="7162800" y="4419600"/>
            <a:ext cx="1774825" cy="377825"/>
          </a:xfrm>
          <a:prstGeom prst="borderCallout1">
            <a:avLst>
              <a:gd name="adj1" fmla="val 45616"/>
              <a:gd name="adj2" fmla="val -1838"/>
              <a:gd name="adj3" fmla="val 22931"/>
              <a:gd name="adj4" fmla="val -5419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Justified</a:t>
            </a:r>
            <a:endParaRPr lang="en-US" b="1"/>
          </a:p>
        </p:txBody>
      </p:sp>
      <p:sp>
        <p:nvSpPr>
          <p:cNvPr id="43017" name="AutoShape 7"/>
          <p:cNvSpPr>
            <a:spLocks/>
          </p:cNvSpPr>
          <p:nvPr/>
        </p:nvSpPr>
        <p:spPr bwMode="auto">
          <a:xfrm>
            <a:off x="7162800" y="2590800"/>
            <a:ext cx="1774825" cy="388938"/>
          </a:xfrm>
          <a:prstGeom prst="borderCallout1">
            <a:avLst>
              <a:gd name="adj1" fmla="val 44315"/>
              <a:gd name="adj2" fmla="val -1838"/>
              <a:gd name="adj3" fmla="val 134986"/>
              <a:gd name="adj4" fmla="val -5594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Right-aligned</a:t>
            </a:r>
            <a:endParaRPr lang="en-US" b="1"/>
          </a:p>
        </p:txBody>
      </p:sp>
      <p:sp>
        <p:nvSpPr>
          <p:cNvPr id="43018" name="AutoShape 8"/>
          <p:cNvSpPr>
            <a:spLocks/>
          </p:cNvSpPr>
          <p:nvPr/>
        </p:nvSpPr>
        <p:spPr bwMode="auto">
          <a:xfrm>
            <a:off x="7162800" y="5334000"/>
            <a:ext cx="1774825" cy="377825"/>
          </a:xfrm>
          <a:prstGeom prst="borderCallout1">
            <a:avLst>
              <a:gd name="adj1" fmla="val 45616"/>
              <a:gd name="adj2" fmla="val -1838"/>
              <a:gd name="adj3" fmla="val 26472"/>
              <a:gd name="adj4" fmla="val -18569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Left-aligned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 a document using themes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theme</a:t>
            </a:r>
            <a:r>
              <a:rPr lang="en-US" dirty="0" smtClean="0"/>
              <a:t> is a complete set of theme colors, fonts, and effects</a:t>
            </a:r>
          </a:p>
          <a:p>
            <a:pPr>
              <a:defRPr/>
            </a:pPr>
            <a:r>
              <a:rPr lang="en-US" dirty="0" smtClean="0"/>
              <a:t>Preview a theme before applying it</a:t>
            </a:r>
          </a:p>
          <a:p>
            <a:pPr>
              <a:defRPr/>
            </a:pPr>
            <a:r>
              <a:rPr lang="en-US" dirty="0" smtClean="0"/>
              <a:t>Click the Themes button in the Themes group on the Page Layout tab to select and apply a theme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AA3AFC-DB91-4B64-86DA-04B6A9CAB43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Tabs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99338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Tabs</a:t>
            </a:r>
            <a:r>
              <a:rPr lang="en-US" sz="2800" dirty="0" smtClean="0"/>
              <a:t> help you to align text vertically at a specific location on a page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 stop</a:t>
            </a:r>
            <a:r>
              <a:rPr lang="en-US" sz="2400" dirty="0" smtClean="0"/>
              <a:t> is a point on the horizontal ruler that identifies a text alignment location</a:t>
            </a:r>
          </a:p>
          <a:p>
            <a:pPr lvl="1" eaLnBrk="1" hangingPunct="1">
              <a:defRPr/>
            </a:pPr>
            <a:r>
              <a:rPr lang="en-US" sz="2400" dirty="0" smtClean="0"/>
              <a:t>By default, tab stops are located every ½ inch from the left margin</a:t>
            </a:r>
          </a:p>
          <a:p>
            <a:pPr lvl="1" eaLnBrk="1" hangingPunct="1">
              <a:defRPr/>
            </a:pPr>
            <a:r>
              <a:rPr lang="en-US" sz="2400" dirty="0" smtClean="0"/>
              <a:t>You can create custom tab stops </a:t>
            </a:r>
          </a:p>
          <a:p>
            <a:pPr lvl="1" eaLnBrk="1" hangingPunct="1">
              <a:defRPr/>
            </a:pPr>
            <a:r>
              <a:rPr lang="en-US" sz="2400" dirty="0" smtClean="0"/>
              <a:t>Text can be aligned to the left, right, or center of a tab stop, or aligned with a bar character or decimal point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 leader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 line that appears in front of tabbed text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46083" name="Picture 11" descr="Figure C-14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3200400"/>
            <a:ext cx="80057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6FB0AF-8B13-4D3B-9C11-A1EB682B333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Tabs Examples</a:t>
            </a:r>
          </a:p>
        </p:txBody>
      </p:sp>
      <p:sp>
        <p:nvSpPr>
          <p:cNvPr id="46086" name="AutoShape 5"/>
          <p:cNvSpPr>
            <a:spLocks/>
          </p:cNvSpPr>
          <p:nvPr/>
        </p:nvSpPr>
        <p:spPr bwMode="auto">
          <a:xfrm>
            <a:off x="2747963" y="5730875"/>
            <a:ext cx="1774825" cy="609600"/>
          </a:xfrm>
          <a:prstGeom prst="borderCallout1">
            <a:avLst>
              <a:gd name="adj1" fmla="val -12204"/>
              <a:gd name="adj2" fmla="val 47227"/>
              <a:gd name="adj3" fmla="val -207519"/>
              <a:gd name="adj4" fmla="val 36083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Tabbed text left-aligned</a:t>
            </a:r>
            <a:endParaRPr lang="en-US" b="1"/>
          </a:p>
        </p:txBody>
      </p:sp>
      <p:sp>
        <p:nvSpPr>
          <p:cNvPr id="46087" name="AutoShape 6"/>
          <p:cNvSpPr>
            <a:spLocks/>
          </p:cNvSpPr>
          <p:nvPr/>
        </p:nvSpPr>
        <p:spPr bwMode="auto">
          <a:xfrm>
            <a:off x="4213225" y="1679575"/>
            <a:ext cx="1774825" cy="385763"/>
          </a:xfrm>
          <a:prstGeom prst="borderCallout1">
            <a:avLst>
              <a:gd name="adj1" fmla="val 104880"/>
              <a:gd name="adj2" fmla="val 49681"/>
              <a:gd name="adj3" fmla="val 429218"/>
              <a:gd name="adj4" fmla="val -4327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Left tab stop</a:t>
            </a:r>
            <a:endParaRPr lang="en-US" b="1"/>
          </a:p>
        </p:txBody>
      </p:sp>
      <p:sp>
        <p:nvSpPr>
          <p:cNvPr id="46088" name="AutoShape 7"/>
          <p:cNvSpPr>
            <a:spLocks/>
          </p:cNvSpPr>
          <p:nvPr/>
        </p:nvSpPr>
        <p:spPr bwMode="auto">
          <a:xfrm>
            <a:off x="6505575" y="1666875"/>
            <a:ext cx="1774825" cy="385763"/>
          </a:xfrm>
          <a:prstGeom prst="borderCallout1">
            <a:avLst>
              <a:gd name="adj1" fmla="val 108644"/>
              <a:gd name="adj2" fmla="val 48866"/>
              <a:gd name="adj3" fmla="val 441213"/>
              <a:gd name="adj4" fmla="val 1295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Right tab stop</a:t>
            </a:r>
            <a:endParaRPr lang="en-US" b="1"/>
          </a:p>
        </p:txBody>
      </p:sp>
      <p:sp>
        <p:nvSpPr>
          <p:cNvPr id="46089" name="AutoShape 8"/>
          <p:cNvSpPr>
            <a:spLocks/>
          </p:cNvSpPr>
          <p:nvPr/>
        </p:nvSpPr>
        <p:spPr bwMode="auto">
          <a:xfrm>
            <a:off x="6743700" y="5697538"/>
            <a:ext cx="1604963" cy="642937"/>
          </a:xfrm>
          <a:prstGeom prst="borderCallout1">
            <a:avLst>
              <a:gd name="adj1" fmla="val -7056"/>
              <a:gd name="adj2" fmla="val 48606"/>
              <a:gd name="adj3" fmla="val -201588"/>
              <a:gd name="adj4" fmla="val -139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Tabbed text right-aligned</a:t>
            </a:r>
            <a:endParaRPr lang="en-US" b="1"/>
          </a:p>
        </p:txBody>
      </p:sp>
      <p:sp>
        <p:nvSpPr>
          <p:cNvPr id="46090" name="AutoShape 9"/>
          <p:cNvSpPr>
            <a:spLocks/>
          </p:cNvSpPr>
          <p:nvPr/>
        </p:nvSpPr>
        <p:spPr bwMode="auto">
          <a:xfrm>
            <a:off x="5221288" y="5726113"/>
            <a:ext cx="1038225" cy="614362"/>
          </a:xfrm>
          <a:prstGeom prst="borderCallout1">
            <a:avLst>
              <a:gd name="adj1" fmla="val -2657"/>
              <a:gd name="adj2" fmla="val 49981"/>
              <a:gd name="adj3" fmla="val -214880"/>
              <a:gd name="adj4" fmla="val -30625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Tab </a:t>
            </a:r>
          </a:p>
          <a:p>
            <a:pPr algn="ctr"/>
            <a:r>
              <a:rPr lang="en-US"/>
              <a:t>leader</a:t>
            </a:r>
            <a:endParaRPr lang="en-US" b="1"/>
          </a:p>
        </p:txBody>
      </p:sp>
      <p:sp>
        <p:nvSpPr>
          <p:cNvPr id="46091" name="AutoShape 12"/>
          <p:cNvSpPr>
            <a:spLocks/>
          </p:cNvSpPr>
          <p:nvPr/>
        </p:nvSpPr>
        <p:spPr bwMode="auto">
          <a:xfrm>
            <a:off x="1939925" y="1679575"/>
            <a:ext cx="1774825" cy="385763"/>
          </a:xfrm>
          <a:prstGeom prst="borderCallout1">
            <a:avLst>
              <a:gd name="adj1" fmla="val 29630"/>
              <a:gd name="adj2" fmla="val -4292"/>
              <a:gd name="adj3" fmla="val 426870"/>
              <a:gd name="adj4" fmla="val -4419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Tab indicator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000A09-4D7C-4746-AABB-6AC046A77CF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Indenting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Indenting</a:t>
            </a:r>
            <a:r>
              <a:rPr lang="en-US" sz="2800" dirty="0" smtClean="0"/>
              <a:t> a paragraph moves the edge of the paragraph in from the left or right margin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Indent the entire left or right edge of a paragraph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Indent just the first 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Indent all lines except the first 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Indent markers</a:t>
            </a:r>
            <a:r>
              <a:rPr lang="en-US" sz="2800" dirty="0" smtClean="0"/>
              <a:t> on the horizontal ruler identify the indent settings for the paragraph in which the insertion point is located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48131" name="Picture 11" descr="Figure C-15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663" y="2538413"/>
            <a:ext cx="612933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8BBA34-C393-4816-95F7-67C88F0956C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Indent Markers on Ruler</a:t>
            </a:r>
          </a:p>
        </p:txBody>
      </p:sp>
      <p:sp>
        <p:nvSpPr>
          <p:cNvPr id="48134" name="AutoShape 6"/>
          <p:cNvSpPr>
            <a:spLocks/>
          </p:cNvSpPr>
          <p:nvPr/>
        </p:nvSpPr>
        <p:spPr bwMode="auto">
          <a:xfrm>
            <a:off x="1193800" y="2147888"/>
            <a:ext cx="1774825" cy="609600"/>
          </a:xfrm>
          <a:prstGeom prst="borderCallout1">
            <a:avLst>
              <a:gd name="adj1" fmla="val 18750"/>
              <a:gd name="adj2" fmla="val 104292"/>
              <a:gd name="adj3" fmla="val 204394"/>
              <a:gd name="adj4" fmla="val 186083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First Line Indent marker</a:t>
            </a:r>
            <a:endParaRPr lang="en-US" b="1"/>
          </a:p>
        </p:txBody>
      </p:sp>
      <p:sp>
        <p:nvSpPr>
          <p:cNvPr id="48135" name="AutoShape 7"/>
          <p:cNvSpPr>
            <a:spLocks/>
          </p:cNvSpPr>
          <p:nvPr/>
        </p:nvSpPr>
        <p:spPr bwMode="auto">
          <a:xfrm>
            <a:off x="1087438" y="3314700"/>
            <a:ext cx="1774825" cy="609600"/>
          </a:xfrm>
          <a:prstGeom prst="borderCallout1">
            <a:avLst>
              <a:gd name="adj1" fmla="val 18750"/>
              <a:gd name="adj2" fmla="val 104292"/>
              <a:gd name="adj3" fmla="val 28870"/>
              <a:gd name="adj4" fmla="val 19288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Hanging Indent marker</a:t>
            </a:r>
            <a:endParaRPr lang="en-US" b="1"/>
          </a:p>
        </p:txBody>
      </p:sp>
      <p:sp>
        <p:nvSpPr>
          <p:cNvPr id="48136" name="AutoShape 8"/>
          <p:cNvSpPr>
            <a:spLocks/>
          </p:cNvSpPr>
          <p:nvPr/>
        </p:nvSpPr>
        <p:spPr bwMode="auto">
          <a:xfrm>
            <a:off x="1109663" y="4576763"/>
            <a:ext cx="1774825" cy="609600"/>
          </a:xfrm>
          <a:prstGeom prst="borderCallout1">
            <a:avLst>
              <a:gd name="adj1" fmla="val 18750"/>
              <a:gd name="adj2" fmla="val 104292"/>
              <a:gd name="adj3" fmla="val -169755"/>
              <a:gd name="adj4" fmla="val 19184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Left Indent marker</a:t>
            </a:r>
            <a:endParaRPr lang="en-US" b="1"/>
          </a:p>
        </p:txBody>
      </p:sp>
      <p:sp>
        <p:nvSpPr>
          <p:cNvPr id="48137" name="AutoShape 9"/>
          <p:cNvSpPr>
            <a:spLocks/>
          </p:cNvSpPr>
          <p:nvPr/>
        </p:nvSpPr>
        <p:spPr bwMode="auto">
          <a:xfrm>
            <a:off x="1082675" y="5721350"/>
            <a:ext cx="1784350" cy="647700"/>
          </a:xfrm>
          <a:prstGeom prst="borderCallout1">
            <a:avLst>
              <a:gd name="adj1" fmla="val 17648"/>
              <a:gd name="adj2" fmla="val 104269"/>
              <a:gd name="adj3" fmla="val -30741"/>
              <a:gd name="adj4" fmla="val 19294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Indented paragraph</a:t>
            </a:r>
            <a:endParaRPr lang="en-US" b="1"/>
          </a:p>
        </p:txBody>
      </p:sp>
      <p:sp>
        <p:nvSpPr>
          <p:cNvPr id="48138" name="AutoShape 11"/>
          <p:cNvSpPr>
            <a:spLocks/>
          </p:cNvSpPr>
          <p:nvPr/>
        </p:nvSpPr>
        <p:spPr bwMode="auto">
          <a:xfrm>
            <a:off x="6781800" y="6019800"/>
            <a:ext cx="1774825" cy="609600"/>
          </a:xfrm>
          <a:prstGeom prst="borderCallout1">
            <a:avLst>
              <a:gd name="adj1" fmla="val 838"/>
              <a:gd name="adj2" fmla="val 98907"/>
              <a:gd name="adj3" fmla="val -415773"/>
              <a:gd name="adj4" fmla="val 6627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Right Indent marker</a:t>
            </a:r>
            <a:endParaRPr lang="en-US" b="1"/>
          </a:p>
        </p:txBody>
      </p:sp>
      <p:sp>
        <p:nvSpPr>
          <p:cNvPr id="48139" name="AutoShape 13"/>
          <p:cNvSpPr>
            <a:spLocks/>
          </p:cNvSpPr>
          <p:nvPr/>
        </p:nvSpPr>
        <p:spPr bwMode="auto">
          <a:xfrm>
            <a:off x="4686300" y="1885950"/>
            <a:ext cx="1774825" cy="387350"/>
          </a:xfrm>
          <a:prstGeom prst="borderCallout1">
            <a:avLst>
              <a:gd name="adj1" fmla="val 96958"/>
              <a:gd name="adj2" fmla="val 47866"/>
              <a:gd name="adj3" fmla="val 263347"/>
              <a:gd name="adj4" fmla="val 66125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Indent buttons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D2651-226B-4BAC-A398-5464156135B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Bullets and Numbering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Formatting paragraphs with bullets and numbering can help to organize ideas in a document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bullet</a:t>
            </a:r>
            <a:r>
              <a:rPr lang="en-US" dirty="0" smtClean="0"/>
              <a:t> is a character, often a small circle, that appears before the items in a list to add emphasis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Numbering</a:t>
            </a:r>
            <a:r>
              <a:rPr lang="en-US" dirty="0" smtClean="0"/>
              <a:t> the items in a list helps to illustrate sequence and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11B714-7330-4052-A7DF-4FBAAA7F33E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/>
              <a:t>Adding Bullets and Numbering 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9338" cy="91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Use the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Bullets </a:t>
            </a:r>
            <a:r>
              <a:rPr lang="en-US" sz="2800" dirty="0" smtClean="0"/>
              <a:t>or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Numbering list arrows </a:t>
            </a:r>
            <a:r>
              <a:rPr lang="en-US" sz="2800" dirty="0" smtClean="0"/>
              <a:t>to apply, change, or customize bullet and numbering styles</a:t>
            </a:r>
          </a:p>
        </p:txBody>
      </p:sp>
      <p:pic>
        <p:nvPicPr>
          <p:cNvPr id="50182" name="Picture 11" descr="C Numbering Library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64770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FA84D6-1C7D-43CF-B80F-FD5FF1F4D2E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Creating Outlines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 create a hierarchical structure in a list, apply an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 numbering style</a:t>
            </a:r>
          </a:p>
          <a:p>
            <a:pPr eaLnBrk="1" hangingPunct="1">
              <a:defRPr/>
            </a:pPr>
            <a:r>
              <a:rPr lang="en-US" dirty="0" smtClean="0"/>
              <a:t>Click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Multilevel List list arrow </a:t>
            </a:r>
            <a:r>
              <a:rPr lang="en-US" dirty="0" smtClean="0"/>
              <a:t>to select and apply a multilevel list style</a:t>
            </a:r>
          </a:p>
          <a:p>
            <a:pPr eaLnBrk="1" hangingPunct="1">
              <a:defRPr/>
            </a:pPr>
            <a:r>
              <a:rPr lang="en-US" dirty="0" smtClean="0"/>
              <a:t>Format an existing list</a:t>
            </a:r>
          </a:p>
          <a:p>
            <a:pPr lvl="1" eaLnBrk="1" hangingPunct="1">
              <a:defRPr/>
            </a:pPr>
            <a:r>
              <a:rPr lang="en-US" dirty="0" smtClean="0"/>
              <a:t>Demote items using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Indent button</a:t>
            </a:r>
          </a:p>
          <a:p>
            <a:pPr lvl="1" eaLnBrk="1" hangingPunct="1">
              <a:defRPr/>
            </a:pPr>
            <a:r>
              <a:rPr lang="en-US" dirty="0" smtClean="0"/>
              <a:t>Promote items using the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 Indent 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6D5DFA-C8BF-4C04-A2EE-A5392E811EB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Borders and Shading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Adding borders and shading to text can help to enhance the information in a document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border</a:t>
            </a:r>
            <a:r>
              <a:rPr lang="en-US" sz="2400" dirty="0" smtClean="0"/>
              <a:t> is a line added above, below, to the side of, or around words or paragraphs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Shading</a:t>
            </a:r>
            <a:r>
              <a:rPr lang="en-US" sz="2400" dirty="0" smtClean="0"/>
              <a:t> is a color or pattern that is added behind words or paragraphs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dirty="0" smtClean="0"/>
              <a:t>Use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Border button </a:t>
            </a:r>
            <a:r>
              <a:rPr lang="en-US" sz="2400" dirty="0" smtClean="0"/>
              <a:t>or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Shading button </a:t>
            </a:r>
            <a:r>
              <a:rPr lang="en-US" sz="2400" dirty="0" smtClean="0"/>
              <a:t>in the Paragraph group on the Home tab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F554E0-33B1-4BB0-8A46-B0FCFFF3B13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Word Processing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00200"/>
            <a:ext cx="7399337" cy="4740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word processing program</a:t>
            </a:r>
            <a:r>
              <a:rPr lang="en-US" sz="2800" dirty="0" smtClean="0"/>
              <a:t> is software that allows you to enter, edit, and format text and graphics</a:t>
            </a:r>
          </a:p>
          <a:p>
            <a:pPr eaLnBrk="1" hangingPunct="1">
              <a:defRPr/>
            </a:pPr>
            <a:r>
              <a:rPr lang="en-US" sz="2800" dirty="0" smtClean="0"/>
              <a:t>The files you create using Word are called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documents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1430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pic>
        <p:nvPicPr>
          <p:cNvPr id="53251" name="Picture 7" descr="Figure C-2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2362200"/>
            <a:ext cx="80629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D036EA-B10C-4CA1-A1A3-DD284391789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Borders and Shading Example</a:t>
            </a:r>
          </a:p>
        </p:txBody>
      </p:sp>
      <p:sp>
        <p:nvSpPr>
          <p:cNvPr id="53254" name="AutoShape 5"/>
          <p:cNvSpPr>
            <a:spLocks/>
          </p:cNvSpPr>
          <p:nvPr/>
        </p:nvSpPr>
        <p:spPr bwMode="auto">
          <a:xfrm>
            <a:off x="6477000" y="5029200"/>
            <a:ext cx="1423988" cy="388938"/>
          </a:xfrm>
          <a:prstGeom prst="borderCallout1">
            <a:avLst>
              <a:gd name="adj1" fmla="val -12718"/>
              <a:gd name="adj2" fmla="val 50722"/>
              <a:gd name="adj3" fmla="val -210000"/>
              <a:gd name="adj4" fmla="val 1887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Border</a:t>
            </a:r>
            <a:endParaRPr lang="en-US" b="1"/>
          </a:p>
        </p:txBody>
      </p:sp>
      <p:sp>
        <p:nvSpPr>
          <p:cNvPr id="53255" name="AutoShape 6"/>
          <p:cNvSpPr>
            <a:spLocks/>
          </p:cNvSpPr>
          <p:nvPr/>
        </p:nvSpPr>
        <p:spPr bwMode="auto">
          <a:xfrm>
            <a:off x="1828800" y="5029200"/>
            <a:ext cx="1444625" cy="388938"/>
          </a:xfrm>
          <a:prstGeom prst="borderCallout1">
            <a:avLst>
              <a:gd name="adj1" fmla="val -2190"/>
              <a:gd name="adj2" fmla="val 50477"/>
              <a:gd name="adj3" fmla="val -266769"/>
              <a:gd name="adj4" fmla="val 10000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Shading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Footnotes and Endnotes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Footnotes and endnotes provide additional information</a:t>
            </a:r>
          </a:p>
          <a:p>
            <a:pPr>
              <a:defRPr/>
            </a:pPr>
            <a:r>
              <a:rPr lang="en-US" dirty="0" smtClean="0"/>
              <a:t>They consist of two parts</a:t>
            </a:r>
          </a:p>
          <a:p>
            <a:pPr lvl="1">
              <a:defRPr/>
            </a:pPr>
            <a:r>
              <a:rPr lang="en-US" dirty="0" smtClean="0"/>
              <a:t>Note reference mark</a:t>
            </a:r>
          </a:p>
          <a:p>
            <a:pPr lvl="1">
              <a:defRPr/>
            </a:pPr>
            <a:r>
              <a:rPr lang="en-US" dirty="0" smtClean="0"/>
              <a:t>Corresponding footnote or endnote</a:t>
            </a:r>
          </a:p>
          <a:p>
            <a:pPr>
              <a:defRPr/>
            </a:pPr>
            <a:r>
              <a:rPr lang="en-US" dirty="0" smtClean="0"/>
              <a:t>Footnotes appear at the bottom of page</a:t>
            </a:r>
          </a:p>
          <a:p>
            <a:pPr>
              <a:defRPr/>
            </a:pPr>
            <a:r>
              <a:rPr lang="en-US" dirty="0" smtClean="0"/>
              <a:t>Endnotes appear at the end of the document.</a:t>
            </a:r>
            <a:endParaRPr lang="en-US" dirty="0"/>
          </a:p>
        </p:txBody>
      </p:sp>
      <p:sp>
        <p:nvSpPr>
          <p:cNvPr id="54277" name="Footer Placeholder 3"/>
          <p:cNvSpPr txBox="1">
            <a:spLocks noGrp="1"/>
          </p:cNvSpPr>
          <p:nvPr/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7573962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Footnotes and Endnotes Example </a:t>
            </a:r>
          </a:p>
        </p:txBody>
      </p:sp>
      <p:sp>
        <p:nvSpPr>
          <p:cNvPr id="55300" name="Footer Placeholder 3"/>
          <p:cNvSpPr txBox="1">
            <a:spLocks noGrp="1"/>
          </p:cNvSpPr>
          <p:nvPr/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000099"/>
                </a:solidFill>
                <a:latin typeface="Times New Roman" pitchFamily="18" charset="0"/>
              </a:rPr>
              <a:t>Microsoft Office 2007 - Word 2007</a:t>
            </a:r>
          </a:p>
        </p:txBody>
      </p:sp>
      <p:pic>
        <p:nvPicPr>
          <p:cNvPr id="55301" name="Picture 4" descr="Figure C-24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76739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AutoShape 6"/>
          <p:cNvSpPr>
            <a:spLocks/>
          </p:cNvSpPr>
          <p:nvPr/>
        </p:nvSpPr>
        <p:spPr bwMode="auto">
          <a:xfrm>
            <a:off x="990600" y="4953000"/>
            <a:ext cx="1444625" cy="609600"/>
          </a:xfrm>
          <a:prstGeom prst="borderCallout1">
            <a:avLst>
              <a:gd name="adj1" fmla="val -2190"/>
              <a:gd name="adj2" fmla="val 50477"/>
              <a:gd name="adj3" fmla="val -122037"/>
              <a:gd name="adj4" fmla="val 11418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Footnote text</a:t>
            </a:r>
          </a:p>
        </p:txBody>
      </p:sp>
      <p:sp>
        <p:nvSpPr>
          <p:cNvPr id="55303" name="AutoShape 6"/>
          <p:cNvSpPr>
            <a:spLocks/>
          </p:cNvSpPr>
          <p:nvPr/>
        </p:nvSpPr>
        <p:spPr bwMode="auto">
          <a:xfrm>
            <a:off x="990600" y="2667000"/>
            <a:ext cx="1444625" cy="617538"/>
          </a:xfrm>
          <a:prstGeom prst="borderCallout1">
            <a:avLst>
              <a:gd name="adj1" fmla="val 103079"/>
              <a:gd name="adj2" fmla="val 46699"/>
              <a:gd name="adj3" fmla="val 196519"/>
              <a:gd name="adj4" fmla="val 10756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Separator line</a:t>
            </a:r>
            <a:endParaRPr lang="en-US" b="1"/>
          </a:p>
        </p:txBody>
      </p:sp>
      <p:sp>
        <p:nvSpPr>
          <p:cNvPr id="55304" name="AutoShape 6"/>
          <p:cNvSpPr>
            <a:spLocks/>
          </p:cNvSpPr>
          <p:nvPr/>
        </p:nvSpPr>
        <p:spPr bwMode="auto">
          <a:xfrm>
            <a:off x="6553200" y="4953000"/>
            <a:ext cx="1901825" cy="609600"/>
          </a:xfrm>
          <a:prstGeom prst="borderCallout1">
            <a:avLst>
              <a:gd name="adj1" fmla="val -2190"/>
              <a:gd name="adj2" fmla="val 50477"/>
              <a:gd name="adj3" fmla="val -287375"/>
              <a:gd name="adj4" fmla="val 2026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Note reference 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159807-C34A-4D34-810E-E226B02987B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Document Margins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399338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Document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margins</a:t>
            </a:r>
            <a:r>
              <a:rPr lang="en-US" sz="2800" dirty="0" smtClean="0"/>
              <a:t> are the blank areas between the edge of the text and the edge of the page</a:t>
            </a:r>
          </a:p>
          <a:p>
            <a:pPr eaLnBrk="1" hangingPunct="1">
              <a:defRPr/>
            </a:pPr>
            <a:r>
              <a:rPr lang="en-US" sz="2800" dirty="0" smtClean="0"/>
              <a:t>To adjust a document’s margins:</a:t>
            </a:r>
          </a:p>
          <a:p>
            <a:pPr lvl="1" eaLnBrk="1" hangingPunct="1">
              <a:defRPr/>
            </a:pPr>
            <a:r>
              <a:rPr lang="en-US" sz="2400" dirty="0" smtClean="0"/>
              <a:t>Click the Margins button in the Page Setup group on the Page Layout tab, then click Custom Margins </a:t>
            </a:r>
          </a:p>
          <a:p>
            <a:pPr lvl="2" eaLnBrk="1" hangingPunct="1">
              <a:defRPr/>
            </a:pPr>
            <a:r>
              <a:rPr lang="en-US" sz="2000" dirty="0" smtClean="0"/>
              <a:t>Change margin settings on the Margins tab in the Page Setup dialog box</a:t>
            </a:r>
          </a:p>
          <a:p>
            <a:pPr lvl="1" eaLnBrk="1" hangingPunct="1">
              <a:defRPr/>
            </a:pPr>
            <a:r>
              <a:rPr lang="en-US" sz="2400" dirty="0" smtClean="0"/>
              <a:t>Drag a margin indicator on a ruler to a new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 descr="WDFigD-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7033A6-C93A-4BDB-8078-757AB1B6DA9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/>
              <a:t>Setting Document Margins </a:t>
            </a:r>
          </a:p>
        </p:txBody>
      </p:sp>
      <p:sp>
        <p:nvSpPr>
          <p:cNvPr id="57350" name="AutoShape 5"/>
          <p:cNvSpPr>
            <a:spLocks/>
          </p:cNvSpPr>
          <p:nvPr/>
        </p:nvSpPr>
        <p:spPr bwMode="auto">
          <a:xfrm>
            <a:off x="1374775" y="3059113"/>
            <a:ext cx="1593850" cy="920750"/>
          </a:xfrm>
          <a:prstGeom prst="borderCallout1">
            <a:avLst>
              <a:gd name="adj1" fmla="val 12412"/>
              <a:gd name="adj2" fmla="val 104782"/>
              <a:gd name="adj3" fmla="val 60000"/>
              <a:gd name="adj4" fmla="val 12778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Ruler shows location of top margin </a:t>
            </a:r>
          </a:p>
        </p:txBody>
      </p:sp>
      <p:sp>
        <p:nvSpPr>
          <p:cNvPr id="57351" name="AutoShape 6"/>
          <p:cNvSpPr>
            <a:spLocks/>
          </p:cNvSpPr>
          <p:nvPr/>
        </p:nvSpPr>
        <p:spPr bwMode="auto">
          <a:xfrm>
            <a:off x="3319463" y="1681163"/>
            <a:ext cx="1465262" cy="388937"/>
          </a:xfrm>
          <a:prstGeom prst="borderCallout1">
            <a:avLst>
              <a:gd name="adj1" fmla="val 29389"/>
              <a:gd name="adj2" fmla="val 105199"/>
              <a:gd name="adj3" fmla="val 453236"/>
              <a:gd name="adj4" fmla="val 13469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Top margin</a:t>
            </a:r>
          </a:p>
        </p:txBody>
      </p:sp>
      <p:sp>
        <p:nvSpPr>
          <p:cNvPr id="57352" name="AutoShape 7"/>
          <p:cNvSpPr>
            <a:spLocks/>
          </p:cNvSpPr>
          <p:nvPr/>
        </p:nvSpPr>
        <p:spPr bwMode="auto">
          <a:xfrm>
            <a:off x="1376363" y="4618038"/>
            <a:ext cx="1592262" cy="909637"/>
          </a:xfrm>
          <a:prstGeom prst="borderCallout1">
            <a:avLst>
              <a:gd name="adj1" fmla="val 12565"/>
              <a:gd name="adj2" fmla="val 104787"/>
              <a:gd name="adj3" fmla="val -165569"/>
              <a:gd name="adj4" fmla="val 18106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Ruler shows location of left margin</a:t>
            </a:r>
          </a:p>
        </p:txBody>
      </p:sp>
      <p:sp>
        <p:nvSpPr>
          <p:cNvPr id="57353" name="AutoShape 9"/>
          <p:cNvSpPr>
            <a:spLocks/>
          </p:cNvSpPr>
          <p:nvPr/>
        </p:nvSpPr>
        <p:spPr bwMode="auto">
          <a:xfrm>
            <a:off x="6553200" y="1752600"/>
            <a:ext cx="1643063" cy="388938"/>
          </a:xfrm>
          <a:prstGeom prst="borderCallout1">
            <a:avLst>
              <a:gd name="adj1" fmla="val 29389"/>
              <a:gd name="adj2" fmla="val 104639"/>
              <a:gd name="adj3" fmla="val 707000"/>
              <a:gd name="adj4" fmla="val 8953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Right margin</a:t>
            </a:r>
          </a:p>
        </p:txBody>
      </p:sp>
      <p:sp>
        <p:nvSpPr>
          <p:cNvPr id="57354" name="AutoShape 10"/>
          <p:cNvSpPr>
            <a:spLocks/>
          </p:cNvSpPr>
          <p:nvPr/>
        </p:nvSpPr>
        <p:spPr bwMode="auto">
          <a:xfrm>
            <a:off x="1376363" y="5964238"/>
            <a:ext cx="1592262" cy="376237"/>
          </a:xfrm>
          <a:prstGeom prst="borderCallout1">
            <a:avLst>
              <a:gd name="adj1" fmla="val 30380"/>
              <a:gd name="adj2" fmla="val 104787"/>
              <a:gd name="adj3" fmla="val -232009"/>
              <a:gd name="adj4" fmla="val 16785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Left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F3240E-1548-4BD3-89D7-C666F2351D3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Page Orientation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8" y="1803400"/>
            <a:ext cx="7431087" cy="45370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Portrait orientation</a:t>
            </a:r>
            <a:r>
              <a:rPr lang="en-US" dirty="0" smtClean="0"/>
              <a:t> means a page is taller than it is wide</a:t>
            </a:r>
          </a:p>
          <a:p>
            <a:pPr lvl="1" eaLnBrk="1" hangingPunct="1">
              <a:defRPr/>
            </a:pPr>
            <a:r>
              <a:rPr lang="en-US" dirty="0" smtClean="0"/>
              <a:t>The default page orientation for a document is portrait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Landscape orientation</a:t>
            </a:r>
            <a:r>
              <a:rPr lang="en-US" dirty="0" smtClean="0"/>
              <a:t> means a page is wider than it is tall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 smtClean="0"/>
              <a:t>Default paper size is 8.5” x 11”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9C3F1C-6487-4B71-B9F5-6E85B2D5A46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Page Setup Dialog Box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8" y="1803400"/>
            <a:ext cx="7431087" cy="812800"/>
          </a:xfrm>
        </p:spPr>
        <p:txBody>
          <a:bodyPr/>
          <a:lstStyle/>
          <a:p>
            <a:pPr lvl="2" eaLnBrk="1" hangingPunct="1">
              <a:buClr>
                <a:schemeClr val="tx1"/>
              </a:buClr>
              <a:defRPr/>
            </a:pPr>
            <a:endParaRPr lang="en-US" dirty="0" smtClean="0"/>
          </a:p>
          <a:p>
            <a:pPr lvl="1" eaLnBrk="1" hangingPunct="1">
              <a:buClr>
                <a:schemeClr val="tx1"/>
              </a:buClr>
              <a:defRPr/>
            </a:pPr>
            <a:endParaRPr lang="en-US" dirty="0" smtClean="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268413" y="2527300"/>
            <a:ext cx="458311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Margins tab</a:t>
            </a:r>
          </a:p>
          <a:p>
            <a:pPr marL="1423988" lvl="2" indent="-2794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Change margins, page orientation, and format the layout of pages in a multiple page document</a:t>
            </a:r>
          </a:p>
          <a:p>
            <a:pPr marL="9144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Paper tab</a:t>
            </a:r>
          </a:p>
          <a:p>
            <a:pPr marL="1423988" lvl="2" indent="-2794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Change paper size and paper source</a:t>
            </a:r>
          </a:p>
          <a:p>
            <a:pPr marL="9144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Layout tab</a:t>
            </a:r>
          </a:p>
          <a:p>
            <a:pPr marL="1423988" lvl="2" indent="-2794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Format sections, format headers and footers, and change vertical alignment</a:t>
            </a:r>
          </a:p>
        </p:txBody>
      </p:sp>
      <p:pic>
        <p:nvPicPr>
          <p:cNvPr id="59399" name="Picture 7" descr="D Page Setup d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3048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E443DB-FE47-4510-B6F4-ADA3D508C2A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Margin Options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701800"/>
            <a:ext cx="7399337" cy="4638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Margin options in a multiple page document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Mirror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margins</a:t>
            </a:r>
            <a:r>
              <a:rPr lang="en-US" sz="2400" dirty="0" smtClean="0"/>
              <a:t> are used in documents with facing pages, such as magazines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Inside and outside margins are a mirror image of each other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gutter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/>
              <a:t>margin is used in documents that are bound, such as books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A gutter adds extra space to the top, left, or inside margin to allow for the binding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Set mirror margins and a gutter on the Margins tab of the Page Setup dialog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D47FCF-733E-46E5-876D-53669454505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698500"/>
            <a:ext cx="74977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Dividing a Document into Sections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</a:t>
            </a:r>
            <a:r>
              <a:rPr lang="en-US" sz="2800" dirty="0" smtClean="0"/>
              <a:t> is a portion of a document that is separated from the rest of the document by section breaks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 break</a:t>
            </a:r>
            <a:r>
              <a:rPr lang="en-US" sz="2400" dirty="0" smtClean="0"/>
              <a:t> is a formatting mark that shows the end of a section</a:t>
            </a:r>
          </a:p>
          <a:p>
            <a:pPr lvl="1" eaLnBrk="1" hangingPunct="1">
              <a:defRPr/>
            </a:pPr>
            <a:r>
              <a:rPr lang="en-US" sz="2400" dirty="0" smtClean="0"/>
              <a:t>You divide a document into sections when you want to apply different page layout settings, such as columns, to sections </a:t>
            </a:r>
          </a:p>
          <a:p>
            <a:pPr lvl="2" eaLnBrk="1" hangingPunct="1">
              <a:defRPr/>
            </a:pPr>
            <a:r>
              <a:rPr lang="en-US" sz="2000" dirty="0" smtClean="0"/>
              <a:t>Sections are used to vary the layout of a document</a:t>
            </a:r>
          </a:p>
          <a:p>
            <a:pPr lvl="2" eaLnBrk="1" hangingPunct="1">
              <a:defRPr/>
            </a:pPr>
            <a:r>
              <a:rPr lang="en-US" sz="2000" dirty="0" smtClean="0"/>
              <a:t>A document is formatted in a single section by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AB6DEC-8D18-4921-9C15-964AFC46F2D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Types of Section Breaks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399338" cy="267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Insert a section break using the Breaks button in the Page Setup group on the Page Layout tab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58938" y="3684588"/>
          <a:ext cx="6553200" cy="2030145"/>
        </p:xfrm>
        <a:graphic>
          <a:graphicData uri="http://schemas.openxmlformats.org/drawingml/2006/table">
            <a:tbl>
              <a:tblPr/>
              <a:tblGrid>
                <a:gridCol w="1153863"/>
                <a:gridCol w="5399337"/>
              </a:tblGrid>
              <a:tr h="2317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Function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6358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Next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Begins a new section and moves the text following the break to the top of the next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8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Continuous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Begins a new section on the same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3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Even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Begins a new section and moves the text following the break to the top of the next even-numbered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1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Odd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Begins a new section and moves the text following the break to the top of the next odd-numbered page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igure A-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741488"/>
            <a:ext cx="3581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C409FF-D204-472A-AD11-017C42606A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Word with various objects…</a:t>
            </a:r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1371600" y="3048000"/>
            <a:ext cx="1338263" cy="661988"/>
          </a:xfrm>
          <a:prstGeom prst="borderCallout1">
            <a:avLst>
              <a:gd name="adj1" fmla="val 17264"/>
              <a:gd name="adj2" fmla="val 105694"/>
              <a:gd name="adj3" fmla="val 41009"/>
              <a:gd name="adj4" fmla="val 15295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Formatted text</a:t>
            </a:r>
          </a:p>
        </p:txBody>
      </p:sp>
      <p:sp>
        <p:nvSpPr>
          <p:cNvPr id="17414" name="AutoShape 6"/>
          <p:cNvSpPr>
            <a:spLocks/>
          </p:cNvSpPr>
          <p:nvPr/>
        </p:nvSpPr>
        <p:spPr bwMode="auto">
          <a:xfrm>
            <a:off x="1371600" y="1981200"/>
            <a:ext cx="1338263" cy="396875"/>
          </a:xfrm>
          <a:prstGeom prst="borderCallout1">
            <a:avLst>
              <a:gd name="adj1" fmla="val 28801"/>
              <a:gd name="adj2" fmla="val 105694"/>
              <a:gd name="adj3" fmla="val 110227"/>
              <a:gd name="adj4" fmla="val 162755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Graphic</a:t>
            </a:r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1303338" y="5491163"/>
            <a:ext cx="1338262" cy="396875"/>
          </a:xfrm>
          <a:prstGeom prst="borderCallout1">
            <a:avLst>
              <a:gd name="adj1" fmla="val 28801"/>
              <a:gd name="adj2" fmla="val 105694"/>
              <a:gd name="adj3" fmla="val -14398"/>
              <a:gd name="adj4" fmla="val 15634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Table</a:t>
            </a:r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>
            <a:off x="7067550" y="4432300"/>
            <a:ext cx="1338263" cy="396875"/>
          </a:xfrm>
          <a:prstGeom prst="borderCallout1">
            <a:avLst>
              <a:gd name="adj1" fmla="val 28801"/>
              <a:gd name="adj2" fmla="val -5694"/>
              <a:gd name="adj3" fmla="val -31199"/>
              <a:gd name="adj4" fmla="val -5836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Chart</a:t>
            </a: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7210425" y="2789238"/>
            <a:ext cx="1338263" cy="396875"/>
          </a:xfrm>
          <a:prstGeom prst="borderCallout1">
            <a:avLst>
              <a:gd name="adj1" fmla="val 28801"/>
              <a:gd name="adj2" fmla="val -5694"/>
              <a:gd name="adj3" fmla="val 84398"/>
              <a:gd name="adj4" fmla="val -7544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Column</a:t>
            </a:r>
          </a:p>
        </p:txBody>
      </p:sp>
      <p:sp>
        <p:nvSpPr>
          <p:cNvPr id="17418" name="AutoShape 10"/>
          <p:cNvSpPr>
            <a:spLocks/>
          </p:cNvSpPr>
          <p:nvPr/>
        </p:nvSpPr>
        <p:spPr bwMode="auto">
          <a:xfrm>
            <a:off x="6870700" y="1855788"/>
            <a:ext cx="1338263" cy="396875"/>
          </a:xfrm>
          <a:prstGeom prst="borderCallout1">
            <a:avLst>
              <a:gd name="adj1" fmla="val 28801"/>
              <a:gd name="adj2" fmla="val -5694"/>
              <a:gd name="adj3" fmla="val 31259"/>
              <a:gd name="adj4" fmla="val -2982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Header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12192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WDFigD-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5257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D1F4FA-BE8A-49B2-A63A-F4B71BE54AB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558800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Section Breaks Example</a:t>
            </a: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1219200" y="2438400"/>
            <a:ext cx="1865313" cy="1003300"/>
          </a:xfrm>
          <a:prstGeom prst="borderCallout1">
            <a:avLst>
              <a:gd name="adj1" fmla="val 11394"/>
              <a:gd name="adj2" fmla="val 104083"/>
              <a:gd name="adj3" fmla="val 72333"/>
              <a:gd name="adj4" fmla="val 15669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Section 1 is formatted in one column</a:t>
            </a:r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6208713" y="5670550"/>
            <a:ext cx="2608262" cy="669925"/>
          </a:xfrm>
          <a:prstGeom prst="borderCallout1">
            <a:avLst>
              <a:gd name="adj1" fmla="val 17060"/>
              <a:gd name="adj2" fmla="val -2921"/>
              <a:gd name="adj3" fmla="val -91907"/>
              <a:gd name="adj4" fmla="val -18546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Section 2 is formatted in two columns</a:t>
            </a: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1143000" y="4648200"/>
            <a:ext cx="1865313" cy="671513"/>
          </a:xfrm>
          <a:prstGeom prst="borderCallout1">
            <a:avLst>
              <a:gd name="adj1" fmla="val 17023"/>
              <a:gd name="adj2" fmla="val 104083"/>
              <a:gd name="adj3" fmla="val -60685"/>
              <a:gd name="adj4" fmla="val 15425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Continuous section break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867400" y="5410200"/>
            <a:ext cx="609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2F2011-C412-445F-B393-EE5B5FF2816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Page Breaks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4657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As you type, an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automatic (soft) page break</a:t>
            </a:r>
            <a:r>
              <a:rPr lang="en-US" sz="2800" dirty="0" smtClean="0"/>
              <a:t> is automatically inserted when you reach the bottom of a page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Text flows to the next page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You can force text onto the next page by inserting a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manual (hard) page break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Use the Breaks button in the Page Setup group on the Page Layout tab to insert a page break, or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Press [Ctrl][Enter]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CDA14-1A2D-4336-B95F-05204C46285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Page Numbers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138" y="1682750"/>
            <a:ext cx="7462837" cy="2625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Automatically number the pages of a document by inserting a page number field 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</a:t>
            </a:r>
            <a:r>
              <a:rPr lang="en-US" sz="2400" dirty="0" smtClean="0"/>
              <a:t> is a code that serves as a placeholder for data that changes in a document</a:t>
            </a:r>
          </a:p>
          <a:p>
            <a:pPr lvl="1" eaLnBrk="1" hangingPunct="1">
              <a:defRPr/>
            </a:pPr>
            <a:r>
              <a:rPr lang="en-US" sz="2400" dirty="0" smtClean="0"/>
              <a:t>Click the Page Numbers button in the Header &amp; Footer group on the Insert tab to insert a page number field</a:t>
            </a:r>
          </a:p>
          <a:p>
            <a:pPr lvl="2" eaLnBrk="1" hangingPunct="1">
              <a:defRPr/>
            </a:pPr>
            <a:r>
              <a:rPr lang="en-US" sz="2000" dirty="0" smtClean="0"/>
              <a:t>Select a location, such as bottom of page</a:t>
            </a:r>
          </a:p>
          <a:p>
            <a:pPr lvl="2" eaLnBrk="1" hangingPunct="1">
              <a:defRPr/>
            </a:pPr>
            <a:r>
              <a:rPr lang="en-US" sz="2000" dirty="0" smtClean="0"/>
              <a:t>Select a preformatted page number and alignment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WDFigD-10.tif"/>
          <p:cNvPicPr>
            <a:picLocks noChangeAspect="1"/>
          </p:cNvPicPr>
          <p:nvPr/>
        </p:nvPicPr>
        <p:blipFill>
          <a:blip r:embed="rId3" cstate="print"/>
          <a:srcRect t="39226"/>
          <a:stretch>
            <a:fillRect/>
          </a:stretch>
        </p:blipFill>
        <p:spPr bwMode="auto">
          <a:xfrm>
            <a:off x="3200400" y="3149600"/>
            <a:ext cx="52943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D8A445-1F4F-4BA8-949D-2B7DFD47BAB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Page Numbers Example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822450"/>
            <a:ext cx="7399337" cy="123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Page number fields are inserted in a document header or footer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6567" name="AutoShape 5"/>
          <p:cNvSpPr>
            <a:spLocks/>
          </p:cNvSpPr>
          <p:nvPr/>
        </p:nvSpPr>
        <p:spPr bwMode="auto">
          <a:xfrm>
            <a:off x="1143000" y="4953000"/>
            <a:ext cx="1774825" cy="952500"/>
          </a:xfrm>
          <a:prstGeom prst="borderCallout1">
            <a:avLst>
              <a:gd name="adj1" fmla="val 12000"/>
              <a:gd name="adj2" fmla="val 104292"/>
              <a:gd name="adj3" fmla="val -3546"/>
              <a:gd name="adj4" fmla="val 263556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Page number (in the Footer area)</a:t>
            </a:r>
          </a:p>
        </p:txBody>
      </p:sp>
      <p:sp>
        <p:nvSpPr>
          <p:cNvPr id="66568" name="AutoShape 5"/>
          <p:cNvSpPr>
            <a:spLocks/>
          </p:cNvSpPr>
          <p:nvPr/>
        </p:nvSpPr>
        <p:spPr bwMode="auto">
          <a:xfrm>
            <a:off x="1143000" y="3200400"/>
            <a:ext cx="1774825" cy="1219200"/>
          </a:xfrm>
          <a:prstGeom prst="borderCallout1">
            <a:avLst>
              <a:gd name="adj1" fmla="val 12000"/>
              <a:gd name="adj2" fmla="val 104292"/>
              <a:gd name="adj3" fmla="val 25644"/>
              <a:gd name="adj4" fmla="val 155606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Document text (dimmed when  the Footer area is open)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9BE1-F501-4DFE-8ADF-66D4E4C61B7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Headers and Footers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Add headers and footers to a document when there is an item you want to appear on every page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</a:t>
            </a:r>
            <a:r>
              <a:rPr lang="en-US" sz="2400" dirty="0" smtClean="0"/>
              <a:t> is text or graphics that appears at the top of every page of a document</a:t>
            </a:r>
          </a:p>
          <a:p>
            <a:pPr lvl="1"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footer</a:t>
            </a:r>
            <a:r>
              <a:rPr lang="en-US" sz="2400" dirty="0" smtClean="0"/>
              <a:t> is text or graphics that appears at the bottom of every page of a document</a:t>
            </a:r>
          </a:p>
          <a:p>
            <a:pPr eaLnBrk="1" hangingPunct="1">
              <a:defRPr/>
            </a:pPr>
            <a:r>
              <a:rPr lang="en-US" sz="2800" dirty="0" smtClean="0"/>
              <a:t>Headers and footers often contain information such as document title, author name, dates, and page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B886E2-2B95-4886-9294-39510D541614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/>
              <a:t>Adding Headers and Footers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839913"/>
            <a:ext cx="7399337" cy="4500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Open headers and footers by clicking  the Header button or the Footer button on the Insert tab</a:t>
            </a:r>
          </a:p>
          <a:p>
            <a:pPr eaLnBrk="1" hangingPunct="1">
              <a:defRPr/>
            </a:pPr>
            <a:r>
              <a:rPr lang="en-US" sz="2800" dirty="0" smtClean="0"/>
              <a:t>Add text to headers and footers by typing in the Header and Footer areas</a:t>
            </a:r>
          </a:p>
          <a:p>
            <a:pPr lvl="1" eaLnBrk="1" hangingPunct="1">
              <a:defRPr/>
            </a:pPr>
            <a:r>
              <a:rPr lang="en-US" sz="2400" dirty="0" smtClean="0"/>
              <a:t>You can also add symbols, borders, graphics, and other elements to headers and footers</a:t>
            </a:r>
          </a:p>
          <a:p>
            <a:pPr eaLnBrk="1" hangingPunct="1">
              <a:defRPr/>
            </a:pPr>
            <a:r>
              <a:rPr lang="en-US" sz="2800" dirty="0" smtClean="0"/>
              <a:t>The Header &amp; Footer Tools Design tab opens when the Header and Footer areas are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WDFigD-11.tif"/>
          <p:cNvPicPr>
            <a:picLocks noChangeAspect="1"/>
          </p:cNvPicPr>
          <p:nvPr/>
        </p:nvPicPr>
        <p:blipFill>
          <a:blip r:embed="rId3" cstate="print"/>
          <a:srcRect b="46667"/>
          <a:stretch>
            <a:fillRect/>
          </a:stretch>
        </p:blipFill>
        <p:spPr bwMode="auto">
          <a:xfrm>
            <a:off x="3048000" y="3962400"/>
            <a:ext cx="57912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26EC21-58E8-4CD3-B59D-0BEF54D711B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Headers and Footers Example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839913"/>
            <a:ext cx="7399337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Document text is dimmed when the Header and Footer areas are open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Dimmed text can’t be edited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The Header and Footers areas are independent of the document itself and must be formatted separately</a:t>
            </a:r>
          </a:p>
        </p:txBody>
      </p:sp>
      <p:sp>
        <p:nvSpPr>
          <p:cNvPr id="69639" name="AutoShape 5"/>
          <p:cNvSpPr>
            <a:spLocks/>
          </p:cNvSpPr>
          <p:nvPr/>
        </p:nvSpPr>
        <p:spPr bwMode="auto">
          <a:xfrm>
            <a:off x="1066800" y="3886200"/>
            <a:ext cx="1774825" cy="838200"/>
          </a:xfrm>
          <a:prstGeom prst="borderCallout1">
            <a:avLst>
              <a:gd name="adj1" fmla="val 18477"/>
              <a:gd name="adj2" fmla="val 98565"/>
              <a:gd name="adj3" fmla="val 49560"/>
              <a:gd name="adj4" fmla="val 11426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Header &amp; Footer Tools Design Tab </a:t>
            </a:r>
          </a:p>
        </p:txBody>
      </p:sp>
      <p:sp>
        <p:nvSpPr>
          <p:cNvPr id="69640" name="AutoShape 6"/>
          <p:cNvSpPr>
            <a:spLocks/>
          </p:cNvSpPr>
          <p:nvPr/>
        </p:nvSpPr>
        <p:spPr bwMode="auto">
          <a:xfrm>
            <a:off x="1066800" y="5410200"/>
            <a:ext cx="1698625" cy="841375"/>
          </a:xfrm>
          <a:prstGeom prst="borderCallout1">
            <a:avLst>
              <a:gd name="adj1" fmla="val 17602"/>
              <a:gd name="adj2" fmla="val 104486"/>
              <a:gd name="adj3" fmla="val 412"/>
              <a:gd name="adj4" fmla="val 15607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Header area open with content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8AC651-E378-404A-86D6-97EFCD36866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Editing Headers and Footers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17638" y="1682750"/>
            <a:ext cx="7399337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 edit headers and footers, first open the Header and Footer areas:</a:t>
            </a:r>
          </a:p>
          <a:p>
            <a:pPr lvl="1" eaLnBrk="1" hangingPunct="1">
              <a:defRPr/>
            </a:pPr>
            <a:r>
              <a:rPr lang="en-US" dirty="0" smtClean="0"/>
              <a:t>Double-click a header or footer in Print Layout view</a:t>
            </a:r>
          </a:p>
          <a:p>
            <a:pPr lvl="1" eaLnBrk="1" hangingPunct="1">
              <a:defRPr/>
            </a:pPr>
            <a:r>
              <a:rPr lang="en-US" dirty="0" smtClean="0"/>
              <a:t>Insert, delete, and format content </a:t>
            </a:r>
          </a:p>
          <a:p>
            <a:pPr lvl="1" eaLnBrk="1" hangingPunct="1">
              <a:defRPr/>
            </a:pPr>
            <a:r>
              <a:rPr lang="en-US" dirty="0" smtClean="0"/>
              <a:t>Change the default tab stops in the Header and Footer areas if the default document margins were changed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040396-BF9F-49E1-A3A7-2C88CBD2CB9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Different Headers and Footers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99338" cy="440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Create different headers and footers:</a:t>
            </a:r>
          </a:p>
          <a:p>
            <a:pPr lvl="1" eaLnBrk="1" hangingPunct="1">
              <a:defRPr/>
            </a:pPr>
            <a:r>
              <a:rPr lang="en-US" dirty="0" smtClean="0"/>
              <a:t>For the first page of a document or section</a:t>
            </a:r>
          </a:p>
          <a:p>
            <a:pPr lvl="1" eaLnBrk="1" hangingPunct="1">
              <a:defRPr/>
            </a:pPr>
            <a:r>
              <a:rPr lang="en-US" dirty="0" smtClean="0"/>
              <a:t>For each section in a document</a:t>
            </a:r>
          </a:p>
          <a:p>
            <a:pPr lvl="1" eaLnBrk="1" hangingPunct="1">
              <a:defRPr/>
            </a:pPr>
            <a:r>
              <a:rPr lang="en-US" dirty="0" smtClean="0"/>
              <a:t>For even- and odd-numbered pages in a document or section</a:t>
            </a:r>
          </a:p>
          <a:p>
            <a:pPr eaLnBrk="1" hangingPunct="1">
              <a:defRPr/>
            </a:pPr>
            <a:r>
              <a:rPr lang="en-US" dirty="0" smtClean="0"/>
              <a:t>Use the tools on the Header &amp; Footer Tools Design tab or use the Layout tab in the Page Setup dialog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224E7C-FFB8-41F5-9668-34B6115D1EA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Inserting Symbols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438" y="1797050"/>
            <a:ext cx="7475537" cy="2425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symbol</a:t>
            </a:r>
            <a:r>
              <a:rPr lang="en-US" sz="2800" dirty="0" smtClean="0"/>
              <a:t> is a special character, such as a graphic, shape, or foreign language character</a:t>
            </a:r>
          </a:p>
          <a:p>
            <a:pPr eaLnBrk="1" hangingPunct="1">
              <a:defRPr/>
            </a:pPr>
            <a:r>
              <a:rPr lang="en-US" sz="2800" dirty="0" smtClean="0"/>
              <a:t>Add a symbol using the Symbol button on the Insert tab</a:t>
            </a:r>
          </a:p>
          <a:p>
            <a:pPr lvl="2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Figure A-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1752600"/>
            <a:ext cx="5795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869711-8624-4D9C-9EFF-C15D474C18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698500"/>
            <a:ext cx="7475537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Word Program Window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671888" y="3743325"/>
            <a:ext cx="1416050" cy="6715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E4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Document window</a:t>
            </a:r>
          </a:p>
        </p:txBody>
      </p:sp>
      <p:sp>
        <p:nvSpPr>
          <p:cNvPr id="18438" name="AutoShape 5"/>
          <p:cNvSpPr>
            <a:spLocks/>
          </p:cNvSpPr>
          <p:nvPr/>
        </p:nvSpPr>
        <p:spPr bwMode="auto">
          <a:xfrm>
            <a:off x="646113" y="2970213"/>
            <a:ext cx="1190625" cy="396875"/>
          </a:xfrm>
          <a:prstGeom prst="borderCallout1">
            <a:avLst>
              <a:gd name="adj1" fmla="val 6856"/>
              <a:gd name="adj2" fmla="val 100301"/>
              <a:gd name="adj3" fmla="val -247999"/>
              <a:gd name="adj4" fmla="val 15221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dirty="0"/>
              <a:t>Ribbon</a:t>
            </a:r>
          </a:p>
        </p:txBody>
      </p:sp>
      <p:sp>
        <p:nvSpPr>
          <p:cNvPr id="18439" name="AutoShape 6"/>
          <p:cNvSpPr>
            <a:spLocks/>
          </p:cNvSpPr>
          <p:nvPr/>
        </p:nvSpPr>
        <p:spPr bwMode="auto">
          <a:xfrm>
            <a:off x="7924800" y="1752600"/>
            <a:ext cx="920750" cy="776288"/>
          </a:xfrm>
          <a:prstGeom prst="borderCallout1">
            <a:avLst>
              <a:gd name="adj1" fmla="val 1634"/>
              <a:gd name="adj2" fmla="val -1972"/>
              <a:gd name="adj3" fmla="val 9727"/>
              <a:gd name="adj4" fmla="val -25433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Title bar</a:t>
            </a:r>
          </a:p>
        </p:txBody>
      </p:sp>
      <p:sp>
        <p:nvSpPr>
          <p:cNvPr id="18440" name="AutoShape 7"/>
          <p:cNvSpPr>
            <a:spLocks/>
          </p:cNvSpPr>
          <p:nvPr/>
        </p:nvSpPr>
        <p:spPr bwMode="auto">
          <a:xfrm>
            <a:off x="8223250" y="3613150"/>
            <a:ext cx="920750" cy="635000"/>
          </a:xfrm>
          <a:prstGeom prst="borderCallout1">
            <a:avLst>
              <a:gd name="adj1" fmla="val 6569"/>
              <a:gd name="adj2" fmla="val -5125"/>
              <a:gd name="adj3" fmla="val 35931"/>
              <a:gd name="adj4" fmla="val -3563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Scroll bar</a:t>
            </a:r>
          </a:p>
        </p:txBody>
      </p:sp>
      <p:sp>
        <p:nvSpPr>
          <p:cNvPr id="18441" name="AutoShape 8"/>
          <p:cNvSpPr>
            <a:spLocks/>
          </p:cNvSpPr>
          <p:nvPr/>
        </p:nvSpPr>
        <p:spPr bwMode="auto">
          <a:xfrm>
            <a:off x="700088" y="4119563"/>
            <a:ext cx="1190625" cy="396875"/>
          </a:xfrm>
          <a:prstGeom prst="borderCallout1">
            <a:avLst>
              <a:gd name="adj1" fmla="val 3199"/>
              <a:gd name="adj2" fmla="val 100301"/>
              <a:gd name="adj3" fmla="val -374398"/>
              <a:gd name="adj4" fmla="val 213065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Ruler</a:t>
            </a:r>
          </a:p>
        </p:txBody>
      </p:sp>
      <p:sp>
        <p:nvSpPr>
          <p:cNvPr id="18442" name="AutoShape 9"/>
          <p:cNvSpPr>
            <a:spLocks/>
          </p:cNvSpPr>
          <p:nvPr/>
        </p:nvSpPr>
        <p:spPr bwMode="auto">
          <a:xfrm>
            <a:off x="506413" y="5048250"/>
            <a:ext cx="1201737" cy="631825"/>
          </a:xfrm>
          <a:prstGeom prst="borderCallout1">
            <a:avLst>
              <a:gd name="adj1" fmla="val -2583"/>
              <a:gd name="adj2" fmla="val 100306"/>
              <a:gd name="adj3" fmla="val 142458"/>
              <a:gd name="adj4" fmla="val 16178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Status bar</a:t>
            </a:r>
          </a:p>
        </p:txBody>
      </p:sp>
      <p:sp>
        <p:nvSpPr>
          <p:cNvPr id="18443" name="AutoShape 10"/>
          <p:cNvSpPr>
            <a:spLocks/>
          </p:cNvSpPr>
          <p:nvPr/>
        </p:nvSpPr>
        <p:spPr bwMode="auto">
          <a:xfrm>
            <a:off x="762000" y="1676400"/>
            <a:ext cx="1190625" cy="838200"/>
          </a:xfrm>
          <a:prstGeom prst="borderCallout1">
            <a:avLst>
              <a:gd name="adj1" fmla="val 4546"/>
              <a:gd name="adj2" fmla="val 99083"/>
              <a:gd name="adj3" fmla="val 12509"/>
              <a:gd name="adj4" fmla="val 142819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Quick Access toolbar</a:t>
            </a:r>
          </a:p>
        </p:txBody>
      </p:sp>
      <p:sp>
        <p:nvSpPr>
          <p:cNvPr id="18444" name="AutoShape 13"/>
          <p:cNvSpPr>
            <a:spLocks/>
          </p:cNvSpPr>
          <p:nvPr/>
        </p:nvSpPr>
        <p:spPr bwMode="auto">
          <a:xfrm>
            <a:off x="8153400" y="5410200"/>
            <a:ext cx="990600" cy="804863"/>
          </a:xfrm>
          <a:prstGeom prst="borderCallout1">
            <a:avLst>
              <a:gd name="adj1" fmla="val -227"/>
              <a:gd name="adj2" fmla="val 417"/>
              <a:gd name="adj3" fmla="val 65199"/>
              <a:gd name="adj4" fmla="val -157042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View buttons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11430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42F60B-4FF1-46C6-9F0D-AA93DEF26C2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Inserting a Table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Tables illustrate information intended for quick reference and analysis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</a:t>
            </a:r>
            <a:r>
              <a:rPr lang="en-US" dirty="0" smtClean="0"/>
              <a:t> is a grid of columns and rows that you can fill with text and graphics</a:t>
            </a:r>
          </a:p>
          <a:p>
            <a:pPr lvl="2"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</a:t>
            </a:r>
            <a:r>
              <a:rPr lang="en-US" dirty="0" smtClean="0"/>
              <a:t> is the box formed by the intersection of a column and a row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Borders</a:t>
            </a:r>
            <a:r>
              <a:rPr lang="en-US" dirty="0" smtClean="0"/>
              <a:t> are the lines that divide the rows and columns of a table and help you see the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WDFigD-16.tif"/>
          <p:cNvPicPr>
            <a:picLocks noChangeAspect="1"/>
          </p:cNvPicPr>
          <p:nvPr/>
        </p:nvPicPr>
        <p:blipFill>
          <a:blip r:embed="rId3" cstate="print"/>
          <a:srcRect t="17778" b="43333"/>
          <a:stretch>
            <a:fillRect/>
          </a:stretch>
        </p:blipFill>
        <p:spPr bwMode="auto">
          <a:xfrm>
            <a:off x="2057401" y="2281475"/>
            <a:ext cx="7086600" cy="34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0AEC19-7022-4A3A-943A-1A56E0F308C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Table Example</a:t>
            </a:r>
          </a:p>
        </p:txBody>
      </p:sp>
      <p:sp>
        <p:nvSpPr>
          <p:cNvPr id="74758" name="AutoShape 6"/>
          <p:cNvSpPr>
            <a:spLocks/>
          </p:cNvSpPr>
          <p:nvPr/>
        </p:nvSpPr>
        <p:spPr bwMode="auto">
          <a:xfrm>
            <a:off x="2638425" y="5605463"/>
            <a:ext cx="1360488" cy="376237"/>
          </a:xfrm>
          <a:prstGeom prst="borderCallout1">
            <a:avLst>
              <a:gd name="adj1" fmla="val 30380"/>
              <a:gd name="adj2" fmla="val 105602"/>
              <a:gd name="adj3" fmla="val -168249"/>
              <a:gd name="adj4" fmla="val 13531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Border</a:t>
            </a:r>
          </a:p>
        </p:txBody>
      </p:sp>
      <p:sp>
        <p:nvSpPr>
          <p:cNvPr id="74759" name="AutoShape 7"/>
          <p:cNvSpPr>
            <a:spLocks/>
          </p:cNvSpPr>
          <p:nvPr/>
        </p:nvSpPr>
        <p:spPr bwMode="auto">
          <a:xfrm>
            <a:off x="1069975" y="4056063"/>
            <a:ext cx="1360488" cy="376237"/>
          </a:xfrm>
          <a:prstGeom prst="borderCallout1">
            <a:avLst>
              <a:gd name="adj1" fmla="val 30380"/>
              <a:gd name="adj2" fmla="val 105602"/>
              <a:gd name="adj3" fmla="val 30380"/>
              <a:gd name="adj4" fmla="val 160144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Row</a:t>
            </a:r>
          </a:p>
        </p:txBody>
      </p:sp>
      <p:sp>
        <p:nvSpPr>
          <p:cNvPr id="74760" name="AutoShape 8"/>
          <p:cNvSpPr>
            <a:spLocks/>
          </p:cNvSpPr>
          <p:nvPr/>
        </p:nvSpPr>
        <p:spPr bwMode="auto">
          <a:xfrm>
            <a:off x="4741863" y="2532063"/>
            <a:ext cx="1360487" cy="376237"/>
          </a:xfrm>
          <a:prstGeom prst="borderCallout1">
            <a:avLst>
              <a:gd name="adj1" fmla="val 30380"/>
              <a:gd name="adj2" fmla="val 105602"/>
              <a:gd name="adj3" fmla="val 383843"/>
              <a:gd name="adj4" fmla="val 10630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74761" name="AutoShape 9"/>
          <p:cNvSpPr>
            <a:spLocks/>
          </p:cNvSpPr>
          <p:nvPr/>
        </p:nvSpPr>
        <p:spPr bwMode="auto">
          <a:xfrm>
            <a:off x="6022975" y="5554663"/>
            <a:ext cx="1360488" cy="376237"/>
          </a:xfrm>
          <a:prstGeom prst="borderCallout1">
            <a:avLst>
              <a:gd name="adj1" fmla="val 30380"/>
              <a:gd name="adj2" fmla="val -5602"/>
              <a:gd name="adj3" fmla="val -312477"/>
              <a:gd name="adj4" fmla="val -5440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733FA3-F0E4-4A21-8141-2053C6EB853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Clip Art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Illustrate a document with clip art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 art</a:t>
            </a:r>
            <a:r>
              <a:rPr lang="en-US" dirty="0" smtClean="0"/>
              <a:t> is a collection of graphic images that you can insert in a document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 Organizer</a:t>
            </a:r>
            <a:r>
              <a:rPr lang="en-US" dirty="0" smtClean="0"/>
              <a:t>, a library of clips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Clips </a:t>
            </a:r>
            <a:r>
              <a:rPr lang="en-US" dirty="0" smtClean="0"/>
              <a:t>are the media files, including graphics, photographs, sounds, movies, and animations, that come with Word </a:t>
            </a:r>
          </a:p>
          <a:p>
            <a:pPr lvl="1" eaLnBrk="1" hangingPunct="1">
              <a:defRPr/>
            </a:pPr>
            <a:r>
              <a:rPr lang="en-US" dirty="0" smtClean="0"/>
              <a:t>Add clips by clicking the Clip Art button in the Illustrations group on the Insert tab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" descr="WDFigD-19.tif"/>
          <p:cNvPicPr>
            <a:picLocks noChangeAspect="1"/>
          </p:cNvPicPr>
          <p:nvPr/>
        </p:nvPicPr>
        <p:blipFill>
          <a:blip r:embed="rId3" cstate="print"/>
          <a:srcRect l="78334" t="18889"/>
          <a:stretch>
            <a:fillRect/>
          </a:stretch>
        </p:blipFill>
        <p:spPr bwMode="auto">
          <a:xfrm>
            <a:off x="4038600" y="2209800"/>
            <a:ext cx="1438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5AC7C8-D44C-4EBF-A60A-76036F166FA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Clip Art Task Pane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512888"/>
            <a:ext cx="6951662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Search for clips using the ClipArt task pane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6807" name="AutoShape 6"/>
          <p:cNvSpPr>
            <a:spLocks/>
          </p:cNvSpPr>
          <p:nvPr/>
        </p:nvSpPr>
        <p:spPr bwMode="auto">
          <a:xfrm>
            <a:off x="2287588" y="3135313"/>
            <a:ext cx="1360487" cy="976312"/>
          </a:xfrm>
          <a:prstGeom prst="borderCallout1">
            <a:avLst>
              <a:gd name="adj1" fmla="val 11708"/>
              <a:gd name="adj2" fmla="val 105602"/>
              <a:gd name="adj3" fmla="val -60023"/>
              <a:gd name="adj4" fmla="val 14631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Search using a keyword</a:t>
            </a:r>
          </a:p>
        </p:txBody>
      </p:sp>
      <p:sp>
        <p:nvSpPr>
          <p:cNvPr id="76808" name="AutoShape 7"/>
          <p:cNvSpPr>
            <a:spLocks/>
          </p:cNvSpPr>
          <p:nvPr/>
        </p:nvSpPr>
        <p:spPr bwMode="auto">
          <a:xfrm>
            <a:off x="2239963" y="5143500"/>
            <a:ext cx="1455737" cy="633413"/>
          </a:xfrm>
          <a:prstGeom prst="borderCallout1">
            <a:avLst>
              <a:gd name="adj1" fmla="val 24921"/>
              <a:gd name="adj2" fmla="val 99255"/>
              <a:gd name="adj3" fmla="val -75403"/>
              <a:gd name="adj4" fmla="val 13625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Results of a clip search</a:t>
            </a:r>
          </a:p>
        </p:txBody>
      </p:sp>
      <p:sp>
        <p:nvSpPr>
          <p:cNvPr id="76809" name="AutoShape 8"/>
          <p:cNvSpPr>
            <a:spLocks/>
          </p:cNvSpPr>
          <p:nvPr/>
        </p:nvSpPr>
        <p:spPr bwMode="auto">
          <a:xfrm>
            <a:off x="6051550" y="4033838"/>
            <a:ext cx="2363788" cy="642937"/>
          </a:xfrm>
          <a:prstGeom prst="borderCallout1">
            <a:avLst>
              <a:gd name="adj1" fmla="val 17778"/>
              <a:gd name="adj2" fmla="val -3222"/>
              <a:gd name="adj3" fmla="val -138199"/>
              <a:gd name="adj4" fmla="val -4127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Choose type of clips to search </a:t>
            </a:r>
          </a:p>
        </p:txBody>
      </p:sp>
      <p:sp>
        <p:nvSpPr>
          <p:cNvPr id="76810" name="AutoShape 9"/>
          <p:cNvSpPr>
            <a:spLocks/>
          </p:cNvSpPr>
          <p:nvPr/>
        </p:nvSpPr>
        <p:spPr bwMode="auto">
          <a:xfrm>
            <a:off x="6019800" y="2514600"/>
            <a:ext cx="2363788" cy="633413"/>
          </a:xfrm>
          <a:prstGeom prst="borderCallout1">
            <a:avLst>
              <a:gd name="adj1" fmla="val 18046"/>
              <a:gd name="adj2" fmla="val -3222"/>
              <a:gd name="adj3" fmla="val 54528"/>
              <a:gd name="adj4" fmla="val -41583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Choose clip collections to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942DC4-2774-4D25-86CA-666084A235F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78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/>
              <a:t>Inserting Clip Art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576388"/>
            <a:ext cx="7399337" cy="4764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clip is inserted as an inline graphic at the location of the insertion point</a:t>
            </a:r>
          </a:p>
          <a:p>
            <a:pPr lvl="1" eaLnBrk="1" hangingPunct="1">
              <a:defRPr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inline graphic</a:t>
            </a:r>
            <a:r>
              <a:rPr lang="en-US" dirty="0" smtClean="0"/>
              <a:t> is a graphic that is part of the line of text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floating graphic</a:t>
            </a:r>
            <a:r>
              <a:rPr lang="en-US" dirty="0" smtClean="0"/>
              <a:t> is independent from text and can be moved anywhere on a page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9" descr="WDFigD-20.tif"/>
          <p:cNvPicPr>
            <a:picLocks noChangeAspect="1"/>
          </p:cNvPicPr>
          <p:nvPr/>
        </p:nvPicPr>
        <p:blipFill>
          <a:blip r:embed="rId3" cstate="print"/>
          <a:srcRect t="34444"/>
          <a:stretch>
            <a:fillRect/>
          </a:stretch>
        </p:blipFill>
        <p:spPr bwMode="auto">
          <a:xfrm>
            <a:off x="1160463" y="3533775"/>
            <a:ext cx="5114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79E089-056A-415C-97C4-13F40D8690F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Wrapping Text around Clip Art 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17638" y="1576388"/>
            <a:ext cx="7573962" cy="211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Wrap text around the graphic</a:t>
            </a:r>
          </a:p>
          <a:p>
            <a:pPr lvl="1" eaLnBrk="1" hangingPunct="1">
              <a:defRPr/>
            </a:pPr>
            <a:r>
              <a:rPr lang="en-US" sz="2400" dirty="0" smtClean="0"/>
              <a:t>Apply 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wrapping style</a:t>
            </a:r>
            <a:r>
              <a:rPr lang="en-US" sz="2400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Click the Text Wrapping button in the Arrange group on the Picture Tools Format tab</a:t>
            </a:r>
          </a:p>
        </p:txBody>
      </p:sp>
      <p:sp>
        <p:nvSpPr>
          <p:cNvPr id="78855" name="AutoShape 5"/>
          <p:cNvSpPr>
            <a:spLocks/>
          </p:cNvSpPr>
          <p:nvPr/>
        </p:nvSpPr>
        <p:spPr bwMode="auto">
          <a:xfrm>
            <a:off x="6400800" y="5638800"/>
            <a:ext cx="1865313" cy="392113"/>
          </a:xfrm>
          <a:prstGeom prst="borderCallout1">
            <a:avLst>
              <a:gd name="adj1" fmla="val 47657"/>
              <a:gd name="adj2" fmla="val -2519"/>
              <a:gd name="adj3" fmla="val 1907"/>
              <a:gd name="adj4" fmla="val -52731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Floating graphic</a:t>
            </a:r>
          </a:p>
        </p:txBody>
      </p:sp>
      <p:sp>
        <p:nvSpPr>
          <p:cNvPr id="78856" name="AutoShape 6"/>
          <p:cNvSpPr>
            <a:spLocks/>
          </p:cNvSpPr>
          <p:nvPr/>
        </p:nvSpPr>
        <p:spPr bwMode="auto">
          <a:xfrm>
            <a:off x="6400800" y="3505200"/>
            <a:ext cx="1862138" cy="862013"/>
          </a:xfrm>
          <a:prstGeom prst="borderCallout1">
            <a:avLst>
              <a:gd name="adj1" fmla="val 38671"/>
              <a:gd name="adj2" fmla="val -1134"/>
              <a:gd name="adj3" fmla="val 37435"/>
              <a:gd name="adj4" fmla="val -105713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Faded image shows graphic being dragged</a:t>
            </a:r>
          </a:p>
        </p:txBody>
      </p:sp>
      <p:sp>
        <p:nvSpPr>
          <p:cNvPr id="78857" name="AutoShape 7"/>
          <p:cNvSpPr>
            <a:spLocks/>
          </p:cNvSpPr>
          <p:nvPr/>
        </p:nvSpPr>
        <p:spPr bwMode="auto">
          <a:xfrm>
            <a:off x="6400800" y="4953000"/>
            <a:ext cx="1843088" cy="379413"/>
          </a:xfrm>
          <a:prstGeom prst="borderCallout1">
            <a:avLst>
              <a:gd name="adj1" fmla="val 49255"/>
              <a:gd name="adj2" fmla="val -1389"/>
              <a:gd name="adj3" fmla="val 79440"/>
              <a:gd name="adj4" fmla="val -40028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4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Sizing handle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3B26D5-CCF2-40BA-9D8D-B77E0EC809D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Formatting Clip Art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638" y="1576388"/>
            <a:ext cx="7399337" cy="4764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Picture Tools Format tab</a:t>
            </a:r>
          </a:p>
          <a:p>
            <a:pPr lvl="1" eaLnBrk="1" hangingPunct="1">
              <a:defRPr/>
            </a:pPr>
            <a:r>
              <a:rPr lang="en-US" dirty="0" smtClean="0"/>
              <a:t>Adjust contrast, brightness, compression, and so on in the Adjust group</a:t>
            </a:r>
          </a:p>
          <a:p>
            <a:pPr lvl="1" eaLnBrk="1" hangingPunct="1">
              <a:defRPr/>
            </a:pPr>
            <a:r>
              <a:rPr lang="en-US" dirty="0" smtClean="0"/>
              <a:t>Apply a style from the gallery in the Picture Styles group</a:t>
            </a:r>
          </a:p>
          <a:p>
            <a:pPr lvl="1" eaLnBrk="1" hangingPunct="1">
              <a:defRPr/>
            </a:pPr>
            <a:r>
              <a:rPr lang="en-US" dirty="0" smtClean="0"/>
              <a:t>Position, wrap text, flip, group, and so on in the Arrange group</a:t>
            </a:r>
          </a:p>
          <a:p>
            <a:pPr lvl="1" eaLnBrk="1" hangingPunct="1">
              <a:defRPr/>
            </a:pPr>
            <a:r>
              <a:rPr lang="en-US" dirty="0" smtClean="0"/>
              <a:t>Crop and change height or width in the Size group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Word program window</a:t>
            </a:r>
          </a:p>
          <a:p>
            <a:pPr eaLnBrk="1" hangingPunct="1">
              <a:defRPr/>
            </a:pPr>
            <a:r>
              <a:rPr lang="en-US" dirty="0" smtClean="0"/>
              <a:t>Formatting Text</a:t>
            </a:r>
          </a:p>
          <a:p>
            <a:pPr eaLnBrk="1" hangingPunct="1">
              <a:defRPr/>
            </a:pPr>
            <a:r>
              <a:rPr lang="en-US" dirty="0" smtClean="0"/>
              <a:t>Cut, Copy, and Paste commands</a:t>
            </a:r>
          </a:p>
          <a:p>
            <a:pPr eaLnBrk="1" hangingPunct="1">
              <a:defRPr/>
            </a:pPr>
            <a:r>
              <a:rPr lang="en-US" dirty="0" smtClean="0"/>
              <a:t>Clipboard and Spell Checker</a:t>
            </a:r>
          </a:p>
          <a:p>
            <a:pPr eaLnBrk="1" hangingPunct="1">
              <a:defRPr/>
            </a:pPr>
            <a:r>
              <a:rPr lang="en-US" dirty="0" smtClean="0"/>
              <a:t>Document and Page Layouts </a:t>
            </a:r>
          </a:p>
          <a:p>
            <a:pPr eaLnBrk="1" hangingPunct="1">
              <a:defRPr/>
            </a:pPr>
            <a:r>
              <a:rPr lang="en-US" dirty="0" smtClean="0"/>
              <a:t>Headers and Footers</a:t>
            </a:r>
          </a:p>
          <a:p>
            <a:pPr eaLnBrk="1" hangingPunct="1">
              <a:defRPr/>
            </a:pPr>
            <a:r>
              <a:rPr lang="en-US" smtClean="0"/>
              <a:t>Inserting Symbols, Tables, and Clipart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6F19CE-8E4A-40F4-9179-F5EFFED44F7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437699-3AE3-4749-A5DA-31F4E2BED4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698500"/>
            <a:ext cx="7269162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Word Program Window Summary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1587500"/>
            <a:ext cx="7154862" cy="25273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Quick Access toolbar </a:t>
            </a:r>
            <a:r>
              <a:rPr lang="en-US" sz="2800" dirty="0" smtClean="0"/>
              <a:t>contains frequently used commands and is customizable</a:t>
            </a:r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Ribbon </a:t>
            </a:r>
            <a:r>
              <a:rPr lang="en-US" sz="2800" dirty="0" smtClean="0"/>
              <a:t>contains tabs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Tabs</a:t>
            </a:r>
            <a:r>
              <a:rPr lang="en-US" sz="2800" dirty="0" smtClean="0"/>
              <a:t> include buttons for commands organized in groups</a:t>
            </a:r>
          </a:p>
          <a:p>
            <a:pPr marL="457200" lvl="1" indent="-457200" eaLnBrk="1" hangingPunct="1"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Rulers</a:t>
            </a:r>
            <a:r>
              <a:rPr lang="en-US" dirty="0" smtClean="0"/>
              <a:t> show margins, tabs, and indent settings</a:t>
            </a:r>
          </a:p>
          <a:p>
            <a:pPr marL="457200" lvl="1" indent="-457200" eaLnBrk="1" hangingPunct="1">
              <a:defRPr/>
            </a:pP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buttons</a:t>
            </a:r>
            <a:r>
              <a:rPr lang="en-US" dirty="0" smtClean="0"/>
              <a:t> are used to switch between Word document views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1430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DD6397-8FA7-430B-9B0F-C876853BC2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460375"/>
            <a:ext cx="7735887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Word-wrap and Automatic Features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4913" y="1368425"/>
            <a:ext cx="7399337" cy="3355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Word includes a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word-wrap</a:t>
            </a:r>
            <a:r>
              <a:rPr lang="en-US" sz="2400" dirty="0" smtClean="0"/>
              <a:t> feature</a:t>
            </a:r>
          </a:p>
          <a:p>
            <a:pPr lvl="1" eaLnBrk="1" hangingPunct="1">
              <a:defRPr/>
            </a:pPr>
            <a:r>
              <a:rPr lang="en-US" sz="2000" dirty="0" smtClean="0"/>
              <a:t>As you type, the insertion point moves automatically to the next line when you reach the right margin</a:t>
            </a:r>
          </a:p>
          <a:p>
            <a:pPr lvl="1" eaLnBrk="1" hangingPunct="1">
              <a:defRPr/>
            </a:pPr>
            <a:r>
              <a:rPr lang="en-US" sz="2000" dirty="0" smtClean="0"/>
              <a:t>Press [Enter] only when you want to start a new paragraph </a:t>
            </a:r>
          </a:p>
          <a:p>
            <a:pPr eaLnBrk="1" hangingPunct="1">
              <a:defRPr/>
            </a:pPr>
            <a:r>
              <a:rPr lang="en-US" sz="2800" dirty="0" smtClean="0"/>
              <a:t>Automatic features that might appear as you type</a:t>
            </a:r>
          </a:p>
          <a:p>
            <a:pPr lvl="1" eaLnBrk="1" hangingPunct="1">
              <a:defRPr/>
            </a:pPr>
            <a:r>
              <a:rPr lang="en-US" sz="2400" dirty="0" smtClean="0"/>
              <a:t>AutoComplete</a:t>
            </a:r>
          </a:p>
          <a:p>
            <a:pPr lvl="1" eaLnBrk="1" hangingPunct="1">
              <a:defRPr/>
            </a:pPr>
            <a:r>
              <a:rPr lang="en-US" sz="2400" dirty="0" smtClean="0"/>
              <a:t>AutoCorrect</a:t>
            </a:r>
          </a:p>
          <a:p>
            <a:pPr lvl="1" eaLnBrk="1" hangingPunct="1">
              <a:defRPr/>
            </a:pPr>
            <a:r>
              <a:rPr lang="en-US" sz="2400" dirty="0" smtClean="0"/>
              <a:t>Spelling and Grammar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800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143000" y="6491288"/>
            <a:ext cx="368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7B6E5C-0079-4DB8-AEFA-0390E83CAB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398463"/>
            <a:ext cx="69342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Saving a Document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325" y="1257300"/>
            <a:ext cx="7399338" cy="4838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Save a file for the first time using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button</a:t>
            </a:r>
            <a:r>
              <a:rPr lang="en-US" sz="2400" dirty="0" smtClean="0"/>
              <a:t> on the Quick Access toolbar or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command</a:t>
            </a:r>
            <a:r>
              <a:rPr lang="en-US" sz="2400" dirty="0" smtClean="0"/>
              <a:t> on the Office menu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Assign a filename and a file location to a document using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As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dialog box</a:t>
            </a:r>
          </a:p>
          <a:p>
            <a:pPr eaLnBrk="1" hangingPunct="1">
              <a:defRPr/>
            </a:pPr>
            <a:r>
              <a:rPr lang="en-US" sz="2400" dirty="0" smtClean="0"/>
              <a:t>After you save a file for the first time, save changes using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button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command</a:t>
            </a:r>
            <a:r>
              <a:rPr lang="en-US" sz="2400" dirty="0" smtClean="0"/>
              <a:t>, or [Ctrl][S]</a:t>
            </a:r>
          </a:p>
          <a:p>
            <a:pPr eaLnBrk="1" hangingPunct="1">
              <a:defRPr/>
            </a:pPr>
            <a:r>
              <a:rPr lang="en-US" sz="2400" dirty="0" smtClean="0"/>
              <a:t>To create a copy of the file, use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Save As </a:t>
            </a:r>
            <a:r>
              <a:rPr lang="en-US" sz="2400" dirty="0" smtClean="0"/>
              <a:t>command under the </a:t>
            </a:r>
            <a:r>
              <a:rPr lang="en-US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Button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295400" y="6324600"/>
            <a:ext cx="368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Microsoft Office 2007 - Word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S EXCEL [Repaired]" id="{1F262B01-B91F-4C22-8E7B-1E62D75B1F84}" vid="{8EF05FFC-1E2B-42B3-B055-22F04FF8D4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3845</Words>
  <Application>Microsoft Office PowerPoint</Application>
  <PresentationFormat>On-screen Show (4:3)</PresentationFormat>
  <Paragraphs>621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1_PPT Template</vt:lpstr>
      <vt:lpstr>1_Office Theme</vt:lpstr>
      <vt:lpstr>UCC 1100 Computer Fundamentals</vt:lpstr>
      <vt:lpstr>Topics</vt:lpstr>
      <vt:lpstr>Microsoft Word Program</vt:lpstr>
      <vt:lpstr>Word Processing Software</vt:lpstr>
      <vt:lpstr>Word with various objects…</vt:lpstr>
      <vt:lpstr>Word Program Window</vt:lpstr>
      <vt:lpstr>Word Program Window Summary</vt:lpstr>
      <vt:lpstr>Word-wrap and Automatic Features</vt:lpstr>
      <vt:lpstr>Saving a Document</vt:lpstr>
      <vt:lpstr>Show/Hide Formatting Marks</vt:lpstr>
      <vt:lpstr>Selecting Text</vt:lpstr>
      <vt:lpstr>Using Templates</vt:lpstr>
      <vt:lpstr>Cutting and Pasting Text</vt:lpstr>
      <vt:lpstr>Drag and Drop Text</vt:lpstr>
      <vt:lpstr>Shortcut Keys for Editing</vt:lpstr>
      <vt:lpstr>Copying and Pasting Text</vt:lpstr>
      <vt:lpstr>Office Clipboard</vt:lpstr>
      <vt:lpstr>Using the Office Clipboard</vt:lpstr>
      <vt:lpstr>Finding and Replacing Text</vt:lpstr>
      <vt:lpstr>Spelling and Grammar Checker</vt:lpstr>
      <vt:lpstr>AutoCorrect</vt:lpstr>
      <vt:lpstr>Fonts</vt:lpstr>
      <vt:lpstr>Formatting with Fonts</vt:lpstr>
      <vt:lpstr>Font Styles</vt:lpstr>
      <vt:lpstr>Font Effects </vt:lpstr>
      <vt:lpstr>Font Styles and Effects</vt:lpstr>
      <vt:lpstr>Format Painter</vt:lpstr>
      <vt:lpstr>Line and Paragraph Spacing</vt:lpstr>
      <vt:lpstr>Aligning Paragraphs</vt:lpstr>
      <vt:lpstr>Aligning Examples</vt:lpstr>
      <vt:lpstr>Themes</vt:lpstr>
      <vt:lpstr>Tabs</vt:lpstr>
      <vt:lpstr>Tabs Examples</vt:lpstr>
      <vt:lpstr>Indenting</vt:lpstr>
      <vt:lpstr>Indent Markers on Ruler</vt:lpstr>
      <vt:lpstr>Bullets and Numbering</vt:lpstr>
      <vt:lpstr>Adding Bullets and Numbering </vt:lpstr>
      <vt:lpstr>Creating Outlines</vt:lpstr>
      <vt:lpstr>Borders and Shading</vt:lpstr>
      <vt:lpstr>Borders and Shading Example</vt:lpstr>
      <vt:lpstr>Footnotes and Endnotes</vt:lpstr>
      <vt:lpstr>Footnotes and Endnotes Example </vt:lpstr>
      <vt:lpstr>Document Margins</vt:lpstr>
      <vt:lpstr>Setting Document Margins </vt:lpstr>
      <vt:lpstr>Page Orientation </vt:lpstr>
      <vt:lpstr>The Page Setup Dialog Box </vt:lpstr>
      <vt:lpstr>Margin Options </vt:lpstr>
      <vt:lpstr>Dividing a Document into Sections</vt:lpstr>
      <vt:lpstr>Types of Section Breaks</vt:lpstr>
      <vt:lpstr>Section Breaks Example</vt:lpstr>
      <vt:lpstr>Page Breaks</vt:lpstr>
      <vt:lpstr>Page Numbers</vt:lpstr>
      <vt:lpstr>Page Numbers Example </vt:lpstr>
      <vt:lpstr>Headers and Footers</vt:lpstr>
      <vt:lpstr>Adding Headers and Footers</vt:lpstr>
      <vt:lpstr>Headers and Footers Example</vt:lpstr>
      <vt:lpstr>Editing Headers and Footers</vt:lpstr>
      <vt:lpstr>Different Headers and Footers</vt:lpstr>
      <vt:lpstr>Inserting Symbols</vt:lpstr>
      <vt:lpstr>Inserting a Table</vt:lpstr>
      <vt:lpstr>Table Example</vt:lpstr>
      <vt:lpstr>Clip Art</vt:lpstr>
      <vt:lpstr>Clip Art Task Pane</vt:lpstr>
      <vt:lpstr>Inserting Clip Art </vt:lpstr>
      <vt:lpstr>Wrapping Text around Clip Art </vt:lpstr>
      <vt:lpstr>Formatting Clip Art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2009-09-28T16:32:39Z</dcterms:created>
  <dcterms:modified xsi:type="dcterms:W3CDTF">2021-09-18T17:30:19Z</dcterms:modified>
</cp:coreProperties>
</file>