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2890-EC5D-4A85-83B6-A6146C0DC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216CE-CAA5-4804-A9FA-0B5E53904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BF4F7-AD86-4135-9095-967A0E38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C9B28-262B-4748-A1A9-BEF5482D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733AB-5F2E-4060-8283-732789F8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211-AC1E-4123-9109-E8A07688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B1AF5-CBA9-477B-BA88-38B7FFF1C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8532-055F-434A-AC35-6CA2AC1A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8334E-E6A3-42B8-BD09-1EB2A496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9CBB7-F91D-43D6-AA46-E5F544A0A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8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E50E4-4497-485C-9407-AD3C0FD29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94AA4-6629-42CC-B6B4-C7BE0DCB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ED5C-FF3F-4C62-AF1E-8C734C1E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F2878-4010-474B-8CEE-98223ACF8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5A188-DC8E-43D7-9DF1-CD526899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2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63D3-BB52-4055-A536-F81EB0F5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A03D7-6072-4C42-8BD3-1439BFDDC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DF379-5583-44BB-88C6-FA237B56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1C717-EF8C-4C00-9347-7C4E6CED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F83A8-C05B-4045-90B9-BAB7640DA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A319-D2BA-488D-99DD-321AF574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2424C-D35C-4E5F-86E5-7AB0710F3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2040-1B7E-440A-8142-EAFDEB93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88E07-BE73-4AC1-9452-022A32F2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ED46F-5202-4523-944B-A63F0DAF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3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4222-6E60-4B02-BCA5-B6AC98DE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6D6B-3666-4A31-9B09-C611502B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54EA0-92EE-4680-B99D-945B78496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4D966-A7AD-45C6-9EF9-C86CE850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18E71-5448-44CD-9CFD-03737C44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30AAB-60F8-451D-86A8-D81900B6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9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916D-8DEE-4562-A76C-338632E6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2053BE-B707-43C4-8656-17FAB79F0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1EBFF-EC38-4050-9A49-C6AA4E2B9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6E6CF-05A1-476A-811F-4A1FAF8E0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734AF4-D32A-4F1B-8212-0D0E981D5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EB496-1432-4FB0-BFF2-F302F879A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0B71C-4778-41A6-A3CA-002139609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26385-F2BA-4710-B2B3-0215D4A7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7CD28-6AAE-4DA0-B9AE-ACF91327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96E199-A392-4418-9691-C7EDD227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14C0B-8E72-4F43-B311-080DFF11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E2BC4-2B6B-4A61-9234-9D444CB9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28806-5FB6-4DA2-9464-82BF760DD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933AD-437A-41C6-895B-18FB5B59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CE5E-6889-49B8-8B4E-2A564845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7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6877-F338-462B-9528-46DC0F72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7AE07-FB93-43D9-BB60-173A1C96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9A5D-6764-4F77-B3B4-FE15973B1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082B2-7DC2-4626-8386-763CB0E1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8BC2B-0702-4FFD-B9E6-639F81B7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52E52-D985-4D1B-95B0-9497C987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0EEA-90FA-4366-941A-9166955E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B6A1-2225-4F5C-802B-1A160A4AE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B23E7-7489-42B9-A136-97560885E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F6AF-1EFF-433F-AB8E-85378A54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BE01A-80AC-476A-AC7C-A6043E88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C6798-BED9-42FC-A2C6-362834DE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1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CC9B1-0073-4F1D-857E-0752FAB7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90D4-7683-4A2F-885A-BCC0ED52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92F2F-F6E3-4CA4-9A46-B39A09377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F8176-9E66-4EB8-9040-77E16E332F01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330D0-9F1C-44E1-844B-02111A66A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D5F0-78F9-42AD-9168-9FBBA334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532E-466F-491C-BFAB-CF902AF6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799F-223C-461A-806B-E2E2DE8ED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INTERVAL ESTIMATION METHODS FOR PARAMETERS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4E3ED-1A03-45D1-86FE-E4FFF3EAD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8A8D3-D51B-43E1-8AED-3233958A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c) CONFIDENCE INTERVAL FOR THE POPULATION VARIANCE δ</a:t>
            </a:r>
            <a:r>
              <a:rPr lang="en-US" b="1" baseline="30000" dirty="0"/>
              <a:t>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3AFC-2442-4DFC-9690-BA4CE34E1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pivotal quantity Q(x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,..,x</a:t>
                </a:r>
                <a:r>
                  <a:rPr lang="en-US" baseline="-25000" dirty="0"/>
                  <a:t>n</a:t>
                </a:r>
                <a:r>
                  <a:rPr lang="en-US" dirty="0"/>
                  <a:t>; δ</a:t>
                </a:r>
                <a:r>
                  <a:rPr lang="en-US" baseline="30000" dirty="0"/>
                  <a:t>2</a:t>
                </a:r>
                <a:r>
                  <a:rPr lang="en-US" dirty="0"/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>
                        <m:r>
                          <a:rPr lang="en-US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</m:num>
                              <m:den>
                                <m:r>
                                  <a:rPr lang="en-US" i="1"/>
                                  <m:t>𝛿</m:t>
                                </m:r>
                              </m:den>
                            </m:f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when mean µ is known and variance is unknown. This has a chi-square distribution with n degrees of freedom. The confidence interval for the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 is determined as;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r>
                      <a:rPr lang="en-US" i="1"/>
                      <m:t>[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≤</m:t>
                    </m:r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>
                        <m:r>
                          <a:rPr lang="en-US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</m:num>
                              <m:den>
                                <m:r>
                                  <a:rPr lang="en-US" i="1"/>
                                  <m:t>𝛿</m:t>
                                </m:r>
                              </m:den>
                            </m:f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/>
                      <m:t>≤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𝑝</m:t>
                    </m:r>
                    <m:r>
                      <a:rPr lang="en-US" i="1"/>
                      <m:t>[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/>
                                    </m:ctrlPr>
                                  </m:sSub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/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r>
                      <a:rPr lang="en-US" i="1"/>
                      <m:t>[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≤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𝛿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as the confidence interval.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3AFC-2442-4DFC-9690-BA4CE34E1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30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22A2-D54B-4D1B-ABBB-3148C4D6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3C730-322A-451C-BEDF-AF6CA5A06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EXAMPLE : </a:t>
                </a:r>
                <a:r>
                  <a:rPr lang="en-US" dirty="0"/>
                  <a:t>a random sample of size 9 from a normal population with mean 5 yields the observed statistics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9</m:t>
                        </m:r>
                      </m:sup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𝑥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=39.125 </m:t>
                        </m:r>
                        <m:r>
                          <a:rPr lang="en-US" i="1"/>
                          <m:t>𝑎𝑛𝑑</m:t>
                        </m:r>
                        <m:r>
                          <a:rPr lang="en-US" i="1"/>
                          <m:t>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9</m:t>
                            </m:r>
                          </m:sup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=45.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what is the 95% confidence interval for the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endParaRPr lang="en-US" dirty="0"/>
              </a:p>
              <a:p>
                <a:pPr lvl="0"/>
                <a:r>
                  <a:rPr lang="en-US" dirty="0"/>
                  <a:t>Using the interval </a:t>
                </a:r>
                <a14:m>
                  <m:oMath xmlns:m="http://schemas.openxmlformats.org/officeDocument/2006/math">
                    <m:r>
                      <a:rPr lang="en-US" i="1"/>
                      <m:t>𝑃</m:t>
                    </m:r>
                    <m:r>
                      <a:rPr lang="en-US" i="1"/>
                      <m:t>[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≤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𝛿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r>
                                  <a:rPr lang="en-US" i="1"/>
                                  <m:t>𝜇</m:t>
                                </m:r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Where α=0.05,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0.025,9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=2.7, 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0.975,9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=19.02, </m:t>
                    </m:r>
                    <m:r>
                      <a:rPr lang="en-US" i="1"/>
                      <m:t>𝜇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45</m:t>
                        </m:r>
                      </m:num>
                      <m:den>
                        <m:r>
                          <a:rPr lang="en-US" i="1"/>
                          <m:t>9</m:t>
                        </m:r>
                      </m:den>
                    </m:f>
                    <m:r>
                      <a:rPr lang="en-US" i="1"/>
                      <m:t>=5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/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(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𝜇</m:t>
                            </m:r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=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+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𝜇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−2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𝜇</m:t>
                            </m:r>
                            <m:r>
                              <a:rPr lang="en-US" i="1"/>
                              <m:t>)=</m:t>
                            </m:r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i="1"/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2</m:t>
                                    </m:r>
                                  </m:sup>
                                </m:sSup>
                                <m:r>
                                  <a:rPr lang="en-US" i="1"/>
                                  <m:t>+</m:t>
                                </m:r>
                                <m:r>
                                  <a:rPr lang="en-US" i="1"/>
                                  <m:t>𝑛</m:t>
                                </m:r>
                                <m:sSup>
                                  <m:sSupPr>
                                    <m:ctrlPr>
                                      <a:rPr lang="en-US" i="1"/>
                                    </m:ctrlPr>
                                  </m:sSupPr>
                                  <m:e>
                                    <m:r>
                                      <a:rPr lang="en-US" i="1"/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i="1"/>
                                      <m:t>2</m:t>
                                    </m:r>
                                  </m:sup>
                                </m:sSup>
                                <m:r>
                                  <a:rPr lang="en-US" i="1"/>
                                  <m:t>−2</m:t>
                                </m:r>
                                <m:r>
                                  <a:rPr lang="en-US" i="1"/>
                                  <m:t>𝜇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i="1"/>
                                    </m:ctrlPr>
                                  </m:naryPr>
                                  <m:sub/>
                                  <m:sup/>
                                  <m:e>
                                    <m:eqArr>
                                      <m:eqArrPr>
                                        <m:ctrlPr>
                                          <a:rPr lang="en-US" i="1"/>
                                        </m:ctrlPr>
                                      </m:eqArrPr>
                                      <m:e>
                                        <m:r>
                                          <a:rPr lang="en-US" i="1"/>
                                          <m:t>𝑥</m:t>
                                        </m:r>
                                        <m:r>
                                          <a:rPr lang="en-US" i="1"/>
                                          <m:t>=313+</m:t>
                                        </m:r>
                                        <m:d>
                                          <m:dPr>
                                            <m:ctrlPr>
                                              <a:rPr lang="en-US" i="1"/>
                                            </m:ctrlPr>
                                          </m:dPr>
                                          <m:e>
                                            <m:r>
                                              <a:rPr lang="en-US" i="1"/>
                                              <m:t>9∗25</m:t>
                                            </m:r>
                                          </m:e>
                                        </m:d>
                                        <m:r>
                                          <a:rPr lang="en-US" i="1"/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n-US" i="1"/>
                                            </m:ctrlPr>
                                          </m:dPr>
                                          <m:e>
                                            <m:r>
                                              <a:rPr lang="en-US" i="1"/>
                                              <m:t>2∗5∗45</m:t>
                                            </m:r>
                                          </m:e>
                                        </m:d>
                                        <m:r>
                                          <a:rPr lang="en-US" i="1"/>
                                          <m:t>=88.</m:t>
                                        </m:r>
                                      </m:e>
                                      <m:e/>
                                    </m:eqArr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Therefore </a:t>
                </a:r>
                <a:r>
                  <a:rPr lang="en-US" dirty="0" err="1"/>
                  <a:t>c.i</a:t>
                </a:r>
                <a:r>
                  <a:rPr lang="en-US" dirty="0"/>
                  <a:t> is ;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88</m:t>
                        </m:r>
                      </m:num>
                      <m:den>
                        <m:r>
                          <a:rPr lang="en-US" i="1"/>
                          <m:t>19.02</m:t>
                        </m:r>
                      </m:den>
                    </m:f>
                    <m:r>
                      <a:rPr lang="en-US" i="1"/>
                      <m:t>,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88</m:t>
                        </m:r>
                      </m:num>
                      <m:den>
                        <m:r>
                          <a:rPr lang="en-US" i="1"/>
                          <m:t>2.7</m:t>
                        </m:r>
                      </m:den>
                    </m:f>
                  </m:oMath>
                </a14:m>
                <a:r>
                  <a:rPr lang="en-US" dirty="0"/>
                  <a:t>]= [4.627, 32.593]</a:t>
                </a:r>
              </a:p>
              <a:p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53C730-322A-451C-BEDF-AF6CA5A06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52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67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5FDF-DD26-475B-BD33-CC9078B6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d) CONFIDENCE INTERVAL FOR THE VARIANCE FOR UNKNOWN MEAN.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C3803-FEBB-4710-8710-380B912A02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The </a:t>
                </a:r>
                <a:r>
                  <a:rPr lang="en-US" dirty="0"/>
                  <a:t>pivotal quantity is given by 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</m:acc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~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. the (1-α)100% confidence interval for the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 is;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/>
                          <m:t>≤</m:t>
                        </m:r>
                        <m:r>
                          <a:rPr lang="en-US" i="1"/>
                          <m:t>𝑄</m:t>
                        </m:r>
                        <m:r>
                          <a:rPr lang="en-US" i="1"/>
                          <m:t>≤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𝑝</m:t>
                    </m:r>
                    <m:r>
                      <a:rPr lang="en-US" i="1"/>
                      <m:t>[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/>
                      <m:t>≤</m:t>
                    </m:r>
                    <m:r>
                      <a:rPr lang="en-US"/>
                      <m:t>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</m:acc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/>
                      <m:t>≤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r>
                      <a:rPr lang="en-US" i="1"/>
                      <m:t>[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</m:acc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−1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≤</m:t>
                    </m:r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i="1"/>
                          <m:t>𝛿</m:t>
                        </m:r>
                      </m:e>
                      <m:sup>
                        <m:r>
                          <a:rPr lang="en-US" i="1"/>
                          <m:t>2</m:t>
                        </m:r>
                      </m:sup>
                    </m:sSup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(</m:t>
                                </m:r>
                                <m:r>
                                  <a:rPr lang="en-US" i="1"/>
                                  <m:t>𝑥</m:t>
                                </m:r>
                                <m:r>
                                  <a:rPr lang="en-US" i="1"/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/>
                                    </m:ctrlPr>
                                  </m:accPr>
                                  <m:e>
                                    <m:r>
                                      <a:rPr lang="en-US" i="1"/>
                                      <m:t>𝑥</m:t>
                                    </m:r>
                                  </m:e>
                                </m:acc>
                                <m:r>
                                  <a:rPr lang="en-US" i="1"/>
                                  <m:t>)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den>
                    </m:f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EXAMPLE: </a:t>
                </a:r>
                <a:r>
                  <a:rPr lang="en-US" dirty="0"/>
                  <a:t> let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,..,x</a:t>
                </a:r>
                <a:r>
                  <a:rPr lang="en-US" baseline="-25000" dirty="0"/>
                  <a:t>n</a:t>
                </a:r>
                <a:r>
                  <a:rPr lang="en-US" dirty="0"/>
                  <a:t> be a random sample of size 13 from a normal distribution with mean µ and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.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=246.61 </m:t>
                        </m:r>
                        <m:r>
                          <a:rPr lang="en-US" i="1"/>
                          <m:t>𝑎𝑛𝑑</m:t>
                        </m:r>
                        <m:r>
                          <a:rPr lang="en-US" i="1"/>
                          <m:t>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p>
                            <m:r>
                              <a:rPr lang="en-US" i="1"/>
                              <m:t>=4806.61.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/>
                  <a:t> find a 90% confidence interval  for δ</a:t>
                </a:r>
                <a:r>
                  <a:rPr lang="en-US" baseline="30000" dirty="0"/>
                  <a:t>2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C3803-FEBB-4710-8710-380B912A02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40" r="-986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03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2480-60A2-469E-B8AA-9B4323ED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D18CB-E92F-4ACB-9A62-B5FEAE7B8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lvl="0"/>
                <a:r>
                  <a:rPr lang="en-US" dirty="0"/>
                  <a:t>Using the interval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  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=10%,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0.95,12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=21.03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0.05,12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=5.23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nary>
                              <m:naryPr>
                                <m:chr m:val="∑"/>
                                <m:limLoc m:val="undOvr"/>
                                <m:subHide m:val="on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=4806.61+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13∗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18.97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2∗18.97∗246.61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=128.419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128.419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21.03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128.419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5.23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=[6.107, 24.554]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D18CB-E92F-4ACB-9A62-B5FEAE7B8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17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FB5B8-6AEF-4997-869C-F172410B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BE9DD-AD9B-4DBA-9C93-A67C4D0AA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NOTE:  for a random sample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  </a:t>
                </a:r>
                <a:r>
                  <a:rPr lang="en-US" dirty="0"/>
                  <a:t>from a distribution N(µ, δ</a:t>
                </a:r>
                <a:r>
                  <a:rPr lang="en-US" baseline="30000" dirty="0"/>
                  <a:t>2</a:t>
                </a:r>
                <a:r>
                  <a:rPr lang="en-US" dirty="0"/>
                  <a:t>) where µ and δ</a:t>
                </a:r>
                <a:r>
                  <a:rPr lang="en-US" baseline="30000" dirty="0"/>
                  <a:t>2</a:t>
                </a:r>
                <a:r>
                  <a:rPr lang="en-US" dirty="0"/>
                  <a:t> are unknown parameters. The confidence interval for the variance is given by; </a:t>
                </a:r>
                <a14:m>
                  <m:oMath xmlns:m="http://schemas.openxmlformats.org/officeDocument/2006/math">
                    <m:r>
                      <a:rPr lang="en-US" i="1"/>
                      <m:t>[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1−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2,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−1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,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(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−1)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𝑠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𝛼</m:t>
                                </m:r>
                              </m:num>
                              <m:den>
                                <m:r>
                                  <a:rPr lang="en-US" i="1"/>
                                  <m:t>2</m:t>
                                </m:r>
                              </m:den>
                            </m:f>
                            <m:r>
                              <a:rPr lang="en-US" i="1"/>
                              <m:t>,</m:t>
                            </m:r>
                            <m:r>
                              <a:rPr lang="en-US" i="1"/>
                              <m:t>𝑛</m:t>
                            </m:r>
                            <m:r>
                              <a:rPr lang="en-US" i="1"/>
                              <m:t>−1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</m:den>
                    </m:f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6BE9DD-AD9B-4DBA-9C93-A67C4D0AA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52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AEDB-F9E8-4CFF-86BE-065B82CB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e) CONFIDENCE INTERVAL  FOR  PARAMETERS OF SOME DISTRIBUTIONS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CD24F-C6DE-4ECE-A280-4103C43D92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 (1-α)100% </a:t>
                </a:r>
                <a:r>
                  <a:rPr lang="en-US" dirty="0"/>
                  <a:t> confidence interval for the parameter θ can be constructed by taking the pivotal quantity (Q) as either; </a:t>
                </a:r>
                <a14:m>
                  <m:oMath xmlns:m="http://schemas.openxmlformats.org/officeDocument/2006/math">
                    <m:r>
                      <a:rPr lang="en-US" i="1"/>
                      <m:t>𝑄</m:t>
                    </m:r>
                    <m:r>
                      <a:rPr lang="en-US" i="1"/>
                      <m:t>=−2</m:t>
                    </m:r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>
                        <m:r>
                          <a:rPr lang="en-US" i="1"/>
                          <m:t>𝑙𝑛𝐹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;</m:t>
                            </m:r>
                            <m:r>
                              <a:rPr lang="en-US" i="1"/>
                              <m:t>𝜃</m:t>
                            </m:r>
                          </m:e>
                        </m:d>
                        <m:r>
                          <a:rPr lang="en-US" i="1"/>
                          <m:t>≈</m:t>
                        </m:r>
                        <m:sSubSup>
                          <m:sSubSupPr>
                            <m:ctrlPr>
                              <a:rPr lang="en-US" i="1"/>
                            </m:ctrlPr>
                          </m:sSubSup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,2</m:t>
                            </m:r>
                            <m:r>
                              <a:rPr lang="en-US" i="1"/>
                              <m:t>𝑛</m:t>
                            </m:r>
                          </m:sub>
                          <m:sup>
                            <m:r>
                              <a:rPr lang="en-US" i="1"/>
                              <m:t>2</m:t>
                            </m:r>
                          </m:sup>
                        </m:sSubSup>
                        <m:r>
                          <a:rPr lang="en-US" i="1"/>
                          <m:t> </m:t>
                        </m:r>
                        <m:r>
                          <a:rPr lang="en-US" i="1"/>
                          <m:t>𝑂𝑅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𝑄</m:t>
                        </m:r>
                        <m:r>
                          <a:rPr lang="en-US" i="1"/>
                          <m:t>=−2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ln</m:t>
                            </m:r>
                            <m:r>
                              <a:rPr lang="en-US" i="1"/>
                              <m:t>(1−</m:t>
                            </m:r>
                            <m:r>
                              <a:rPr lang="en-US" i="1"/>
                              <m:t>𝐹</m:t>
                            </m:r>
                            <m:r>
                              <a:rPr lang="en-US" i="1"/>
                              <m:t>(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;</m:t>
                            </m:r>
                            <m:r>
                              <a:rPr lang="en-US" i="1"/>
                              <m:t>𝜃</m:t>
                            </m:r>
                            <m:r>
                              <a:rPr lang="en-US" i="1"/>
                              <m:t>))≈</m:t>
                            </m:r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en-US" i="1"/>
                                  <m:t>,2</m:t>
                                </m:r>
                                <m:r>
                                  <a:rPr lang="en-US" i="1"/>
                                  <m:t>𝑛</m:t>
                                </m:r>
                              </m:sub>
                              <m:sup>
                                <m:r>
                                  <a:rPr lang="en-US" i="1"/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That is; </a:t>
                </a:r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r>
                      <a:rPr lang="en-US" i="1"/>
                      <m:t>[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,2</m:t>
                        </m:r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≤</m:t>
                    </m:r>
                    <m:r>
                      <a:rPr lang="en-US" i="1"/>
                      <m:t>𝑄</m:t>
                    </m:r>
                    <m:r>
                      <a:rPr lang="en-US" i="1"/>
                      <m:t>≤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𝑥</m:t>
                        </m:r>
                      </m:e>
                      <m:sub>
                        <m:r>
                          <a:rPr lang="en-US" i="1"/>
                          <m:t>1−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,2</m:t>
                        </m:r>
                        <m:r>
                          <a:rPr lang="en-US" i="1"/>
                          <m:t>𝑛</m:t>
                        </m:r>
                      </m:sub>
                      <m:sup>
                        <m:r>
                          <a:rPr lang="en-US" i="1"/>
                          <m:t>2</m:t>
                        </m:r>
                      </m:sup>
                    </m:sSubSup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r>
                      <a:rPr lang="en-US" i="1"/>
                      <m:t>𝐹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𝜃</m:t>
                        </m:r>
                      </m:e>
                    </m:d>
                    <m:r>
                      <a:rPr lang="en-US" i="1"/>
                      <m:t>=</m:t>
                    </m:r>
                    <m:nary>
                      <m:naryPr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/>
                          <m:t>𝑥</m:t>
                        </m:r>
                      </m:sup>
                      <m:e>
                        <m:r>
                          <a:rPr lang="en-US" i="1"/>
                          <m:t>𝑓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</m:e>
                        </m:d>
                        <m:r>
                          <a:rPr lang="en-US" i="1"/>
                          <m:t>𝑑𝑥</m:t>
                        </m:r>
                        <m:r>
                          <a:rPr lang="en-US" i="1"/>
                          <m:t>, </m:t>
                        </m:r>
                        <m:r>
                          <a:rPr lang="en-US" i="1"/>
                          <m:t>𝑖𝑠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𝑡h𝑒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𝑐𝑢𝑚𝑢𝑙𝑎𝑡𝑖𝑣𝑒</m:t>
                        </m:r>
                        <m:r>
                          <a:rPr lang="en-US" i="1"/>
                          <m:t> </m:t>
                        </m:r>
                        <m:r>
                          <a:rPr lang="en-US" i="1"/>
                          <m:t>𝑑𝑖𝑠𝑡𝑟𝑖𝑏𝑢𝑡𝑖𝑜𝑛</m:t>
                        </m:r>
                        <m:r>
                          <a:rPr lang="en-US" i="1"/>
                          <m:t>.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CD24F-C6DE-4ECE-A280-4103C43D92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3999-9B92-4CE5-9A78-E395F16C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BBBD-D319-474B-A432-C9FB6A89D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EXAMPLE I: </a:t>
                </a:r>
                <a:r>
                  <a:rPr lang="en-US" dirty="0"/>
                  <a:t>if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a random sample from a distribution with pdf 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𝜃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1</m:t>
                                </m:r>
                              </m:num>
                              <m:den>
                                <m:r>
                                  <a:rPr lang="en-US" i="1"/>
                                  <m:t>𝜃</m:t>
                                </m:r>
                              </m:den>
                            </m:f>
                            <m:r>
                              <a:rPr lang="en-US" i="1"/>
                              <m:t>, 0&lt;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</m:t>
                            </m:r>
                            <m:r>
                              <a:rPr lang="en-US" i="1"/>
                              <m:t>𝜃</m:t>
                            </m:r>
                          </m:e>
                          <m:e>
                            <m:r>
                              <a:rPr lang="en-US" i="1"/>
                              <m:t>0 </m:t>
                            </m:r>
                            <m:r>
                              <a:rPr lang="en-US" i="1"/>
                              <m:t>𝑒𝑙𝑠𝑒𝑤𝑒𝑟𝑒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where θ&gt;0 is a parameter. What is the (1-α)100% confidence interval for θ?</a:t>
                </a:r>
              </a:p>
              <a:p>
                <a:r>
                  <a:rPr lang="en-US" b="1" dirty="0"/>
                  <a:t>SOLUTION</a:t>
                </a:r>
                <a:endParaRPr lang="en-US" dirty="0"/>
              </a:p>
              <a:p>
                <a:pPr lvl="0"/>
                <a:r>
                  <a:rPr lang="en-US" dirty="0"/>
                  <a:t>Obtain the cumulative distribution function F(</a:t>
                </a:r>
                <a:r>
                  <a:rPr lang="en-US" dirty="0" err="1"/>
                  <a:t>x;θ</a:t>
                </a:r>
                <a:r>
                  <a:rPr lang="en-US" dirty="0"/>
                  <a:t>). </a:t>
                </a:r>
                <a14:m>
                  <m:oMath xmlns:m="http://schemas.openxmlformats.org/officeDocument/2006/math">
                    <m:r>
                      <a:rPr lang="en-US" i="1"/>
                      <m:t>𝐹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𝜃</m:t>
                        </m:r>
                      </m:e>
                    </m:d>
                    <m:r>
                      <a:rPr lang="en-US" i="1"/>
                      <m:t>=</m:t>
                    </m:r>
                    <m:nary>
                      <m:naryPr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0</m:t>
                        </m:r>
                      </m:sub>
                      <m:sup>
                        <m:r>
                          <a:rPr lang="en-US" i="1"/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1</m:t>
                            </m:r>
                          </m:num>
                          <m:den>
                            <m:r>
                              <a:rPr lang="en-US" i="1"/>
                              <m:t>𝜃</m:t>
                            </m:r>
                          </m:den>
                        </m:f>
                        <m:r>
                          <a:rPr lang="en-US" i="1"/>
                          <m:t>𝑑𝑥</m:t>
                        </m:r>
                        <m:r>
                          <a:rPr lang="en-US" i="1"/>
                          <m:t>=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𝑥</m:t>
                            </m:r>
                          </m:num>
                          <m:den>
                            <m:r>
                              <a:rPr lang="en-US" i="1"/>
                              <m:t>𝜃</m:t>
                            </m:r>
                          </m:den>
                        </m:f>
                        <m:d>
                          <m:dPr>
                            <m:begChr m:val="|"/>
                            <m:endChr m:val=""/>
                            <m:ctrlPr>
                              <a:rPr lang="en-US" i="1"/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𝑥</m:t>
                                </m:r>
                              </m:num>
                              <m:den>
                                <m:r>
                                  <a:rPr lang="en-US" i="1"/>
                                  <m:t>0</m:t>
                                </m:r>
                              </m:den>
                            </m:f>
                            <m:r>
                              <a:rPr lang="en-US" i="1"/>
                              <m:t>=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𝑥</m:t>
                                </m:r>
                              </m:num>
                              <m:den>
                                <m:r>
                                  <a:rPr lang="en-US" i="1"/>
                                  <m:t>𝜃</m:t>
                                </m:r>
                              </m:den>
                            </m:f>
                            <m:r>
                              <a:rPr lang="en-US" i="1"/>
                              <m:t>.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Taking pivotal quantity Q as </a:t>
                </a:r>
                <a14:m>
                  <m:oMath xmlns:m="http://schemas.openxmlformats.org/officeDocument/2006/math">
                    <m:r>
                      <a:rPr lang="en-US" i="1"/>
                      <m:t>𝑄</m:t>
                    </m:r>
                    <m:r>
                      <a:rPr lang="en-US" i="1"/>
                      <m:t>=−2</m:t>
                    </m:r>
                    <m:nary>
                      <m:naryPr>
                        <m:chr m:val="∑"/>
                        <m:limLoc m:val="subSup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𝑛</m:t>
                        </m:r>
                      </m:sup>
                      <m:e>
                        <m:r>
                          <a:rPr lang="en-US" i="1"/>
                          <m:t>𝑙𝑛𝐹</m:t>
                        </m:r>
                        <m:d>
                          <m:dPr>
                            <m:ctrlPr>
                              <a:rPr lang="en-US" i="1"/>
                            </m:ctrlPr>
                          </m:dPr>
                          <m:e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;</m:t>
                            </m:r>
                            <m:r>
                              <a:rPr lang="en-US" i="1"/>
                              <m:t>𝜃</m:t>
                            </m:r>
                          </m:e>
                        </m:d>
                        <m:r>
                          <a:rPr lang="en-US" i="1"/>
                          <m:t>=−2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i="1"/>
                            </m:ctrlPr>
                          </m:naryPr>
                          <m:sub>
                            <m:r>
                              <a:rPr lang="en-US" i="1"/>
                              <m:t>𝑖</m:t>
                            </m:r>
                            <m:r>
                              <a:rPr lang="en-US" i="1"/>
                              <m:t>=1</m:t>
                            </m:r>
                          </m:sub>
                          <m:sup>
                            <m:r>
                              <a:rPr lang="en-US" i="1"/>
                              <m:t>𝑛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/>
                              <m:t>ln</m:t>
                            </m:r>
                            <m:r>
                              <a:rPr lang="en-US"/>
                              <m:t>⁡</m:t>
                            </m:r>
                            <m:r>
                              <a:rPr lang="en-US" i="1"/>
                              <m:t>(</m:t>
                            </m:r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𝑥</m:t>
                                </m:r>
                              </m:num>
                              <m:den>
                                <m:r>
                                  <a:rPr lang="en-US" i="1"/>
                                  <m:t>𝜃</m:t>
                                </m:r>
                              </m:den>
                            </m:f>
                            <m:r>
                              <a:rPr lang="en-US" i="1"/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b="1" i="1"/>
                      <m:t>=−</m:t>
                    </m:r>
                    <m:r>
                      <a:rPr lang="en-US" b="1" i="1"/>
                      <m:t>𝟐</m:t>
                    </m:r>
                    <m:nary>
                      <m:naryPr>
                        <m:chr m:val="∑"/>
                        <m:limLoc m:val="undOvr"/>
                        <m:ctrlPr>
                          <a:rPr lang="en-US" b="1" i="1"/>
                        </m:ctrlPr>
                      </m:naryPr>
                      <m:sub>
                        <m:r>
                          <a:rPr lang="en-US" b="1" i="1"/>
                          <m:t>𝒊</m:t>
                        </m:r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𝟏</m:t>
                        </m:r>
                      </m:sub>
                      <m:sup>
                        <m:r>
                          <a:rPr lang="en-US" b="1" i="1"/>
                          <m:t>𝒏</m:t>
                        </m:r>
                      </m:sup>
                      <m:e>
                        <m:r>
                          <a:rPr lang="en-US" b="1" i="1"/>
                          <m:t>𝒍𝒏</m:t>
                        </m:r>
                        <m:sSub>
                          <m:sSubPr>
                            <m:ctrlPr>
                              <a:rPr lang="en-US" b="1" i="1"/>
                            </m:ctrlPr>
                          </m:sSubPr>
                          <m:e>
                            <m:r>
                              <a:rPr lang="en-US" b="1" i="1"/>
                              <m:t>𝒙</m:t>
                            </m:r>
                          </m:e>
                          <m:sub>
                            <m:r>
                              <a:rPr lang="en-US" b="1" i="1"/>
                              <m:t>𝒊</m:t>
                            </m:r>
                          </m:sub>
                        </m:sSub>
                        <m:r>
                          <a:rPr lang="en-US" b="1" i="1"/>
                          <m:t>+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𝒏𝒍𝒏</m:t>
                        </m:r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=</m:t>
                        </m:r>
                        <m:r>
                          <a:rPr lang="en-US" b="1" i="1"/>
                          <m:t>𝟐</m:t>
                        </m:r>
                        <m:r>
                          <a:rPr lang="en-US" b="1" i="1"/>
                          <m:t>𝒏𝒍𝒏</m:t>
                        </m:r>
                        <m:r>
                          <a:rPr lang="en-US" b="1" i="1"/>
                          <m:t>𝜽</m:t>
                        </m:r>
                        <m:r>
                          <a:rPr lang="en-US" b="1" i="1"/>
                          <m:t>−</m:t>
                        </m:r>
                        <m:r>
                          <a:rPr lang="en-US" b="1" i="1"/>
                          <m:t>𝟐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1" i="1"/>
                            </m:ctrlPr>
                          </m:naryPr>
                          <m:sub>
                            <m:r>
                              <a:rPr lang="en-US" b="1" i="1"/>
                              <m:t>𝒊</m:t>
                            </m:r>
                            <m:r>
                              <a:rPr lang="en-US" b="1" i="1"/>
                              <m:t>=</m:t>
                            </m:r>
                            <m:r>
                              <a:rPr lang="en-US" b="1" i="1"/>
                              <m:t>𝟏</m:t>
                            </m:r>
                          </m:sub>
                          <m:sup>
                            <m:r>
                              <a:rPr lang="en-US" b="1" i="1"/>
                              <m:t>𝒏</m:t>
                            </m:r>
                          </m:sup>
                          <m:e>
                            <m:r>
                              <a:rPr lang="en-US" b="1" i="1"/>
                              <m:t>𝒍𝒏</m:t>
                            </m:r>
                            <m:r>
                              <a:rPr lang="en-US" b="1" i="1"/>
                              <m:t> </m:t>
                            </m:r>
                            <m:sSub>
                              <m:sSubPr>
                                <m:ctrlPr>
                                  <a:rPr lang="en-US" b="1" i="1"/>
                                </m:ctrlPr>
                              </m:sSubPr>
                              <m:e>
                                <m:r>
                                  <a:rPr lang="en-US" b="1" i="1"/>
                                  <m:t>𝒙</m:t>
                                </m:r>
                              </m:e>
                              <m:sub>
                                <m:r>
                                  <a:rPr lang="en-US" b="1" i="1"/>
                                  <m:t>𝒊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𝑐𝑜𝑛𝑓𝑖𝑑𝑒𝑛𝑐𝑒</m:t>
                    </m:r>
                    <m:r>
                      <a:rPr lang="en-US" i="1"/>
                      <m:t> </m:t>
                    </m:r>
                    <m:r>
                      <a:rPr lang="en-US" i="1"/>
                      <m:t>𝑖𝑛𝑡𝑒𝑟𝑣𝑎𝑙</m:t>
                    </m:r>
                    <m:r>
                      <a:rPr lang="en-US" i="1"/>
                      <m:t> </m:t>
                    </m:r>
                    <m:r>
                      <a:rPr lang="en-US" i="1"/>
                      <m:t>𝑓𝑜𝑟</m:t>
                    </m:r>
                    <m:r>
                      <a:rPr lang="en-US" i="1"/>
                      <m:t> </m:t>
                    </m:r>
                    <m:r>
                      <a:rPr lang="en-US" i="1"/>
                      <m:t>𝜃</m:t>
                    </m:r>
                    <m:r>
                      <a:rPr lang="en-US" i="1"/>
                      <m:t> </m:t>
                    </m:r>
                    <m:r>
                      <a:rPr lang="en-US" i="1"/>
                      <m:t>𝑖𝑠</m:t>
                    </m:r>
                    <m:r>
                      <a:rPr lang="en-US" i="1"/>
                      <m:t>;</m:t>
                    </m:r>
                  </m:oMath>
                </a14:m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66BBBD-D319-474B-A432-C9FB6A89D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292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936C-7E9E-43D9-B6DE-8DE37971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5458-ACA2-4887-9547-2C57D140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BE0C6-3685-444E-BE72-95BA64102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716" y="1737673"/>
            <a:ext cx="7912567" cy="33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8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11DC-0697-465F-BC8D-48350267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4C593-6C91-45FA-BD4C-B14EEA015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II</a:t>
                </a:r>
                <a:endParaRPr lang="en-US" dirty="0"/>
              </a:p>
              <a:p>
                <a:r>
                  <a:rPr lang="en-US" dirty="0"/>
                  <a:t>If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a random sample from a distribution with pdf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𝜃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1</m:t>
                                </m:r>
                              </m:num>
                              <m:den>
                                <m:r>
                                  <a:rPr lang="en-US" i="1"/>
                                  <m:t>𝜃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/>
                                    </m:ctrlPr>
                                  </m:fPr>
                                  <m:num>
                                    <m:r>
                                      <a:rPr lang="en-US" i="1"/>
                                      <m:t>−</m:t>
                                    </m:r>
                                    <m:r>
                                      <a:rPr lang="en-US" i="1"/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i="1"/>
                                      <m:t>𝜃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lang="en-US" i="1"/>
                              <m:t>, 0&lt;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&lt;∞</m:t>
                            </m:r>
                          </m:e>
                          <m:e>
                            <m:r>
                              <a:rPr lang="en-US" i="1"/>
                              <m:t>0 </m:t>
                            </m:r>
                            <m:r>
                              <a:rPr lang="en-US" i="1"/>
                              <m:t>𝑒𝑙𝑠𝑒𝑤h𝑒𝑟𝑒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where θ&gt; 0 is a parameter. What is the (1-α)100% confidence interval for θ?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24C593-6C91-45FA-BD4C-B14EEA015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26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E4EB-DB6E-4A15-B010-F5AB03EE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034151-FD6B-4F57-A296-5E3FD5A4B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896" y="1106775"/>
            <a:ext cx="9574206" cy="57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0035-4BB1-4EA1-95F9-F5CAFF3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ADD34-F76D-4BFF-93C8-44A466DCE3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Let </a:t>
                </a:r>
                <a:r>
                  <a:rPr lang="en-US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x</a:t>
                </a:r>
                <a:r>
                  <a:rPr lang="en-US" baseline="-25000" dirty="0"/>
                  <a:t>2</a:t>
                </a:r>
                <a:r>
                  <a:rPr lang="en-US" dirty="0"/>
                  <a:t>, 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be a random sample of size n from a population with pdf f(</a:t>
                </a:r>
                <a:r>
                  <a:rPr lang="en-US" dirty="0" err="1"/>
                  <a:t>x;θ</a:t>
                </a:r>
                <a:r>
                  <a:rPr lang="en-US" dirty="0"/>
                  <a:t>) where θ is an unknown parameter. The interval estimator of θ is a pair of statistics L=L(x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) and U=U(x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) with L &lt;=U such that if x</a:t>
                </a:r>
                <a:r>
                  <a:rPr lang="en-US" baseline="-25000" dirty="0"/>
                  <a:t>1</a:t>
                </a:r>
                <a:r>
                  <a:rPr lang="en-US" dirty="0"/>
                  <a:t>, ..,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is a set of sample data, then θ belongs to the interval [L(x</a:t>
                </a:r>
                <a:r>
                  <a:rPr lang="en-US" baseline="-25000" dirty="0"/>
                  <a:t>,</a:t>
                </a:r>
                <a:r>
                  <a:rPr lang="en-US" dirty="0"/>
                  <a:t>..,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), U(x</a:t>
                </a:r>
                <a:r>
                  <a:rPr lang="en-US" baseline="-25000" dirty="0"/>
                  <a:t>1</a:t>
                </a:r>
                <a:r>
                  <a:rPr lang="en-US" dirty="0"/>
                  <a:t>,..,x</a:t>
                </a:r>
                <a:r>
                  <a:rPr lang="en-US" baseline="-25000" dirty="0"/>
                  <a:t>n</a:t>
                </a:r>
                <a:r>
                  <a:rPr lang="en-US" dirty="0"/>
                  <a:t>)]. The probability of θ being on the random interval (L,U) is 1-α, that is P[L </a:t>
                </a:r>
                <a14:m>
                  <m:oMath xmlns:m="http://schemas.openxmlformats.org/officeDocument/2006/math">
                    <m:r>
                      <a:rPr lang="en-US" i="1"/>
                      <m:t>≤</m:t>
                    </m:r>
                    <m:r>
                      <a:rPr lang="en-US" i="1"/>
                      <m:t>𝜃</m:t>
                    </m:r>
                    <m:r>
                      <a:rPr lang="en-US" i="1"/>
                      <m:t>≤</m:t>
                    </m:r>
                    <m:r>
                      <a:rPr lang="en-US" i="1"/>
                      <m:t>𝑈</m:t>
                    </m:r>
                  </m:oMath>
                </a14:m>
                <a:r>
                  <a:rPr lang="en-US" dirty="0"/>
                  <a:t>]=1-α. Where L is the lower confidence interval and U is the upper confidence interval, (1-α) is the confidence coefficient or degree of confidence.</a:t>
                </a:r>
              </a:p>
              <a:p>
                <a:r>
                  <a:rPr lang="en-US" dirty="0"/>
                  <a:t>The interval estimation methods include;  pivotal quantity method, MLE, Bayesian method, Invariant method, inversion of test statistic etc.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ADD34-F76D-4BFF-93C8-44A466DCE3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830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4F30-20C7-4323-B54B-DD9278289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03006-A975-4AFA-A64C-47F7AC9BE5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420" y="1825625"/>
                <a:ext cx="1156716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 (</a:t>
                </a:r>
                <a:r>
                  <a:rPr lang="en-US" b="1" dirty="0" err="1"/>
                  <a:t>i</a:t>
                </a:r>
                <a:r>
                  <a:rPr lang="en-US" b="1" dirty="0"/>
                  <a:t>) </a:t>
                </a:r>
                <a:r>
                  <a:rPr lang="en-US" dirty="0"/>
                  <a:t>for the pdf </a:t>
                </a:r>
                <a14:m>
                  <m:oMath xmlns:m="http://schemas.openxmlformats.org/officeDocument/2006/math">
                    <m:r>
                      <a:rPr lang="en-US" i="1"/>
                      <m:t>𝑓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;</m:t>
                        </m:r>
                        <m:r>
                          <a:rPr lang="en-US" i="1"/>
                          <m:t>𝜃</m:t>
                        </m:r>
                      </m:e>
                    </m:d>
                    <m:r>
                      <a:rPr lang="en-US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/>
                        </m:ctrlPr>
                      </m:dPr>
                      <m:e>
                        <m:eqArr>
                          <m:eqArrPr>
                            <m:ctrlPr>
                              <a:rPr lang="en-US" i="1"/>
                            </m:ctrlPr>
                          </m:eqArrPr>
                          <m:e>
                            <m:r>
                              <a:rPr lang="en-US" i="1"/>
                              <m:t>𝜃</m:t>
                            </m:r>
                            <m:sSup>
                              <m:sSupPr>
                                <m:ctrlPr>
                                  <a:rPr lang="en-US" i="1"/>
                                </m:ctrlPr>
                              </m:sSup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p>
                                <m:r>
                                  <a:rPr lang="en-US" i="1"/>
                                  <m:t>𝜃</m:t>
                                </m:r>
                                <m:r>
                                  <a:rPr lang="en-US" i="1"/>
                                  <m:t>−1</m:t>
                                </m:r>
                              </m:sup>
                            </m:sSup>
                            <m:r>
                              <a:rPr lang="en-US" i="1"/>
                              <m:t>, 0&lt;</m:t>
                            </m:r>
                            <m:r>
                              <a:rPr lang="en-US" i="1"/>
                              <m:t>𝑥</m:t>
                            </m:r>
                            <m:r>
                              <a:rPr lang="en-US" i="1"/>
                              <m:t>&lt;1</m:t>
                            </m:r>
                          </m:e>
                          <m:e>
                            <m:r>
                              <a:rPr lang="en-US" i="1"/>
                              <m:t>0 </m:t>
                            </m:r>
                            <m:r>
                              <a:rPr lang="en-US" i="1"/>
                              <m:t>𝑒𝑙𝑠𝑒𝑤h𝑒𝑟𝑒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where θ&gt; 0 is an unknown parameter. What is the (1-α)100% confidence interval for θ?</a:t>
                </a:r>
              </a:p>
              <a:p>
                <a:pPr marL="0" indent="0">
                  <a:buNone/>
                </a:pPr>
                <a:r>
                  <a:rPr lang="en-US" dirty="0"/>
                  <a:t>(ii) using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49</m:t>
                        </m:r>
                      </m:sup>
                      <m:e>
                        <m:r>
                          <a:rPr lang="en-US" i="1"/>
                          <m:t>𝑙𝑛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  <m:r>
                          <a:rPr lang="en-US" i="1"/>
                          <m:t>=−0.7567,</m:t>
                        </m:r>
                      </m:e>
                    </m:nary>
                  </m:oMath>
                </a14:m>
                <a:r>
                  <a:rPr lang="en-US" dirty="0"/>
                  <a:t> determine 90% confidence interval for θ.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A03006-A975-4AFA-A64C-47F7AC9BE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420" y="1825625"/>
                <a:ext cx="11567160" cy="4351338"/>
              </a:xfrm>
              <a:blipFill>
                <a:blip r:embed="rId2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51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48CD-4751-49BA-9D71-9DD9D695B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PIVOTAL QUANTITY METHOD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573-A585-413C-A84F-862C60819C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Definition: let x</a:t>
                </a:r>
                <a:r>
                  <a:rPr lang="en-US" baseline="-25000" dirty="0"/>
                  <a:t>1,</a:t>
                </a:r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be a random sample of size n from a population x with probability density function f(</a:t>
                </a:r>
                <a:r>
                  <a:rPr lang="en-US" dirty="0" err="1"/>
                  <a:t>x;θ</a:t>
                </a:r>
                <a:r>
                  <a:rPr lang="en-US" dirty="0"/>
                  <a:t>) where θ is an unknown parameter. A pivotal quantity Q is a function of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and θ whose probability distribution is independent of the parameter θ. It is given as Q(x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, </a:t>
                </a:r>
                <a:r>
                  <a:rPr lang="en-US" dirty="0"/>
                  <a:t>θ).</a:t>
                </a:r>
              </a:p>
              <a:p>
                <a:r>
                  <a:rPr lang="en-US" dirty="0"/>
                  <a:t>If Q= Q(x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 err="1"/>
                  <a:t>,θ</a:t>
                </a:r>
                <a:r>
                  <a:rPr lang="en-US" dirty="0"/>
                  <a:t>) is a pivot, then a (1-α)100% confidence interval for θ can be constructed as follows;</a:t>
                </a:r>
              </a:p>
              <a:p>
                <a:pPr lvl="0"/>
                <a:r>
                  <a:rPr lang="en-US" dirty="0"/>
                  <a:t>Find two values a and b such that P(a</a:t>
                </a:r>
                <a14:m>
                  <m:oMath xmlns:m="http://schemas.openxmlformats.org/officeDocument/2006/math">
                    <m:r>
                      <a:rPr lang="en-US" i="1"/>
                      <m:t>≤</m:t>
                    </m:r>
                    <m:r>
                      <a:rPr lang="en-US" i="1"/>
                      <m:t>𝑄</m:t>
                    </m:r>
                    <m:r>
                      <a:rPr lang="en-US" i="1"/>
                      <m:t>≤</m:t>
                    </m:r>
                    <m:r>
                      <a:rPr lang="en-US" i="1"/>
                      <m:t>𝑏</m:t>
                    </m:r>
                    <m:r>
                      <a:rPr lang="en-US" i="1"/>
                      <m:t>)=1−</m:t>
                    </m:r>
                    <m:r>
                      <a:rPr lang="en-US" i="1"/>
                      <m:t>𝛼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/>
                  <a:t>Convert the inequality </a:t>
                </a:r>
                <a14:m>
                  <m:oMath xmlns:m="http://schemas.openxmlformats.org/officeDocument/2006/math">
                    <m:r>
                      <a:rPr lang="en-US" i="1"/>
                      <m:t>𝑎</m:t>
                    </m:r>
                    <m:r>
                      <a:rPr lang="en-US" i="1"/>
                      <m:t>≤</m:t>
                    </m:r>
                    <m:r>
                      <a:rPr lang="en-US" i="1"/>
                      <m:t>𝑄</m:t>
                    </m:r>
                    <m:r>
                      <a:rPr lang="en-US" i="1"/>
                      <m:t>≤</m:t>
                    </m:r>
                    <m:r>
                      <a:rPr lang="en-US" i="1"/>
                      <m:t>𝑏</m:t>
                    </m:r>
                  </m:oMath>
                </a14:m>
                <a:r>
                  <a:rPr lang="en-US" dirty="0"/>
                  <a:t> into the form </a:t>
                </a:r>
                <a14:m>
                  <m:oMath xmlns:m="http://schemas.openxmlformats.org/officeDocument/2006/math">
                    <m:r>
                      <a:rPr lang="en-US" i="1"/>
                      <m:t>𝐿</m:t>
                    </m:r>
                    <m:r>
                      <a:rPr lang="en-US" i="1"/>
                      <m:t>≤</m:t>
                    </m:r>
                    <m:r>
                      <a:rPr lang="en-US" i="1"/>
                      <m:t>𝜃</m:t>
                    </m:r>
                    <m:r>
                      <a:rPr lang="en-US" i="1"/>
                      <m:t>≤</m:t>
                    </m:r>
                    <m:r>
                      <a:rPr lang="en-US" i="1"/>
                      <m:t>𝑈</m:t>
                    </m:r>
                    <m:r>
                      <a:rPr lang="en-US" i="1"/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7FF573-A585-413C-A84F-862C60819C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41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999F1-2404-4919-9CBB-28A8577A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DAA1D7-A9B5-4638-A92D-457CDE31F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dirty="0"/>
                  <a:t>if x is a normal population with mean unknown µ and known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 and pivotal quantity as </a:t>
                </a:r>
                <a14:m>
                  <m:oMath xmlns:m="http://schemas.openxmlformats.org/officeDocument/2006/math">
                    <m:r>
                      <a:rPr lang="en-US" i="1"/>
                      <m:t>𝑄</m:t>
                    </m:r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</m:num>
                      <m:den>
                        <m:r>
                          <a:rPr lang="en-US" i="1"/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, construct a (1-2α)100% confidence interval for µ.</a:t>
                </a:r>
              </a:p>
              <a:p>
                <a:r>
                  <a:rPr lang="en-US" b="1" dirty="0"/>
                  <a:t>Solution</a:t>
                </a:r>
                <a:endParaRPr lang="en-US" dirty="0"/>
              </a:p>
              <a:p>
                <a:r>
                  <a:rPr lang="en-US" dirty="0"/>
                  <a:t>Since the population x is normally distributed with mean µ and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,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is also normal with the same mean µ and variance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. hence </a:t>
                </a:r>
              </a:p>
              <a:p>
                <a14:m>
                  <m:oMath xmlns:m="http://schemas.openxmlformats.org/officeDocument/2006/math">
                    <m:r>
                      <a:rPr lang="en-US" i="1"/>
                      <m:t>1−2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  <m:r>
                          <a:rPr lang="en-US" i="1"/>
                          <m:t>≤</m:t>
                        </m:r>
                        <m:r>
                          <a:rPr lang="en-US" i="1"/>
                          <m:t>𝑄</m:t>
                        </m:r>
                        <m:r>
                          <a:rPr lang="en-US" i="1"/>
                          <m:t>≤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  <m:r>
                          <a:rPr lang="en-US" i="1"/>
                          <m:t>≤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acc>
                            <m:r>
                              <a:rPr lang="en-US" i="1"/>
                              <m:t>−</m:t>
                            </m:r>
                            <m:r>
                              <a:rPr lang="en-US" i="1"/>
                              <m:t>𝜇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i="1"/>
                                </m:ctrlPr>
                              </m:fPr>
                              <m:num>
                                <m:r>
                                  <a:rPr lang="en-US" i="1"/>
                                  <m:t>𝛿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/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/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en-US" i="1"/>
                          <m:t>≤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</m:e>
                    </m:d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−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𝛿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/>
                          <m:t>≤</m:t>
                        </m:r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  <m:r>
                          <a:rPr lang="en-US" i="1"/>
                          <m:t>≤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𝑍</m:t>
                            </m:r>
                          </m:e>
                          <m:sub>
                            <m:r>
                              <a:rPr lang="en-US" i="1"/>
                              <m:t>𝛼</m:t>
                            </m:r>
                          </m:sub>
                        </m:s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𝛿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/>
                      <m:t>𝑃</m:t>
                    </m:r>
                    <m:r>
                      <a:rPr lang="en-US" i="1"/>
                      <m:t>(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(1-2α)100% confidence interval for µ is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,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r>
                          <a:rPr lang="en-US" i="1"/>
                          <m:t>𝛼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DAA1D7-A9B5-4638-A92D-457CDE31F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578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CA11-AC0D-453E-AB96-C95E1D89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a) CONFIDENCE INTERVAL FOR POPULATION MEAN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00888-920B-4866-BF17-91D20DF9D7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 be a random sample from a normal population with mean µ and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 where µ is an unknown parameter and variance is a known parameter. To construct this pivotal quantity , find the likelihood estimator of the parameter µ which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  Since each of the x</a:t>
                </a:r>
                <a:r>
                  <a:rPr lang="en-US" baseline="-25000" dirty="0"/>
                  <a:t>i</a:t>
                </a:r>
                <a:r>
                  <a:rPr lang="en-US" dirty="0"/>
                  <a:t> is approximately normally distributed with mean µ and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, the distribution of the sample mean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 </m:t>
                        </m:r>
                      </m:e>
                    </m:acc>
                    <m:r>
                      <a:rPr lang="en-US" i="1"/>
                      <m:t>𝑖𝑠</m:t>
                    </m:r>
                    <m:r>
                      <a:rPr lang="en-US" i="1"/>
                      <m:t> </m:t>
                    </m:r>
                    <m:r>
                      <a:rPr lang="en-US" i="1"/>
                      <m:t>𝑛𝑜𝑟𝑚𝑎𝑙𝑙𝑦</m:t>
                    </m:r>
                    <m:r>
                      <a:rPr lang="en-US" i="1"/>
                      <m:t> </m:t>
                    </m:r>
                    <m:r>
                      <a:rPr lang="en-US" i="1"/>
                      <m:t>𝑑𝑖𝑠𝑡𝑟𝑖𝑏𝑢𝑡𝑒𝑑</m:t>
                    </m:r>
                    <m:r>
                      <a:rPr lang="en-US" i="1"/>
                      <m:t> </m:t>
                    </m:r>
                    <m:r>
                      <a:rPr lang="en-US" i="1"/>
                      <m:t>𝑤𝑖𝑡h</m:t>
                    </m:r>
                    <m:r>
                      <a:rPr lang="en-US" i="1"/>
                      <m:t> </m:t>
                    </m:r>
                    <m:r>
                      <a:rPr lang="en-US" i="1"/>
                      <m:t>𝑚𝑒𝑎𝑛</m:t>
                    </m:r>
                    <m:r>
                      <a:rPr lang="en-US" i="1"/>
                      <m:t> </m:t>
                    </m:r>
                    <m:r>
                      <a:rPr lang="en-US" i="1"/>
                      <m:t>𝜇</m:t>
                    </m:r>
                    <m:r>
                      <a:rPr lang="en-US" i="1"/>
                      <m:t> </m:t>
                    </m:r>
                    <m:r>
                      <a:rPr lang="en-US" i="1"/>
                      <m:t>𝑎𝑛𝑑</m:t>
                    </m:r>
                    <m:r>
                      <a:rPr lang="en-US" i="1"/>
                      <m:t> </m:t>
                    </m:r>
                    <m:r>
                      <a:rPr lang="en-US" i="1"/>
                      <m:t>𝑣𝑎𝑟𝑖𝑎𝑛𝑐𝑒</m:t>
                    </m:r>
                    <m:r>
                      <a:rPr lang="en-US" i="1"/>
                      <m:t>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The pivotal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𝛿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</m:oMath>
                </a14:m>
                <a:r>
                  <a:rPr lang="en-US" dirty="0"/>
                  <a:t> which is used to construct a confidence interval for the mean µ.</a:t>
                </a:r>
              </a:p>
              <a:p>
                <a:r>
                  <a:rPr lang="en-US" dirty="0"/>
                  <a:t>The confidence interval is ;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𝑃</m:t>
                    </m:r>
                    <m:r>
                      <a:rPr lang="en-US" i="1"/>
                      <m:t>[−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𝛿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i="1"/>
                      <m:t>≤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=</m:t>
                    </m:r>
                    <m:r>
                      <a:rPr lang="en-US" i="1"/>
                      <m:t>𝑝</m:t>
                    </m:r>
                    <m:r>
                      <a:rPr lang="en-US" i="1"/>
                      <m:t>[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−</m:t>
                        </m:r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=p[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0"/>
                <a:r>
                  <a:rPr lang="en-US" dirty="0"/>
                  <a:t>When x is normally distributed with known variance δ</a:t>
                </a:r>
                <a:r>
                  <a:rPr lang="en-US" baseline="30000" dirty="0"/>
                  <a:t>2</a:t>
                </a:r>
                <a:r>
                  <a:rPr lang="en-US" dirty="0"/>
                  <a:t>, confidence interval will be given by ;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, 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00888-920B-4866-BF17-91D20DF9D7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5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252A-3AB2-422A-9B72-BF36FF01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05336-878A-40E5-8EFB-6CF1CBAA8E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let 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,..,x</a:t>
                </a:r>
                <a:r>
                  <a:rPr lang="en-US" baseline="-25000" dirty="0"/>
                  <a:t>40</a:t>
                </a:r>
                <a:r>
                  <a:rPr lang="en-US" dirty="0"/>
                  <a:t> be a random sample of size 40 from a distribution with known variance and unknown mean µ. 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40</m:t>
                        </m:r>
                      </m:sup>
                      <m:e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𝑥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  <m:r>
                          <a:rPr lang="en-US" i="1"/>
                          <m:t>=286.56 </m:t>
                        </m:r>
                        <m:r>
                          <a:rPr lang="en-US" i="1"/>
                          <m:t>𝑎𝑛𝑑</m:t>
                        </m:r>
                        <m:r>
                          <a:rPr lang="en-US" i="1"/>
                          <m:t>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=10.</m:t>
                        </m:r>
                      </m:e>
                    </m:nary>
                  </m:oMath>
                </a14:m>
                <a:r>
                  <a:rPr lang="en-US" dirty="0"/>
                  <a:t> what is the 90% confidence interval for the population mean µ.</a:t>
                </a:r>
              </a:p>
              <a:p>
                <a:r>
                  <a:rPr lang="en-US" b="1" dirty="0"/>
                  <a:t>SOLUTION</a:t>
                </a:r>
                <a:endParaRPr lang="en-US" dirty="0"/>
              </a:p>
              <a:p>
                <a:pPr lvl="0"/>
                <a:r>
                  <a:rPr lang="en-US" b="1" dirty="0"/>
                  <a:t>Using the </a:t>
                </a:r>
                <a:r>
                  <a:rPr lang="en-US" dirty="0"/>
                  <a:t>interval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𝑍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𝛿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0"/>
                <a:r>
                  <a:rPr lang="en-US" b="1" dirty="0"/>
                  <a:t>Where α=10%, z</a:t>
                </a:r>
                <a:r>
                  <a:rPr lang="en-US" baseline="-25000" dirty="0"/>
                  <a:t>0.05</a:t>
                </a:r>
                <a:r>
                  <a:rPr lang="en-US" dirty="0"/>
                  <a:t>=1.64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i="1"/>
                            </m:ctrlPr>
                          </m:naryPr>
                          <m:sub/>
                          <m:sup/>
                          <m:e>
                            <m:r>
                              <a:rPr lang="en-US" i="1"/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US" i="1"/>
                          <m:t>𝑛</m:t>
                        </m:r>
                      </m:den>
                    </m:f>
                    <m:r>
                      <a:rPr lang="en-US" i="1"/>
                      <m:t>=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286.56</m:t>
                        </m:r>
                      </m:num>
                      <m:den>
                        <m:r>
                          <a:rPr lang="en-US" i="1"/>
                          <m:t>40</m:t>
                        </m:r>
                      </m:den>
                    </m:f>
                    <m:r>
                      <a:rPr lang="en-US" i="1"/>
                      <m:t>=7.164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7.164−(1.64∗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10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40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≤7.164+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1.64∗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10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40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/>
                      <m:t>=[6.344 , 7.984]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05336-878A-40E5-8EFB-6CF1CBAA8E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6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EBB5-7971-4BD2-A8AF-7552F785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9CBF3-9B1B-4086-8E7B-18E5C581E1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TRY: </a:t>
                </a:r>
                <a:r>
                  <a:rPr lang="en-US" dirty="0"/>
                  <a:t>what is the 95% confidence interval for the mean µ given a sample of size 11,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11</m:t>
                        </m:r>
                      </m:sup>
                      <m:e>
                        <m:r>
                          <a:rPr lang="en-US" i="1"/>
                          <m:t>𝑥</m:t>
                        </m:r>
                        <m:r>
                          <a:rPr lang="en-US" i="1"/>
                          <m:t>=132, 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n-US" i="1"/>
                              <m:t>𝛿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=9.9.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19CBF3-9B1B-4086-8E7B-18E5C581E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63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FD2A-3065-41A8-8F97-DB34278F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b) CONFIDENCE INTERVAL FOR µ FOR UNKNOWN VARIANCE.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DE35B-3955-4400-937D-6C11A2D78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pivotal quantity Q(x</a:t>
                </a:r>
                <a:r>
                  <a:rPr lang="en-US" baseline="-25000" dirty="0"/>
                  <a:t>1</a:t>
                </a:r>
                <a:r>
                  <a:rPr lang="en-US" dirty="0"/>
                  <a:t>,x</a:t>
                </a:r>
                <a:r>
                  <a:rPr lang="en-US" baseline="-25000" dirty="0"/>
                  <a:t>2</a:t>
                </a:r>
                <a:r>
                  <a:rPr lang="en-US" dirty="0"/>
                  <a:t>,…,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baseline="-25000" dirty="0"/>
                  <a:t>;</a:t>
                </a:r>
                <a:r>
                  <a:rPr lang="en-US" dirty="0"/>
                  <a:t>; µ)=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i="1"/>
                      <m:t>~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where n-1 are the degrees of freedom. The confidence interval  for the mean will be;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1−</m:t>
                    </m:r>
                    <m:r>
                      <a:rPr lang="en-US" i="1"/>
                      <m:t>𝛼</m:t>
                    </m:r>
                    <m:r>
                      <a:rPr lang="en-US" i="1"/>
                      <m:t>=</m:t>
                    </m:r>
                    <m:r>
                      <a:rPr lang="en-US" i="1"/>
                      <m:t>𝑝</m:t>
                    </m:r>
                    <m:r>
                      <a:rPr lang="en-US" i="1"/>
                      <m:t>[−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r>
                      <a:rPr lang="en-US" i="1"/>
                      <m:t>≤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r>
                              <a:rPr lang="en-US" i="1"/>
                              <m:t>𝑥</m:t>
                            </m:r>
                          </m:e>
                        </m:acc>
                        <m:r>
                          <a:rPr lang="en-US" i="1"/>
                          <m:t>−</m:t>
                        </m:r>
                        <m:r>
                          <a:rPr lang="en-US" i="1"/>
                          <m:t>𝜇</m:t>
                        </m:r>
                      </m:num>
                      <m:den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i="1"/>
                      <m:t>≤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𝑚𝑎𝑘𝑒</m:t>
                    </m:r>
                    <m:r>
                      <a:rPr lang="en-US" i="1"/>
                      <m:t> </m:t>
                    </m:r>
                    <m:r>
                      <a:rPr lang="en-US" i="1"/>
                      <m:t>𝜇</m:t>
                    </m:r>
                    <m:r>
                      <a:rPr lang="en-US" i="1"/>
                      <m:t> </m:t>
                    </m:r>
                    <m:r>
                      <a:rPr lang="en-US" i="1"/>
                      <m:t>𝑡h𝑒</m:t>
                    </m:r>
                    <m:r>
                      <a:rPr lang="en-US" i="1"/>
                      <m:t> </m:t>
                    </m:r>
                    <m:r>
                      <a:rPr lang="en-US" i="1"/>
                      <m:t>𝑠𝑢𝑏𝑗𝑒𝑐𝑡</m:t>
                    </m:r>
                  </m:oMath>
                </a14:m>
                <a:endParaRPr lang="en-US" dirty="0"/>
              </a:p>
              <a:p>
                <a:pPr lvl="0"/>
                <a:r>
                  <a:rPr lang="en-US" dirty="0"/>
                  <a:t>P[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0"/>
                <a:r>
                  <a:rPr lang="en-US" dirty="0"/>
                  <a:t>Confidence interval is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,  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DE35B-3955-4400-937D-6C11A2D78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01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1158-8AA0-46DA-A3BF-065826EA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AEED5-BF46-4E6B-9951-DD81EBA29E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EXAMPLE: </a:t>
                </a:r>
                <a:r>
                  <a:rPr lang="en-US" dirty="0"/>
                  <a:t> a random sample of size 9 from a normal population yields the observed statistics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=5 </m:t>
                    </m:r>
                    <m:r>
                      <a:rPr lang="en-US" i="1"/>
                      <m:t>𝑎𝑛𝑑</m:t>
                    </m:r>
                    <m:r>
                      <a:rPr lang="en-US" i="1"/>
                      <m:t> </m:t>
                    </m:r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1</m:t>
                        </m:r>
                      </m:num>
                      <m:den>
                        <m:r>
                          <a:rPr lang="en-US" i="1"/>
                          <m:t>8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/>
                        </m:ctrlPr>
                      </m:naryPr>
                      <m:sub>
                        <m:r>
                          <a:rPr lang="en-US" i="1"/>
                          <m:t>𝑖</m:t>
                        </m:r>
                        <m:r>
                          <a:rPr lang="en-US" i="1"/>
                          <m:t>=1</m:t>
                        </m:r>
                      </m:sub>
                      <m:sup>
                        <m:r>
                          <a:rPr lang="en-US" i="1"/>
                          <m:t>9</m:t>
                        </m:r>
                      </m:sup>
                      <m:e>
                        <m:r>
                          <a:rPr lang="en-US" i="1"/>
                          <m:t>(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/>
                                </m:ctrlPr>
                              </m:sSub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  <m:sub>
                                <m:r>
                                  <a:rPr lang="en-US" i="1"/>
                                  <m:t>𝑖</m:t>
                                </m:r>
                              </m:sub>
                            </m:sSub>
                            <m:r>
                              <a:rPr lang="en-US" i="1"/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i="1"/>
                                </m:ctrlPr>
                              </m:accPr>
                              <m:e>
                                <m:r>
                                  <a:rPr lang="en-US" i="1"/>
                                  <m:t>𝑥</m:t>
                                </m:r>
                              </m:e>
                            </m:acc>
                            <m:r>
                              <a:rPr lang="en-US" i="1"/>
                              <m:t>)</m:t>
                            </m:r>
                          </m:e>
                          <m:sup>
                            <m:r>
                              <a:rPr lang="en-US" i="1"/>
                              <m:t>2</m:t>
                            </m:r>
                          </m:sup>
                        </m:sSup>
                        <m:r>
                          <a:rPr lang="en-US" i="1"/>
                          <m:t>=36.</m:t>
                        </m:r>
                      </m:e>
                    </m:nary>
                  </m:oMath>
                </a14:m>
                <a:r>
                  <a:rPr lang="en-US" dirty="0"/>
                  <a:t> what is the 95% confidence interval for the mean µ?</a:t>
                </a:r>
              </a:p>
              <a:p>
                <a:pPr marL="0" indent="0">
                  <a:buNone/>
                </a:pPr>
                <a:r>
                  <a:rPr lang="en-US" b="1" dirty="0"/>
                  <a:t>SOLUTION</a:t>
                </a:r>
                <a:endParaRPr lang="en-US" dirty="0"/>
              </a:p>
              <a:p>
                <a:pPr lvl="0"/>
                <a:r>
                  <a:rPr lang="en-US" dirty="0"/>
                  <a:t>Using the interval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−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</m:t>
                    </m:r>
                    <m:acc>
                      <m:accPr>
                        <m:chr m:val="̅"/>
                        <m:ctrlPr>
                          <a:rPr lang="en-US" i="1"/>
                        </m:ctrlPr>
                      </m:accPr>
                      <m:e>
                        <m:r>
                          <a:rPr lang="en-US" i="1"/>
                          <m:t>𝑥</m:t>
                        </m:r>
                      </m:e>
                    </m:acc>
                    <m:r>
                      <a:rPr lang="en-US" i="1"/>
                      <m:t>+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𝑡</m:t>
                        </m:r>
                      </m:e>
                      <m:sub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𝛼</m:t>
                            </m:r>
                          </m:num>
                          <m:den>
                            <m:r>
                              <a:rPr lang="en-US" i="1"/>
                              <m:t>2</m:t>
                            </m:r>
                          </m:den>
                        </m:f>
                        <m:r>
                          <a:rPr lang="en-US" i="1"/>
                          <m:t>,</m:t>
                        </m:r>
                        <m:r>
                          <a:rPr lang="en-US" i="1"/>
                          <m:t>𝑛</m:t>
                        </m:r>
                        <m:r>
                          <a:rPr lang="en-US" i="1"/>
                          <m:t>−1</m:t>
                        </m:r>
                      </m:sub>
                    </m:sSub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a:rPr lang="en-US" i="1"/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/>
                            </m:ctrlPr>
                          </m:radPr>
                          <m:deg/>
                          <m:e>
                            <m:r>
                              <a:rPr lang="en-US" i="1"/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 lvl="0"/>
                <a:r>
                  <a:rPr lang="en-US" dirty="0"/>
                  <a:t>Where α=0.05 and t=2.306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i="1"/>
                      <m:t>5−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2.306∗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/>
                      <m:t>≤</m:t>
                    </m:r>
                    <m:r>
                      <a:rPr lang="en-US" i="1"/>
                      <m:t>𝜇</m:t>
                    </m:r>
                    <m:r>
                      <a:rPr lang="en-US" i="1"/>
                      <m:t>≤5+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2.306∗</m:t>
                        </m:r>
                        <m:f>
                          <m:fPr>
                            <m:ctrlPr>
                              <a:rPr lang="en-US" i="1"/>
                            </m:ctrlPr>
                          </m:fPr>
                          <m:num>
                            <m:r>
                              <a:rPr lang="en-US" i="1"/>
                              <m:t>6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/>
                                </m:ctrlPr>
                              </m:radPr>
                              <m:deg/>
                              <m:e>
                                <m:r>
                                  <a:rPr lang="en-US" i="1"/>
                                  <m:t>9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/>
                      <m:t>=[0.388, 9.612]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AEED5-BF46-4E6B-9951-DD81EBA29E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41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1478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Office Theme</vt:lpstr>
      <vt:lpstr>INTERVAL ESTIMATION METHODS FOR PARAMETERS </vt:lpstr>
      <vt:lpstr>PowerPoint Presentation</vt:lpstr>
      <vt:lpstr>PIVOTAL QUANTITY METHOD </vt:lpstr>
      <vt:lpstr>EXAMPLE</vt:lpstr>
      <vt:lpstr>a) CONFIDENCE INTERVAL FOR POPULATION MEAN </vt:lpstr>
      <vt:lpstr>PowerPoint Presentation</vt:lpstr>
      <vt:lpstr>PowerPoint Presentation</vt:lpstr>
      <vt:lpstr>b) CONFIDENCE INTERVAL FOR µ FOR UNKNOWN VARIANCE. </vt:lpstr>
      <vt:lpstr>PowerPoint Presentation</vt:lpstr>
      <vt:lpstr>c) CONFIDENCE INTERVAL FOR THE POPULATION VARIANCE δ2</vt:lpstr>
      <vt:lpstr>PowerPoint Presentation</vt:lpstr>
      <vt:lpstr>d) CONFIDENCE INTERVAL FOR THE VARIANCE FOR UNKNOWN MEAN. </vt:lpstr>
      <vt:lpstr>solution</vt:lpstr>
      <vt:lpstr>PowerPoint Presentation</vt:lpstr>
      <vt:lpstr>e) CONFIDENCE INTERVAL  FOR  PARAMETERS OF SOME DISTRIBUTIONS </vt:lpstr>
      <vt:lpstr>PowerPoint Presentation</vt:lpstr>
      <vt:lpstr>PowerPoint Presentation</vt:lpstr>
      <vt:lpstr>PowerPoint Presentation</vt:lpstr>
      <vt:lpstr>PowerPoint Presentation</vt:lpstr>
      <vt:lpstr>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INTERVAL ESTIMATION METHODS FOR PARAMETERS</dc:title>
  <dc:creator>USER</dc:creator>
  <cp:lastModifiedBy>USER</cp:lastModifiedBy>
  <cp:revision>4</cp:revision>
  <dcterms:created xsi:type="dcterms:W3CDTF">2021-10-12T16:17:32Z</dcterms:created>
  <dcterms:modified xsi:type="dcterms:W3CDTF">2021-10-12T16:39:38Z</dcterms:modified>
</cp:coreProperties>
</file>