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88BB2-C722-41ED-B133-FB5E97C1BB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B6681F-CC56-44CD-9FBA-4A81B9E0E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5A3D19-648F-4CC1-BE69-525D4D3E462D}"/>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5" name="Footer Placeholder 4">
            <a:extLst>
              <a:ext uri="{FF2B5EF4-FFF2-40B4-BE49-F238E27FC236}">
                <a16:creationId xmlns:a16="http://schemas.microsoft.com/office/drawing/2014/main" id="{CCBC71F1-C92F-4EA0-9780-FC665E248C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47546-B696-4C28-AB7F-44453BBBD2D2}"/>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4286976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950A9-696F-4A80-A217-A147789F2B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2BFAE5-D935-4C43-98CD-41747716B97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507113-9833-447A-B819-AAA57EA97B8E}"/>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5" name="Footer Placeholder 4">
            <a:extLst>
              <a:ext uri="{FF2B5EF4-FFF2-40B4-BE49-F238E27FC236}">
                <a16:creationId xmlns:a16="http://schemas.microsoft.com/office/drawing/2014/main" id="{3AC4B1CE-02EF-4607-BC18-2E182579E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1DAA06-3C77-4D8F-B56D-3795825F7D77}"/>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21716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5770E4-DCB0-4B42-9CEE-0D30E3CCD9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BA06F-AC94-4A3F-B18B-AC08703226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DDCE89-F474-4412-99AE-EBA548069C78}"/>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5" name="Footer Placeholder 4">
            <a:extLst>
              <a:ext uri="{FF2B5EF4-FFF2-40B4-BE49-F238E27FC236}">
                <a16:creationId xmlns:a16="http://schemas.microsoft.com/office/drawing/2014/main" id="{1E3376B2-CF8B-4F73-811D-5E4C0835CD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A4D24-428C-4979-997B-BE5B190A247A}"/>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44785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9C5A7-833B-4410-8ED5-1AC589F2E9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6D3DA2-B535-4BE8-8482-D05439502D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3A999-C88E-4A65-9F72-67782E561C26}"/>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5" name="Footer Placeholder 4">
            <a:extLst>
              <a:ext uri="{FF2B5EF4-FFF2-40B4-BE49-F238E27FC236}">
                <a16:creationId xmlns:a16="http://schemas.microsoft.com/office/drawing/2014/main" id="{87BBC644-7104-42ED-83F1-D18CE790B3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5C604-8418-4AE4-94D8-4182322B94EB}"/>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1255427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AA7C1-B7FE-4E08-A40C-B86BE69EE2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27826A-D438-4BB3-8853-C6258E16D7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51F084-14AE-4971-AAE9-82E53999AB1D}"/>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5" name="Footer Placeholder 4">
            <a:extLst>
              <a:ext uri="{FF2B5EF4-FFF2-40B4-BE49-F238E27FC236}">
                <a16:creationId xmlns:a16="http://schemas.microsoft.com/office/drawing/2014/main" id="{FEBA9681-1182-4EF4-AF8F-BDC13AF17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3BAE9-FEB8-4801-9FB4-FD2534A20619}"/>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187670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76E88-8DA6-4E64-865B-DE135BE19E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DE7AEE-1ED0-45A4-9DFD-81AC52336A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030BBE-8413-4C8E-84A4-5CAC795640E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F05C90-5DB7-4F4C-838F-457BD2C4B36D}"/>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6" name="Footer Placeholder 5">
            <a:extLst>
              <a:ext uri="{FF2B5EF4-FFF2-40B4-BE49-F238E27FC236}">
                <a16:creationId xmlns:a16="http://schemas.microsoft.com/office/drawing/2014/main" id="{AFE2BE56-0E6D-493E-839D-B0F71DFB2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1018E4-BE58-4CE5-AB22-B7FCFCD1EF35}"/>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140219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7A179-8A6D-4467-872B-43EC4B6842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EEB1D-BBBC-4093-BC67-A79167F3F0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BA6D59-8401-414D-97FB-94CACD2B536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8E0677-CFA1-4805-977D-B1CE79460A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0740EE2-7E74-4845-BA85-79297BCD0A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F0F8C5-7681-4AE2-B749-E75FB69A8384}"/>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8" name="Footer Placeholder 7">
            <a:extLst>
              <a:ext uri="{FF2B5EF4-FFF2-40B4-BE49-F238E27FC236}">
                <a16:creationId xmlns:a16="http://schemas.microsoft.com/office/drawing/2014/main" id="{471D0B23-CF09-48CB-B0DD-ED322CA73D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8A8A78-12C6-4366-ACF6-377AE24B6EAF}"/>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136318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A8E88-99B0-4B94-B93E-58D54C223A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CC5187-9F46-4EA7-9012-C44E905318B9}"/>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4" name="Footer Placeholder 3">
            <a:extLst>
              <a:ext uri="{FF2B5EF4-FFF2-40B4-BE49-F238E27FC236}">
                <a16:creationId xmlns:a16="http://schemas.microsoft.com/office/drawing/2014/main" id="{60AF22B7-E24B-487D-B1E0-D28320ED57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E1CD85-A87A-401B-8DAB-C1A0827CC2BF}"/>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504472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0745DF-09B2-451F-802A-95484015C756}"/>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3" name="Footer Placeholder 2">
            <a:extLst>
              <a:ext uri="{FF2B5EF4-FFF2-40B4-BE49-F238E27FC236}">
                <a16:creationId xmlns:a16="http://schemas.microsoft.com/office/drawing/2014/main" id="{E54E79BC-2FFC-4D1F-9EA1-AEFB447CF8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3C4DF5-23B1-4BD7-A4D9-C3B527262E57}"/>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1468584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194B6-E213-4994-A884-B1C54691E5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5947EE-7A34-45E3-AE89-E6922659E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5C62C5-48D4-456D-AEA9-B3F974E8A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EC5962-36C3-4E31-803C-D684B662B0D1}"/>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6" name="Footer Placeholder 5">
            <a:extLst>
              <a:ext uri="{FF2B5EF4-FFF2-40B4-BE49-F238E27FC236}">
                <a16:creationId xmlns:a16="http://schemas.microsoft.com/office/drawing/2014/main" id="{B2C3C83A-CC3B-4A71-B2F6-E4F442BE3E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986BC6-E1DA-4B47-AE62-5BF5FCE0D465}"/>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259854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B728-A033-4419-B74B-3E85711CDC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DAE846-FE77-4CE6-BAE0-CA62AF2AC8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756F5F-F2B4-4368-9C51-419221CDD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59DAA2-BD49-4F54-B5D6-3A489049B016}"/>
              </a:ext>
            </a:extLst>
          </p:cNvPr>
          <p:cNvSpPr>
            <a:spLocks noGrp="1"/>
          </p:cNvSpPr>
          <p:nvPr>
            <p:ph type="dt" sz="half" idx="10"/>
          </p:nvPr>
        </p:nvSpPr>
        <p:spPr/>
        <p:txBody>
          <a:bodyPr/>
          <a:lstStyle/>
          <a:p>
            <a:fld id="{66B48038-3D70-4838-BF52-34EF30363654}" type="datetimeFigureOut">
              <a:rPr lang="en-US" smtClean="0"/>
              <a:t>10/11/2021</a:t>
            </a:fld>
            <a:endParaRPr lang="en-US"/>
          </a:p>
        </p:txBody>
      </p:sp>
      <p:sp>
        <p:nvSpPr>
          <p:cNvPr id="6" name="Footer Placeholder 5">
            <a:extLst>
              <a:ext uri="{FF2B5EF4-FFF2-40B4-BE49-F238E27FC236}">
                <a16:creationId xmlns:a16="http://schemas.microsoft.com/office/drawing/2014/main" id="{B8D104C9-821E-44E6-9B80-AAA595B65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BCF3B9-91F5-4AE4-9D6F-8453BE1850E5}"/>
              </a:ext>
            </a:extLst>
          </p:cNvPr>
          <p:cNvSpPr>
            <a:spLocks noGrp="1"/>
          </p:cNvSpPr>
          <p:nvPr>
            <p:ph type="sldNum" sz="quarter" idx="12"/>
          </p:nvPr>
        </p:nvSpPr>
        <p:spPr/>
        <p:txBody>
          <a:bodyPr/>
          <a:lstStyle/>
          <a:p>
            <a:fld id="{A14658AE-67E9-4042-9719-384EA13B087C}" type="slidenum">
              <a:rPr lang="en-US" smtClean="0"/>
              <a:t>‹#›</a:t>
            </a:fld>
            <a:endParaRPr lang="en-US"/>
          </a:p>
        </p:txBody>
      </p:sp>
    </p:spTree>
    <p:extLst>
      <p:ext uri="{BB962C8B-B14F-4D97-AF65-F5344CB8AC3E}">
        <p14:creationId xmlns:p14="http://schemas.microsoft.com/office/powerpoint/2010/main" val="230899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512502-2DCB-47D2-820F-E5C67491AB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B10F4C-8E86-46AF-8EC9-FAECE9518A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B8B7AB-839C-48B0-A85F-4D71A71166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48038-3D70-4838-BF52-34EF30363654}" type="datetimeFigureOut">
              <a:rPr lang="en-US" smtClean="0"/>
              <a:t>10/11/2021</a:t>
            </a:fld>
            <a:endParaRPr lang="en-US"/>
          </a:p>
        </p:txBody>
      </p:sp>
      <p:sp>
        <p:nvSpPr>
          <p:cNvPr id="5" name="Footer Placeholder 4">
            <a:extLst>
              <a:ext uri="{FF2B5EF4-FFF2-40B4-BE49-F238E27FC236}">
                <a16:creationId xmlns:a16="http://schemas.microsoft.com/office/drawing/2014/main" id="{ADC1B5FC-4D8C-42CA-AB2D-A2A53FE778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6C54A7-0853-489F-BB22-623874BBFE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658AE-67E9-4042-9719-384EA13B087C}" type="slidenum">
              <a:rPr lang="en-US" smtClean="0"/>
              <a:t>‹#›</a:t>
            </a:fld>
            <a:endParaRPr lang="en-US"/>
          </a:p>
        </p:txBody>
      </p:sp>
    </p:spTree>
    <p:extLst>
      <p:ext uri="{BB962C8B-B14F-4D97-AF65-F5344CB8AC3E}">
        <p14:creationId xmlns:p14="http://schemas.microsoft.com/office/powerpoint/2010/main" val="336566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D006E-DCD6-4F0B-8F7C-8DCA3B322810}"/>
              </a:ext>
            </a:extLst>
          </p:cNvPr>
          <p:cNvSpPr>
            <a:spLocks noGrp="1"/>
          </p:cNvSpPr>
          <p:nvPr>
            <p:ph type="ctrTitle"/>
          </p:nvPr>
        </p:nvSpPr>
        <p:spPr/>
        <p:txBody>
          <a:bodyPr/>
          <a:lstStyle/>
          <a:p>
            <a:r>
              <a:rPr lang="en-US" dirty="0"/>
              <a:t>ECONOMETRICS</a:t>
            </a:r>
          </a:p>
        </p:txBody>
      </p:sp>
      <p:sp>
        <p:nvSpPr>
          <p:cNvPr id="3" name="Subtitle 2">
            <a:extLst>
              <a:ext uri="{FF2B5EF4-FFF2-40B4-BE49-F238E27FC236}">
                <a16:creationId xmlns:a16="http://schemas.microsoft.com/office/drawing/2014/main" id="{BB8BF7E0-3E5E-46DC-92D2-CCE13D3007B2}"/>
              </a:ext>
            </a:extLst>
          </p:cNvPr>
          <p:cNvSpPr>
            <a:spLocks noGrp="1"/>
          </p:cNvSpPr>
          <p:nvPr>
            <p:ph type="subTitle" idx="1"/>
          </p:nvPr>
        </p:nvSpPr>
        <p:spPr/>
        <p:txBody>
          <a:bodyPr/>
          <a:lstStyle/>
          <a:p>
            <a:r>
              <a:rPr lang="en-US" b="1" dirty="0"/>
              <a:t> (ECO 2102)</a:t>
            </a:r>
            <a:endParaRPr lang="en-US" dirty="0"/>
          </a:p>
        </p:txBody>
      </p:sp>
    </p:spTree>
    <p:extLst>
      <p:ext uri="{BB962C8B-B14F-4D97-AF65-F5344CB8AC3E}">
        <p14:creationId xmlns:p14="http://schemas.microsoft.com/office/powerpoint/2010/main" val="1646698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2531A-9426-46C6-839A-326773B4C6D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166FEE0-69EA-4F37-9DEB-942B3F98195A}"/>
              </a:ext>
            </a:extLst>
          </p:cNvPr>
          <p:cNvSpPr>
            <a:spLocks noGrp="1"/>
          </p:cNvSpPr>
          <p:nvPr>
            <p:ph idx="1"/>
          </p:nvPr>
        </p:nvSpPr>
        <p:spPr/>
        <p:txBody>
          <a:bodyPr/>
          <a:lstStyle/>
          <a:p>
            <a:pPr marL="0" indent="0">
              <a:buNone/>
            </a:pPr>
            <a:r>
              <a:rPr lang="en-US" b="1" dirty="0"/>
              <a:t>WHAT IS ECONOMETRICS?</a:t>
            </a:r>
            <a:endParaRPr lang="en-US" dirty="0"/>
          </a:p>
          <a:p>
            <a:r>
              <a:rPr lang="en-US" dirty="0"/>
              <a:t>Is concerned with the testing the theoretical propositions embodied in relations and with estimating the parameters involved. Econometrics is the science that combines economic theory with economic statistics and tries by mathematical and statistical methods to investigate the empirical support of the general law established by economic theory.</a:t>
            </a:r>
          </a:p>
          <a:p>
            <a:r>
              <a:rPr lang="en-US" dirty="0"/>
              <a:t>Econometrics may be defined as the quantitative analysis of actual economic phenomena based on the concurrent development of theory and observation, related by appropriate methods of inference.</a:t>
            </a:r>
          </a:p>
          <a:p>
            <a:endParaRPr lang="en-US" dirty="0"/>
          </a:p>
          <a:p>
            <a:endParaRPr lang="en-US" dirty="0"/>
          </a:p>
        </p:txBody>
      </p:sp>
    </p:spTree>
    <p:extLst>
      <p:ext uri="{BB962C8B-B14F-4D97-AF65-F5344CB8AC3E}">
        <p14:creationId xmlns:p14="http://schemas.microsoft.com/office/powerpoint/2010/main" val="307568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8E0BA-E2F2-4D7A-88EE-80AD8DE22925}"/>
              </a:ext>
            </a:extLst>
          </p:cNvPr>
          <p:cNvSpPr>
            <a:spLocks noGrp="1"/>
          </p:cNvSpPr>
          <p:nvPr>
            <p:ph type="title"/>
          </p:nvPr>
        </p:nvSpPr>
        <p:spPr/>
        <p:txBody>
          <a:bodyPr/>
          <a:lstStyle/>
          <a:p>
            <a:r>
              <a:rPr lang="en-US" b="1" dirty="0"/>
              <a:t>WHY A SEPARATE DISCIPLINE?</a:t>
            </a:r>
            <a:endParaRPr lang="en-US" dirty="0"/>
          </a:p>
        </p:txBody>
      </p:sp>
      <p:sp>
        <p:nvSpPr>
          <p:cNvPr id="3" name="Content Placeholder 2">
            <a:extLst>
              <a:ext uri="{FF2B5EF4-FFF2-40B4-BE49-F238E27FC236}">
                <a16:creationId xmlns:a16="http://schemas.microsoft.com/office/drawing/2014/main" id="{FE21E4A5-6322-48BF-BCD9-AB4F13AF92C9}"/>
              </a:ext>
            </a:extLst>
          </p:cNvPr>
          <p:cNvSpPr>
            <a:spLocks noGrp="1"/>
          </p:cNvSpPr>
          <p:nvPr>
            <p:ph idx="1"/>
          </p:nvPr>
        </p:nvSpPr>
        <p:spPr/>
        <p:txBody>
          <a:bodyPr>
            <a:normAutofit fontScale="70000" lnSpcReduction="20000"/>
          </a:bodyPr>
          <a:lstStyle/>
          <a:p>
            <a:pPr marL="0" indent="0">
              <a:buNone/>
            </a:pPr>
            <a:r>
              <a:rPr lang="en-US" dirty="0"/>
              <a:t>Econometrics is an amalgam of economic theory, mathematical economics, economic statistics, and mathematical statistics.</a:t>
            </a:r>
          </a:p>
          <a:p>
            <a:pPr>
              <a:buFont typeface="Wingdings" panose="05000000000000000000" pitchFamily="2" charset="2"/>
              <a:buChar char="§"/>
            </a:pPr>
            <a:r>
              <a:rPr lang="en-US" dirty="0"/>
              <a:t>Economic theory makes statements or hypotheses that are mostly qualitative in nature. </a:t>
            </a:r>
          </a:p>
          <a:p>
            <a:pPr lvl="0"/>
            <a:r>
              <a:rPr lang="en-US" dirty="0"/>
              <a:t>The main concern of mathematical economics is to express economic theory in mathematical form (equations) without regard to measurability or empirical verification of the theory.</a:t>
            </a:r>
          </a:p>
          <a:p>
            <a:pPr lvl="0"/>
            <a:r>
              <a:rPr lang="en-US" dirty="0"/>
              <a:t>Econometrics, mainly interested in the empirical verification of economic theory.  The econometrician often uses the mathematical equations proposed by the mathematical economist but puts these equations in such a form that they lend themselves to empirical testing. And this conversion of mathematical into econometric equations requires a great deal of ingenuity and practical skill.</a:t>
            </a:r>
          </a:p>
          <a:p>
            <a:pPr lvl="0"/>
            <a:r>
              <a:rPr lang="en-US" dirty="0"/>
              <a:t>Economic statistics is mainly concerned with collecting, processing, and presenting economic data in the form of charts and tables. These are the jobs of the economic statistician. It is he or she who is primarily responsible for collecting data on gross national product (GNP), employment, unemployment, prices, etc. The data thus collected constitute the raw data for econometric work. </a:t>
            </a:r>
          </a:p>
          <a:p>
            <a:r>
              <a:rPr lang="en-US" dirty="0"/>
              <a:t> </a:t>
            </a:r>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3443424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DE445-3C92-4C7B-99E8-91FA9C944F7F}"/>
              </a:ext>
            </a:extLst>
          </p:cNvPr>
          <p:cNvSpPr>
            <a:spLocks noGrp="1"/>
          </p:cNvSpPr>
          <p:nvPr>
            <p:ph type="title"/>
          </p:nvPr>
        </p:nvSpPr>
        <p:spPr/>
        <p:txBody>
          <a:bodyPr/>
          <a:lstStyle/>
          <a:p>
            <a:r>
              <a:rPr lang="en-US" dirty="0"/>
              <a:t> OBJECTIVES/ GOALS OF ECONOMETRICS</a:t>
            </a:r>
            <a:br>
              <a:rPr lang="en-US" dirty="0"/>
            </a:br>
            <a:endParaRPr lang="en-US" dirty="0"/>
          </a:p>
        </p:txBody>
      </p:sp>
      <p:sp>
        <p:nvSpPr>
          <p:cNvPr id="3" name="Content Placeholder 2">
            <a:extLst>
              <a:ext uri="{FF2B5EF4-FFF2-40B4-BE49-F238E27FC236}">
                <a16:creationId xmlns:a16="http://schemas.microsoft.com/office/drawing/2014/main" id="{F294A80C-CFF1-446A-8014-5BEB2AAD9C50}"/>
              </a:ext>
            </a:extLst>
          </p:cNvPr>
          <p:cNvSpPr>
            <a:spLocks noGrp="1"/>
          </p:cNvSpPr>
          <p:nvPr>
            <p:ph idx="1"/>
          </p:nvPr>
        </p:nvSpPr>
        <p:spPr/>
        <p:txBody>
          <a:bodyPr/>
          <a:lstStyle/>
          <a:p>
            <a:pPr lvl="0"/>
            <a:r>
              <a:rPr lang="en-US" dirty="0"/>
              <a:t>To judge the validity of economic theory.</a:t>
            </a:r>
          </a:p>
          <a:p>
            <a:pPr lvl="0"/>
            <a:r>
              <a:rPr lang="en-US" dirty="0"/>
              <a:t>To supply the numerical estimates of the coefficients of the economic relationships that may be used for sound economic policies.</a:t>
            </a:r>
          </a:p>
          <a:p>
            <a:pPr lvl="0"/>
            <a:r>
              <a:rPr lang="en-US" dirty="0"/>
              <a:t>To forecast the future values of the economic magnitude with a certain degree of probability.</a:t>
            </a:r>
          </a:p>
          <a:p>
            <a:pPr marL="0" indent="0">
              <a:buNone/>
            </a:pPr>
            <a:r>
              <a:rPr lang="en-US" dirty="0"/>
              <a:t> </a:t>
            </a:r>
          </a:p>
          <a:p>
            <a:endParaRPr lang="en-US" dirty="0"/>
          </a:p>
        </p:txBody>
      </p:sp>
    </p:spTree>
    <p:extLst>
      <p:ext uri="{BB962C8B-B14F-4D97-AF65-F5344CB8AC3E}">
        <p14:creationId xmlns:p14="http://schemas.microsoft.com/office/powerpoint/2010/main" val="105753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681A4-EA96-4A4B-80C2-5DB0D8C437A2}"/>
              </a:ext>
            </a:extLst>
          </p:cNvPr>
          <p:cNvSpPr>
            <a:spLocks noGrp="1"/>
          </p:cNvSpPr>
          <p:nvPr>
            <p:ph type="title"/>
          </p:nvPr>
        </p:nvSpPr>
        <p:spPr/>
        <p:txBody>
          <a:bodyPr/>
          <a:lstStyle/>
          <a:p>
            <a:r>
              <a:rPr lang="en-US" dirty="0"/>
              <a:t> CATEGORIES OF ECONOMETRICS</a:t>
            </a:r>
            <a:br>
              <a:rPr lang="en-US" dirty="0"/>
            </a:br>
            <a:endParaRPr lang="en-US" dirty="0"/>
          </a:p>
        </p:txBody>
      </p:sp>
      <p:sp>
        <p:nvSpPr>
          <p:cNvPr id="3" name="Content Placeholder 2">
            <a:extLst>
              <a:ext uri="{FF2B5EF4-FFF2-40B4-BE49-F238E27FC236}">
                <a16:creationId xmlns:a16="http://schemas.microsoft.com/office/drawing/2014/main" id="{BD21E70B-DBEA-4B2D-BB15-AFC51180EC20}"/>
              </a:ext>
            </a:extLst>
          </p:cNvPr>
          <p:cNvSpPr>
            <a:spLocks noGrp="1"/>
          </p:cNvSpPr>
          <p:nvPr>
            <p:ph idx="1"/>
          </p:nvPr>
        </p:nvSpPr>
        <p:spPr/>
        <p:txBody>
          <a:bodyPr>
            <a:normAutofit fontScale="85000" lnSpcReduction="20000"/>
          </a:bodyPr>
          <a:lstStyle/>
          <a:p>
            <a:pPr marL="0" indent="0">
              <a:buNone/>
            </a:pPr>
            <a:r>
              <a:rPr lang="en-US" dirty="0"/>
              <a:t>It is distinguished into two categories;</a:t>
            </a:r>
          </a:p>
          <a:p>
            <a:pPr marL="0" lvl="0" indent="0">
              <a:buNone/>
            </a:pPr>
            <a:r>
              <a:rPr lang="en-US" dirty="0"/>
              <a:t>a) Theoretical econometrics: deals with the development of the appropriate methods for measuring economic relationships described by econometric models. These methods may be classified into two groups;</a:t>
            </a:r>
          </a:p>
          <a:p>
            <a:pPr lvl="0">
              <a:buFont typeface="Wingdings" panose="05000000000000000000" pitchFamily="2" charset="2"/>
              <a:buChar char="§"/>
            </a:pPr>
            <a:r>
              <a:rPr lang="en-US" dirty="0"/>
              <a:t>Single equation techniques (simple regression analysis) which are applied to one relation at a time.</a:t>
            </a:r>
          </a:p>
          <a:p>
            <a:pPr lvl="0">
              <a:buFont typeface="Wingdings" panose="05000000000000000000" pitchFamily="2" charset="2"/>
              <a:buChar char="§"/>
            </a:pPr>
            <a:r>
              <a:rPr lang="en-US" dirty="0"/>
              <a:t>Simultaneous equation techniques (multiple regression) which are applied to all relationships of the model simultaneously.</a:t>
            </a:r>
          </a:p>
          <a:p>
            <a:pPr marL="0" indent="0">
              <a:buNone/>
            </a:pPr>
            <a:r>
              <a:rPr lang="en-US" dirty="0"/>
              <a:t> </a:t>
            </a:r>
          </a:p>
          <a:p>
            <a:pPr marL="0" lvl="0" indent="0">
              <a:buNone/>
            </a:pPr>
            <a:r>
              <a:rPr lang="en-US" dirty="0"/>
              <a:t>b) Applied econometrics: describes the practical value of econometric research. It deals with the application of econometric techniques developed in theoretical econometrics to different fields of economic theory for its verification and forecasting. Applied econometrics makes it possible to obtain numerical results from studies that are of great importance to planners.</a:t>
            </a:r>
          </a:p>
          <a:p>
            <a:endParaRPr lang="en-US" dirty="0"/>
          </a:p>
        </p:txBody>
      </p:sp>
    </p:spTree>
    <p:extLst>
      <p:ext uri="{BB962C8B-B14F-4D97-AF65-F5344CB8AC3E}">
        <p14:creationId xmlns:p14="http://schemas.microsoft.com/office/powerpoint/2010/main" val="604248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6E03A-528A-4B75-AC3C-8D30335CB486}"/>
              </a:ext>
            </a:extLst>
          </p:cNvPr>
          <p:cNvSpPr>
            <a:spLocks noGrp="1"/>
          </p:cNvSpPr>
          <p:nvPr>
            <p:ph type="title"/>
          </p:nvPr>
        </p:nvSpPr>
        <p:spPr/>
        <p:txBody>
          <a:bodyPr/>
          <a:lstStyle/>
          <a:p>
            <a:r>
              <a:rPr lang="en-US" b="1" dirty="0"/>
              <a:t>METHODOLOGY OF ECONOMETRICS</a:t>
            </a:r>
            <a:br>
              <a:rPr lang="en-US" dirty="0"/>
            </a:br>
            <a:endParaRPr lang="en-US" dirty="0"/>
          </a:p>
        </p:txBody>
      </p:sp>
      <p:sp>
        <p:nvSpPr>
          <p:cNvPr id="3" name="Content Placeholder 2">
            <a:extLst>
              <a:ext uri="{FF2B5EF4-FFF2-40B4-BE49-F238E27FC236}">
                <a16:creationId xmlns:a16="http://schemas.microsoft.com/office/drawing/2014/main" id="{CF7ED733-6AFE-4766-A4CB-4DFB596E684B}"/>
              </a:ext>
            </a:extLst>
          </p:cNvPr>
          <p:cNvSpPr>
            <a:spLocks noGrp="1"/>
          </p:cNvSpPr>
          <p:nvPr>
            <p:ph idx="1"/>
          </p:nvPr>
        </p:nvSpPr>
        <p:spPr/>
        <p:txBody>
          <a:bodyPr>
            <a:normAutofit lnSpcReduction="10000"/>
          </a:bodyPr>
          <a:lstStyle/>
          <a:p>
            <a:pPr marL="0" indent="0">
              <a:buNone/>
            </a:pPr>
            <a:r>
              <a:rPr lang="en-US" dirty="0"/>
              <a:t>The traditional econometric methodology involves the  following steps:</a:t>
            </a:r>
          </a:p>
          <a:p>
            <a:pPr marL="0" indent="0">
              <a:buNone/>
            </a:pPr>
            <a:r>
              <a:rPr lang="en-US" b="1" dirty="0"/>
              <a:t>1. </a:t>
            </a:r>
            <a:r>
              <a:rPr lang="en-US" dirty="0"/>
              <a:t>Statement of theory or hypothesis.</a:t>
            </a:r>
          </a:p>
          <a:p>
            <a:pPr marL="0" indent="0">
              <a:buNone/>
            </a:pPr>
            <a:r>
              <a:rPr lang="en-US" b="1" dirty="0"/>
              <a:t>2. </a:t>
            </a:r>
            <a:r>
              <a:rPr lang="en-US" dirty="0"/>
              <a:t>Specification of the mathematical model of the theory</a:t>
            </a:r>
          </a:p>
          <a:p>
            <a:pPr marL="0" indent="0">
              <a:buNone/>
            </a:pPr>
            <a:r>
              <a:rPr lang="en-US" b="1" dirty="0"/>
              <a:t>3. </a:t>
            </a:r>
            <a:r>
              <a:rPr lang="en-US" dirty="0"/>
              <a:t>Specification of the statistical, or econometric, model</a:t>
            </a:r>
          </a:p>
          <a:p>
            <a:pPr marL="0" indent="0">
              <a:buNone/>
            </a:pPr>
            <a:r>
              <a:rPr lang="en-US" b="1" dirty="0"/>
              <a:t>4. </a:t>
            </a:r>
            <a:r>
              <a:rPr lang="en-US" dirty="0"/>
              <a:t>Obtaining the data</a:t>
            </a:r>
          </a:p>
          <a:p>
            <a:pPr marL="0" indent="0">
              <a:buNone/>
            </a:pPr>
            <a:r>
              <a:rPr lang="en-US" b="1" dirty="0"/>
              <a:t>5. </a:t>
            </a:r>
            <a:r>
              <a:rPr lang="en-US" dirty="0"/>
              <a:t>Estimation of the parameters of the econometric model</a:t>
            </a:r>
          </a:p>
          <a:p>
            <a:pPr marL="0" indent="0">
              <a:buNone/>
            </a:pPr>
            <a:r>
              <a:rPr lang="en-US" b="1" dirty="0"/>
              <a:t>6. </a:t>
            </a:r>
            <a:r>
              <a:rPr lang="en-US" dirty="0"/>
              <a:t>Hypothesis testing</a:t>
            </a:r>
          </a:p>
          <a:p>
            <a:pPr marL="0" indent="0">
              <a:buNone/>
            </a:pPr>
            <a:r>
              <a:rPr lang="en-US" b="1" dirty="0"/>
              <a:t>7. </a:t>
            </a:r>
            <a:r>
              <a:rPr lang="en-US" dirty="0"/>
              <a:t>Forecasting or prediction</a:t>
            </a:r>
          </a:p>
          <a:p>
            <a:pPr marL="0" indent="0">
              <a:buNone/>
            </a:pPr>
            <a:r>
              <a:rPr lang="en-US" b="1" dirty="0"/>
              <a:t>8. </a:t>
            </a:r>
            <a:r>
              <a:rPr lang="en-US" dirty="0"/>
              <a:t>Using the model for control or policy purposes.</a:t>
            </a:r>
          </a:p>
          <a:p>
            <a:endParaRPr lang="en-US" dirty="0"/>
          </a:p>
        </p:txBody>
      </p:sp>
    </p:spTree>
    <p:extLst>
      <p:ext uri="{BB962C8B-B14F-4D97-AF65-F5344CB8AC3E}">
        <p14:creationId xmlns:p14="http://schemas.microsoft.com/office/powerpoint/2010/main" val="3462147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DC23F-74CC-4F1A-A0E8-31C0F1D2E8B9}"/>
              </a:ext>
            </a:extLst>
          </p:cNvPr>
          <p:cNvSpPr>
            <a:spLocks noGrp="1"/>
          </p:cNvSpPr>
          <p:nvPr>
            <p:ph type="title"/>
          </p:nvPr>
        </p:nvSpPr>
        <p:spPr/>
        <p:txBody>
          <a:bodyPr/>
          <a:lstStyle/>
          <a:p>
            <a:r>
              <a:rPr lang="en-US" b="1" dirty="0"/>
              <a:t>DATA USED IN ECONOMETRICS</a:t>
            </a:r>
            <a:endParaRPr lang="en-US" dirty="0"/>
          </a:p>
        </p:txBody>
      </p:sp>
      <p:sp>
        <p:nvSpPr>
          <p:cNvPr id="3" name="Content Placeholder 2">
            <a:extLst>
              <a:ext uri="{FF2B5EF4-FFF2-40B4-BE49-F238E27FC236}">
                <a16:creationId xmlns:a16="http://schemas.microsoft.com/office/drawing/2014/main" id="{436CF793-8F72-427C-975C-16F91E30402E}"/>
              </a:ext>
            </a:extLst>
          </p:cNvPr>
          <p:cNvSpPr>
            <a:spLocks noGrp="1"/>
          </p:cNvSpPr>
          <p:nvPr>
            <p:ph idx="1"/>
          </p:nvPr>
        </p:nvSpPr>
        <p:spPr>
          <a:xfrm>
            <a:off x="838200" y="1608058"/>
            <a:ext cx="10515600" cy="4786472"/>
          </a:xfrm>
        </p:spPr>
        <p:txBody>
          <a:bodyPr>
            <a:normAutofit lnSpcReduction="10000"/>
          </a:bodyPr>
          <a:lstStyle/>
          <a:p>
            <a:pPr marL="0" indent="0">
              <a:buNone/>
            </a:pPr>
            <a:r>
              <a:rPr lang="en-US" dirty="0"/>
              <a:t>The success of any economic analysis depends on the availability of the appropriate data used.</a:t>
            </a:r>
          </a:p>
          <a:p>
            <a:pPr lvl="0"/>
            <a:r>
              <a:rPr lang="en-US" dirty="0"/>
              <a:t>Time series data: a time series is a set of observations on the values that a variable takes at different times.</a:t>
            </a:r>
          </a:p>
          <a:p>
            <a:pPr lvl="0"/>
            <a:r>
              <a:rPr lang="en-US" dirty="0"/>
              <a:t>Cross sectional data: data on one or more variables collected at the same point in time </a:t>
            </a:r>
            <a:r>
              <a:rPr lang="en-US" dirty="0" err="1"/>
              <a:t>e.g</a:t>
            </a:r>
            <a:r>
              <a:rPr lang="en-US" dirty="0"/>
              <a:t> census , surveys on consumer expenditure.</a:t>
            </a:r>
          </a:p>
          <a:p>
            <a:pPr lvl="0"/>
            <a:r>
              <a:rPr lang="en-US" dirty="0"/>
              <a:t>Pooled data ( combined data): this comprises of both time series and cross sectional data.</a:t>
            </a:r>
          </a:p>
          <a:p>
            <a:pPr lvl="0"/>
            <a:r>
              <a:rPr lang="en-US" dirty="0"/>
              <a:t>Panel/ longitudinal/ panel  data: special type of pooled data in which the same cross sectional unit (</a:t>
            </a:r>
            <a:r>
              <a:rPr lang="en-US" dirty="0" err="1"/>
              <a:t>e,g</a:t>
            </a:r>
            <a:r>
              <a:rPr lang="en-US" dirty="0"/>
              <a:t> family or firm) is surveyed over time.</a:t>
            </a:r>
          </a:p>
          <a:p>
            <a:endParaRPr lang="en-US" dirty="0"/>
          </a:p>
        </p:txBody>
      </p:sp>
    </p:spTree>
    <p:extLst>
      <p:ext uri="{BB962C8B-B14F-4D97-AF65-F5344CB8AC3E}">
        <p14:creationId xmlns:p14="http://schemas.microsoft.com/office/powerpoint/2010/main" val="2268223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31F3-B214-4AD4-8221-47AE9DEB00B0}"/>
              </a:ext>
            </a:extLst>
          </p:cNvPr>
          <p:cNvSpPr>
            <a:spLocks noGrp="1"/>
          </p:cNvSpPr>
          <p:nvPr>
            <p:ph type="title"/>
          </p:nvPr>
        </p:nvSpPr>
        <p:spPr/>
        <p:txBody>
          <a:bodyPr/>
          <a:lstStyle/>
          <a:p>
            <a:r>
              <a:rPr lang="en-US" dirty="0"/>
              <a:t>RELEVANT TERMS</a:t>
            </a:r>
            <a:br>
              <a:rPr lang="en-US" dirty="0"/>
            </a:br>
            <a:endParaRPr lang="en-US" dirty="0"/>
          </a:p>
        </p:txBody>
      </p:sp>
      <p:sp>
        <p:nvSpPr>
          <p:cNvPr id="3" name="Content Placeholder 2">
            <a:extLst>
              <a:ext uri="{FF2B5EF4-FFF2-40B4-BE49-F238E27FC236}">
                <a16:creationId xmlns:a16="http://schemas.microsoft.com/office/drawing/2014/main" id="{2196D385-F19D-4BDC-BFF2-10DA80A702F4}"/>
              </a:ext>
            </a:extLst>
          </p:cNvPr>
          <p:cNvSpPr>
            <a:spLocks noGrp="1"/>
          </p:cNvSpPr>
          <p:nvPr>
            <p:ph idx="1"/>
          </p:nvPr>
        </p:nvSpPr>
        <p:spPr/>
        <p:txBody>
          <a:bodyPr>
            <a:normAutofit fontScale="70000" lnSpcReduction="20000"/>
          </a:bodyPr>
          <a:lstStyle/>
          <a:p>
            <a:pPr lvl="0"/>
            <a:r>
              <a:rPr lang="en-US" dirty="0"/>
              <a:t>Dependent variable: is the explained variable or predictand or  </a:t>
            </a:r>
            <a:r>
              <a:rPr lang="en-US" dirty="0" err="1"/>
              <a:t>reggressand</a:t>
            </a:r>
            <a:r>
              <a:rPr lang="en-US" dirty="0"/>
              <a:t> or  response variable or outcome or endogenous or controlled variable. Is the variable on which data is collected.</a:t>
            </a:r>
          </a:p>
          <a:p>
            <a:pPr lvl="0"/>
            <a:r>
              <a:rPr lang="en-US" dirty="0"/>
              <a:t> Explanatory  variable. Is the one used to explain the dependent variable. It is referred to as the independent variable or predictor or regressor, stimulus, exogenous, covariate or control variable.</a:t>
            </a:r>
          </a:p>
          <a:p>
            <a:pPr lvl="0"/>
            <a:r>
              <a:rPr lang="en-US" b="1" dirty="0"/>
              <a:t>Population</a:t>
            </a:r>
            <a:r>
              <a:rPr lang="en-US" dirty="0"/>
              <a:t>- All subjects or objects possessing some common specified characteristic. </a:t>
            </a:r>
          </a:p>
          <a:p>
            <a:pPr lvl="0"/>
            <a:r>
              <a:rPr lang="en-US" b="1" i="1" dirty="0"/>
              <a:t>Sample</a:t>
            </a:r>
            <a:r>
              <a:rPr lang="en-US" dirty="0"/>
              <a:t> - A smaller group of subjects or objects selected from a large group (population)</a:t>
            </a:r>
          </a:p>
          <a:p>
            <a:pPr lvl="0"/>
            <a:r>
              <a:rPr lang="en-US" b="1" dirty="0"/>
              <a:t>Parameters</a:t>
            </a:r>
            <a:r>
              <a:rPr lang="en-US" dirty="0"/>
              <a:t>- A measurable characteristic of a population. A measurable quantity derived from a population, such as population mean or standard deviation</a:t>
            </a:r>
          </a:p>
          <a:p>
            <a:pPr lvl="0"/>
            <a:r>
              <a:rPr lang="en-US" dirty="0"/>
              <a:t>Statistics (singular –a statistic),</a:t>
            </a:r>
            <a:r>
              <a:rPr lang="en-US" b="1" dirty="0"/>
              <a:t>Statistic</a:t>
            </a:r>
            <a:r>
              <a:rPr lang="en-US" dirty="0"/>
              <a:t> - A measure obtained from a sample. It is a measurable quantity derived from a sample, such as the sample mean or standard deviation</a:t>
            </a:r>
          </a:p>
          <a:p>
            <a:pPr lvl="0"/>
            <a:r>
              <a:rPr lang="en-US" b="1" dirty="0"/>
              <a:t>Variable</a:t>
            </a:r>
            <a:r>
              <a:rPr lang="en-US" dirty="0"/>
              <a:t> - A measurable characteristic. Individual measurements of a variable are called varieties, observations, or cases.</a:t>
            </a:r>
          </a:p>
          <a:p>
            <a:pPr lvl="0"/>
            <a:r>
              <a:rPr lang="en-US" b="1" i="1" dirty="0"/>
              <a:t>Primary data </a:t>
            </a:r>
            <a:r>
              <a:rPr lang="en-US" dirty="0"/>
              <a:t>is the data published or used by an organization which originally collects them.  </a:t>
            </a:r>
          </a:p>
          <a:p>
            <a:pPr marL="0" indent="0">
              <a:buNone/>
            </a:pPr>
            <a:endParaRPr lang="en-US" dirty="0"/>
          </a:p>
          <a:p>
            <a:endParaRPr lang="en-US" dirty="0"/>
          </a:p>
        </p:txBody>
      </p:sp>
    </p:spTree>
    <p:extLst>
      <p:ext uri="{BB962C8B-B14F-4D97-AF65-F5344CB8AC3E}">
        <p14:creationId xmlns:p14="http://schemas.microsoft.com/office/powerpoint/2010/main" val="224216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22586-8421-4431-BB01-BE8CBCEF78E1}"/>
              </a:ext>
            </a:extLst>
          </p:cNvPr>
          <p:cNvSpPr>
            <a:spLocks noGrp="1"/>
          </p:cNvSpPr>
          <p:nvPr>
            <p:ph type="title"/>
          </p:nvPr>
        </p:nvSpPr>
        <p:spPr/>
        <p:txBody>
          <a:bodyPr/>
          <a:lstStyle/>
          <a:p>
            <a:r>
              <a:rPr lang="en-US" dirty="0"/>
              <a:t>continuation</a:t>
            </a:r>
          </a:p>
        </p:txBody>
      </p:sp>
      <p:sp>
        <p:nvSpPr>
          <p:cNvPr id="3" name="Content Placeholder 2">
            <a:extLst>
              <a:ext uri="{FF2B5EF4-FFF2-40B4-BE49-F238E27FC236}">
                <a16:creationId xmlns:a16="http://schemas.microsoft.com/office/drawing/2014/main" id="{94035A48-1CE5-4C63-9EFC-9373DDA087CD}"/>
              </a:ext>
            </a:extLst>
          </p:cNvPr>
          <p:cNvSpPr>
            <a:spLocks noGrp="1"/>
          </p:cNvSpPr>
          <p:nvPr>
            <p:ph idx="1"/>
          </p:nvPr>
        </p:nvSpPr>
        <p:spPr/>
        <p:txBody>
          <a:bodyPr>
            <a:normAutofit fontScale="85000" lnSpcReduction="20000"/>
          </a:bodyPr>
          <a:lstStyle/>
          <a:p>
            <a:pPr lvl="0"/>
            <a:r>
              <a:rPr lang="en-US" b="1" i="1" dirty="0"/>
              <a:t>Secondary Sources</a:t>
            </a:r>
            <a:r>
              <a:rPr lang="en-US" dirty="0"/>
              <a:t> is the data published or used by an organization other than the one which originally collected them. </a:t>
            </a:r>
          </a:p>
          <a:p>
            <a:pPr lvl="0"/>
            <a:r>
              <a:rPr lang="en-US" dirty="0"/>
              <a:t>In </a:t>
            </a:r>
            <a:r>
              <a:rPr lang="en-US" b="1" dirty="0"/>
              <a:t>nominal </a:t>
            </a:r>
            <a:r>
              <a:rPr lang="en-US" dirty="0"/>
              <a:t>measurement the numerical values just "name" the attribute uniquely. No ordering of the cases is implied. </a:t>
            </a:r>
          </a:p>
          <a:p>
            <a:pPr lvl="0"/>
            <a:r>
              <a:rPr lang="en-US" dirty="0"/>
              <a:t>In </a:t>
            </a:r>
            <a:r>
              <a:rPr lang="en-US" b="1" dirty="0"/>
              <a:t>ordinal </a:t>
            </a:r>
            <a:r>
              <a:rPr lang="en-US" dirty="0"/>
              <a:t>measurement the attributes can be rank-ordered. Here, distances between attributes do not have any meaning. </a:t>
            </a:r>
          </a:p>
          <a:p>
            <a:pPr lvl="0"/>
            <a:r>
              <a:rPr lang="en-US" dirty="0"/>
              <a:t>In </a:t>
            </a:r>
            <a:r>
              <a:rPr lang="en-US" b="1" dirty="0"/>
              <a:t>interval </a:t>
            </a:r>
            <a:r>
              <a:rPr lang="en-US" dirty="0"/>
              <a:t>measurement the distance between attributes </a:t>
            </a:r>
            <a:r>
              <a:rPr lang="en-US" i="1" dirty="0"/>
              <a:t>does</a:t>
            </a:r>
            <a:r>
              <a:rPr lang="en-US" dirty="0"/>
              <a:t> have meaning. </a:t>
            </a:r>
          </a:p>
          <a:p>
            <a:pPr lvl="0"/>
            <a:r>
              <a:rPr lang="en-US" dirty="0"/>
              <a:t> </a:t>
            </a:r>
            <a:r>
              <a:rPr lang="en-US" b="1" dirty="0"/>
              <a:t>ratio </a:t>
            </a:r>
            <a:r>
              <a:rPr lang="en-US" dirty="0"/>
              <a:t>measurement there is always an absolute zero that is meaningful. This means that you can construct a meaningful fraction (or ratio) with a ratio </a:t>
            </a:r>
            <a:r>
              <a:rPr lang="en-US"/>
              <a:t>variable. "</a:t>
            </a:r>
            <a:endParaRPr lang="en-US" dirty="0"/>
          </a:p>
          <a:p>
            <a:pPr lvl="0"/>
            <a:r>
              <a:rPr lang="en-US" dirty="0"/>
              <a:t>Random or stochastic variable can take on a set of values positive or negative with a  given probability. </a:t>
            </a:r>
          </a:p>
          <a:p>
            <a:pPr lvl="0"/>
            <a:r>
              <a:rPr lang="en-US" dirty="0"/>
              <a:t>A model is a set of mathematical equations.</a:t>
            </a:r>
          </a:p>
          <a:p>
            <a:endParaRPr lang="en-US" dirty="0"/>
          </a:p>
        </p:txBody>
      </p:sp>
    </p:spTree>
    <p:extLst>
      <p:ext uri="{BB962C8B-B14F-4D97-AF65-F5344CB8AC3E}">
        <p14:creationId xmlns:p14="http://schemas.microsoft.com/office/powerpoint/2010/main" val="819577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930</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ECONOMETRICS</vt:lpstr>
      <vt:lpstr>INTRODUCTION</vt:lpstr>
      <vt:lpstr>WHY A SEPARATE DISCIPLINE?</vt:lpstr>
      <vt:lpstr> OBJECTIVES/ GOALS OF ECONOMETRICS </vt:lpstr>
      <vt:lpstr> CATEGORIES OF ECONOMETRICS </vt:lpstr>
      <vt:lpstr>METHODOLOGY OF ECONOMETRICS </vt:lpstr>
      <vt:lpstr>DATA USED IN ECONOMETRICS</vt:lpstr>
      <vt:lpstr>RELEVANT TERMS </vt:lpstr>
      <vt:lpstr>continuation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ECONOMETRICS</dc:title>
  <dc:creator>USER</dc:creator>
  <cp:lastModifiedBy>USER</cp:lastModifiedBy>
  <cp:revision>4</cp:revision>
  <dcterms:created xsi:type="dcterms:W3CDTF">2021-10-11T11:38:09Z</dcterms:created>
  <dcterms:modified xsi:type="dcterms:W3CDTF">2021-10-11T11:58:00Z</dcterms:modified>
</cp:coreProperties>
</file>