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trictFirstAndLastChars="0" saveSubsetFonts="1">
  <p:sldMasterIdLst>
    <p:sldMasterId id="2147483691" r:id="rId1"/>
  </p:sldMasterIdLst>
  <p:notesMasterIdLst>
    <p:notesMasterId r:id="rId40"/>
  </p:notesMasterIdLst>
  <p:handoutMasterIdLst>
    <p:handoutMasterId r:id="rId41"/>
  </p:handoutMasterIdLst>
  <p:sldIdLst>
    <p:sldId id="282" r:id="rId2"/>
    <p:sldId id="283" r:id="rId3"/>
    <p:sldId id="295" r:id="rId4"/>
    <p:sldId id="284" r:id="rId5"/>
    <p:sldId id="286" r:id="rId6"/>
    <p:sldId id="287" r:id="rId7"/>
    <p:sldId id="288" r:id="rId8"/>
    <p:sldId id="289" r:id="rId9"/>
    <p:sldId id="290" r:id="rId10"/>
    <p:sldId id="273" r:id="rId11"/>
    <p:sldId id="257" r:id="rId12"/>
    <p:sldId id="260" r:id="rId13"/>
    <p:sldId id="258" r:id="rId14"/>
    <p:sldId id="271" r:id="rId15"/>
    <p:sldId id="262" r:id="rId16"/>
    <p:sldId id="263" r:id="rId17"/>
    <p:sldId id="291" r:id="rId18"/>
    <p:sldId id="266" r:id="rId19"/>
    <p:sldId id="294" r:id="rId20"/>
    <p:sldId id="270" r:id="rId21"/>
    <p:sldId id="292" r:id="rId22"/>
    <p:sldId id="264" r:id="rId23"/>
    <p:sldId id="267" r:id="rId24"/>
    <p:sldId id="293" r:id="rId25"/>
    <p:sldId id="296" r:id="rId26"/>
    <p:sldId id="297" r:id="rId27"/>
    <p:sldId id="269" r:id="rId28"/>
    <p:sldId id="285" r:id="rId29"/>
    <p:sldId id="298" r:id="rId30"/>
    <p:sldId id="299" r:id="rId31"/>
    <p:sldId id="300" r:id="rId32"/>
    <p:sldId id="265" r:id="rId33"/>
    <p:sldId id="272" r:id="rId34"/>
    <p:sldId id="302" r:id="rId35"/>
    <p:sldId id="301" r:id="rId36"/>
    <p:sldId id="277" r:id="rId37"/>
    <p:sldId id="279" r:id="rId38"/>
    <p:sldId id="281" r:id="rId39"/>
  </p:sldIdLst>
  <p:sldSz cx="9144000" cy="6858000" type="screen4x3"/>
  <p:notesSz cx="6858000" cy="9144000"/>
  <p:defaultTextStyle>
    <a:defPPr>
      <a:defRPr lang="he-IL"/>
    </a:defPPr>
    <a:lvl1pPr algn="l" rtl="1" eaLnBrk="0" fontAlgn="base" hangingPunct="0">
      <a:spcBef>
        <a:spcPct val="0"/>
      </a:spcBef>
      <a:spcAft>
        <a:spcPct val="0"/>
      </a:spcAft>
      <a:defRPr b="1" kern="1200">
        <a:solidFill>
          <a:schemeClr val="tx1"/>
        </a:solidFill>
        <a:latin typeface="Arial" charset="0"/>
        <a:ea typeface="+mn-ea"/>
        <a:cs typeface="+mn-cs"/>
      </a:defRPr>
    </a:lvl1pPr>
    <a:lvl2pPr marL="457200" algn="l" rtl="1" eaLnBrk="0" fontAlgn="base" hangingPunct="0">
      <a:spcBef>
        <a:spcPct val="0"/>
      </a:spcBef>
      <a:spcAft>
        <a:spcPct val="0"/>
      </a:spcAft>
      <a:defRPr b="1" kern="1200">
        <a:solidFill>
          <a:schemeClr val="tx1"/>
        </a:solidFill>
        <a:latin typeface="Arial" charset="0"/>
        <a:ea typeface="+mn-ea"/>
        <a:cs typeface="+mn-cs"/>
      </a:defRPr>
    </a:lvl2pPr>
    <a:lvl3pPr marL="914400" algn="l" rtl="1" eaLnBrk="0" fontAlgn="base" hangingPunct="0">
      <a:spcBef>
        <a:spcPct val="0"/>
      </a:spcBef>
      <a:spcAft>
        <a:spcPct val="0"/>
      </a:spcAft>
      <a:defRPr b="1" kern="1200">
        <a:solidFill>
          <a:schemeClr val="tx1"/>
        </a:solidFill>
        <a:latin typeface="Arial" charset="0"/>
        <a:ea typeface="+mn-ea"/>
        <a:cs typeface="+mn-cs"/>
      </a:defRPr>
    </a:lvl3pPr>
    <a:lvl4pPr marL="1371600" algn="l" rtl="1" eaLnBrk="0" fontAlgn="base" hangingPunct="0">
      <a:spcBef>
        <a:spcPct val="0"/>
      </a:spcBef>
      <a:spcAft>
        <a:spcPct val="0"/>
      </a:spcAft>
      <a:defRPr b="1" kern="1200">
        <a:solidFill>
          <a:schemeClr val="tx1"/>
        </a:solidFill>
        <a:latin typeface="Arial" charset="0"/>
        <a:ea typeface="+mn-ea"/>
        <a:cs typeface="+mn-cs"/>
      </a:defRPr>
    </a:lvl4pPr>
    <a:lvl5pPr marL="1828800" algn="l" rtl="1" eaLnBrk="0" fontAlgn="base" hangingPunct="0">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0634" autoAdjust="0"/>
    <p:restoredTop sz="94660" autoAdjust="0"/>
  </p:normalViewPr>
  <p:slideViewPr>
    <p:cSldViewPr>
      <p:cViewPr>
        <p:scale>
          <a:sx n="70" d="100"/>
          <a:sy n="70" d="100"/>
        </p:scale>
        <p:origin x="-1626" y="-180"/>
      </p:cViewPr>
      <p:guideLst>
        <p:guide orient="horz" pos="2160"/>
        <p:guide pos="2880"/>
      </p:guideLst>
    </p:cSldViewPr>
  </p:slideViewPr>
  <p:outlineViewPr>
    <p:cViewPr>
      <p:scale>
        <a:sx n="33" d="100"/>
        <a:sy n="33" d="100"/>
      </p:scale>
      <p:origin x="12" y="918"/>
    </p:cViewPr>
  </p:outlineViewPr>
  <p:notesTextViewPr>
    <p:cViewPr>
      <p:scale>
        <a:sx n="100" d="100"/>
        <a:sy n="100" d="100"/>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r>
              <a:rPr lang="en-US"/>
              <a:t>אפיון וניתוח מערכות מידע - הרצאה 4</a:t>
            </a:r>
          </a:p>
        </p:txBody>
      </p:sp>
      <p:sp>
        <p:nvSpPr>
          <p:cNvPr id="2969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970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2970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3DC451F7-4F3D-456D-B8DD-43BD09B1A1C5}" type="slidenum">
              <a:rPr lang="he-IL"/>
              <a:pPr/>
              <a:t>‹#›</a:t>
            </a:fld>
            <a:endParaRPr lang="en-US"/>
          </a:p>
        </p:txBody>
      </p:sp>
    </p:spTree>
    <p:extLst>
      <p:ext uri="{BB962C8B-B14F-4D97-AF65-F5344CB8AC3E}">
        <p14:creationId xmlns:p14="http://schemas.microsoft.com/office/powerpoint/2010/main" val="25613840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atin typeface="Times New Roman" pitchFamily="18" charset="0"/>
              </a:defRPr>
            </a:lvl1pPr>
          </a:lstStyle>
          <a:p>
            <a:r>
              <a:rPr lang="en-US"/>
              <a:t>אפיון וניתוח מערכות מידע - הרצאה 4</a:t>
            </a:r>
          </a:p>
        </p:txBody>
      </p:sp>
      <p:sp>
        <p:nvSpPr>
          <p:cNvPr id="409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atin typeface="Times New Roman" pitchFamily="18" charset="0"/>
              </a:defRPr>
            </a:lvl1pPr>
          </a:lstStyle>
          <a:p>
            <a:endParaRPr lang="en-US"/>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latin typeface="Times New Roman" pitchFamily="18" charset="0"/>
              </a:defRPr>
            </a:lvl1pPr>
          </a:lstStyle>
          <a:p>
            <a:endParaRPr lang="en-US"/>
          </a:p>
        </p:txBody>
      </p:sp>
      <p:sp>
        <p:nvSpPr>
          <p:cNvPr id="410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atin typeface="Times New Roman" pitchFamily="18" charset="0"/>
                <a:cs typeface="Times New Roman" pitchFamily="18" charset="0"/>
              </a:defRPr>
            </a:lvl1pPr>
          </a:lstStyle>
          <a:p>
            <a:fld id="{36AFEEB8-972E-4940-AED3-F6EC2329B825}" type="slidenum">
              <a:rPr lang="he-IL"/>
              <a:pPr/>
              <a:t>‹#›</a:t>
            </a:fld>
            <a:endParaRPr lang="en-US"/>
          </a:p>
        </p:txBody>
      </p:sp>
    </p:spTree>
    <p:extLst>
      <p:ext uri="{BB962C8B-B14F-4D97-AF65-F5344CB8AC3E}">
        <p14:creationId xmlns:p14="http://schemas.microsoft.com/office/powerpoint/2010/main" val="3195054213"/>
      </p:ext>
    </p:extLst>
  </p:cSld>
  <p:clrMap bg1="lt1" tx1="dk1" bg2="lt2" tx2="dk2" accent1="accent1" accent2="accent2" accent3="accent3" accent4="accent4" accent5="accent5" accent6="accent6" hlink="hlink" folHlink="folHlink"/>
  <p:hf ftr="0" dt="0"/>
  <p:notesStyle>
    <a:lvl1pPr algn="r" rtl="1"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r" rtl="1"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r" rtl="1"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r" rtl="1"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r" rtl="1"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DBDA9F1C-10E8-4A38-B202-105312E59405}" type="slidenum">
              <a:rPr lang="he-IL" smtClean="0"/>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he-IL" smtClean="0"/>
              <a:t> ניתוח מערכות מידע</a:t>
            </a:r>
            <a:endParaRPr lang="en-US"/>
          </a:p>
        </p:txBody>
      </p:sp>
      <p:sp>
        <p:nvSpPr>
          <p:cNvPr id="6" name="Slide Number Placeholder 5"/>
          <p:cNvSpPr>
            <a:spLocks noGrp="1"/>
          </p:cNvSpPr>
          <p:nvPr>
            <p:ph type="sldNum" sz="quarter" idx="12"/>
          </p:nvPr>
        </p:nvSpPr>
        <p:spPr/>
        <p:txBody>
          <a:bodyPr/>
          <a:lstStyle/>
          <a:p>
            <a:fld id="{6BAFC140-4B81-4FB1-B9BF-897CD2C1E207}" type="slidenum">
              <a:rPr lang="he-IL"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he-IL" smtClean="0"/>
              <a:t> ניתוח מערכות מידע</a:t>
            </a:r>
            <a:endParaRPr lang="en-US"/>
          </a:p>
        </p:txBody>
      </p:sp>
      <p:sp>
        <p:nvSpPr>
          <p:cNvPr id="6" name="Slide Number Placeholder 5"/>
          <p:cNvSpPr>
            <a:spLocks noGrp="1"/>
          </p:cNvSpPr>
          <p:nvPr>
            <p:ph type="sldNum" sz="quarter" idx="12"/>
          </p:nvPr>
        </p:nvSpPr>
        <p:spPr/>
        <p:txBody>
          <a:bodyPr/>
          <a:lstStyle/>
          <a:p>
            <a:fld id="{62BDD7E0-0A97-4751-BF55-F5D050B2E217}" type="slidenum">
              <a:rPr lang="he-IL"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209550"/>
            <a:ext cx="7772400" cy="108585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1219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1816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1219200" y="624840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rot="-5399420">
            <a:off x="-723900" y="5181600"/>
            <a:ext cx="2895600" cy="457200"/>
          </a:xfrm>
        </p:spPr>
        <p:txBody>
          <a:bodyPr/>
          <a:lstStyle>
            <a:lvl1pPr>
              <a:defRPr/>
            </a:lvl1pPr>
          </a:lstStyle>
          <a:p>
            <a:r>
              <a:rPr lang="he-IL"/>
              <a:t> ניתוח מערכות מידע</a:t>
            </a:r>
            <a:endParaRPr lang="en-US"/>
          </a:p>
        </p:txBody>
      </p:sp>
      <p:sp>
        <p:nvSpPr>
          <p:cNvPr id="7" name="Slide Number Placeholder 6"/>
          <p:cNvSpPr>
            <a:spLocks noGrp="1"/>
          </p:cNvSpPr>
          <p:nvPr>
            <p:ph type="sldNum" sz="quarter" idx="12"/>
          </p:nvPr>
        </p:nvSpPr>
        <p:spPr>
          <a:xfrm>
            <a:off x="7086600" y="6248400"/>
            <a:ext cx="1905000" cy="457200"/>
          </a:xfrm>
        </p:spPr>
        <p:txBody>
          <a:bodyPr/>
          <a:lstStyle>
            <a:lvl1pPr>
              <a:defRPr/>
            </a:lvl1pPr>
          </a:lstStyle>
          <a:p>
            <a:fld id="{DDF5B308-50C4-44DA-9FE8-8CC87A612479}" type="slidenum">
              <a:rPr lang="he-IL"/>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he-IL" smtClean="0"/>
              <a:t> ניתוח מערכות מידע</a:t>
            </a:r>
            <a:endParaRPr lang="en-US"/>
          </a:p>
        </p:txBody>
      </p:sp>
      <p:sp>
        <p:nvSpPr>
          <p:cNvPr id="6" name="Slide Number Placeholder 5"/>
          <p:cNvSpPr>
            <a:spLocks noGrp="1"/>
          </p:cNvSpPr>
          <p:nvPr>
            <p:ph type="sldNum" sz="quarter" idx="12"/>
          </p:nvPr>
        </p:nvSpPr>
        <p:spPr/>
        <p:txBody>
          <a:bodyPr/>
          <a:lstStyle/>
          <a:p>
            <a:fld id="{CF7923C0-2D95-480D-9366-9BE92FBA288F}" type="slidenum">
              <a:rPr lang="he-IL"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he-IL" smtClean="0"/>
              <a:t> ניתוח מערכות מידע</a:t>
            </a:r>
            <a:endParaRPr lang="en-US"/>
          </a:p>
        </p:txBody>
      </p:sp>
      <p:sp>
        <p:nvSpPr>
          <p:cNvPr id="6" name="Slide Number Placeholder 5"/>
          <p:cNvSpPr>
            <a:spLocks noGrp="1"/>
          </p:cNvSpPr>
          <p:nvPr>
            <p:ph type="sldNum" sz="quarter" idx="12"/>
          </p:nvPr>
        </p:nvSpPr>
        <p:spPr/>
        <p:txBody>
          <a:bodyPr/>
          <a:lstStyle/>
          <a:p>
            <a:fld id="{B4251BD5-163B-482F-A69B-76D714C9180C}" type="slidenum">
              <a:rPr lang="he-IL"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he-IL" smtClean="0"/>
              <a:t> ניתוח מערכות מידע</a:t>
            </a:r>
            <a:endParaRPr lang="en-US"/>
          </a:p>
        </p:txBody>
      </p:sp>
      <p:sp>
        <p:nvSpPr>
          <p:cNvPr id="7" name="Slide Number Placeholder 6"/>
          <p:cNvSpPr>
            <a:spLocks noGrp="1"/>
          </p:cNvSpPr>
          <p:nvPr>
            <p:ph type="sldNum" sz="quarter" idx="12"/>
          </p:nvPr>
        </p:nvSpPr>
        <p:spPr/>
        <p:txBody>
          <a:bodyPr/>
          <a:lstStyle/>
          <a:p>
            <a:fld id="{4A904BD3-FA16-405F-9AA5-AD823DA5E1CE}" type="slidenum">
              <a:rPr lang="he-IL"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he-IL" smtClean="0"/>
              <a:t> ניתוח מערכות מידע</a:t>
            </a:r>
            <a:endParaRPr lang="en-US"/>
          </a:p>
        </p:txBody>
      </p:sp>
      <p:sp>
        <p:nvSpPr>
          <p:cNvPr id="9" name="Slide Number Placeholder 8"/>
          <p:cNvSpPr>
            <a:spLocks noGrp="1"/>
          </p:cNvSpPr>
          <p:nvPr>
            <p:ph type="sldNum" sz="quarter" idx="12"/>
          </p:nvPr>
        </p:nvSpPr>
        <p:spPr/>
        <p:txBody>
          <a:bodyPr/>
          <a:lstStyle/>
          <a:p>
            <a:fld id="{4AE5824C-A924-4167-A965-208848F8E7EF}" type="slidenum">
              <a:rPr lang="he-IL"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he-IL" smtClean="0"/>
              <a:t> ניתוח מערכות מידע</a:t>
            </a:r>
            <a:endParaRPr lang="en-US"/>
          </a:p>
        </p:txBody>
      </p:sp>
      <p:sp>
        <p:nvSpPr>
          <p:cNvPr id="5" name="Slide Number Placeholder 4"/>
          <p:cNvSpPr>
            <a:spLocks noGrp="1"/>
          </p:cNvSpPr>
          <p:nvPr>
            <p:ph type="sldNum" sz="quarter" idx="12"/>
          </p:nvPr>
        </p:nvSpPr>
        <p:spPr/>
        <p:txBody>
          <a:bodyPr/>
          <a:lstStyle/>
          <a:p>
            <a:fld id="{A9735302-BC20-4E78-AFD8-917B39E5B889}" type="slidenum">
              <a:rPr lang="he-IL"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he-IL" smtClean="0"/>
              <a:t> ניתוח מערכות מידע</a:t>
            </a:r>
            <a:endParaRPr lang="en-US"/>
          </a:p>
        </p:txBody>
      </p:sp>
      <p:sp>
        <p:nvSpPr>
          <p:cNvPr id="4" name="Slide Number Placeholder 3"/>
          <p:cNvSpPr>
            <a:spLocks noGrp="1"/>
          </p:cNvSpPr>
          <p:nvPr>
            <p:ph type="sldNum" sz="quarter" idx="12"/>
          </p:nvPr>
        </p:nvSpPr>
        <p:spPr/>
        <p:txBody>
          <a:bodyPr/>
          <a:lstStyle/>
          <a:p>
            <a:fld id="{35C81859-2C46-4D16-8BF4-9D7622709DE9}" type="slidenum">
              <a:rPr lang="he-IL"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endParaRPr lang="en-US"/>
          </a:p>
        </p:txBody>
      </p:sp>
      <p:sp>
        <p:nvSpPr>
          <p:cNvPr id="7" name="Slide Number Placeholder 6"/>
          <p:cNvSpPr>
            <a:spLocks noGrp="1"/>
          </p:cNvSpPr>
          <p:nvPr>
            <p:ph type="sldNum" sz="quarter" idx="12"/>
          </p:nvPr>
        </p:nvSpPr>
        <p:spPr/>
        <p:txBody>
          <a:bodyPr/>
          <a:lstStyle/>
          <a:p>
            <a:fld id="{41A5617C-2606-4D52-A8DC-9284DBD1D424}" type="slidenum">
              <a:rPr lang="he-IL"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r>
              <a:rPr lang="he-IL" smtClean="0"/>
              <a:t> ניתוח מערכות מידע</a:t>
            </a:r>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r>
              <a:rPr lang="he-IL" smtClean="0"/>
              <a:t> ניתוח מערכות מידע</a:t>
            </a:r>
            <a:endParaRPr lang="en-US"/>
          </a:p>
        </p:txBody>
      </p:sp>
      <p:sp>
        <p:nvSpPr>
          <p:cNvPr id="7" name="Slide Number Placeholder 6"/>
          <p:cNvSpPr>
            <a:spLocks noGrp="1"/>
          </p:cNvSpPr>
          <p:nvPr>
            <p:ph type="sldNum" sz="quarter" idx="12"/>
          </p:nvPr>
        </p:nvSpPr>
        <p:spPr/>
        <p:txBody>
          <a:bodyPr/>
          <a:lstStyle/>
          <a:p>
            <a:fld id="{34740A2A-B1D9-4565-94A7-DA6A1887F936}" type="slidenum">
              <a:rPr lang="he-IL"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r>
              <a:rPr lang="he-IL" smtClean="0"/>
              <a:t> ניתוח מערכות מידע</a:t>
            </a:r>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7D3C2A22-0737-4E5B-94A4-360E1676623E}" type="slidenum">
              <a:rPr lang="he-IL" smtClean="0"/>
              <a:pPr/>
              <a:t>‹#›</a:t>
            </a:fld>
            <a:endParaRPr lang="en-US"/>
          </a:p>
        </p:txBody>
      </p:sp>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4" r:id="rId12"/>
  </p:sldLayoutIdLst>
  <p:hf hdr="0" dt="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5.wmf"/><Relationship Id="rId5" Type="http://schemas.openxmlformats.org/officeDocument/2006/relationships/oleObject" Target="../embeddings/oleObject3.bin"/><Relationship Id="rId4" Type="http://schemas.openxmlformats.org/officeDocument/2006/relationships/image" Target="../media/image4.wmf"/></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7.wmf"/><Relationship Id="rId5" Type="http://schemas.openxmlformats.org/officeDocument/2006/relationships/oleObject" Target="../embeddings/oleObject5.bin"/><Relationship Id="rId4" Type="http://schemas.openxmlformats.org/officeDocument/2006/relationships/image" Target="../media/image6.w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b="1" dirty="0" smtClean="0"/>
              <a:t>UML</a:t>
            </a:r>
            <a:endParaRPr lang="en-GB" b="1" dirty="0"/>
          </a:p>
        </p:txBody>
      </p:sp>
      <p:sp>
        <p:nvSpPr>
          <p:cNvPr id="7" name="Subtitle 6"/>
          <p:cNvSpPr>
            <a:spLocks noGrp="1"/>
          </p:cNvSpPr>
          <p:nvPr>
            <p:ph type="subTitle" idx="1"/>
          </p:nvPr>
        </p:nvSpPr>
        <p:spPr/>
        <p:txBody>
          <a:bodyPr/>
          <a:lstStyle/>
          <a:p>
            <a:r>
              <a:rPr lang="en-US" b="1" dirty="0" smtClean="0"/>
              <a:t>An Introduction to Use Case Modeling</a:t>
            </a:r>
            <a:endParaRPr lang="en-GB" b="1" dirty="0"/>
          </a:p>
        </p:txBody>
      </p:sp>
      <p:sp>
        <p:nvSpPr>
          <p:cNvPr id="5" name="Slide Number Placeholder 4"/>
          <p:cNvSpPr>
            <a:spLocks noGrp="1"/>
          </p:cNvSpPr>
          <p:nvPr>
            <p:ph type="sldNum" sz="quarter" idx="12"/>
          </p:nvPr>
        </p:nvSpPr>
        <p:spPr/>
        <p:txBody>
          <a:bodyPr/>
          <a:lstStyle/>
          <a:p>
            <a:fld id="{CF7923C0-2D95-480D-9366-9BE92FBA288F}" type="slidenum">
              <a:rPr lang="he-IL"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09600" y="579438"/>
            <a:ext cx="7924800" cy="944562"/>
          </a:xfrm>
        </p:spPr>
        <p:txBody>
          <a:bodyPr/>
          <a:lstStyle/>
          <a:p>
            <a:r>
              <a:rPr lang="en-US" b="1" dirty="0" smtClean="0">
                <a:latin typeface="Century Schoolbook" pitchFamily="18" charset="0"/>
              </a:rPr>
              <a:t>Use Case</a:t>
            </a:r>
            <a:endParaRPr lang="en-US" b="1" dirty="0">
              <a:latin typeface="Century Schoolbook" pitchFamily="18" charset="0"/>
            </a:endParaRPr>
          </a:p>
        </p:txBody>
      </p:sp>
      <p:sp>
        <p:nvSpPr>
          <p:cNvPr id="22531" name="Rectangle 3"/>
          <p:cNvSpPr>
            <a:spLocks noGrp="1" noChangeArrowheads="1"/>
          </p:cNvSpPr>
          <p:nvPr>
            <p:ph idx="1"/>
          </p:nvPr>
        </p:nvSpPr>
        <p:spPr>
          <a:xfrm>
            <a:off x="609600" y="1600200"/>
            <a:ext cx="7924800" cy="4724400"/>
          </a:xfrm>
        </p:spPr>
        <p:txBody>
          <a:bodyPr>
            <a:normAutofit/>
          </a:bodyPr>
          <a:lstStyle/>
          <a:p>
            <a:pPr>
              <a:lnSpc>
                <a:spcPct val="90000"/>
              </a:lnSpc>
            </a:pPr>
            <a:r>
              <a:rPr lang="en-US" sz="2800" dirty="0">
                <a:solidFill>
                  <a:srgbClr val="000000"/>
                </a:solidFill>
                <a:cs typeface="Arial" pitchFamily="34" charset="0"/>
              </a:rPr>
              <a:t>A use case is a </a:t>
            </a:r>
            <a:r>
              <a:rPr lang="en-US" sz="2800" u="sng" dirty="0">
                <a:solidFill>
                  <a:srgbClr val="000000"/>
                </a:solidFill>
                <a:cs typeface="Arial" pitchFamily="34" charset="0"/>
              </a:rPr>
              <a:t>scenario</a:t>
            </a:r>
            <a:r>
              <a:rPr lang="en-US" sz="2800" dirty="0">
                <a:solidFill>
                  <a:srgbClr val="000000"/>
                </a:solidFill>
                <a:cs typeface="Arial" pitchFamily="34" charset="0"/>
              </a:rPr>
              <a:t> that describes the use of a system by an actor to accomplish a specific goal. </a:t>
            </a:r>
            <a:endParaRPr lang="en-US" sz="2800" dirty="0" smtClean="0">
              <a:ea typeface="Arial Unicode MS" pitchFamily="34" charset="-128"/>
              <a:cs typeface="Arial" pitchFamily="34" charset="0"/>
            </a:endParaRPr>
          </a:p>
          <a:p>
            <a:pPr>
              <a:lnSpc>
                <a:spcPct val="90000"/>
              </a:lnSpc>
            </a:pPr>
            <a:r>
              <a:rPr lang="en-US" sz="2800" dirty="0">
                <a:solidFill>
                  <a:srgbClr val="000000"/>
                </a:solidFill>
                <a:cs typeface="Arial" pitchFamily="34" charset="0"/>
              </a:rPr>
              <a:t>Scenario </a:t>
            </a:r>
            <a:r>
              <a:rPr lang="en-US" sz="2800" dirty="0" smtClean="0">
                <a:solidFill>
                  <a:srgbClr val="000000"/>
                </a:solidFill>
                <a:cs typeface="Arial" pitchFamily="34" charset="0"/>
              </a:rPr>
              <a:t>is a </a:t>
            </a:r>
            <a:r>
              <a:rPr lang="en-US" sz="2800" dirty="0">
                <a:solidFill>
                  <a:srgbClr val="000000"/>
                </a:solidFill>
                <a:cs typeface="Arial" pitchFamily="34" charset="0"/>
              </a:rPr>
              <a:t>sequence of steps that describe the interactions between an actor and the system. </a:t>
            </a:r>
            <a:endParaRPr lang="en-US" sz="2800" dirty="0" smtClean="0">
              <a:ea typeface="Arial Unicode MS" pitchFamily="34" charset="-128"/>
              <a:cs typeface="Arial" pitchFamily="34" charset="0"/>
            </a:endParaRPr>
          </a:p>
          <a:p>
            <a:pPr>
              <a:lnSpc>
                <a:spcPct val="90000"/>
              </a:lnSpc>
            </a:pPr>
            <a:r>
              <a:rPr lang="en-US" sz="2800" dirty="0" smtClean="0">
                <a:solidFill>
                  <a:srgbClr val="000000"/>
                </a:solidFill>
                <a:cs typeface="Arial" pitchFamily="34" charset="0"/>
              </a:rPr>
              <a:t>The </a:t>
            </a:r>
            <a:r>
              <a:rPr lang="en-US" sz="2800" u="sng" dirty="0">
                <a:solidFill>
                  <a:srgbClr val="000000"/>
                </a:solidFill>
                <a:cs typeface="Arial" pitchFamily="34" charset="0"/>
              </a:rPr>
              <a:t>use case model</a:t>
            </a:r>
            <a:r>
              <a:rPr lang="en-US" sz="2800" dirty="0">
                <a:solidFill>
                  <a:srgbClr val="000000"/>
                </a:solidFill>
                <a:cs typeface="Arial" pitchFamily="34" charset="0"/>
              </a:rPr>
              <a:t> consists of the collection of all actors and all use cases</a:t>
            </a:r>
            <a:r>
              <a:rPr lang="en-US" sz="2800" dirty="0" smtClean="0">
                <a:solidFill>
                  <a:srgbClr val="000000"/>
                </a:solidFill>
                <a:cs typeface="Arial" pitchFamily="34" charset="0"/>
              </a:rPr>
              <a:t>.</a:t>
            </a:r>
            <a:endParaRPr lang="en-US" sz="2800" dirty="0" smtClean="0">
              <a:cs typeface="Arial" pitchFamily="34" charset="0"/>
            </a:endParaRPr>
          </a:p>
          <a:p>
            <a:pPr>
              <a:lnSpc>
                <a:spcPct val="90000"/>
              </a:lnSpc>
            </a:pPr>
            <a:endParaRPr lang="en-US" sz="2800" dirty="0" smtClean="0">
              <a:cs typeface="Arial" pitchFamily="34" charset="0"/>
            </a:endParaRPr>
          </a:p>
          <a:p>
            <a:pPr>
              <a:lnSpc>
                <a:spcPct val="90000"/>
              </a:lnSpc>
            </a:pPr>
            <a:endParaRPr lang="en-US" sz="2800" dirty="0">
              <a:cs typeface="Arial" pitchFamily="34" charset="0"/>
            </a:endParaRPr>
          </a:p>
        </p:txBody>
      </p:sp>
      <p:sp>
        <p:nvSpPr>
          <p:cNvPr id="6" name="Slide Number Placeholder 5"/>
          <p:cNvSpPr>
            <a:spLocks noGrp="1"/>
          </p:cNvSpPr>
          <p:nvPr>
            <p:ph type="sldNum" sz="quarter" idx="12"/>
          </p:nvPr>
        </p:nvSpPr>
        <p:spPr/>
        <p:txBody>
          <a:bodyPr/>
          <a:lstStyle/>
          <a:p>
            <a:fld id="{1CE6E5E0-FD69-41A5-928D-F3CDAD8C9198}" type="slidenum">
              <a:rPr lang="he-IL"/>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838200" y="609600"/>
            <a:ext cx="7772400" cy="762000"/>
          </a:xfrm>
        </p:spPr>
        <p:txBody>
          <a:bodyPr/>
          <a:lstStyle/>
          <a:p>
            <a:r>
              <a:rPr lang="en-US" b="1" dirty="0"/>
              <a:t>Use Case</a:t>
            </a:r>
          </a:p>
        </p:txBody>
      </p:sp>
      <p:sp>
        <p:nvSpPr>
          <p:cNvPr id="3075" name="Rectangle 3"/>
          <p:cNvSpPr>
            <a:spLocks noGrp="1" noChangeArrowheads="1"/>
          </p:cNvSpPr>
          <p:nvPr>
            <p:ph idx="1"/>
          </p:nvPr>
        </p:nvSpPr>
        <p:spPr>
          <a:xfrm>
            <a:off x="762000" y="3581400"/>
            <a:ext cx="7772400" cy="2819400"/>
          </a:xfrm>
        </p:spPr>
        <p:txBody>
          <a:bodyPr>
            <a:normAutofit/>
          </a:bodyPr>
          <a:lstStyle/>
          <a:p>
            <a:r>
              <a:rPr lang="en-US" sz="2800" dirty="0"/>
              <a:t>Use cases specify desired behavior. </a:t>
            </a:r>
          </a:p>
          <a:p>
            <a:r>
              <a:rPr lang="en-US" sz="2800" dirty="0" smtClean="0"/>
              <a:t>Each use case </a:t>
            </a:r>
            <a:r>
              <a:rPr lang="en-US" sz="2800" dirty="0"/>
              <a:t>represent an interaction of </a:t>
            </a:r>
            <a:r>
              <a:rPr lang="en-US" sz="2800" dirty="0" smtClean="0"/>
              <a:t>an actor </a:t>
            </a:r>
            <a:r>
              <a:rPr lang="en-US" sz="2800" dirty="0"/>
              <a:t>with the system.</a:t>
            </a:r>
          </a:p>
        </p:txBody>
      </p:sp>
      <p:sp>
        <p:nvSpPr>
          <p:cNvPr id="9" name="Slide Number Placeholder 5"/>
          <p:cNvSpPr>
            <a:spLocks noGrp="1"/>
          </p:cNvSpPr>
          <p:nvPr>
            <p:ph type="sldNum" sz="quarter" idx="12"/>
          </p:nvPr>
        </p:nvSpPr>
        <p:spPr/>
        <p:txBody>
          <a:bodyPr/>
          <a:lstStyle/>
          <a:p>
            <a:fld id="{EC5F8703-65A5-4A33-8B78-83B266161C00}" type="slidenum">
              <a:rPr lang="he-IL"/>
              <a:pPr/>
              <a:t>11</a:t>
            </a:fld>
            <a:endParaRPr lang="en-US"/>
          </a:p>
        </p:txBody>
      </p:sp>
      <p:grpSp>
        <p:nvGrpSpPr>
          <p:cNvPr id="3078" name="Group 6"/>
          <p:cNvGrpSpPr>
            <a:grpSpLocks/>
          </p:cNvGrpSpPr>
          <p:nvPr/>
        </p:nvGrpSpPr>
        <p:grpSpPr bwMode="auto">
          <a:xfrm>
            <a:off x="2362200" y="1828800"/>
            <a:ext cx="3429000" cy="1525265"/>
            <a:chOff x="4176" y="720"/>
            <a:chExt cx="576" cy="571"/>
          </a:xfrm>
        </p:grpSpPr>
        <p:sp>
          <p:nvSpPr>
            <p:cNvPr id="3076" name="Oval 4"/>
            <p:cNvSpPr>
              <a:spLocks noChangeArrowheads="1"/>
            </p:cNvSpPr>
            <p:nvPr/>
          </p:nvSpPr>
          <p:spPr bwMode="auto">
            <a:xfrm>
              <a:off x="4176" y="720"/>
              <a:ext cx="576" cy="432"/>
            </a:xfrm>
            <a:prstGeom prst="ellipse">
              <a:avLst/>
            </a:prstGeom>
            <a:noFill/>
            <a:ln w="9525">
              <a:solidFill>
                <a:schemeClr val="tx1"/>
              </a:solidFill>
              <a:round/>
              <a:headEnd/>
              <a:tailEnd/>
            </a:ln>
            <a:effectLst/>
          </p:spPr>
          <p:txBody>
            <a:bodyPr wrap="none" anchor="ctr"/>
            <a:lstStyle/>
            <a:p>
              <a:endParaRPr lang="en-GB"/>
            </a:p>
          </p:txBody>
        </p:sp>
        <p:sp>
          <p:nvSpPr>
            <p:cNvPr id="3077" name="Text Box 5"/>
            <p:cNvSpPr txBox="1">
              <a:spLocks noChangeArrowheads="1"/>
            </p:cNvSpPr>
            <p:nvPr/>
          </p:nvSpPr>
          <p:spPr bwMode="auto">
            <a:xfrm>
              <a:off x="4224" y="845"/>
              <a:ext cx="528" cy="446"/>
            </a:xfrm>
            <a:prstGeom prst="rect">
              <a:avLst/>
            </a:prstGeom>
            <a:noFill/>
            <a:ln w="9525">
              <a:noFill/>
              <a:miter lim="800000"/>
              <a:headEnd/>
              <a:tailEnd/>
            </a:ln>
            <a:effectLst/>
          </p:spPr>
          <p:txBody>
            <a:bodyPr>
              <a:spAutoFit/>
            </a:bodyPr>
            <a:lstStyle/>
            <a:p>
              <a:pPr algn="ctr" rtl="0"/>
              <a:r>
                <a:rPr lang="en-US" sz="2000" b="0" dirty="0" smtClean="0">
                  <a:latin typeface="Times New Roman" pitchFamily="18" charset="0"/>
                </a:rPr>
                <a:t>Add Student</a:t>
              </a:r>
              <a:endParaRPr lang="en-US" sz="2400" b="0" dirty="0">
                <a:latin typeface="Times New Roman" pitchFamily="18" charset="0"/>
              </a:endParaRPr>
            </a:p>
          </p:txBody>
        </p: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762000" y="609600"/>
            <a:ext cx="7024744" cy="953536"/>
          </a:xfrm>
        </p:spPr>
        <p:txBody>
          <a:bodyPr/>
          <a:lstStyle/>
          <a:p>
            <a:r>
              <a:rPr lang="en-US" b="1" dirty="0"/>
              <a:t>Use Cases and Actors</a:t>
            </a:r>
          </a:p>
        </p:txBody>
      </p:sp>
      <p:sp>
        <p:nvSpPr>
          <p:cNvPr id="8195" name="Rectangle 3"/>
          <p:cNvSpPr>
            <a:spLocks noGrp="1" noChangeArrowheads="1"/>
          </p:cNvSpPr>
          <p:nvPr>
            <p:ph idx="1"/>
          </p:nvPr>
        </p:nvSpPr>
        <p:spPr>
          <a:xfrm>
            <a:off x="685800" y="2057400"/>
            <a:ext cx="7414708" cy="3775229"/>
          </a:xfrm>
        </p:spPr>
        <p:txBody>
          <a:bodyPr>
            <a:normAutofit/>
          </a:bodyPr>
          <a:lstStyle/>
          <a:p>
            <a:r>
              <a:rPr lang="en-US" sz="2800" dirty="0"/>
              <a:t>From the perspective of a given actor, a use case does something that is of value to the actor, such as </a:t>
            </a:r>
            <a:r>
              <a:rPr lang="en-US" sz="2800" u="sng" dirty="0"/>
              <a:t>calculate a result</a:t>
            </a:r>
            <a:r>
              <a:rPr lang="en-US" sz="2800" dirty="0"/>
              <a:t> or change the state of an object.</a:t>
            </a:r>
          </a:p>
          <a:p>
            <a:r>
              <a:rPr lang="en-US" sz="2800" dirty="0"/>
              <a:t>The Actors define the environments in which the system lives</a:t>
            </a:r>
          </a:p>
        </p:txBody>
      </p:sp>
      <p:sp>
        <p:nvSpPr>
          <p:cNvPr id="6" name="Slide Number Placeholder 5"/>
          <p:cNvSpPr>
            <a:spLocks noGrp="1"/>
          </p:cNvSpPr>
          <p:nvPr>
            <p:ph type="sldNum" sz="quarter" idx="12"/>
          </p:nvPr>
        </p:nvSpPr>
        <p:spPr/>
        <p:txBody>
          <a:bodyPr/>
          <a:lstStyle/>
          <a:p>
            <a:fld id="{DA5089B1-5C58-4909-934B-7AC566D944C7}" type="slidenum">
              <a:rPr lang="he-IL"/>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09600" y="533400"/>
            <a:ext cx="7924800" cy="838200"/>
          </a:xfrm>
        </p:spPr>
        <p:txBody>
          <a:bodyPr>
            <a:normAutofit fontScale="90000"/>
          </a:bodyPr>
          <a:lstStyle/>
          <a:p>
            <a:r>
              <a:rPr lang="en-US" sz="3600" dirty="0"/>
              <a:t>Specifying the Behavior of a Use Case</a:t>
            </a:r>
          </a:p>
        </p:txBody>
      </p:sp>
      <p:sp>
        <p:nvSpPr>
          <p:cNvPr id="5123" name="Rectangle 3"/>
          <p:cNvSpPr>
            <a:spLocks noGrp="1" noChangeArrowheads="1"/>
          </p:cNvSpPr>
          <p:nvPr>
            <p:ph idx="1"/>
          </p:nvPr>
        </p:nvSpPr>
        <p:spPr>
          <a:xfrm>
            <a:off x="685800" y="1524000"/>
            <a:ext cx="7772400" cy="2133600"/>
          </a:xfrm>
        </p:spPr>
        <p:txBody>
          <a:bodyPr>
            <a:normAutofit/>
          </a:bodyPr>
          <a:lstStyle/>
          <a:p>
            <a:r>
              <a:rPr lang="en-US" sz="2500" dirty="0"/>
              <a:t>Describing the flow of events within the use case.</a:t>
            </a:r>
          </a:p>
          <a:p>
            <a:r>
              <a:rPr lang="en-US" sz="2500" dirty="0"/>
              <a:t>Can be done in natural language, formal language or pseudo-code</a:t>
            </a:r>
            <a:r>
              <a:rPr lang="en-US" sz="2500" dirty="0" smtClean="0"/>
              <a:t>.</a:t>
            </a:r>
            <a:endParaRPr lang="en-US" sz="2500" dirty="0"/>
          </a:p>
        </p:txBody>
      </p:sp>
      <p:sp>
        <p:nvSpPr>
          <p:cNvPr id="6" name="Slide Number Placeholder 5"/>
          <p:cNvSpPr>
            <a:spLocks noGrp="1"/>
          </p:cNvSpPr>
          <p:nvPr>
            <p:ph type="sldNum" sz="quarter" idx="12"/>
          </p:nvPr>
        </p:nvSpPr>
        <p:spPr/>
        <p:txBody>
          <a:bodyPr/>
          <a:lstStyle/>
          <a:p>
            <a:fld id="{2A0B1064-93F8-4D23-B3D4-ADDA49D76657}" type="slidenum">
              <a:rPr lang="he-IL"/>
              <a:pPr/>
              <a:t>13</a:t>
            </a:fld>
            <a:endParaRPr lang="en-US"/>
          </a:p>
        </p:txBody>
      </p:sp>
      <p:sp>
        <p:nvSpPr>
          <p:cNvPr id="8" name="Rectangle 7"/>
          <p:cNvSpPr>
            <a:spLocks noChangeArrowheads="1"/>
          </p:cNvSpPr>
          <p:nvPr/>
        </p:nvSpPr>
        <p:spPr bwMode="auto">
          <a:xfrm>
            <a:off x="3505200" y="3886200"/>
            <a:ext cx="4648200" cy="2133600"/>
          </a:xfrm>
          <a:prstGeom prst="rect">
            <a:avLst/>
          </a:prstGeom>
          <a:noFill/>
          <a:ln w="9525">
            <a:solidFill>
              <a:schemeClr val="tx1"/>
            </a:solidFill>
            <a:miter lim="800000"/>
            <a:headEnd/>
            <a:tailEnd/>
          </a:ln>
          <a:effectLst/>
        </p:spPr>
        <p:txBody>
          <a:bodyPr wrap="none" anchor="ctr"/>
          <a:lstStyle/>
          <a:p>
            <a:endParaRPr lang="en-GB"/>
          </a:p>
        </p:txBody>
      </p:sp>
      <p:grpSp>
        <p:nvGrpSpPr>
          <p:cNvPr id="9" name="Group 21"/>
          <p:cNvGrpSpPr>
            <a:grpSpLocks/>
          </p:cNvGrpSpPr>
          <p:nvPr/>
        </p:nvGrpSpPr>
        <p:grpSpPr bwMode="auto">
          <a:xfrm>
            <a:off x="1447800" y="3975100"/>
            <a:ext cx="6324600" cy="1859492"/>
            <a:chOff x="672" y="2736"/>
            <a:chExt cx="3984" cy="1004"/>
          </a:xfrm>
        </p:grpSpPr>
        <p:grpSp>
          <p:nvGrpSpPr>
            <p:cNvPr id="10" name="Group 9"/>
            <p:cNvGrpSpPr>
              <a:grpSpLocks/>
            </p:cNvGrpSpPr>
            <p:nvPr/>
          </p:nvGrpSpPr>
          <p:grpSpPr bwMode="auto">
            <a:xfrm>
              <a:off x="2304" y="3168"/>
              <a:ext cx="2226" cy="528"/>
              <a:chOff x="1824" y="3024"/>
              <a:chExt cx="2736" cy="528"/>
            </a:xfrm>
          </p:grpSpPr>
          <p:sp>
            <p:nvSpPr>
              <p:cNvPr id="21" name="Oval 5"/>
              <p:cNvSpPr>
                <a:spLocks noChangeArrowheads="1"/>
              </p:cNvSpPr>
              <p:nvPr/>
            </p:nvSpPr>
            <p:spPr bwMode="auto">
              <a:xfrm>
                <a:off x="1824" y="3024"/>
                <a:ext cx="2736" cy="528"/>
              </a:xfrm>
              <a:prstGeom prst="ellipse">
                <a:avLst/>
              </a:prstGeom>
              <a:noFill/>
              <a:ln w="9525">
                <a:solidFill>
                  <a:schemeClr val="tx1"/>
                </a:solidFill>
                <a:round/>
                <a:headEnd/>
                <a:tailEnd/>
              </a:ln>
              <a:effectLst/>
            </p:spPr>
            <p:txBody>
              <a:bodyPr wrap="none" anchor="ctr"/>
              <a:lstStyle/>
              <a:p>
                <a:endParaRPr lang="en-GB"/>
              </a:p>
            </p:txBody>
          </p:sp>
          <p:sp>
            <p:nvSpPr>
              <p:cNvPr id="22" name="Text Box 6"/>
              <p:cNvSpPr txBox="1">
                <a:spLocks noChangeArrowheads="1"/>
              </p:cNvSpPr>
              <p:nvPr/>
            </p:nvSpPr>
            <p:spPr bwMode="auto">
              <a:xfrm>
                <a:off x="2255" y="3120"/>
                <a:ext cx="2067" cy="250"/>
              </a:xfrm>
              <a:prstGeom prst="rect">
                <a:avLst/>
              </a:prstGeom>
              <a:noFill/>
              <a:ln w="9525">
                <a:noFill/>
                <a:miter lim="800000"/>
                <a:headEnd/>
                <a:tailEnd/>
              </a:ln>
              <a:effectLst/>
            </p:spPr>
            <p:txBody>
              <a:bodyPr>
                <a:spAutoFit/>
              </a:bodyPr>
              <a:lstStyle/>
              <a:p>
                <a:pPr algn="l" rtl="0">
                  <a:spcBef>
                    <a:spcPct val="50000"/>
                  </a:spcBef>
                </a:pPr>
                <a:r>
                  <a:rPr lang="en-US" sz="2000" dirty="0"/>
                  <a:t>Add </a:t>
                </a:r>
                <a:r>
                  <a:rPr lang="en-US" sz="2000" dirty="0" smtClean="0"/>
                  <a:t>Student</a:t>
                </a:r>
                <a:endParaRPr lang="en-US" sz="2000" dirty="0"/>
              </a:p>
            </p:txBody>
          </p:sp>
        </p:grpSp>
        <p:sp>
          <p:nvSpPr>
            <p:cNvPr id="11" name="Text Box 8"/>
            <p:cNvSpPr txBox="1">
              <a:spLocks noChangeArrowheads="1"/>
            </p:cNvSpPr>
            <p:nvPr/>
          </p:nvSpPr>
          <p:spPr bwMode="auto">
            <a:xfrm>
              <a:off x="2160" y="2736"/>
              <a:ext cx="2496" cy="252"/>
            </a:xfrm>
            <a:prstGeom prst="rect">
              <a:avLst/>
            </a:prstGeom>
            <a:noFill/>
            <a:ln w="9525">
              <a:noFill/>
              <a:miter lim="800000"/>
              <a:headEnd/>
              <a:tailEnd/>
            </a:ln>
            <a:effectLst/>
          </p:spPr>
          <p:txBody>
            <a:bodyPr wrap="square">
              <a:spAutoFit/>
            </a:bodyPr>
            <a:lstStyle/>
            <a:p>
              <a:pPr algn="l" rtl="0">
                <a:spcBef>
                  <a:spcPct val="50000"/>
                </a:spcBef>
              </a:pPr>
              <a:r>
                <a:rPr lang="en-US" sz="2000" dirty="0" smtClean="0"/>
                <a:t>Students Registration System</a:t>
              </a:r>
              <a:endParaRPr lang="en-US" sz="2000" dirty="0"/>
            </a:p>
          </p:txBody>
        </p:sp>
        <p:grpSp>
          <p:nvGrpSpPr>
            <p:cNvPr id="12" name="Group 11"/>
            <p:cNvGrpSpPr>
              <a:grpSpLocks/>
            </p:cNvGrpSpPr>
            <p:nvPr/>
          </p:nvGrpSpPr>
          <p:grpSpPr bwMode="auto">
            <a:xfrm>
              <a:off x="672" y="2877"/>
              <a:ext cx="1070" cy="863"/>
              <a:chOff x="3971" y="3261"/>
              <a:chExt cx="1070" cy="863"/>
            </a:xfrm>
          </p:grpSpPr>
          <p:grpSp>
            <p:nvGrpSpPr>
              <p:cNvPr id="14" name="Group 12"/>
              <p:cNvGrpSpPr>
                <a:grpSpLocks/>
              </p:cNvGrpSpPr>
              <p:nvPr/>
            </p:nvGrpSpPr>
            <p:grpSpPr bwMode="auto">
              <a:xfrm>
                <a:off x="4178" y="3261"/>
                <a:ext cx="367" cy="589"/>
                <a:chOff x="1104" y="3024"/>
                <a:chExt cx="576" cy="912"/>
              </a:xfrm>
            </p:grpSpPr>
            <p:sp>
              <p:nvSpPr>
                <p:cNvPr id="16" name="Oval 13"/>
                <p:cNvSpPr>
                  <a:spLocks noChangeArrowheads="1"/>
                </p:cNvSpPr>
                <p:nvPr/>
              </p:nvSpPr>
              <p:spPr bwMode="auto">
                <a:xfrm>
                  <a:off x="1272" y="3024"/>
                  <a:ext cx="240" cy="240"/>
                </a:xfrm>
                <a:prstGeom prst="ellipse">
                  <a:avLst/>
                </a:prstGeom>
                <a:noFill/>
                <a:ln w="9525">
                  <a:solidFill>
                    <a:schemeClr val="tx1"/>
                  </a:solidFill>
                  <a:round/>
                  <a:headEnd/>
                  <a:tailEnd/>
                </a:ln>
                <a:effectLst/>
              </p:spPr>
              <p:txBody>
                <a:bodyPr wrap="none" anchor="ctr"/>
                <a:lstStyle/>
                <a:p>
                  <a:endParaRPr lang="en-GB"/>
                </a:p>
              </p:txBody>
            </p:sp>
            <p:sp>
              <p:nvSpPr>
                <p:cNvPr id="17" name="Line 14"/>
                <p:cNvSpPr>
                  <a:spLocks noChangeShapeType="1"/>
                </p:cNvSpPr>
                <p:nvPr/>
              </p:nvSpPr>
              <p:spPr bwMode="auto">
                <a:xfrm>
                  <a:off x="1392" y="3264"/>
                  <a:ext cx="0" cy="336"/>
                </a:xfrm>
                <a:prstGeom prst="line">
                  <a:avLst/>
                </a:prstGeom>
                <a:noFill/>
                <a:ln w="9525">
                  <a:solidFill>
                    <a:schemeClr val="tx1"/>
                  </a:solidFill>
                  <a:round/>
                  <a:headEnd/>
                  <a:tailEnd/>
                </a:ln>
                <a:effectLst/>
              </p:spPr>
              <p:txBody>
                <a:bodyPr/>
                <a:lstStyle/>
                <a:p>
                  <a:endParaRPr lang="en-GB"/>
                </a:p>
              </p:txBody>
            </p:sp>
            <p:sp>
              <p:nvSpPr>
                <p:cNvPr id="18" name="Line 15"/>
                <p:cNvSpPr>
                  <a:spLocks noChangeShapeType="1"/>
                </p:cNvSpPr>
                <p:nvPr/>
              </p:nvSpPr>
              <p:spPr bwMode="auto">
                <a:xfrm>
                  <a:off x="1104" y="3360"/>
                  <a:ext cx="576" cy="0"/>
                </a:xfrm>
                <a:prstGeom prst="line">
                  <a:avLst/>
                </a:prstGeom>
                <a:noFill/>
                <a:ln w="9525">
                  <a:solidFill>
                    <a:schemeClr val="tx1"/>
                  </a:solidFill>
                  <a:round/>
                  <a:headEnd/>
                  <a:tailEnd/>
                </a:ln>
                <a:effectLst/>
              </p:spPr>
              <p:txBody>
                <a:bodyPr/>
                <a:lstStyle/>
                <a:p>
                  <a:endParaRPr lang="en-GB"/>
                </a:p>
              </p:txBody>
            </p:sp>
            <p:sp>
              <p:nvSpPr>
                <p:cNvPr id="19" name="Line 16"/>
                <p:cNvSpPr>
                  <a:spLocks noChangeShapeType="1"/>
                </p:cNvSpPr>
                <p:nvPr/>
              </p:nvSpPr>
              <p:spPr bwMode="auto">
                <a:xfrm flipH="1">
                  <a:off x="1248" y="3600"/>
                  <a:ext cx="144" cy="336"/>
                </a:xfrm>
                <a:prstGeom prst="line">
                  <a:avLst/>
                </a:prstGeom>
                <a:noFill/>
                <a:ln w="9525">
                  <a:solidFill>
                    <a:schemeClr val="tx1"/>
                  </a:solidFill>
                  <a:round/>
                  <a:headEnd/>
                  <a:tailEnd/>
                </a:ln>
                <a:effectLst/>
              </p:spPr>
              <p:txBody>
                <a:bodyPr/>
                <a:lstStyle/>
                <a:p>
                  <a:endParaRPr lang="en-GB"/>
                </a:p>
              </p:txBody>
            </p:sp>
            <p:sp>
              <p:nvSpPr>
                <p:cNvPr id="20" name="Line 17"/>
                <p:cNvSpPr>
                  <a:spLocks noChangeShapeType="1"/>
                </p:cNvSpPr>
                <p:nvPr/>
              </p:nvSpPr>
              <p:spPr bwMode="auto">
                <a:xfrm>
                  <a:off x="1392" y="3600"/>
                  <a:ext cx="144" cy="336"/>
                </a:xfrm>
                <a:prstGeom prst="line">
                  <a:avLst/>
                </a:prstGeom>
                <a:noFill/>
                <a:ln w="9525">
                  <a:solidFill>
                    <a:schemeClr val="tx1"/>
                  </a:solidFill>
                  <a:round/>
                  <a:headEnd/>
                  <a:tailEnd/>
                </a:ln>
                <a:effectLst/>
              </p:spPr>
              <p:txBody>
                <a:bodyPr/>
                <a:lstStyle/>
                <a:p>
                  <a:endParaRPr lang="en-GB"/>
                </a:p>
              </p:txBody>
            </p:sp>
          </p:grpSp>
          <p:sp>
            <p:nvSpPr>
              <p:cNvPr id="15" name="Text Box 18"/>
              <p:cNvSpPr txBox="1">
                <a:spLocks noChangeArrowheads="1"/>
              </p:cNvSpPr>
              <p:nvPr/>
            </p:nvSpPr>
            <p:spPr bwMode="auto">
              <a:xfrm>
                <a:off x="3971" y="3891"/>
                <a:ext cx="1070" cy="233"/>
              </a:xfrm>
              <a:prstGeom prst="rect">
                <a:avLst/>
              </a:prstGeom>
              <a:noFill/>
              <a:ln w="9525">
                <a:noFill/>
                <a:miter lim="800000"/>
                <a:headEnd/>
                <a:tailEnd/>
              </a:ln>
              <a:effectLst/>
            </p:spPr>
            <p:txBody>
              <a:bodyPr wrap="none">
                <a:spAutoFit/>
              </a:bodyPr>
              <a:lstStyle/>
              <a:p>
                <a:pPr algn="l" rtl="0"/>
                <a:r>
                  <a:rPr lang="en-US" sz="1800" b="1" dirty="0" smtClean="0"/>
                  <a:t>Administrator</a:t>
                </a:r>
                <a:endParaRPr lang="en-US" sz="1800" b="1" dirty="0"/>
              </a:p>
            </p:txBody>
          </p:sp>
        </p:grpSp>
        <p:sp>
          <p:nvSpPr>
            <p:cNvPr id="13" name="Line 19"/>
            <p:cNvSpPr>
              <a:spLocks noChangeShapeType="1"/>
            </p:cNvSpPr>
            <p:nvPr/>
          </p:nvSpPr>
          <p:spPr bwMode="auto">
            <a:xfrm>
              <a:off x="1152" y="3216"/>
              <a:ext cx="1152" cy="192"/>
            </a:xfrm>
            <a:prstGeom prst="line">
              <a:avLst/>
            </a:prstGeom>
            <a:noFill/>
            <a:ln w="9525">
              <a:solidFill>
                <a:schemeClr val="tx1"/>
              </a:solidFill>
              <a:round/>
              <a:headEnd/>
              <a:tailEnd/>
            </a:ln>
            <a:effectLst/>
          </p:spPr>
          <p:txBody>
            <a:bodyPr/>
            <a:lstStyle/>
            <a:p>
              <a:endParaRPr lang="en-GB"/>
            </a:p>
          </p:txBody>
        </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09600" y="762000"/>
            <a:ext cx="7924800" cy="1066800"/>
          </a:xfrm>
        </p:spPr>
        <p:txBody>
          <a:bodyPr>
            <a:normAutofit/>
          </a:bodyPr>
          <a:lstStyle/>
          <a:p>
            <a:r>
              <a:rPr lang="en-US" sz="3000" b="1" dirty="0" smtClean="0"/>
              <a:t>Associations (relationships) </a:t>
            </a:r>
            <a:r>
              <a:rPr lang="en-US" sz="3000" b="1" dirty="0"/>
              <a:t>between Use Cases </a:t>
            </a:r>
            <a:r>
              <a:rPr lang="en-US" sz="3000" b="1" dirty="0" smtClean="0"/>
              <a:t>and </a:t>
            </a:r>
            <a:r>
              <a:rPr lang="en-US" sz="3000" b="1" dirty="0"/>
              <a:t>Actors</a:t>
            </a:r>
          </a:p>
        </p:txBody>
      </p:sp>
      <p:sp>
        <p:nvSpPr>
          <p:cNvPr id="20483" name="Rectangle 3"/>
          <p:cNvSpPr>
            <a:spLocks noGrp="1" noChangeArrowheads="1"/>
          </p:cNvSpPr>
          <p:nvPr>
            <p:ph idx="1"/>
          </p:nvPr>
        </p:nvSpPr>
        <p:spPr>
          <a:xfrm>
            <a:off x="762000" y="2057400"/>
            <a:ext cx="7467600" cy="3775229"/>
          </a:xfrm>
        </p:spPr>
        <p:txBody>
          <a:bodyPr>
            <a:normAutofit/>
          </a:bodyPr>
          <a:lstStyle/>
          <a:p>
            <a:r>
              <a:rPr lang="en-US" sz="2800" dirty="0"/>
              <a:t>Actors may be connected to use cases by associations, indicating that the actor and the use case communicate with one another using messages.</a:t>
            </a:r>
          </a:p>
        </p:txBody>
      </p:sp>
      <p:sp>
        <p:nvSpPr>
          <p:cNvPr id="17" name="Slide Number Placeholder 5"/>
          <p:cNvSpPr>
            <a:spLocks noGrp="1"/>
          </p:cNvSpPr>
          <p:nvPr>
            <p:ph type="sldNum" sz="quarter" idx="12"/>
          </p:nvPr>
        </p:nvSpPr>
        <p:spPr/>
        <p:txBody>
          <a:bodyPr/>
          <a:lstStyle/>
          <a:p>
            <a:fld id="{5740550D-3AB8-4646-A5DB-63FA07BEA30D}" type="slidenum">
              <a:rPr lang="he-IL"/>
              <a:pPr/>
              <a:t>14</a:t>
            </a:fld>
            <a:endParaRPr lang="en-US"/>
          </a:p>
        </p:txBody>
      </p:sp>
      <p:grpSp>
        <p:nvGrpSpPr>
          <p:cNvPr id="3" name="Group 2"/>
          <p:cNvGrpSpPr/>
          <p:nvPr/>
        </p:nvGrpSpPr>
        <p:grpSpPr>
          <a:xfrm>
            <a:off x="914400" y="4343400"/>
            <a:ext cx="5943600" cy="1447803"/>
            <a:chOff x="914400" y="4343400"/>
            <a:chExt cx="5943600" cy="1447803"/>
          </a:xfrm>
        </p:grpSpPr>
        <p:grpSp>
          <p:nvGrpSpPr>
            <p:cNvPr id="20496" name="Group 16"/>
            <p:cNvGrpSpPr>
              <a:grpSpLocks/>
            </p:cNvGrpSpPr>
            <p:nvPr/>
          </p:nvGrpSpPr>
          <p:grpSpPr bwMode="auto">
            <a:xfrm>
              <a:off x="1676400" y="4464052"/>
              <a:ext cx="5181600" cy="1327151"/>
              <a:chOff x="1536" y="2812"/>
              <a:chExt cx="2496" cy="836"/>
            </a:xfrm>
          </p:grpSpPr>
          <p:sp>
            <p:nvSpPr>
              <p:cNvPr id="20485" name="Oval 5"/>
              <p:cNvSpPr>
                <a:spLocks noChangeArrowheads="1"/>
              </p:cNvSpPr>
              <p:nvPr/>
            </p:nvSpPr>
            <p:spPr bwMode="auto">
              <a:xfrm>
                <a:off x="1536" y="3004"/>
                <a:ext cx="720" cy="432"/>
              </a:xfrm>
              <a:prstGeom prst="ellipse">
                <a:avLst/>
              </a:prstGeom>
              <a:noFill/>
              <a:ln w="9525">
                <a:solidFill>
                  <a:schemeClr val="tx1"/>
                </a:solidFill>
                <a:round/>
                <a:headEnd/>
                <a:tailEnd/>
              </a:ln>
              <a:effectLst/>
            </p:spPr>
            <p:txBody>
              <a:bodyPr wrap="none" anchor="ctr"/>
              <a:lstStyle/>
              <a:p>
                <a:endParaRPr lang="en-GB"/>
              </a:p>
            </p:txBody>
          </p:sp>
          <p:sp>
            <p:nvSpPr>
              <p:cNvPr id="20486" name="Text Box 6"/>
              <p:cNvSpPr txBox="1">
                <a:spLocks noChangeArrowheads="1"/>
              </p:cNvSpPr>
              <p:nvPr/>
            </p:nvSpPr>
            <p:spPr bwMode="auto">
              <a:xfrm>
                <a:off x="1548" y="3024"/>
                <a:ext cx="660" cy="404"/>
              </a:xfrm>
              <a:prstGeom prst="rect">
                <a:avLst/>
              </a:prstGeom>
              <a:noFill/>
              <a:ln w="9525">
                <a:noFill/>
                <a:miter lim="800000"/>
                <a:headEnd/>
                <a:tailEnd/>
              </a:ln>
              <a:effectLst/>
            </p:spPr>
            <p:txBody>
              <a:bodyPr>
                <a:spAutoFit/>
              </a:bodyPr>
              <a:lstStyle/>
              <a:p>
                <a:pPr algn="ctr" rtl="0"/>
                <a:r>
                  <a:rPr lang="en-US" b="0" dirty="0" smtClean="0">
                    <a:latin typeface="Times New Roman" pitchFamily="18" charset="0"/>
                  </a:rPr>
                  <a:t>update</a:t>
                </a:r>
                <a:endParaRPr lang="en-US" b="0" dirty="0">
                  <a:latin typeface="Times New Roman" pitchFamily="18" charset="0"/>
                </a:endParaRPr>
              </a:p>
              <a:p>
                <a:pPr algn="ctr" rtl="0"/>
                <a:r>
                  <a:rPr lang="en-US" b="0" dirty="0">
                    <a:latin typeface="Times New Roman" pitchFamily="18" charset="0"/>
                  </a:rPr>
                  <a:t>grades</a:t>
                </a:r>
                <a:endParaRPr lang="en-US" sz="1600" b="0" dirty="0">
                  <a:latin typeface="Times New Roman" pitchFamily="18" charset="0"/>
                </a:endParaRPr>
              </a:p>
            </p:txBody>
          </p:sp>
          <p:sp>
            <p:nvSpPr>
              <p:cNvPr id="20488" name="Oval 8"/>
              <p:cNvSpPr>
                <a:spLocks noChangeArrowheads="1"/>
              </p:cNvSpPr>
              <p:nvPr/>
            </p:nvSpPr>
            <p:spPr bwMode="auto">
              <a:xfrm>
                <a:off x="3648" y="2812"/>
                <a:ext cx="192" cy="192"/>
              </a:xfrm>
              <a:prstGeom prst="ellipse">
                <a:avLst/>
              </a:prstGeom>
              <a:noFill/>
              <a:ln w="9525">
                <a:solidFill>
                  <a:schemeClr val="tx1"/>
                </a:solidFill>
                <a:round/>
                <a:headEnd/>
                <a:tailEnd/>
              </a:ln>
              <a:effectLst/>
            </p:spPr>
            <p:txBody>
              <a:bodyPr wrap="none" anchor="ctr"/>
              <a:lstStyle/>
              <a:p>
                <a:endParaRPr lang="en-GB"/>
              </a:p>
            </p:txBody>
          </p:sp>
          <p:sp>
            <p:nvSpPr>
              <p:cNvPr id="20489" name="Line 9"/>
              <p:cNvSpPr>
                <a:spLocks noChangeShapeType="1"/>
              </p:cNvSpPr>
              <p:nvPr/>
            </p:nvSpPr>
            <p:spPr bwMode="auto">
              <a:xfrm>
                <a:off x="3744" y="3004"/>
                <a:ext cx="0" cy="336"/>
              </a:xfrm>
              <a:prstGeom prst="line">
                <a:avLst/>
              </a:prstGeom>
              <a:noFill/>
              <a:ln w="9525">
                <a:solidFill>
                  <a:schemeClr val="tx1"/>
                </a:solidFill>
                <a:round/>
                <a:headEnd/>
                <a:tailEnd/>
              </a:ln>
              <a:effectLst/>
            </p:spPr>
            <p:txBody>
              <a:bodyPr wrap="none" anchor="ctr"/>
              <a:lstStyle/>
              <a:p>
                <a:endParaRPr lang="en-GB"/>
              </a:p>
            </p:txBody>
          </p:sp>
          <p:sp>
            <p:nvSpPr>
              <p:cNvPr id="20490" name="Line 10"/>
              <p:cNvSpPr>
                <a:spLocks noChangeShapeType="1"/>
              </p:cNvSpPr>
              <p:nvPr/>
            </p:nvSpPr>
            <p:spPr bwMode="auto">
              <a:xfrm>
                <a:off x="3744" y="3100"/>
                <a:ext cx="192" cy="96"/>
              </a:xfrm>
              <a:prstGeom prst="line">
                <a:avLst/>
              </a:prstGeom>
              <a:noFill/>
              <a:ln w="9525">
                <a:solidFill>
                  <a:schemeClr val="tx1"/>
                </a:solidFill>
                <a:round/>
                <a:headEnd/>
                <a:tailEnd/>
              </a:ln>
              <a:effectLst/>
            </p:spPr>
            <p:txBody>
              <a:bodyPr wrap="none" anchor="ctr"/>
              <a:lstStyle/>
              <a:p>
                <a:endParaRPr lang="en-GB"/>
              </a:p>
            </p:txBody>
          </p:sp>
          <p:sp>
            <p:nvSpPr>
              <p:cNvPr id="20491" name="Line 11"/>
              <p:cNvSpPr>
                <a:spLocks noChangeShapeType="1"/>
              </p:cNvSpPr>
              <p:nvPr/>
            </p:nvSpPr>
            <p:spPr bwMode="auto">
              <a:xfrm flipH="1">
                <a:off x="3600" y="3100"/>
                <a:ext cx="144" cy="96"/>
              </a:xfrm>
              <a:prstGeom prst="line">
                <a:avLst/>
              </a:prstGeom>
              <a:noFill/>
              <a:ln w="9525">
                <a:solidFill>
                  <a:schemeClr val="tx1"/>
                </a:solidFill>
                <a:round/>
                <a:headEnd/>
                <a:tailEnd/>
              </a:ln>
              <a:effectLst/>
            </p:spPr>
            <p:txBody>
              <a:bodyPr wrap="none" anchor="ctr"/>
              <a:lstStyle/>
              <a:p>
                <a:endParaRPr lang="en-GB"/>
              </a:p>
            </p:txBody>
          </p:sp>
          <p:sp>
            <p:nvSpPr>
              <p:cNvPr id="20492" name="Line 12"/>
              <p:cNvSpPr>
                <a:spLocks noChangeShapeType="1"/>
              </p:cNvSpPr>
              <p:nvPr/>
            </p:nvSpPr>
            <p:spPr bwMode="auto">
              <a:xfrm>
                <a:off x="3744" y="3340"/>
                <a:ext cx="96" cy="96"/>
              </a:xfrm>
              <a:prstGeom prst="line">
                <a:avLst/>
              </a:prstGeom>
              <a:noFill/>
              <a:ln w="9525">
                <a:solidFill>
                  <a:schemeClr val="tx1"/>
                </a:solidFill>
                <a:round/>
                <a:headEnd/>
                <a:tailEnd/>
              </a:ln>
              <a:effectLst/>
            </p:spPr>
            <p:txBody>
              <a:bodyPr wrap="none" anchor="ctr"/>
              <a:lstStyle/>
              <a:p>
                <a:endParaRPr lang="en-GB"/>
              </a:p>
            </p:txBody>
          </p:sp>
          <p:sp>
            <p:nvSpPr>
              <p:cNvPr id="20493" name="Line 13"/>
              <p:cNvSpPr>
                <a:spLocks noChangeShapeType="1"/>
              </p:cNvSpPr>
              <p:nvPr/>
            </p:nvSpPr>
            <p:spPr bwMode="auto">
              <a:xfrm flipH="1">
                <a:off x="3648" y="3340"/>
                <a:ext cx="96" cy="96"/>
              </a:xfrm>
              <a:prstGeom prst="line">
                <a:avLst/>
              </a:prstGeom>
              <a:noFill/>
              <a:ln w="9525">
                <a:solidFill>
                  <a:schemeClr val="tx1"/>
                </a:solidFill>
                <a:round/>
                <a:headEnd/>
                <a:tailEnd/>
              </a:ln>
              <a:effectLst/>
            </p:spPr>
            <p:txBody>
              <a:bodyPr wrap="none" anchor="ctr"/>
              <a:lstStyle/>
              <a:p>
                <a:endParaRPr lang="en-GB"/>
              </a:p>
            </p:txBody>
          </p:sp>
          <p:sp>
            <p:nvSpPr>
              <p:cNvPr id="20494" name="Text Box 14"/>
              <p:cNvSpPr txBox="1">
                <a:spLocks noChangeArrowheads="1"/>
              </p:cNvSpPr>
              <p:nvPr/>
            </p:nvSpPr>
            <p:spPr bwMode="auto">
              <a:xfrm>
                <a:off x="3504" y="3417"/>
                <a:ext cx="528" cy="231"/>
              </a:xfrm>
              <a:prstGeom prst="rect">
                <a:avLst/>
              </a:prstGeom>
              <a:noFill/>
              <a:ln w="9525">
                <a:noFill/>
                <a:miter lim="800000"/>
                <a:headEnd/>
                <a:tailEnd/>
              </a:ln>
              <a:effectLst/>
            </p:spPr>
            <p:txBody>
              <a:bodyPr>
                <a:spAutoFit/>
              </a:bodyPr>
              <a:lstStyle/>
              <a:p>
                <a:pPr algn="ctr" rtl="0"/>
                <a:r>
                  <a:rPr lang="en-US" b="0" dirty="0">
                    <a:latin typeface="Times New Roman" pitchFamily="18" charset="0"/>
                  </a:rPr>
                  <a:t>faculty</a:t>
                </a:r>
                <a:endParaRPr lang="en-US" sz="1600" b="0" dirty="0">
                  <a:latin typeface="Times New Roman" pitchFamily="18" charset="0"/>
                </a:endParaRPr>
              </a:p>
            </p:txBody>
          </p:sp>
          <p:sp>
            <p:nvSpPr>
              <p:cNvPr id="20495" name="Line 15"/>
              <p:cNvSpPr>
                <a:spLocks noChangeShapeType="1"/>
              </p:cNvSpPr>
              <p:nvPr/>
            </p:nvSpPr>
            <p:spPr bwMode="auto">
              <a:xfrm flipH="1">
                <a:off x="2256" y="3148"/>
                <a:ext cx="1296" cy="29"/>
              </a:xfrm>
              <a:prstGeom prst="line">
                <a:avLst/>
              </a:prstGeom>
              <a:noFill/>
              <a:ln w="9525">
                <a:solidFill>
                  <a:schemeClr val="tx1"/>
                </a:solidFill>
                <a:round/>
                <a:headEnd/>
                <a:tailEnd/>
              </a:ln>
              <a:effectLst/>
            </p:spPr>
            <p:txBody>
              <a:bodyPr wrap="none" anchor="ctr"/>
              <a:lstStyle/>
              <a:p>
                <a:endParaRPr lang="en-GB"/>
              </a:p>
            </p:txBody>
          </p:sp>
        </p:grpSp>
        <p:sp>
          <p:nvSpPr>
            <p:cNvPr id="16" name="Rectangle 15"/>
            <p:cNvSpPr>
              <a:spLocks noChangeArrowheads="1"/>
            </p:cNvSpPr>
            <p:nvPr/>
          </p:nvSpPr>
          <p:spPr bwMode="auto">
            <a:xfrm>
              <a:off x="914400" y="4343400"/>
              <a:ext cx="4343400" cy="1250948"/>
            </a:xfrm>
            <a:prstGeom prst="rect">
              <a:avLst/>
            </a:prstGeom>
            <a:noFill/>
            <a:ln w="9525">
              <a:solidFill>
                <a:schemeClr val="tx1"/>
              </a:solidFill>
              <a:miter lim="800000"/>
              <a:headEnd/>
              <a:tailEnd/>
            </a:ln>
            <a:effectLst/>
          </p:spPr>
          <p:txBody>
            <a:bodyPr wrap="none" anchor="ctr"/>
            <a:lstStyle/>
            <a:p>
              <a:endParaRPr lang="en-GB"/>
            </a:p>
          </p:txBody>
        </p:sp>
      </p:grpSp>
      <p:sp>
        <p:nvSpPr>
          <p:cNvPr id="2" name="TextBox 1"/>
          <p:cNvSpPr txBox="1"/>
          <p:nvPr/>
        </p:nvSpPr>
        <p:spPr>
          <a:xfrm>
            <a:off x="1447800" y="4343400"/>
            <a:ext cx="3352800" cy="369332"/>
          </a:xfrm>
          <a:prstGeom prst="rect">
            <a:avLst/>
          </a:prstGeom>
          <a:noFill/>
        </p:spPr>
        <p:txBody>
          <a:bodyPr wrap="square" rtlCol="0">
            <a:spAutoFit/>
          </a:bodyPr>
          <a:lstStyle/>
          <a:p>
            <a:r>
              <a:rPr lang="en-US" dirty="0" smtClean="0"/>
              <a:t>Examination system</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914400"/>
            <a:ext cx="7024744" cy="1143000"/>
          </a:xfrm>
        </p:spPr>
        <p:txBody>
          <a:bodyPr>
            <a:normAutofit fontScale="90000"/>
          </a:bodyPr>
          <a:lstStyle/>
          <a:p>
            <a:r>
              <a:rPr lang="en-US" b="1" dirty="0" smtClean="0"/>
              <a:t>Associations between </a:t>
            </a:r>
            <a:r>
              <a:rPr lang="en-US" b="1" dirty="0"/>
              <a:t>Use Cases</a:t>
            </a:r>
          </a:p>
        </p:txBody>
      </p:sp>
      <p:sp>
        <p:nvSpPr>
          <p:cNvPr id="10243" name="Rectangle 3"/>
          <p:cNvSpPr>
            <a:spLocks noGrp="1" noChangeArrowheads="1"/>
          </p:cNvSpPr>
          <p:nvPr>
            <p:ph idx="1"/>
          </p:nvPr>
        </p:nvSpPr>
        <p:spPr>
          <a:xfrm>
            <a:off x="533400" y="2133600"/>
            <a:ext cx="8077200" cy="3962400"/>
          </a:xfrm>
        </p:spPr>
        <p:txBody>
          <a:bodyPr>
            <a:normAutofit/>
          </a:bodyPr>
          <a:lstStyle/>
          <a:p>
            <a:pPr>
              <a:lnSpc>
                <a:spcPct val="90000"/>
              </a:lnSpc>
              <a:buFont typeface="Monotype Sorts" pitchFamily="2" charset="2"/>
              <a:buNone/>
            </a:pPr>
            <a:r>
              <a:rPr lang="en-US" sz="2800" dirty="0"/>
              <a:t>1. </a:t>
            </a:r>
            <a:r>
              <a:rPr lang="en-US" sz="2800" b="1" dirty="0"/>
              <a:t>Generalization</a:t>
            </a:r>
            <a:r>
              <a:rPr lang="en-US" sz="2800" dirty="0"/>
              <a:t> - use cases that are specialized versions of other use cases.</a:t>
            </a:r>
          </a:p>
          <a:p>
            <a:pPr>
              <a:lnSpc>
                <a:spcPct val="90000"/>
              </a:lnSpc>
              <a:buFont typeface="Monotype Sorts" pitchFamily="2" charset="2"/>
              <a:buNone/>
            </a:pPr>
            <a:r>
              <a:rPr lang="en-US" sz="2800" dirty="0"/>
              <a:t>2. </a:t>
            </a:r>
            <a:r>
              <a:rPr lang="en-US" sz="2800" b="1" dirty="0"/>
              <a:t>Include</a:t>
            </a:r>
            <a:r>
              <a:rPr lang="en-US" sz="2800" dirty="0"/>
              <a:t> - use cases that are included as parts of other use cases. Enable to factor </a:t>
            </a:r>
            <a:r>
              <a:rPr lang="en-US" sz="2800" u="sng" dirty="0"/>
              <a:t>common behavior</a:t>
            </a:r>
            <a:r>
              <a:rPr lang="en-US" sz="2800" dirty="0" smtClean="0"/>
              <a:t>. (must always be done)</a:t>
            </a:r>
            <a:endParaRPr lang="en-US" sz="2800" dirty="0"/>
          </a:p>
          <a:p>
            <a:pPr>
              <a:lnSpc>
                <a:spcPct val="90000"/>
              </a:lnSpc>
              <a:buFont typeface="Monotype Sorts" pitchFamily="2" charset="2"/>
              <a:buNone/>
            </a:pPr>
            <a:r>
              <a:rPr lang="en-US" sz="2800" dirty="0"/>
              <a:t>3. </a:t>
            </a:r>
            <a:r>
              <a:rPr lang="en-US" sz="2800" b="1" dirty="0"/>
              <a:t>Extend</a:t>
            </a:r>
            <a:r>
              <a:rPr lang="en-US" sz="2800" dirty="0"/>
              <a:t> - use cases that extend the behavior of other core use cases. Enable to factor variants</a:t>
            </a:r>
            <a:r>
              <a:rPr lang="en-US" sz="2800" dirty="0" smtClean="0"/>
              <a:t>. (other behaviors that </a:t>
            </a:r>
            <a:r>
              <a:rPr lang="en-US" sz="2800" u="sng" dirty="0" smtClean="0"/>
              <a:t>may arise</a:t>
            </a:r>
            <a:r>
              <a:rPr lang="en-US" sz="2800" dirty="0" smtClean="0"/>
              <a:t>)</a:t>
            </a:r>
            <a:endParaRPr lang="en-US" sz="2800" dirty="0"/>
          </a:p>
        </p:txBody>
      </p:sp>
      <p:sp>
        <p:nvSpPr>
          <p:cNvPr id="6" name="Slide Number Placeholder 5"/>
          <p:cNvSpPr>
            <a:spLocks noGrp="1"/>
          </p:cNvSpPr>
          <p:nvPr>
            <p:ph type="sldNum" sz="quarter" idx="12"/>
          </p:nvPr>
        </p:nvSpPr>
        <p:spPr/>
        <p:txBody>
          <a:bodyPr/>
          <a:lstStyle/>
          <a:p>
            <a:fld id="{24408B86-E4B7-4EE1-BA17-92E2EFFFF99B}" type="slidenum">
              <a:rPr lang="he-IL"/>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228600"/>
            <a:ext cx="8229600" cy="944562"/>
          </a:xfrm>
        </p:spPr>
        <p:txBody>
          <a:bodyPr/>
          <a:lstStyle/>
          <a:p>
            <a:r>
              <a:rPr lang="en-US" dirty="0"/>
              <a:t>1. Generalization</a:t>
            </a:r>
          </a:p>
        </p:txBody>
      </p:sp>
      <p:sp>
        <p:nvSpPr>
          <p:cNvPr id="11267" name="Rectangle 3"/>
          <p:cNvSpPr>
            <a:spLocks noGrp="1" noChangeArrowheads="1"/>
          </p:cNvSpPr>
          <p:nvPr>
            <p:ph idx="1"/>
          </p:nvPr>
        </p:nvSpPr>
        <p:spPr>
          <a:xfrm>
            <a:off x="533400" y="1524000"/>
            <a:ext cx="5410200" cy="4495800"/>
          </a:xfrm>
        </p:spPr>
        <p:txBody>
          <a:bodyPr>
            <a:normAutofit/>
          </a:bodyPr>
          <a:lstStyle/>
          <a:p>
            <a:r>
              <a:rPr lang="en-US" sz="2800" dirty="0"/>
              <a:t>The child use case inherits the </a:t>
            </a:r>
          </a:p>
          <a:p>
            <a:pPr>
              <a:buFont typeface="Monotype Sorts" pitchFamily="2" charset="2"/>
              <a:buNone/>
            </a:pPr>
            <a:r>
              <a:rPr lang="en-US" sz="2800" dirty="0"/>
              <a:t>	behavior and meaning of the</a:t>
            </a:r>
          </a:p>
          <a:p>
            <a:pPr>
              <a:buFont typeface="Monotype Sorts" pitchFamily="2" charset="2"/>
              <a:buNone/>
            </a:pPr>
            <a:r>
              <a:rPr lang="en-US" sz="2800" dirty="0"/>
              <a:t>	parent use case.</a:t>
            </a:r>
          </a:p>
          <a:p>
            <a:r>
              <a:rPr lang="en-US" sz="2800" dirty="0"/>
              <a:t>The child may add to or </a:t>
            </a:r>
          </a:p>
          <a:p>
            <a:pPr>
              <a:buFont typeface="Monotype Sorts" pitchFamily="2" charset="2"/>
              <a:buNone/>
            </a:pPr>
            <a:r>
              <a:rPr lang="en-US" sz="2800" dirty="0"/>
              <a:t>	override the behavior of its parent.</a:t>
            </a:r>
          </a:p>
        </p:txBody>
      </p:sp>
      <p:sp>
        <p:nvSpPr>
          <p:cNvPr id="15" name="Slide Number Placeholder 5"/>
          <p:cNvSpPr>
            <a:spLocks noGrp="1"/>
          </p:cNvSpPr>
          <p:nvPr>
            <p:ph type="sldNum" sz="quarter" idx="12"/>
          </p:nvPr>
        </p:nvSpPr>
        <p:spPr/>
        <p:txBody>
          <a:bodyPr/>
          <a:lstStyle/>
          <a:p>
            <a:fld id="{60042FE6-4014-44AB-B40C-39438463FE01}" type="slidenum">
              <a:rPr lang="he-IL"/>
              <a:pPr/>
              <a:t>16</a:t>
            </a:fld>
            <a:endParaRPr lang="en-US"/>
          </a:p>
        </p:txBody>
      </p:sp>
      <p:grpSp>
        <p:nvGrpSpPr>
          <p:cNvPr id="11280" name="Group 16"/>
          <p:cNvGrpSpPr>
            <a:grpSpLocks/>
          </p:cNvGrpSpPr>
          <p:nvPr/>
        </p:nvGrpSpPr>
        <p:grpSpPr bwMode="auto">
          <a:xfrm>
            <a:off x="6705600" y="2133600"/>
            <a:ext cx="1752600" cy="2895600"/>
            <a:chOff x="4608" y="1344"/>
            <a:chExt cx="576" cy="1344"/>
          </a:xfrm>
        </p:grpSpPr>
        <p:grpSp>
          <p:nvGrpSpPr>
            <p:cNvPr id="11268" name="Group 4"/>
            <p:cNvGrpSpPr>
              <a:grpSpLocks/>
            </p:cNvGrpSpPr>
            <p:nvPr/>
          </p:nvGrpSpPr>
          <p:grpSpPr bwMode="auto">
            <a:xfrm>
              <a:off x="4608" y="1344"/>
              <a:ext cx="576" cy="432"/>
              <a:chOff x="4176" y="720"/>
              <a:chExt cx="576" cy="432"/>
            </a:xfrm>
          </p:grpSpPr>
          <p:sp>
            <p:nvSpPr>
              <p:cNvPr id="11269" name="Oval 5"/>
              <p:cNvSpPr>
                <a:spLocks noChangeArrowheads="1"/>
              </p:cNvSpPr>
              <p:nvPr/>
            </p:nvSpPr>
            <p:spPr bwMode="auto">
              <a:xfrm>
                <a:off x="4176" y="720"/>
                <a:ext cx="576" cy="432"/>
              </a:xfrm>
              <a:prstGeom prst="ellipse">
                <a:avLst/>
              </a:prstGeom>
              <a:noFill/>
              <a:ln w="9525">
                <a:solidFill>
                  <a:schemeClr val="tx1"/>
                </a:solidFill>
                <a:round/>
                <a:headEnd/>
                <a:tailEnd/>
              </a:ln>
              <a:effectLst/>
            </p:spPr>
            <p:txBody>
              <a:bodyPr wrap="none" anchor="ctr"/>
              <a:lstStyle/>
              <a:p>
                <a:endParaRPr lang="en-GB"/>
              </a:p>
            </p:txBody>
          </p:sp>
          <p:sp>
            <p:nvSpPr>
              <p:cNvPr id="11270" name="Text Box 6"/>
              <p:cNvSpPr txBox="1">
                <a:spLocks noChangeArrowheads="1"/>
              </p:cNvSpPr>
              <p:nvPr/>
            </p:nvSpPr>
            <p:spPr bwMode="auto">
              <a:xfrm>
                <a:off x="4224" y="816"/>
                <a:ext cx="528" cy="186"/>
              </a:xfrm>
              <a:prstGeom prst="rect">
                <a:avLst/>
              </a:prstGeom>
              <a:noFill/>
              <a:ln w="9525">
                <a:noFill/>
                <a:miter lim="800000"/>
                <a:headEnd/>
                <a:tailEnd/>
              </a:ln>
              <a:effectLst/>
            </p:spPr>
            <p:txBody>
              <a:bodyPr>
                <a:spAutoFit/>
              </a:bodyPr>
              <a:lstStyle/>
              <a:p>
                <a:pPr algn="ctr" rtl="0"/>
                <a:r>
                  <a:rPr lang="en-US" sz="2000" b="0" dirty="0">
                    <a:latin typeface="Times New Roman" pitchFamily="18" charset="0"/>
                  </a:rPr>
                  <a:t>parent</a:t>
                </a:r>
                <a:endParaRPr lang="en-US" sz="2400" b="0" dirty="0">
                  <a:latin typeface="Times New Roman" pitchFamily="18" charset="0"/>
                </a:endParaRPr>
              </a:p>
            </p:txBody>
          </p:sp>
        </p:grpSp>
        <p:grpSp>
          <p:nvGrpSpPr>
            <p:cNvPr id="11271" name="Group 7"/>
            <p:cNvGrpSpPr>
              <a:grpSpLocks/>
            </p:cNvGrpSpPr>
            <p:nvPr/>
          </p:nvGrpSpPr>
          <p:grpSpPr bwMode="auto">
            <a:xfrm>
              <a:off x="4608" y="2256"/>
              <a:ext cx="576" cy="432"/>
              <a:chOff x="4176" y="720"/>
              <a:chExt cx="576" cy="432"/>
            </a:xfrm>
          </p:grpSpPr>
          <p:sp>
            <p:nvSpPr>
              <p:cNvPr id="11272" name="Oval 8"/>
              <p:cNvSpPr>
                <a:spLocks noChangeArrowheads="1"/>
              </p:cNvSpPr>
              <p:nvPr/>
            </p:nvSpPr>
            <p:spPr bwMode="auto">
              <a:xfrm>
                <a:off x="4176" y="720"/>
                <a:ext cx="576" cy="432"/>
              </a:xfrm>
              <a:prstGeom prst="ellipse">
                <a:avLst/>
              </a:prstGeom>
              <a:noFill/>
              <a:ln w="9525">
                <a:solidFill>
                  <a:schemeClr val="tx1"/>
                </a:solidFill>
                <a:round/>
                <a:headEnd/>
                <a:tailEnd/>
              </a:ln>
              <a:effectLst/>
            </p:spPr>
            <p:txBody>
              <a:bodyPr wrap="none" anchor="ctr"/>
              <a:lstStyle/>
              <a:p>
                <a:endParaRPr lang="en-GB"/>
              </a:p>
            </p:txBody>
          </p:sp>
          <p:sp>
            <p:nvSpPr>
              <p:cNvPr id="11273" name="Text Box 9"/>
              <p:cNvSpPr txBox="1">
                <a:spLocks noChangeArrowheads="1"/>
              </p:cNvSpPr>
              <p:nvPr/>
            </p:nvSpPr>
            <p:spPr bwMode="auto">
              <a:xfrm>
                <a:off x="4224" y="816"/>
                <a:ext cx="528" cy="186"/>
              </a:xfrm>
              <a:prstGeom prst="rect">
                <a:avLst/>
              </a:prstGeom>
              <a:noFill/>
              <a:ln w="9525">
                <a:noFill/>
                <a:miter lim="800000"/>
                <a:headEnd/>
                <a:tailEnd/>
              </a:ln>
              <a:effectLst/>
            </p:spPr>
            <p:txBody>
              <a:bodyPr>
                <a:spAutoFit/>
              </a:bodyPr>
              <a:lstStyle/>
              <a:p>
                <a:pPr algn="ctr" rtl="0"/>
                <a:r>
                  <a:rPr lang="en-US" sz="2000" b="0" dirty="0">
                    <a:latin typeface="Times New Roman" pitchFamily="18" charset="0"/>
                  </a:rPr>
                  <a:t>child</a:t>
                </a:r>
                <a:endParaRPr lang="en-US" sz="2400" b="0" dirty="0">
                  <a:latin typeface="Times New Roman" pitchFamily="18" charset="0"/>
                </a:endParaRPr>
              </a:p>
            </p:txBody>
          </p:sp>
        </p:grpSp>
      </p:grpSp>
      <p:grpSp>
        <p:nvGrpSpPr>
          <p:cNvPr id="16" name="Group 15"/>
          <p:cNvGrpSpPr/>
          <p:nvPr/>
        </p:nvGrpSpPr>
        <p:grpSpPr>
          <a:xfrm>
            <a:off x="7391400" y="3124200"/>
            <a:ext cx="381000" cy="914400"/>
            <a:chOff x="7620000" y="3657600"/>
            <a:chExt cx="152400" cy="762000"/>
          </a:xfrm>
        </p:grpSpPr>
        <p:cxnSp>
          <p:nvCxnSpPr>
            <p:cNvPr id="18" name="Straight Connector 17"/>
            <p:cNvCxnSpPr/>
            <p:nvPr/>
          </p:nvCxnSpPr>
          <p:spPr bwMode="auto">
            <a:xfrm rot="5400000" flipH="1" flipV="1">
              <a:off x="7392194" y="4114006"/>
              <a:ext cx="609600" cy="1588"/>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9" name="Isosceles Triangle 18"/>
            <p:cNvSpPr/>
            <p:nvPr/>
          </p:nvSpPr>
          <p:spPr bwMode="auto">
            <a:xfrm>
              <a:off x="7620000" y="3657600"/>
              <a:ext cx="152400" cy="152400"/>
            </a:xfrm>
            <a:prstGeom prst="triangle">
              <a:avLst/>
            </a:prstGeom>
            <a:solidFill>
              <a:schemeClr val="bg2"/>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1" eaLnBrk="0" fontAlgn="base" latinLnBrk="0" hangingPunct="0">
                <a:lnSpc>
                  <a:spcPct val="100000"/>
                </a:lnSpc>
                <a:spcBef>
                  <a:spcPct val="0"/>
                </a:spcBef>
                <a:spcAft>
                  <a:spcPct val="0"/>
                </a:spcAft>
                <a:buClrTx/>
                <a:buSzTx/>
                <a:buFontTx/>
                <a:buNone/>
                <a:tabLst/>
              </a:pPr>
              <a:endParaRPr kumimoji="0" lang="en-GB" sz="1800" b="1" i="0" u="none" strike="noStrike" cap="none" normalizeH="0" baseline="0" smtClean="0">
                <a:ln>
                  <a:noFill/>
                </a:ln>
                <a:solidFill>
                  <a:schemeClr val="tx1"/>
                </a:solidFill>
                <a:effectLst/>
                <a:latin typeface="Arial" charset="0"/>
              </a:endParaRPr>
            </a:p>
          </p:txBody>
        </p:sp>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44562"/>
          </a:xfrm>
        </p:spPr>
        <p:txBody>
          <a:bodyPr/>
          <a:lstStyle/>
          <a:p>
            <a:r>
              <a:rPr lang="en-US" dirty="0" smtClean="0"/>
              <a:t>Generalization</a:t>
            </a:r>
            <a:endParaRPr lang="en-GB" dirty="0"/>
          </a:p>
        </p:txBody>
      </p:sp>
      <p:sp>
        <p:nvSpPr>
          <p:cNvPr id="3" name="Content Placeholder 2"/>
          <p:cNvSpPr>
            <a:spLocks noGrp="1"/>
          </p:cNvSpPr>
          <p:nvPr>
            <p:ph idx="1"/>
          </p:nvPr>
        </p:nvSpPr>
        <p:spPr>
          <a:xfrm>
            <a:off x="457200" y="1295400"/>
            <a:ext cx="8153400" cy="4876800"/>
          </a:xfrm>
        </p:spPr>
        <p:txBody>
          <a:bodyPr>
            <a:normAutofit/>
          </a:bodyPr>
          <a:lstStyle/>
          <a:p>
            <a:pPr lvl="1">
              <a:lnSpc>
                <a:spcPct val="90000"/>
              </a:lnSpc>
            </a:pPr>
            <a:r>
              <a:rPr lang="en-US" sz="2400" dirty="0" smtClean="0"/>
              <a:t>Used when a number of Use Cases all have some subtasks in common, but each one has something different about it </a:t>
            </a:r>
          </a:p>
          <a:p>
            <a:pPr lvl="1">
              <a:lnSpc>
                <a:spcPct val="90000"/>
              </a:lnSpc>
            </a:pPr>
            <a:r>
              <a:rPr lang="en-US" sz="2400" dirty="0" smtClean="0"/>
              <a:t>The generalized and specialized use cases share the same goal</a:t>
            </a:r>
          </a:p>
          <a:p>
            <a:pPr lvl="1">
              <a:lnSpc>
                <a:spcPct val="90000"/>
              </a:lnSpc>
            </a:pPr>
            <a:r>
              <a:rPr lang="en-US" sz="2400" dirty="0" smtClean="0"/>
              <a:t>A specialized Use Case may capture an alternative scenario of the generalized Use Case</a:t>
            </a:r>
          </a:p>
          <a:p>
            <a:pPr lvl="1">
              <a:lnSpc>
                <a:spcPct val="90000"/>
              </a:lnSpc>
            </a:pPr>
            <a:r>
              <a:rPr lang="en-US" sz="2400" dirty="0" smtClean="0"/>
              <a:t>The Specialized use case may interact with new actors. </a:t>
            </a:r>
          </a:p>
          <a:p>
            <a:pPr lvl="1">
              <a:lnSpc>
                <a:spcPct val="90000"/>
              </a:lnSpc>
            </a:pPr>
            <a:r>
              <a:rPr lang="en-US" sz="2400" dirty="0" smtClean="0"/>
              <a:t>The Specialized use case may add pre-conditions and post-conditions (AND semantics).</a:t>
            </a:r>
          </a:p>
          <a:p>
            <a:endParaRPr lang="en-GB" dirty="0"/>
          </a:p>
        </p:txBody>
      </p:sp>
      <p:sp>
        <p:nvSpPr>
          <p:cNvPr id="5" name="Slide Number Placeholder 4"/>
          <p:cNvSpPr>
            <a:spLocks noGrp="1"/>
          </p:cNvSpPr>
          <p:nvPr>
            <p:ph type="sldNum" sz="quarter" idx="12"/>
          </p:nvPr>
        </p:nvSpPr>
        <p:spPr/>
        <p:txBody>
          <a:bodyPr/>
          <a:lstStyle/>
          <a:p>
            <a:fld id="{CF7923C0-2D95-480D-9366-9BE92FBA288F}" type="slidenum">
              <a:rPr lang="he-IL"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7" name="Rectangle 17"/>
          <p:cNvSpPr>
            <a:spLocks noGrp="1" noChangeArrowheads="1"/>
          </p:cNvSpPr>
          <p:nvPr>
            <p:ph type="title"/>
          </p:nvPr>
        </p:nvSpPr>
        <p:spPr>
          <a:xfrm>
            <a:off x="609600" y="1027664"/>
            <a:ext cx="7848600" cy="953536"/>
          </a:xfrm>
        </p:spPr>
        <p:txBody>
          <a:bodyPr>
            <a:normAutofit fontScale="90000"/>
          </a:bodyPr>
          <a:lstStyle/>
          <a:p>
            <a:r>
              <a:rPr lang="en-US" dirty="0" smtClean="0"/>
              <a:t>Generalization between use cases</a:t>
            </a:r>
            <a:endParaRPr lang="en-US" dirty="0"/>
          </a:p>
        </p:txBody>
      </p:sp>
      <p:sp>
        <p:nvSpPr>
          <p:cNvPr id="18" name="Slide Number Placeholder 4"/>
          <p:cNvSpPr>
            <a:spLocks noGrp="1"/>
          </p:cNvSpPr>
          <p:nvPr>
            <p:ph type="sldNum" sz="quarter" idx="12"/>
          </p:nvPr>
        </p:nvSpPr>
        <p:spPr/>
        <p:txBody>
          <a:bodyPr/>
          <a:lstStyle/>
          <a:p>
            <a:fld id="{92AA3FBC-0930-4654-95C9-8711F34551C1}" type="slidenum">
              <a:rPr lang="he-IL"/>
              <a:pPr/>
              <a:t>18</a:t>
            </a:fld>
            <a:endParaRPr lang="en-US"/>
          </a:p>
        </p:txBody>
      </p:sp>
      <p:grpSp>
        <p:nvGrpSpPr>
          <p:cNvPr id="15378" name="Group 18"/>
          <p:cNvGrpSpPr>
            <a:grpSpLocks/>
          </p:cNvGrpSpPr>
          <p:nvPr/>
        </p:nvGrpSpPr>
        <p:grpSpPr bwMode="auto">
          <a:xfrm>
            <a:off x="1752600" y="2133600"/>
            <a:ext cx="5411153" cy="3073401"/>
            <a:chOff x="1488" y="1344"/>
            <a:chExt cx="2717" cy="1936"/>
          </a:xfrm>
        </p:grpSpPr>
        <p:grpSp>
          <p:nvGrpSpPr>
            <p:cNvPr id="15363" name="Group 3"/>
            <p:cNvGrpSpPr>
              <a:grpSpLocks/>
            </p:cNvGrpSpPr>
            <p:nvPr/>
          </p:nvGrpSpPr>
          <p:grpSpPr bwMode="auto">
            <a:xfrm>
              <a:off x="2352" y="1344"/>
              <a:ext cx="960" cy="432"/>
              <a:chOff x="4176" y="720"/>
              <a:chExt cx="576" cy="432"/>
            </a:xfrm>
          </p:grpSpPr>
          <p:sp>
            <p:nvSpPr>
              <p:cNvPr id="15364" name="Oval 4"/>
              <p:cNvSpPr>
                <a:spLocks noChangeArrowheads="1"/>
              </p:cNvSpPr>
              <p:nvPr/>
            </p:nvSpPr>
            <p:spPr bwMode="auto">
              <a:xfrm>
                <a:off x="4176" y="720"/>
                <a:ext cx="576" cy="432"/>
              </a:xfrm>
              <a:prstGeom prst="ellipse">
                <a:avLst/>
              </a:prstGeom>
              <a:noFill/>
              <a:ln w="9525">
                <a:solidFill>
                  <a:schemeClr val="tx1"/>
                </a:solidFill>
                <a:round/>
                <a:headEnd/>
                <a:tailEnd/>
              </a:ln>
              <a:effectLst/>
            </p:spPr>
            <p:txBody>
              <a:bodyPr wrap="none" anchor="ctr"/>
              <a:lstStyle/>
              <a:p>
                <a:endParaRPr lang="en-GB"/>
              </a:p>
            </p:txBody>
          </p:sp>
          <p:sp>
            <p:nvSpPr>
              <p:cNvPr id="15365" name="Text Box 5"/>
              <p:cNvSpPr txBox="1">
                <a:spLocks noChangeArrowheads="1"/>
              </p:cNvSpPr>
              <p:nvPr/>
            </p:nvSpPr>
            <p:spPr bwMode="auto">
              <a:xfrm>
                <a:off x="4224" y="816"/>
                <a:ext cx="528" cy="250"/>
              </a:xfrm>
              <a:prstGeom prst="rect">
                <a:avLst/>
              </a:prstGeom>
              <a:noFill/>
              <a:ln w="9525">
                <a:noFill/>
                <a:miter lim="800000"/>
                <a:headEnd/>
                <a:tailEnd/>
              </a:ln>
              <a:effectLst/>
            </p:spPr>
            <p:txBody>
              <a:bodyPr>
                <a:spAutoFit/>
              </a:bodyPr>
              <a:lstStyle/>
              <a:p>
                <a:pPr rtl="0"/>
                <a:r>
                  <a:rPr lang="en-US" sz="2000" b="0">
                    <a:latin typeface="Times New Roman" pitchFamily="18" charset="0"/>
                  </a:rPr>
                  <a:t>registration</a:t>
                </a:r>
                <a:endParaRPr lang="en-US" sz="2400" b="0">
                  <a:latin typeface="Times New Roman" pitchFamily="18" charset="0"/>
                </a:endParaRPr>
              </a:p>
            </p:txBody>
          </p:sp>
        </p:grpSp>
        <p:sp>
          <p:nvSpPr>
            <p:cNvPr id="15367" name="Oval 7"/>
            <p:cNvSpPr>
              <a:spLocks noChangeArrowheads="1"/>
            </p:cNvSpPr>
            <p:nvPr/>
          </p:nvSpPr>
          <p:spPr bwMode="auto">
            <a:xfrm>
              <a:off x="3120" y="2592"/>
              <a:ext cx="1085" cy="578"/>
            </a:xfrm>
            <a:prstGeom prst="ellipse">
              <a:avLst/>
            </a:prstGeom>
            <a:noFill/>
            <a:ln w="9525">
              <a:solidFill>
                <a:schemeClr val="tx1"/>
              </a:solidFill>
              <a:round/>
              <a:headEnd/>
              <a:tailEnd/>
            </a:ln>
            <a:effectLst/>
          </p:spPr>
          <p:txBody>
            <a:bodyPr wrap="none" anchor="ctr"/>
            <a:lstStyle/>
            <a:p>
              <a:endParaRPr lang="en-GB"/>
            </a:p>
          </p:txBody>
        </p:sp>
        <p:sp>
          <p:nvSpPr>
            <p:cNvPr id="15368" name="Text Box 8"/>
            <p:cNvSpPr txBox="1">
              <a:spLocks noChangeArrowheads="1"/>
            </p:cNvSpPr>
            <p:nvPr/>
          </p:nvSpPr>
          <p:spPr bwMode="auto">
            <a:xfrm>
              <a:off x="3156" y="2640"/>
              <a:ext cx="924" cy="442"/>
            </a:xfrm>
            <a:prstGeom prst="rect">
              <a:avLst/>
            </a:prstGeom>
            <a:noFill/>
            <a:ln w="9525">
              <a:noFill/>
              <a:miter lim="800000"/>
              <a:headEnd/>
              <a:tailEnd/>
            </a:ln>
            <a:effectLst/>
          </p:spPr>
          <p:txBody>
            <a:bodyPr>
              <a:spAutoFit/>
            </a:bodyPr>
            <a:lstStyle/>
            <a:p>
              <a:pPr algn="ctr" rtl="0"/>
              <a:r>
                <a:rPr lang="en-US" sz="2000" b="0">
                  <a:latin typeface="Times New Roman" pitchFamily="18" charset="0"/>
                </a:rPr>
                <a:t>graduate</a:t>
              </a:r>
            </a:p>
            <a:p>
              <a:pPr algn="ctr" rtl="0"/>
              <a:r>
                <a:rPr lang="en-US" sz="2000" b="0">
                  <a:latin typeface="Times New Roman" pitchFamily="18" charset="0"/>
                </a:rPr>
                <a:t>registration</a:t>
              </a:r>
              <a:endParaRPr lang="en-US" sz="2400" b="0">
                <a:latin typeface="Times New Roman" pitchFamily="18" charset="0"/>
              </a:endParaRPr>
            </a:p>
          </p:txBody>
        </p:sp>
        <p:sp>
          <p:nvSpPr>
            <p:cNvPr id="15370" name="Line 10"/>
            <p:cNvSpPr>
              <a:spLocks noChangeShapeType="1"/>
            </p:cNvSpPr>
            <p:nvPr/>
          </p:nvSpPr>
          <p:spPr bwMode="auto">
            <a:xfrm>
              <a:off x="2112" y="2304"/>
              <a:ext cx="0" cy="288"/>
            </a:xfrm>
            <a:prstGeom prst="line">
              <a:avLst/>
            </a:prstGeom>
            <a:noFill/>
            <a:ln w="9525">
              <a:solidFill>
                <a:schemeClr val="tx1"/>
              </a:solidFill>
              <a:round/>
              <a:headEnd/>
              <a:tailEnd/>
            </a:ln>
            <a:effectLst/>
          </p:spPr>
          <p:txBody>
            <a:bodyPr wrap="none" anchor="ctr"/>
            <a:lstStyle/>
            <a:p>
              <a:endParaRPr lang="en-GB"/>
            </a:p>
          </p:txBody>
        </p:sp>
        <p:sp>
          <p:nvSpPr>
            <p:cNvPr id="15372" name="Oval 12"/>
            <p:cNvSpPr>
              <a:spLocks noChangeArrowheads="1"/>
            </p:cNvSpPr>
            <p:nvPr/>
          </p:nvSpPr>
          <p:spPr bwMode="auto">
            <a:xfrm>
              <a:off x="1488" y="2592"/>
              <a:ext cx="1296" cy="579"/>
            </a:xfrm>
            <a:prstGeom prst="ellipse">
              <a:avLst/>
            </a:prstGeom>
            <a:noFill/>
            <a:ln w="9525">
              <a:solidFill>
                <a:schemeClr val="tx1"/>
              </a:solidFill>
              <a:round/>
              <a:headEnd/>
              <a:tailEnd/>
            </a:ln>
            <a:effectLst/>
          </p:spPr>
          <p:txBody>
            <a:bodyPr wrap="none" anchor="ctr"/>
            <a:lstStyle/>
            <a:p>
              <a:endParaRPr lang="en-GB"/>
            </a:p>
          </p:txBody>
        </p:sp>
        <p:sp>
          <p:nvSpPr>
            <p:cNvPr id="15373" name="Text Box 13"/>
            <p:cNvSpPr txBox="1">
              <a:spLocks noChangeArrowheads="1"/>
            </p:cNvSpPr>
            <p:nvPr/>
          </p:nvSpPr>
          <p:spPr bwMode="auto">
            <a:xfrm>
              <a:off x="1536" y="2640"/>
              <a:ext cx="1056" cy="640"/>
            </a:xfrm>
            <a:prstGeom prst="rect">
              <a:avLst/>
            </a:prstGeom>
            <a:noFill/>
            <a:ln w="9525">
              <a:noFill/>
              <a:miter lim="800000"/>
              <a:headEnd/>
              <a:tailEnd/>
            </a:ln>
            <a:effectLst/>
          </p:spPr>
          <p:txBody>
            <a:bodyPr>
              <a:spAutoFit/>
            </a:bodyPr>
            <a:lstStyle/>
            <a:p>
              <a:pPr algn="ctr" rtl="0"/>
              <a:r>
                <a:rPr lang="en-US" sz="2000" b="0" dirty="0" smtClean="0">
                  <a:latin typeface="Times New Roman" pitchFamily="18" charset="0"/>
                </a:rPr>
                <a:t>Under-graduate</a:t>
              </a:r>
              <a:endParaRPr lang="en-US" sz="2000" b="0" dirty="0">
                <a:latin typeface="Times New Roman" pitchFamily="18" charset="0"/>
              </a:endParaRPr>
            </a:p>
            <a:p>
              <a:pPr algn="ctr" rtl="0"/>
              <a:r>
                <a:rPr lang="en-US" sz="2000" b="0" dirty="0">
                  <a:latin typeface="Times New Roman" pitchFamily="18" charset="0"/>
                </a:rPr>
                <a:t>registration</a:t>
              </a:r>
              <a:endParaRPr lang="en-US" sz="2400" b="0" dirty="0">
                <a:latin typeface="Times New Roman" pitchFamily="18" charset="0"/>
              </a:endParaRPr>
            </a:p>
          </p:txBody>
        </p:sp>
        <p:sp>
          <p:nvSpPr>
            <p:cNvPr id="15374" name="Line 14"/>
            <p:cNvSpPr>
              <a:spLocks noChangeShapeType="1"/>
            </p:cNvSpPr>
            <p:nvPr/>
          </p:nvSpPr>
          <p:spPr bwMode="auto">
            <a:xfrm>
              <a:off x="3600" y="2304"/>
              <a:ext cx="0" cy="288"/>
            </a:xfrm>
            <a:prstGeom prst="line">
              <a:avLst/>
            </a:prstGeom>
            <a:noFill/>
            <a:ln w="9525">
              <a:solidFill>
                <a:schemeClr val="tx1"/>
              </a:solidFill>
              <a:round/>
              <a:headEnd/>
              <a:tailEnd/>
            </a:ln>
            <a:effectLst/>
          </p:spPr>
          <p:txBody>
            <a:bodyPr wrap="none" anchor="ctr"/>
            <a:lstStyle/>
            <a:p>
              <a:endParaRPr lang="en-GB"/>
            </a:p>
          </p:txBody>
        </p:sp>
        <p:sp>
          <p:nvSpPr>
            <p:cNvPr id="15375" name="Line 15"/>
            <p:cNvSpPr>
              <a:spLocks noChangeShapeType="1"/>
            </p:cNvSpPr>
            <p:nvPr/>
          </p:nvSpPr>
          <p:spPr bwMode="auto">
            <a:xfrm>
              <a:off x="2112" y="2304"/>
              <a:ext cx="1488" cy="0"/>
            </a:xfrm>
            <a:prstGeom prst="line">
              <a:avLst/>
            </a:prstGeom>
            <a:noFill/>
            <a:ln w="9525">
              <a:solidFill>
                <a:schemeClr val="tx1"/>
              </a:solidFill>
              <a:round/>
              <a:headEnd/>
              <a:tailEnd/>
            </a:ln>
            <a:effectLst/>
          </p:spPr>
          <p:txBody>
            <a:bodyPr wrap="none" anchor="ctr"/>
            <a:lstStyle/>
            <a:p>
              <a:endParaRPr lang="en-GB"/>
            </a:p>
          </p:txBody>
        </p:sp>
      </p:grpSp>
      <p:grpSp>
        <p:nvGrpSpPr>
          <p:cNvPr id="35" name="Group 34"/>
          <p:cNvGrpSpPr/>
          <p:nvPr/>
        </p:nvGrpSpPr>
        <p:grpSpPr>
          <a:xfrm>
            <a:off x="4419600" y="2819400"/>
            <a:ext cx="152400" cy="762000"/>
            <a:chOff x="7620000" y="3657600"/>
            <a:chExt cx="152400" cy="762000"/>
          </a:xfrm>
        </p:grpSpPr>
        <p:cxnSp>
          <p:nvCxnSpPr>
            <p:cNvPr id="30" name="Straight Connector 29"/>
            <p:cNvCxnSpPr/>
            <p:nvPr/>
          </p:nvCxnSpPr>
          <p:spPr bwMode="auto">
            <a:xfrm rot="5400000" flipH="1" flipV="1">
              <a:off x="7392194" y="4114006"/>
              <a:ext cx="609600" cy="1588"/>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3" name="Isosceles Triangle 32"/>
            <p:cNvSpPr/>
            <p:nvPr/>
          </p:nvSpPr>
          <p:spPr bwMode="auto">
            <a:xfrm>
              <a:off x="7620000" y="3657600"/>
              <a:ext cx="152400" cy="152400"/>
            </a:xfrm>
            <a:prstGeom prst="triangle">
              <a:avLst/>
            </a:prstGeom>
            <a:solidFill>
              <a:schemeClr val="bg2"/>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1" eaLnBrk="0" fontAlgn="base" latinLnBrk="0" hangingPunct="0">
                <a:lnSpc>
                  <a:spcPct val="100000"/>
                </a:lnSpc>
                <a:spcBef>
                  <a:spcPct val="0"/>
                </a:spcBef>
                <a:spcAft>
                  <a:spcPct val="0"/>
                </a:spcAft>
                <a:buClrTx/>
                <a:buSzTx/>
                <a:buFontTx/>
                <a:buNone/>
                <a:tabLst/>
              </a:pPr>
              <a:endParaRPr kumimoji="0" lang="en-GB" sz="1800" b="1" i="0" u="none" strike="noStrike" cap="none" normalizeH="0" baseline="0" smtClean="0">
                <a:ln>
                  <a:noFill/>
                </a:ln>
                <a:solidFill>
                  <a:schemeClr val="tx1"/>
                </a:solidFill>
                <a:effectLst/>
                <a:latin typeface="Arial" charset="0"/>
              </a:endParaRPr>
            </a:p>
          </p:txBody>
        </p:sp>
      </p:gr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14400"/>
            <a:ext cx="8001000" cy="838200"/>
          </a:xfrm>
        </p:spPr>
        <p:txBody>
          <a:bodyPr>
            <a:normAutofit fontScale="90000"/>
          </a:bodyPr>
          <a:lstStyle/>
          <a:p>
            <a:r>
              <a:rPr lang="en-US" dirty="0" smtClean="0"/>
              <a:t>Generalization between use cases</a:t>
            </a:r>
            <a:endParaRPr lang="en-GB" dirty="0"/>
          </a:p>
        </p:txBody>
      </p:sp>
      <p:pic>
        <p:nvPicPr>
          <p:cNvPr id="6" name="Picture 11"/>
          <p:cNvPicPr>
            <a:picLocks noGrp="1" noChangeAspect="1" noChangeArrowheads="1"/>
          </p:cNvPicPr>
          <p:nvPr>
            <p:ph idx="1"/>
          </p:nvPr>
        </p:nvPicPr>
        <p:blipFill>
          <a:blip r:embed="rId2" cstate="print"/>
          <a:srcRect/>
          <a:stretch>
            <a:fillRect/>
          </a:stretch>
        </p:blipFill>
        <p:spPr>
          <a:xfrm>
            <a:off x="762000" y="1981200"/>
            <a:ext cx="7772400" cy="3438525"/>
          </a:xfrm>
          <a:noFill/>
          <a:ln/>
        </p:spPr>
      </p:pic>
      <p:sp>
        <p:nvSpPr>
          <p:cNvPr id="5" name="Slide Number Placeholder 4"/>
          <p:cNvSpPr>
            <a:spLocks noGrp="1"/>
          </p:cNvSpPr>
          <p:nvPr>
            <p:ph type="sldNum" sz="quarter" idx="12"/>
          </p:nvPr>
        </p:nvSpPr>
        <p:spPr/>
        <p:txBody>
          <a:bodyPr/>
          <a:lstStyle/>
          <a:p>
            <a:fld id="{CF7923C0-2D95-480D-9366-9BE92FBA288F}" type="slidenum">
              <a:rPr lang="he-IL"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3400"/>
            <a:ext cx="7024744" cy="838200"/>
          </a:xfrm>
        </p:spPr>
        <p:txBody>
          <a:bodyPr/>
          <a:lstStyle/>
          <a:p>
            <a:r>
              <a:rPr lang="en-US" b="1" dirty="0" smtClean="0"/>
              <a:t>Why Use Case?</a:t>
            </a:r>
            <a:endParaRPr lang="en-GB" b="1" dirty="0"/>
          </a:p>
        </p:txBody>
      </p:sp>
      <p:sp>
        <p:nvSpPr>
          <p:cNvPr id="3" name="Content Placeholder 2"/>
          <p:cNvSpPr>
            <a:spLocks noGrp="1"/>
          </p:cNvSpPr>
          <p:nvPr>
            <p:ph idx="1"/>
          </p:nvPr>
        </p:nvSpPr>
        <p:spPr>
          <a:xfrm>
            <a:off x="762000" y="1524000"/>
            <a:ext cx="7772400" cy="4572000"/>
          </a:xfrm>
        </p:spPr>
        <p:txBody>
          <a:bodyPr>
            <a:normAutofit fontScale="92500" lnSpcReduction="10000"/>
          </a:bodyPr>
          <a:lstStyle/>
          <a:p>
            <a:pPr>
              <a:lnSpc>
                <a:spcPct val="90000"/>
              </a:lnSpc>
            </a:pPr>
            <a:r>
              <a:rPr lang="en-US" sz="2600" dirty="0" smtClean="0">
                <a:solidFill>
                  <a:srgbClr val="000000"/>
                </a:solidFill>
                <a:cs typeface="Arial" charset="0"/>
              </a:rPr>
              <a:t>Uses cases are drawn to capture </a:t>
            </a:r>
            <a:r>
              <a:rPr lang="en-US" sz="2600" dirty="0">
                <a:solidFill>
                  <a:srgbClr val="000000"/>
                </a:solidFill>
                <a:cs typeface="Arial" charset="0"/>
              </a:rPr>
              <a:t>the system's functional requirements from the users' perspective</a:t>
            </a:r>
            <a:endParaRPr lang="en-US" sz="2600" dirty="0" smtClean="0"/>
          </a:p>
          <a:p>
            <a:r>
              <a:rPr lang="en-US" sz="2600" i="1" dirty="0" smtClean="0"/>
              <a:t>Functional requirements capture the intended behavior of the system. This behavior may be expressed as;</a:t>
            </a:r>
          </a:p>
          <a:p>
            <a:pPr lvl="1"/>
            <a:r>
              <a:rPr lang="en-US" sz="2600" dirty="0" smtClean="0"/>
              <a:t>services, </a:t>
            </a:r>
          </a:p>
          <a:p>
            <a:pPr lvl="1"/>
            <a:r>
              <a:rPr lang="en-US" sz="2600" dirty="0" smtClean="0"/>
              <a:t>tasks or </a:t>
            </a:r>
          </a:p>
          <a:p>
            <a:pPr lvl="1"/>
            <a:r>
              <a:rPr lang="en-US" sz="2600" dirty="0" smtClean="0"/>
              <a:t>functions the system is required to perform.</a:t>
            </a:r>
          </a:p>
          <a:p>
            <a:r>
              <a:rPr lang="en-US" sz="2600" dirty="0" smtClean="0"/>
              <a:t>A </a:t>
            </a:r>
            <a:r>
              <a:rPr lang="en-US" sz="2600" i="1" dirty="0" smtClean="0"/>
              <a:t>use case </a:t>
            </a:r>
            <a:r>
              <a:rPr lang="en-US" sz="2600" dirty="0" smtClean="0"/>
              <a:t>defines a goal-oriented set of interactions between external actors and the system under consideration.</a:t>
            </a:r>
            <a:endParaRPr lang="en-GB" sz="2600" dirty="0"/>
          </a:p>
        </p:txBody>
      </p:sp>
      <p:sp>
        <p:nvSpPr>
          <p:cNvPr id="5" name="Slide Number Placeholder 4"/>
          <p:cNvSpPr>
            <a:spLocks noGrp="1"/>
          </p:cNvSpPr>
          <p:nvPr>
            <p:ph type="sldNum" sz="quarter" idx="12"/>
          </p:nvPr>
        </p:nvSpPr>
        <p:spPr/>
        <p:txBody>
          <a:bodyPr/>
          <a:lstStyle/>
          <a:p>
            <a:fld id="{CF7923C0-2D95-480D-9366-9BE92FBA288F}" type="slidenum">
              <a:rPr lang="he-IL"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043490" y="1027664"/>
            <a:ext cx="7186110" cy="877336"/>
          </a:xfrm>
        </p:spPr>
        <p:txBody>
          <a:bodyPr>
            <a:normAutofit fontScale="90000"/>
          </a:bodyPr>
          <a:lstStyle/>
          <a:p>
            <a:r>
              <a:rPr lang="en-US" dirty="0" smtClean="0"/>
              <a:t>Generalization </a:t>
            </a:r>
            <a:r>
              <a:rPr lang="en-US" dirty="0"/>
              <a:t>between Actors</a:t>
            </a:r>
          </a:p>
        </p:txBody>
      </p:sp>
      <p:sp>
        <p:nvSpPr>
          <p:cNvPr id="33" name="Slide Number Placeholder 5"/>
          <p:cNvSpPr>
            <a:spLocks noGrp="1"/>
          </p:cNvSpPr>
          <p:nvPr>
            <p:ph type="sldNum" sz="quarter" idx="12"/>
          </p:nvPr>
        </p:nvSpPr>
        <p:spPr/>
        <p:txBody>
          <a:bodyPr/>
          <a:lstStyle/>
          <a:p>
            <a:fld id="{1985E1FF-6D76-4090-8BAA-1DEB1F7534E0}" type="slidenum">
              <a:rPr lang="he-IL"/>
              <a:pPr/>
              <a:t>20</a:t>
            </a:fld>
            <a:endParaRPr lang="en-US"/>
          </a:p>
        </p:txBody>
      </p:sp>
      <p:grpSp>
        <p:nvGrpSpPr>
          <p:cNvPr id="19489" name="Group 33"/>
          <p:cNvGrpSpPr>
            <a:grpSpLocks/>
          </p:cNvGrpSpPr>
          <p:nvPr/>
        </p:nvGrpSpPr>
        <p:grpSpPr bwMode="auto">
          <a:xfrm>
            <a:off x="2133600" y="2224088"/>
            <a:ext cx="4876800" cy="3973511"/>
            <a:chOff x="2256" y="1401"/>
            <a:chExt cx="3072" cy="2503"/>
          </a:xfrm>
        </p:grpSpPr>
        <p:sp>
          <p:nvSpPr>
            <p:cNvPr id="19461" name="Oval 5"/>
            <p:cNvSpPr>
              <a:spLocks noChangeArrowheads="1"/>
            </p:cNvSpPr>
            <p:nvPr/>
          </p:nvSpPr>
          <p:spPr bwMode="auto">
            <a:xfrm>
              <a:off x="3552" y="1401"/>
              <a:ext cx="192" cy="192"/>
            </a:xfrm>
            <a:prstGeom prst="ellipse">
              <a:avLst/>
            </a:prstGeom>
            <a:noFill/>
            <a:ln w="9525">
              <a:solidFill>
                <a:schemeClr val="tx1"/>
              </a:solidFill>
              <a:round/>
              <a:headEnd/>
              <a:tailEnd/>
            </a:ln>
            <a:effectLst/>
          </p:spPr>
          <p:txBody>
            <a:bodyPr wrap="none" anchor="ctr"/>
            <a:lstStyle/>
            <a:p>
              <a:endParaRPr lang="en-GB"/>
            </a:p>
          </p:txBody>
        </p:sp>
        <p:sp>
          <p:nvSpPr>
            <p:cNvPr id="19462" name="Line 6"/>
            <p:cNvSpPr>
              <a:spLocks noChangeShapeType="1"/>
            </p:cNvSpPr>
            <p:nvPr/>
          </p:nvSpPr>
          <p:spPr bwMode="auto">
            <a:xfrm>
              <a:off x="3648" y="1593"/>
              <a:ext cx="0" cy="336"/>
            </a:xfrm>
            <a:prstGeom prst="line">
              <a:avLst/>
            </a:prstGeom>
            <a:noFill/>
            <a:ln w="9525">
              <a:solidFill>
                <a:schemeClr val="tx1"/>
              </a:solidFill>
              <a:round/>
              <a:headEnd/>
              <a:tailEnd/>
            </a:ln>
            <a:effectLst/>
          </p:spPr>
          <p:txBody>
            <a:bodyPr wrap="none" anchor="ctr"/>
            <a:lstStyle/>
            <a:p>
              <a:endParaRPr lang="en-GB"/>
            </a:p>
          </p:txBody>
        </p:sp>
        <p:sp>
          <p:nvSpPr>
            <p:cNvPr id="19463" name="Line 7"/>
            <p:cNvSpPr>
              <a:spLocks noChangeShapeType="1"/>
            </p:cNvSpPr>
            <p:nvPr/>
          </p:nvSpPr>
          <p:spPr bwMode="auto">
            <a:xfrm>
              <a:off x="3648" y="1689"/>
              <a:ext cx="192" cy="96"/>
            </a:xfrm>
            <a:prstGeom prst="line">
              <a:avLst/>
            </a:prstGeom>
            <a:noFill/>
            <a:ln w="9525">
              <a:solidFill>
                <a:schemeClr val="tx1"/>
              </a:solidFill>
              <a:round/>
              <a:headEnd/>
              <a:tailEnd/>
            </a:ln>
            <a:effectLst/>
          </p:spPr>
          <p:txBody>
            <a:bodyPr wrap="none" anchor="ctr"/>
            <a:lstStyle/>
            <a:p>
              <a:endParaRPr lang="en-GB"/>
            </a:p>
          </p:txBody>
        </p:sp>
        <p:sp>
          <p:nvSpPr>
            <p:cNvPr id="19464" name="Line 8"/>
            <p:cNvSpPr>
              <a:spLocks noChangeShapeType="1"/>
            </p:cNvSpPr>
            <p:nvPr/>
          </p:nvSpPr>
          <p:spPr bwMode="auto">
            <a:xfrm flipH="1">
              <a:off x="3504" y="1689"/>
              <a:ext cx="144" cy="96"/>
            </a:xfrm>
            <a:prstGeom prst="line">
              <a:avLst/>
            </a:prstGeom>
            <a:noFill/>
            <a:ln w="9525">
              <a:solidFill>
                <a:schemeClr val="tx1"/>
              </a:solidFill>
              <a:round/>
              <a:headEnd/>
              <a:tailEnd/>
            </a:ln>
            <a:effectLst/>
          </p:spPr>
          <p:txBody>
            <a:bodyPr wrap="none" anchor="ctr"/>
            <a:lstStyle/>
            <a:p>
              <a:endParaRPr lang="en-GB"/>
            </a:p>
          </p:txBody>
        </p:sp>
        <p:sp>
          <p:nvSpPr>
            <p:cNvPr id="19465" name="Line 9"/>
            <p:cNvSpPr>
              <a:spLocks noChangeShapeType="1"/>
            </p:cNvSpPr>
            <p:nvPr/>
          </p:nvSpPr>
          <p:spPr bwMode="auto">
            <a:xfrm>
              <a:off x="3648" y="1929"/>
              <a:ext cx="96" cy="96"/>
            </a:xfrm>
            <a:prstGeom prst="line">
              <a:avLst/>
            </a:prstGeom>
            <a:noFill/>
            <a:ln w="9525">
              <a:solidFill>
                <a:schemeClr val="tx1"/>
              </a:solidFill>
              <a:round/>
              <a:headEnd/>
              <a:tailEnd/>
            </a:ln>
            <a:effectLst/>
          </p:spPr>
          <p:txBody>
            <a:bodyPr wrap="none" anchor="ctr"/>
            <a:lstStyle/>
            <a:p>
              <a:endParaRPr lang="en-GB"/>
            </a:p>
          </p:txBody>
        </p:sp>
        <p:sp>
          <p:nvSpPr>
            <p:cNvPr id="19466" name="Line 10"/>
            <p:cNvSpPr>
              <a:spLocks noChangeShapeType="1"/>
            </p:cNvSpPr>
            <p:nvPr/>
          </p:nvSpPr>
          <p:spPr bwMode="auto">
            <a:xfrm flipH="1">
              <a:off x="3552" y="1929"/>
              <a:ext cx="96" cy="96"/>
            </a:xfrm>
            <a:prstGeom prst="line">
              <a:avLst/>
            </a:prstGeom>
            <a:noFill/>
            <a:ln w="9525">
              <a:solidFill>
                <a:schemeClr val="tx1"/>
              </a:solidFill>
              <a:round/>
              <a:headEnd/>
              <a:tailEnd/>
            </a:ln>
            <a:effectLst/>
          </p:spPr>
          <p:txBody>
            <a:bodyPr wrap="none" anchor="ctr"/>
            <a:lstStyle/>
            <a:p>
              <a:endParaRPr lang="en-GB"/>
            </a:p>
          </p:txBody>
        </p:sp>
        <p:sp>
          <p:nvSpPr>
            <p:cNvPr id="19467" name="Text Box 11"/>
            <p:cNvSpPr txBox="1">
              <a:spLocks noChangeArrowheads="1"/>
            </p:cNvSpPr>
            <p:nvPr/>
          </p:nvSpPr>
          <p:spPr bwMode="auto">
            <a:xfrm>
              <a:off x="3360" y="1977"/>
              <a:ext cx="576" cy="231"/>
            </a:xfrm>
            <a:prstGeom prst="rect">
              <a:avLst/>
            </a:prstGeom>
            <a:noFill/>
            <a:ln w="9525">
              <a:noFill/>
              <a:miter lim="800000"/>
              <a:headEnd/>
              <a:tailEnd/>
            </a:ln>
            <a:effectLst/>
          </p:spPr>
          <p:txBody>
            <a:bodyPr>
              <a:spAutoFit/>
            </a:bodyPr>
            <a:lstStyle/>
            <a:p>
              <a:pPr algn="ctr" rtl="0"/>
              <a:r>
                <a:rPr lang="en-US" b="0">
                  <a:latin typeface="Times New Roman" pitchFamily="18" charset="0"/>
                </a:rPr>
                <a:t>student</a:t>
              </a:r>
              <a:endParaRPr lang="en-US" sz="2400" b="0">
                <a:latin typeface="Times New Roman" pitchFamily="18" charset="0"/>
              </a:endParaRPr>
            </a:p>
          </p:txBody>
        </p:sp>
        <p:sp>
          <p:nvSpPr>
            <p:cNvPr id="19469" name="Oval 13"/>
            <p:cNvSpPr>
              <a:spLocks noChangeArrowheads="1"/>
            </p:cNvSpPr>
            <p:nvPr/>
          </p:nvSpPr>
          <p:spPr bwMode="auto">
            <a:xfrm>
              <a:off x="4752" y="2688"/>
              <a:ext cx="192" cy="192"/>
            </a:xfrm>
            <a:prstGeom prst="ellipse">
              <a:avLst/>
            </a:prstGeom>
            <a:noFill/>
            <a:ln w="9525">
              <a:solidFill>
                <a:schemeClr val="tx1"/>
              </a:solidFill>
              <a:round/>
              <a:headEnd/>
              <a:tailEnd/>
            </a:ln>
            <a:effectLst/>
          </p:spPr>
          <p:txBody>
            <a:bodyPr wrap="none" anchor="ctr"/>
            <a:lstStyle/>
            <a:p>
              <a:endParaRPr lang="en-GB"/>
            </a:p>
          </p:txBody>
        </p:sp>
        <p:sp>
          <p:nvSpPr>
            <p:cNvPr id="19470" name="Line 14"/>
            <p:cNvSpPr>
              <a:spLocks noChangeShapeType="1"/>
            </p:cNvSpPr>
            <p:nvPr/>
          </p:nvSpPr>
          <p:spPr bwMode="auto">
            <a:xfrm>
              <a:off x="4848" y="2880"/>
              <a:ext cx="0" cy="336"/>
            </a:xfrm>
            <a:prstGeom prst="line">
              <a:avLst/>
            </a:prstGeom>
            <a:noFill/>
            <a:ln w="9525">
              <a:solidFill>
                <a:schemeClr val="tx1"/>
              </a:solidFill>
              <a:round/>
              <a:headEnd/>
              <a:tailEnd/>
            </a:ln>
            <a:effectLst/>
          </p:spPr>
          <p:txBody>
            <a:bodyPr wrap="none" anchor="ctr"/>
            <a:lstStyle/>
            <a:p>
              <a:endParaRPr lang="en-GB"/>
            </a:p>
          </p:txBody>
        </p:sp>
        <p:sp>
          <p:nvSpPr>
            <p:cNvPr id="19471" name="Line 15"/>
            <p:cNvSpPr>
              <a:spLocks noChangeShapeType="1"/>
            </p:cNvSpPr>
            <p:nvPr/>
          </p:nvSpPr>
          <p:spPr bwMode="auto">
            <a:xfrm>
              <a:off x="4848" y="2976"/>
              <a:ext cx="192" cy="96"/>
            </a:xfrm>
            <a:prstGeom prst="line">
              <a:avLst/>
            </a:prstGeom>
            <a:noFill/>
            <a:ln w="9525">
              <a:solidFill>
                <a:schemeClr val="tx1"/>
              </a:solidFill>
              <a:round/>
              <a:headEnd/>
              <a:tailEnd/>
            </a:ln>
            <a:effectLst/>
          </p:spPr>
          <p:txBody>
            <a:bodyPr wrap="none" anchor="ctr"/>
            <a:lstStyle/>
            <a:p>
              <a:endParaRPr lang="en-GB"/>
            </a:p>
          </p:txBody>
        </p:sp>
        <p:sp>
          <p:nvSpPr>
            <p:cNvPr id="19472" name="Line 16"/>
            <p:cNvSpPr>
              <a:spLocks noChangeShapeType="1"/>
            </p:cNvSpPr>
            <p:nvPr/>
          </p:nvSpPr>
          <p:spPr bwMode="auto">
            <a:xfrm flipH="1">
              <a:off x="4704" y="2976"/>
              <a:ext cx="144" cy="96"/>
            </a:xfrm>
            <a:prstGeom prst="line">
              <a:avLst/>
            </a:prstGeom>
            <a:noFill/>
            <a:ln w="9525">
              <a:solidFill>
                <a:schemeClr val="tx1"/>
              </a:solidFill>
              <a:round/>
              <a:headEnd/>
              <a:tailEnd/>
            </a:ln>
            <a:effectLst/>
          </p:spPr>
          <p:txBody>
            <a:bodyPr wrap="none" anchor="ctr"/>
            <a:lstStyle/>
            <a:p>
              <a:endParaRPr lang="en-GB"/>
            </a:p>
          </p:txBody>
        </p:sp>
        <p:sp>
          <p:nvSpPr>
            <p:cNvPr id="19473" name="Line 17"/>
            <p:cNvSpPr>
              <a:spLocks noChangeShapeType="1"/>
            </p:cNvSpPr>
            <p:nvPr/>
          </p:nvSpPr>
          <p:spPr bwMode="auto">
            <a:xfrm>
              <a:off x="4848" y="3216"/>
              <a:ext cx="96" cy="96"/>
            </a:xfrm>
            <a:prstGeom prst="line">
              <a:avLst/>
            </a:prstGeom>
            <a:noFill/>
            <a:ln w="9525">
              <a:solidFill>
                <a:schemeClr val="tx1"/>
              </a:solidFill>
              <a:round/>
              <a:headEnd/>
              <a:tailEnd/>
            </a:ln>
            <a:effectLst/>
          </p:spPr>
          <p:txBody>
            <a:bodyPr wrap="none" anchor="ctr"/>
            <a:lstStyle/>
            <a:p>
              <a:endParaRPr lang="en-GB"/>
            </a:p>
          </p:txBody>
        </p:sp>
        <p:sp>
          <p:nvSpPr>
            <p:cNvPr id="19474" name="Line 18"/>
            <p:cNvSpPr>
              <a:spLocks noChangeShapeType="1"/>
            </p:cNvSpPr>
            <p:nvPr/>
          </p:nvSpPr>
          <p:spPr bwMode="auto">
            <a:xfrm flipH="1">
              <a:off x="4752" y="3216"/>
              <a:ext cx="96" cy="96"/>
            </a:xfrm>
            <a:prstGeom prst="line">
              <a:avLst/>
            </a:prstGeom>
            <a:noFill/>
            <a:ln w="9525">
              <a:solidFill>
                <a:schemeClr val="tx1"/>
              </a:solidFill>
              <a:round/>
              <a:headEnd/>
              <a:tailEnd/>
            </a:ln>
            <a:effectLst/>
          </p:spPr>
          <p:txBody>
            <a:bodyPr wrap="none" anchor="ctr"/>
            <a:lstStyle/>
            <a:p>
              <a:endParaRPr lang="en-GB"/>
            </a:p>
          </p:txBody>
        </p:sp>
        <p:sp>
          <p:nvSpPr>
            <p:cNvPr id="19475" name="Text Box 19"/>
            <p:cNvSpPr txBox="1">
              <a:spLocks noChangeArrowheads="1"/>
            </p:cNvSpPr>
            <p:nvPr/>
          </p:nvSpPr>
          <p:spPr bwMode="auto">
            <a:xfrm>
              <a:off x="4368" y="3264"/>
              <a:ext cx="960" cy="640"/>
            </a:xfrm>
            <a:prstGeom prst="rect">
              <a:avLst/>
            </a:prstGeom>
            <a:noFill/>
            <a:ln w="9525">
              <a:noFill/>
              <a:miter lim="800000"/>
              <a:headEnd/>
              <a:tailEnd/>
            </a:ln>
            <a:effectLst/>
          </p:spPr>
          <p:txBody>
            <a:bodyPr>
              <a:spAutoFit/>
            </a:bodyPr>
            <a:lstStyle/>
            <a:p>
              <a:pPr algn="ctr" rtl="0"/>
              <a:r>
                <a:rPr lang="en-US" b="0" dirty="0" smtClean="0">
                  <a:latin typeface="Times New Roman" pitchFamily="18" charset="0"/>
                </a:rPr>
                <a:t>Under graduate</a:t>
              </a:r>
              <a:endParaRPr lang="en-US" b="0" dirty="0">
                <a:latin typeface="Times New Roman" pitchFamily="18" charset="0"/>
              </a:endParaRPr>
            </a:p>
            <a:p>
              <a:pPr algn="ctr" rtl="0"/>
              <a:r>
                <a:rPr lang="en-US" b="0" dirty="0">
                  <a:latin typeface="Times New Roman" pitchFamily="18" charset="0"/>
                </a:rPr>
                <a:t>student</a:t>
              </a:r>
              <a:endParaRPr lang="en-US" sz="2400" b="0" dirty="0">
                <a:latin typeface="Times New Roman" pitchFamily="18" charset="0"/>
              </a:endParaRPr>
            </a:p>
          </p:txBody>
        </p:sp>
        <p:sp>
          <p:nvSpPr>
            <p:cNvPr id="19477" name="Oval 21"/>
            <p:cNvSpPr>
              <a:spLocks noChangeArrowheads="1"/>
            </p:cNvSpPr>
            <p:nvPr/>
          </p:nvSpPr>
          <p:spPr bwMode="auto">
            <a:xfrm>
              <a:off x="2544" y="2688"/>
              <a:ext cx="192" cy="192"/>
            </a:xfrm>
            <a:prstGeom prst="ellipse">
              <a:avLst/>
            </a:prstGeom>
            <a:noFill/>
            <a:ln w="9525">
              <a:solidFill>
                <a:schemeClr val="tx1"/>
              </a:solidFill>
              <a:round/>
              <a:headEnd/>
              <a:tailEnd/>
            </a:ln>
            <a:effectLst/>
          </p:spPr>
          <p:txBody>
            <a:bodyPr wrap="none" anchor="ctr"/>
            <a:lstStyle/>
            <a:p>
              <a:endParaRPr lang="en-GB"/>
            </a:p>
          </p:txBody>
        </p:sp>
        <p:sp>
          <p:nvSpPr>
            <p:cNvPr id="19478" name="Line 22"/>
            <p:cNvSpPr>
              <a:spLocks noChangeShapeType="1"/>
            </p:cNvSpPr>
            <p:nvPr/>
          </p:nvSpPr>
          <p:spPr bwMode="auto">
            <a:xfrm>
              <a:off x="2640" y="2880"/>
              <a:ext cx="0" cy="336"/>
            </a:xfrm>
            <a:prstGeom prst="line">
              <a:avLst/>
            </a:prstGeom>
            <a:noFill/>
            <a:ln w="9525">
              <a:solidFill>
                <a:schemeClr val="tx1"/>
              </a:solidFill>
              <a:round/>
              <a:headEnd/>
              <a:tailEnd/>
            </a:ln>
            <a:effectLst/>
          </p:spPr>
          <p:txBody>
            <a:bodyPr wrap="none" anchor="ctr"/>
            <a:lstStyle/>
            <a:p>
              <a:endParaRPr lang="en-GB"/>
            </a:p>
          </p:txBody>
        </p:sp>
        <p:sp>
          <p:nvSpPr>
            <p:cNvPr id="19479" name="Line 23"/>
            <p:cNvSpPr>
              <a:spLocks noChangeShapeType="1"/>
            </p:cNvSpPr>
            <p:nvPr/>
          </p:nvSpPr>
          <p:spPr bwMode="auto">
            <a:xfrm>
              <a:off x="2640" y="2976"/>
              <a:ext cx="192" cy="96"/>
            </a:xfrm>
            <a:prstGeom prst="line">
              <a:avLst/>
            </a:prstGeom>
            <a:noFill/>
            <a:ln w="9525">
              <a:solidFill>
                <a:schemeClr val="tx1"/>
              </a:solidFill>
              <a:round/>
              <a:headEnd/>
              <a:tailEnd/>
            </a:ln>
            <a:effectLst/>
          </p:spPr>
          <p:txBody>
            <a:bodyPr wrap="none" anchor="ctr"/>
            <a:lstStyle/>
            <a:p>
              <a:endParaRPr lang="en-GB"/>
            </a:p>
          </p:txBody>
        </p:sp>
        <p:sp>
          <p:nvSpPr>
            <p:cNvPr id="19480" name="Line 24"/>
            <p:cNvSpPr>
              <a:spLocks noChangeShapeType="1"/>
            </p:cNvSpPr>
            <p:nvPr/>
          </p:nvSpPr>
          <p:spPr bwMode="auto">
            <a:xfrm flipH="1">
              <a:off x="2496" y="2976"/>
              <a:ext cx="144" cy="96"/>
            </a:xfrm>
            <a:prstGeom prst="line">
              <a:avLst/>
            </a:prstGeom>
            <a:noFill/>
            <a:ln w="9525">
              <a:solidFill>
                <a:schemeClr val="tx1"/>
              </a:solidFill>
              <a:round/>
              <a:headEnd/>
              <a:tailEnd/>
            </a:ln>
            <a:effectLst/>
          </p:spPr>
          <p:txBody>
            <a:bodyPr wrap="none" anchor="ctr"/>
            <a:lstStyle/>
            <a:p>
              <a:endParaRPr lang="en-GB"/>
            </a:p>
          </p:txBody>
        </p:sp>
        <p:sp>
          <p:nvSpPr>
            <p:cNvPr id="19481" name="Line 25"/>
            <p:cNvSpPr>
              <a:spLocks noChangeShapeType="1"/>
            </p:cNvSpPr>
            <p:nvPr/>
          </p:nvSpPr>
          <p:spPr bwMode="auto">
            <a:xfrm>
              <a:off x="2640" y="3216"/>
              <a:ext cx="96" cy="96"/>
            </a:xfrm>
            <a:prstGeom prst="line">
              <a:avLst/>
            </a:prstGeom>
            <a:noFill/>
            <a:ln w="9525">
              <a:solidFill>
                <a:schemeClr val="tx1"/>
              </a:solidFill>
              <a:round/>
              <a:headEnd/>
              <a:tailEnd/>
            </a:ln>
            <a:effectLst/>
          </p:spPr>
          <p:txBody>
            <a:bodyPr wrap="none" anchor="ctr"/>
            <a:lstStyle/>
            <a:p>
              <a:endParaRPr lang="en-GB"/>
            </a:p>
          </p:txBody>
        </p:sp>
        <p:sp>
          <p:nvSpPr>
            <p:cNvPr id="19482" name="Line 26"/>
            <p:cNvSpPr>
              <a:spLocks noChangeShapeType="1"/>
            </p:cNvSpPr>
            <p:nvPr/>
          </p:nvSpPr>
          <p:spPr bwMode="auto">
            <a:xfrm flipH="1">
              <a:off x="2544" y="3216"/>
              <a:ext cx="96" cy="96"/>
            </a:xfrm>
            <a:prstGeom prst="line">
              <a:avLst/>
            </a:prstGeom>
            <a:noFill/>
            <a:ln w="9525">
              <a:solidFill>
                <a:schemeClr val="tx1"/>
              </a:solidFill>
              <a:round/>
              <a:headEnd/>
              <a:tailEnd/>
            </a:ln>
            <a:effectLst/>
          </p:spPr>
          <p:txBody>
            <a:bodyPr wrap="none" anchor="ctr"/>
            <a:lstStyle/>
            <a:p>
              <a:endParaRPr lang="en-GB"/>
            </a:p>
          </p:txBody>
        </p:sp>
        <p:sp>
          <p:nvSpPr>
            <p:cNvPr id="19483" name="Text Box 27"/>
            <p:cNvSpPr txBox="1">
              <a:spLocks noChangeArrowheads="1"/>
            </p:cNvSpPr>
            <p:nvPr/>
          </p:nvSpPr>
          <p:spPr bwMode="auto">
            <a:xfrm>
              <a:off x="2256" y="3264"/>
              <a:ext cx="768" cy="404"/>
            </a:xfrm>
            <a:prstGeom prst="rect">
              <a:avLst/>
            </a:prstGeom>
            <a:noFill/>
            <a:ln w="9525">
              <a:noFill/>
              <a:miter lim="800000"/>
              <a:headEnd/>
              <a:tailEnd/>
            </a:ln>
            <a:effectLst/>
          </p:spPr>
          <p:txBody>
            <a:bodyPr>
              <a:spAutoFit/>
            </a:bodyPr>
            <a:lstStyle/>
            <a:p>
              <a:pPr algn="ctr" rtl="0"/>
              <a:r>
                <a:rPr lang="en-US" b="0">
                  <a:latin typeface="Times New Roman" pitchFamily="18" charset="0"/>
                </a:rPr>
                <a:t>graduate</a:t>
              </a:r>
            </a:p>
            <a:p>
              <a:pPr algn="ctr" rtl="0"/>
              <a:r>
                <a:rPr lang="en-US" b="0">
                  <a:latin typeface="Times New Roman" pitchFamily="18" charset="0"/>
                </a:rPr>
                <a:t>student</a:t>
              </a:r>
              <a:endParaRPr lang="en-US" sz="2400" b="0">
                <a:latin typeface="Times New Roman" pitchFamily="18" charset="0"/>
              </a:endParaRPr>
            </a:p>
          </p:txBody>
        </p:sp>
        <p:sp>
          <p:nvSpPr>
            <p:cNvPr id="19484" name="Line 28"/>
            <p:cNvSpPr>
              <a:spLocks noChangeShapeType="1"/>
            </p:cNvSpPr>
            <p:nvPr/>
          </p:nvSpPr>
          <p:spPr bwMode="auto">
            <a:xfrm flipV="1">
              <a:off x="2640" y="2496"/>
              <a:ext cx="0" cy="144"/>
            </a:xfrm>
            <a:prstGeom prst="line">
              <a:avLst/>
            </a:prstGeom>
            <a:noFill/>
            <a:ln w="9525">
              <a:solidFill>
                <a:schemeClr val="tx1"/>
              </a:solidFill>
              <a:round/>
              <a:headEnd/>
              <a:tailEnd/>
            </a:ln>
            <a:effectLst/>
          </p:spPr>
          <p:txBody>
            <a:bodyPr wrap="none" anchor="ctr"/>
            <a:lstStyle/>
            <a:p>
              <a:endParaRPr lang="en-GB"/>
            </a:p>
          </p:txBody>
        </p:sp>
        <p:sp>
          <p:nvSpPr>
            <p:cNvPr id="19485" name="Line 29"/>
            <p:cNvSpPr>
              <a:spLocks noChangeShapeType="1"/>
            </p:cNvSpPr>
            <p:nvPr/>
          </p:nvSpPr>
          <p:spPr bwMode="auto">
            <a:xfrm flipV="1">
              <a:off x="4848" y="2496"/>
              <a:ext cx="0" cy="144"/>
            </a:xfrm>
            <a:prstGeom prst="line">
              <a:avLst/>
            </a:prstGeom>
            <a:noFill/>
            <a:ln w="9525">
              <a:solidFill>
                <a:schemeClr val="tx1"/>
              </a:solidFill>
              <a:round/>
              <a:headEnd/>
              <a:tailEnd/>
            </a:ln>
            <a:effectLst/>
          </p:spPr>
          <p:txBody>
            <a:bodyPr wrap="none" anchor="ctr"/>
            <a:lstStyle/>
            <a:p>
              <a:endParaRPr lang="en-GB"/>
            </a:p>
          </p:txBody>
        </p:sp>
        <p:sp>
          <p:nvSpPr>
            <p:cNvPr id="19486" name="Line 30"/>
            <p:cNvSpPr>
              <a:spLocks noChangeShapeType="1"/>
            </p:cNvSpPr>
            <p:nvPr/>
          </p:nvSpPr>
          <p:spPr bwMode="auto">
            <a:xfrm>
              <a:off x="2640" y="2496"/>
              <a:ext cx="2208" cy="0"/>
            </a:xfrm>
            <a:prstGeom prst="line">
              <a:avLst/>
            </a:prstGeom>
            <a:noFill/>
            <a:ln w="9525">
              <a:solidFill>
                <a:schemeClr val="tx1"/>
              </a:solidFill>
              <a:round/>
              <a:headEnd/>
              <a:tailEnd/>
            </a:ln>
            <a:effectLst/>
          </p:spPr>
          <p:txBody>
            <a:bodyPr wrap="none" anchor="ctr"/>
            <a:lstStyle/>
            <a:p>
              <a:endParaRPr lang="en-GB"/>
            </a:p>
          </p:txBody>
        </p:sp>
      </p:grpSp>
      <p:grpSp>
        <p:nvGrpSpPr>
          <p:cNvPr id="34" name="Group 33"/>
          <p:cNvGrpSpPr/>
          <p:nvPr/>
        </p:nvGrpSpPr>
        <p:grpSpPr>
          <a:xfrm>
            <a:off x="4267200" y="3657600"/>
            <a:ext cx="152400" cy="304800"/>
            <a:chOff x="7620000" y="3657600"/>
            <a:chExt cx="152400" cy="762000"/>
          </a:xfrm>
        </p:grpSpPr>
        <p:cxnSp>
          <p:nvCxnSpPr>
            <p:cNvPr id="35" name="Straight Connector 34"/>
            <p:cNvCxnSpPr/>
            <p:nvPr/>
          </p:nvCxnSpPr>
          <p:spPr bwMode="auto">
            <a:xfrm rot="5400000" flipH="1" flipV="1">
              <a:off x="7392194" y="4114006"/>
              <a:ext cx="609600" cy="1588"/>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6" name="Isosceles Triangle 35"/>
            <p:cNvSpPr/>
            <p:nvPr/>
          </p:nvSpPr>
          <p:spPr bwMode="auto">
            <a:xfrm>
              <a:off x="7620000" y="3657600"/>
              <a:ext cx="152400" cy="152400"/>
            </a:xfrm>
            <a:prstGeom prst="triangle">
              <a:avLst/>
            </a:prstGeom>
            <a:solidFill>
              <a:schemeClr val="bg2"/>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1" eaLnBrk="0" fontAlgn="base" latinLnBrk="0" hangingPunct="0">
                <a:lnSpc>
                  <a:spcPct val="100000"/>
                </a:lnSpc>
                <a:spcBef>
                  <a:spcPct val="0"/>
                </a:spcBef>
                <a:spcAft>
                  <a:spcPct val="0"/>
                </a:spcAft>
                <a:buClrTx/>
                <a:buSzTx/>
                <a:buFontTx/>
                <a:buNone/>
                <a:tabLst/>
              </a:pPr>
              <a:endParaRPr kumimoji="0" lang="en-GB" sz="1800" b="1" i="0" u="none" strike="noStrike" cap="none" normalizeH="0" baseline="0" smtClean="0">
                <a:ln>
                  <a:noFill/>
                </a:ln>
                <a:solidFill>
                  <a:schemeClr val="tx1"/>
                </a:solidFill>
                <a:effectLst/>
                <a:latin typeface="Arial" charset="0"/>
              </a:endParaRPr>
            </a:p>
          </p:txBody>
        </p:sp>
      </p:gr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024744" cy="801136"/>
          </a:xfrm>
        </p:spPr>
        <p:txBody>
          <a:bodyPr/>
          <a:lstStyle/>
          <a:p>
            <a:r>
              <a:rPr lang="en-US" dirty="0" smtClean="0"/>
              <a:t>Include Relationship</a:t>
            </a:r>
            <a:endParaRPr lang="en-GB" dirty="0"/>
          </a:p>
        </p:txBody>
      </p:sp>
      <p:sp>
        <p:nvSpPr>
          <p:cNvPr id="3" name="Content Placeholder 2"/>
          <p:cNvSpPr>
            <a:spLocks noGrp="1"/>
          </p:cNvSpPr>
          <p:nvPr>
            <p:ph idx="1"/>
          </p:nvPr>
        </p:nvSpPr>
        <p:spPr>
          <a:xfrm>
            <a:off x="838200" y="1676400"/>
            <a:ext cx="7772400" cy="3048000"/>
          </a:xfrm>
        </p:spPr>
        <p:txBody>
          <a:bodyPr>
            <a:normAutofit/>
          </a:bodyPr>
          <a:lstStyle/>
          <a:p>
            <a:pPr lvl="1">
              <a:lnSpc>
                <a:spcPct val="90000"/>
              </a:lnSpc>
            </a:pPr>
            <a:r>
              <a:rPr lang="en-US" sz="2400" dirty="0" smtClean="0"/>
              <a:t>When a Use Case has a common behavior, which can be modeled in a single use case </a:t>
            </a:r>
          </a:p>
          <a:p>
            <a:pPr lvl="1">
              <a:lnSpc>
                <a:spcPct val="90000"/>
              </a:lnSpc>
            </a:pPr>
            <a:r>
              <a:rPr lang="en-US" sz="2400" dirty="0" smtClean="0"/>
              <a:t>X &lt;&lt; includes &gt;&gt; Y indicates that the process of doing X always involves doing Y at least once</a:t>
            </a:r>
          </a:p>
          <a:p>
            <a:pPr lvl="1">
              <a:lnSpc>
                <a:spcPct val="90000"/>
              </a:lnSpc>
            </a:pPr>
            <a:r>
              <a:rPr lang="en-US" sz="2400" dirty="0" smtClean="0"/>
              <a:t>The included Use Case must be complete</a:t>
            </a:r>
          </a:p>
          <a:p>
            <a:pPr lvl="1">
              <a:lnSpc>
                <a:spcPct val="90000"/>
              </a:lnSpc>
            </a:pPr>
            <a:r>
              <a:rPr lang="en-US" sz="2400" dirty="0" smtClean="0"/>
              <a:t>X must satisfy the pre-conditions of Y before including it</a:t>
            </a:r>
          </a:p>
        </p:txBody>
      </p:sp>
      <p:sp>
        <p:nvSpPr>
          <p:cNvPr id="5" name="Slide Number Placeholder 4"/>
          <p:cNvSpPr>
            <a:spLocks noGrp="1"/>
          </p:cNvSpPr>
          <p:nvPr>
            <p:ph type="sldNum" sz="quarter" idx="12"/>
          </p:nvPr>
        </p:nvSpPr>
        <p:spPr/>
        <p:txBody>
          <a:bodyPr/>
          <a:lstStyle/>
          <a:p>
            <a:fld id="{CF7923C0-2D95-480D-9366-9BE92FBA288F}" type="slidenum">
              <a:rPr lang="he-IL" smtClean="0"/>
              <a:pPr/>
              <a:t>21</a:t>
            </a:fld>
            <a:endParaRPr lang="en-US"/>
          </a:p>
        </p:txBody>
      </p:sp>
      <p:grpSp>
        <p:nvGrpSpPr>
          <p:cNvPr id="6" name="Group 1036"/>
          <p:cNvGrpSpPr>
            <a:grpSpLocks/>
          </p:cNvGrpSpPr>
          <p:nvPr/>
        </p:nvGrpSpPr>
        <p:grpSpPr bwMode="auto">
          <a:xfrm>
            <a:off x="1981200" y="5257800"/>
            <a:ext cx="5715000" cy="990600"/>
            <a:chOff x="1392" y="3408"/>
            <a:chExt cx="3168" cy="364"/>
          </a:xfrm>
        </p:grpSpPr>
        <p:sp>
          <p:nvSpPr>
            <p:cNvPr id="7" name="Oval 1028"/>
            <p:cNvSpPr>
              <a:spLocks noChangeArrowheads="1"/>
            </p:cNvSpPr>
            <p:nvPr/>
          </p:nvSpPr>
          <p:spPr bwMode="auto">
            <a:xfrm>
              <a:off x="1392" y="3408"/>
              <a:ext cx="768" cy="336"/>
            </a:xfrm>
            <a:prstGeom prst="ellipse">
              <a:avLst/>
            </a:prstGeom>
            <a:noFill/>
            <a:ln w="9525">
              <a:solidFill>
                <a:schemeClr val="tx1"/>
              </a:solidFill>
              <a:round/>
              <a:headEnd/>
              <a:tailEnd/>
            </a:ln>
            <a:effectLst/>
          </p:spPr>
          <p:txBody>
            <a:bodyPr wrap="none" anchor="ctr"/>
            <a:lstStyle/>
            <a:p>
              <a:endParaRPr lang="en-GB"/>
            </a:p>
          </p:txBody>
        </p:sp>
        <p:sp>
          <p:nvSpPr>
            <p:cNvPr id="8" name="Oval 1029"/>
            <p:cNvSpPr>
              <a:spLocks noChangeArrowheads="1"/>
            </p:cNvSpPr>
            <p:nvPr/>
          </p:nvSpPr>
          <p:spPr bwMode="auto">
            <a:xfrm>
              <a:off x="3792" y="3408"/>
              <a:ext cx="768" cy="336"/>
            </a:xfrm>
            <a:prstGeom prst="ellipse">
              <a:avLst/>
            </a:prstGeom>
            <a:noFill/>
            <a:ln w="9525">
              <a:solidFill>
                <a:schemeClr val="tx1"/>
              </a:solidFill>
              <a:round/>
              <a:headEnd/>
              <a:tailEnd/>
            </a:ln>
            <a:effectLst/>
          </p:spPr>
          <p:txBody>
            <a:bodyPr wrap="none" anchor="ctr"/>
            <a:lstStyle/>
            <a:p>
              <a:endParaRPr lang="en-GB"/>
            </a:p>
          </p:txBody>
        </p:sp>
        <p:sp>
          <p:nvSpPr>
            <p:cNvPr id="9" name="Line 1031"/>
            <p:cNvSpPr>
              <a:spLocks noChangeShapeType="1"/>
            </p:cNvSpPr>
            <p:nvPr/>
          </p:nvSpPr>
          <p:spPr bwMode="auto">
            <a:xfrm>
              <a:off x="2160" y="3600"/>
              <a:ext cx="1632" cy="0"/>
            </a:xfrm>
            <a:prstGeom prst="line">
              <a:avLst/>
            </a:prstGeom>
            <a:noFill/>
            <a:ln w="9525">
              <a:solidFill>
                <a:schemeClr val="tx1"/>
              </a:solidFill>
              <a:prstDash val="dash"/>
              <a:round/>
              <a:headEnd/>
              <a:tailEnd type="arrow" w="lg" len="lg"/>
            </a:ln>
            <a:effectLst/>
          </p:spPr>
          <p:txBody>
            <a:bodyPr/>
            <a:lstStyle/>
            <a:p>
              <a:endParaRPr lang="en-GB"/>
            </a:p>
          </p:txBody>
        </p:sp>
        <p:sp>
          <p:nvSpPr>
            <p:cNvPr id="10" name="Text Box 1032"/>
            <p:cNvSpPr txBox="1">
              <a:spLocks noChangeArrowheads="1"/>
            </p:cNvSpPr>
            <p:nvPr/>
          </p:nvSpPr>
          <p:spPr bwMode="auto">
            <a:xfrm>
              <a:off x="2640" y="3421"/>
              <a:ext cx="846" cy="212"/>
            </a:xfrm>
            <a:prstGeom prst="rect">
              <a:avLst/>
            </a:prstGeom>
            <a:noFill/>
            <a:ln w="9525">
              <a:noFill/>
              <a:miter lim="800000"/>
              <a:headEnd/>
              <a:tailEnd/>
            </a:ln>
            <a:effectLst/>
          </p:spPr>
          <p:txBody>
            <a:bodyPr wrap="none">
              <a:spAutoFit/>
            </a:bodyPr>
            <a:lstStyle/>
            <a:p>
              <a:pPr algn="l" rtl="0"/>
              <a:r>
                <a:rPr lang="en-US" sz="1600"/>
                <a:t>&lt;&lt; include &gt;&gt;</a:t>
              </a:r>
            </a:p>
          </p:txBody>
        </p:sp>
        <p:sp>
          <p:nvSpPr>
            <p:cNvPr id="11" name="Text Box 1033"/>
            <p:cNvSpPr txBox="1">
              <a:spLocks noChangeArrowheads="1"/>
            </p:cNvSpPr>
            <p:nvPr/>
          </p:nvSpPr>
          <p:spPr bwMode="auto">
            <a:xfrm>
              <a:off x="1632" y="3484"/>
              <a:ext cx="255" cy="288"/>
            </a:xfrm>
            <a:prstGeom prst="rect">
              <a:avLst/>
            </a:prstGeom>
            <a:noFill/>
            <a:ln w="9525">
              <a:noFill/>
              <a:miter lim="800000"/>
              <a:headEnd/>
              <a:tailEnd/>
            </a:ln>
            <a:effectLst/>
          </p:spPr>
          <p:txBody>
            <a:bodyPr wrap="none">
              <a:spAutoFit/>
            </a:bodyPr>
            <a:lstStyle/>
            <a:p>
              <a:r>
                <a:rPr lang="en-US" dirty="0"/>
                <a:t>X</a:t>
              </a:r>
            </a:p>
          </p:txBody>
        </p:sp>
        <p:sp>
          <p:nvSpPr>
            <p:cNvPr id="12" name="Text Box 1035"/>
            <p:cNvSpPr txBox="1">
              <a:spLocks noChangeArrowheads="1"/>
            </p:cNvSpPr>
            <p:nvPr/>
          </p:nvSpPr>
          <p:spPr bwMode="auto">
            <a:xfrm>
              <a:off x="4052" y="3484"/>
              <a:ext cx="255" cy="288"/>
            </a:xfrm>
            <a:prstGeom prst="rect">
              <a:avLst/>
            </a:prstGeom>
            <a:noFill/>
            <a:ln w="9525">
              <a:noFill/>
              <a:miter lim="800000"/>
              <a:headEnd/>
              <a:tailEnd/>
            </a:ln>
            <a:effectLst/>
          </p:spPr>
          <p:txBody>
            <a:bodyPr wrap="none">
              <a:spAutoFit/>
            </a:bodyPr>
            <a:lstStyle/>
            <a:p>
              <a:r>
                <a:rPr lang="en-US" dirty="0"/>
                <a:t>Y</a:t>
              </a:r>
            </a:p>
          </p:txBody>
        </p:sp>
      </p:gr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043490" y="762000"/>
            <a:ext cx="7024744" cy="877336"/>
          </a:xfrm>
        </p:spPr>
        <p:txBody>
          <a:bodyPr/>
          <a:lstStyle/>
          <a:p>
            <a:r>
              <a:rPr lang="en-US" dirty="0"/>
              <a:t>More about </a:t>
            </a:r>
            <a:r>
              <a:rPr lang="en-US" dirty="0" smtClean="0"/>
              <a:t>Include</a:t>
            </a:r>
            <a:endParaRPr lang="en-US" dirty="0"/>
          </a:p>
        </p:txBody>
      </p:sp>
      <p:sp>
        <p:nvSpPr>
          <p:cNvPr id="12291" name="Rectangle 3"/>
          <p:cNvSpPr>
            <a:spLocks noGrp="1" noChangeArrowheads="1"/>
          </p:cNvSpPr>
          <p:nvPr>
            <p:ph idx="1"/>
          </p:nvPr>
        </p:nvSpPr>
        <p:spPr>
          <a:xfrm>
            <a:off x="609600" y="3124200"/>
            <a:ext cx="8001000" cy="2971800"/>
          </a:xfrm>
        </p:spPr>
        <p:txBody>
          <a:bodyPr>
            <a:normAutofit/>
          </a:bodyPr>
          <a:lstStyle/>
          <a:p>
            <a:pPr>
              <a:lnSpc>
                <a:spcPct val="120000"/>
              </a:lnSpc>
            </a:pPr>
            <a:r>
              <a:rPr lang="en-US" dirty="0" smtClean="0"/>
              <a:t>The </a:t>
            </a:r>
            <a:r>
              <a:rPr lang="en-US" dirty="0"/>
              <a:t>base use case explicitly incorporates the behavior of another use case at a location specified in the base.</a:t>
            </a:r>
          </a:p>
          <a:p>
            <a:pPr>
              <a:lnSpc>
                <a:spcPct val="120000"/>
              </a:lnSpc>
            </a:pPr>
            <a:r>
              <a:rPr lang="en-US" dirty="0"/>
              <a:t>The included use case never stands alone. It only occurs as a part of some larger base that includes it.</a:t>
            </a:r>
          </a:p>
        </p:txBody>
      </p:sp>
      <p:sp>
        <p:nvSpPr>
          <p:cNvPr id="15" name="Slide Number Placeholder 5"/>
          <p:cNvSpPr>
            <a:spLocks noGrp="1"/>
          </p:cNvSpPr>
          <p:nvPr>
            <p:ph type="sldNum" sz="quarter" idx="12"/>
          </p:nvPr>
        </p:nvSpPr>
        <p:spPr/>
        <p:txBody>
          <a:bodyPr/>
          <a:lstStyle/>
          <a:p>
            <a:fld id="{A2DCB7DA-5668-4EDE-B28B-AB52F422BCA0}" type="slidenum">
              <a:rPr lang="he-IL"/>
              <a:pPr/>
              <a:t>22</a:t>
            </a:fld>
            <a:endParaRPr lang="en-US"/>
          </a:p>
        </p:txBody>
      </p:sp>
      <p:graphicFrame>
        <p:nvGraphicFramePr>
          <p:cNvPr id="1026" name="Object 2"/>
          <p:cNvGraphicFramePr>
            <a:graphicFrameLocks noChangeAspect="1"/>
          </p:cNvGraphicFramePr>
          <p:nvPr/>
        </p:nvGraphicFramePr>
        <p:xfrm>
          <a:off x="1524000" y="1905000"/>
          <a:ext cx="6553200" cy="1004888"/>
        </p:xfrm>
        <a:graphic>
          <a:graphicData uri="http://schemas.openxmlformats.org/presentationml/2006/ole">
            <mc:AlternateContent xmlns:mc="http://schemas.openxmlformats.org/markup-compatibility/2006">
              <mc:Choice xmlns:v="urn:schemas-microsoft-com:vml" Requires="v">
                <p:oleObj spid="_x0000_s1039" name="VISIO" r:id="rId3" imgW="4608360" imgH="490320" progId="">
                  <p:embed/>
                </p:oleObj>
              </mc:Choice>
              <mc:Fallback>
                <p:oleObj name="VISIO" r:id="rId3" imgW="4608360" imgH="490320"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1905000"/>
                        <a:ext cx="6553200" cy="1004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043490" y="685800"/>
            <a:ext cx="7024744" cy="953536"/>
          </a:xfrm>
        </p:spPr>
        <p:txBody>
          <a:bodyPr/>
          <a:lstStyle/>
          <a:p>
            <a:r>
              <a:rPr lang="en-US" dirty="0"/>
              <a:t>More about Include</a:t>
            </a:r>
          </a:p>
        </p:txBody>
      </p:sp>
      <p:sp>
        <p:nvSpPr>
          <p:cNvPr id="16387" name="Rectangle 3"/>
          <p:cNvSpPr>
            <a:spLocks noGrp="1" noChangeArrowheads="1"/>
          </p:cNvSpPr>
          <p:nvPr>
            <p:ph idx="1"/>
          </p:nvPr>
        </p:nvSpPr>
        <p:spPr>
          <a:xfrm>
            <a:off x="609600" y="1905000"/>
            <a:ext cx="7848600" cy="3927629"/>
          </a:xfrm>
        </p:spPr>
        <p:txBody>
          <a:bodyPr/>
          <a:lstStyle/>
          <a:p>
            <a:r>
              <a:rPr lang="en-US"/>
              <a:t>Enables to avoid describing the same flow of events several times by putting the common behavior in a use case of its own.</a:t>
            </a:r>
          </a:p>
        </p:txBody>
      </p:sp>
      <p:sp>
        <p:nvSpPr>
          <p:cNvPr id="17" name="Slide Number Placeholder 5"/>
          <p:cNvSpPr>
            <a:spLocks noGrp="1"/>
          </p:cNvSpPr>
          <p:nvPr>
            <p:ph type="sldNum" sz="quarter" idx="12"/>
          </p:nvPr>
        </p:nvSpPr>
        <p:spPr/>
        <p:txBody>
          <a:bodyPr/>
          <a:lstStyle/>
          <a:p>
            <a:fld id="{3E3A92BA-5898-44AE-BCC1-5814687AD882}" type="slidenum">
              <a:rPr lang="he-IL"/>
              <a:pPr/>
              <a:t>23</a:t>
            </a:fld>
            <a:endParaRPr lang="en-US"/>
          </a:p>
        </p:txBody>
      </p:sp>
      <p:grpSp>
        <p:nvGrpSpPr>
          <p:cNvPr id="16401" name="Group 17"/>
          <p:cNvGrpSpPr>
            <a:grpSpLocks/>
          </p:cNvGrpSpPr>
          <p:nvPr/>
        </p:nvGrpSpPr>
        <p:grpSpPr bwMode="auto">
          <a:xfrm>
            <a:off x="2133600" y="3810000"/>
            <a:ext cx="4724400" cy="2001838"/>
            <a:chOff x="1344" y="2400"/>
            <a:chExt cx="2976" cy="1261"/>
          </a:xfrm>
        </p:grpSpPr>
        <p:sp>
          <p:nvSpPr>
            <p:cNvPr id="16389" name="Oval 5"/>
            <p:cNvSpPr>
              <a:spLocks noChangeArrowheads="1"/>
            </p:cNvSpPr>
            <p:nvPr/>
          </p:nvSpPr>
          <p:spPr bwMode="auto">
            <a:xfrm>
              <a:off x="1392" y="2400"/>
              <a:ext cx="768" cy="432"/>
            </a:xfrm>
            <a:prstGeom prst="ellipse">
              <a:avLst/>
            </a:prstGeom>
            <a:noFill/>
            <a:ln w="9525">
              <a:solidFill>
                <a:schemeClr val="tx1"/>
              </a:solidFill>
              <a:round/>
              <a:headEnd/>
              <a:tailEnd/>
            </a:ln>
            <a:effectLst/>
          </p:spPr>
          <p:txBody>
            <a:bodyPr wrap="none" anchor="ctr"/>
            <a:lstStyle/>
            <a:p>
              <a:endParaRPr lang="en-GB"/>
            </a:p>
          </p:txBody>
        </p:sp>
        <p:sp>
          <p:nvSpPr>
            <p:cNvPr id="16390" name="Text Box 6"/>
            <p:cNvSpPr txBox="1">
              <a:spLocks noChangeArrowheads="1"/>
            </p:cNvSpPr>
            <p:nvPr/>
          </p:nvSpPr>
          <p:spPr bwMode="auto">
            <a:xfrm>
              <a:off x="1440" y="2400"/>
              <a:ext cx="704" cy="404"/>
            </a:xfrm>
            <a:prstGeom prst="rect">
              <a:avLst/>
            </a:prstGeom>
            <a:noFill/>
            <a:ln w="9525">
              <a:noFill/>
              <a:miter lim="800000"/>
              <a:headEnd/>
              <a:tailEnd/>
            </a:ln>
            <a:effectLst/>
          </p:spPr>
          <p:txBody>
            <a:bodyPr>
              <a:spAutoFit/>
            </a:bodyPr>
            <a:lstStyle/>
            <a:p>
              <a:pPr algn="ctr" rtl="0"/>
              <a:r>
                <a:rPr lang="en-US" b="0">
                  <a:latin typeface="Times New Roman" pitchFamily="18" charset="0"/>
                </a:rPr>
                <a:t>updating</a:t>
              </a:r>
            </a:p>
            <a:p>
              <a:pPr algn="ctr" rtl="0"/>
              <a:r>
                <a:rPr lang="en-US" b="0">
                  <a:latin typeface="Times New Roman" pitchFamily="18" charset="0"/>
                </a:rPr>
                <a:t>grades</a:t>
              </a:r>
              <a:endParaRPr lang="en-US" sz="1600" b="0">
                <a:latin typeface="Times New Roman" pitchFamily="18" charset="0"/>
              </a:endParaRPr>
            </a:p>
          </p:txBody>
        </p:sp>
        <p:sp>
          <p:nvSpPr>
            <p:cNvPr id="16392" name="Oval 8"/>
            <p:cNvSpPr>
              <a:spLocks noChangeArrowheads="1"/>
            </p:cNvSpPr>
            <p:nvPr/>
          </p:nvSpPr>
          <p:spPr bwMode="auto">
            <a:xfrm>
              <a:off x="1344" y="3168"/>
              <a:ext cx="912" cy="493"/>
            </a:xfrm>
            <a:prstGeom prst="ellipse">
              <a:avLst/>
            </a:prstGeom>
            <a:noFill/>
            <a:ln w="9525">
              <a:solidFill>
                <a:schemeClr val="tx1"/>
              </a:solidFill>
              <a:round/>
              <a:headEnd/>
              <a:tailEnd/>
            </a:ln>
            <a:effectLst/>
          </p:spPr>
          <p:txBody>
            <a:bodyPr wrap="none" anchor="ctr"/>
            <a:lstStyle/>
            <a:p>
              <a:endParaRPr lang="en-GB"/>
            </a:p>
          </p:txBody>
        </p:sp>
        <p:sp>
          <p:nvSpPr>
            <p:cNvPr id="16393" name="Text Box 9"/>
            <p:cNvSpPr txBox="1">
              <a:spLocks noChangeArrowheads="1"/>
            </p:cNvSpPr>
            <p:nvPr/>
          </p:nvSpPr>
          <p:spPr bwMode="auto">
            <a:xfrm>
              <a:off x="1344" y="3196"/>
              <a:ext cx="836" cy="407"/>
            </a:xfrm>
            <a:prstGeom prst="rect">
              <a:avLst/>
            </a:prstGeom>
            <a:noFill/>
            <a:ln w="9525">
              <a:noFill/>
              <a:miter lim="800000"/>
              <a:headEnd/>
              <a:tailEnd/>
            </a:ln>
            <a:effectLst/>
          </p:spPr>
          <p:txBody>
            <a:bodyPr>
              <a:spAutoFit/>
            </a:bodyPr>
            <a:lstStyle/>
            <a:p>
              <a:pPr algn="ctr" rtl="0"/>
              <a:r>
                <a:rPr lang="en-US" b="0" dirty="0" smtClean="0">
                  <a:latin typeface="Times New Roman" pitchFamily="18" charset="0"/>
                </a:rPr>
                <a:t>Generating results</a:t>
              </a:r>
              <a:endParaRPr lang="en-US" sz="1600" b="0" dirty="0">
                <a:latin typeface="Times New Roman" pitchFamily="18" charset="0"/>
              </a:endParaRPr>
            </a:p>
          </p:txBody>
        </p:sp>
        <p:sp>
          <p:nvSpPr>
            <p:cNvPr id="16395" name="Oval 11"/>
            <p:cNvSpPr>
              <a:spLocks noChangeArrowheads="1"/>
            </p:cNvSpPr>
            <p:nvPr/>
          </p:nvSpPr>
          <p:spPr bwMode="auto">
            <a:xfrm>
              <a:off x="3408" y="2688"/>
              <a:ext cx="912" cy="539"/>
            </a:xfrm>
            <a:prstGeom prst="ellipse">
              <a:avLst/>
            </a:prstGeom>
            <a:noFill/>
            <a:ln w="9525">
              <a:solidFill>
                <a:schemeClr val="tx1"/>
              </a:solidFill>
              <a:round/>
              <a:headEnd/>
              <a:tailEnd/>
            </a:ln>
            <a:effectLst/>
          </p:spPr>
          <p:txBody>
            <a:bodyPr wrap="none" anchor="ctr"/>
            <a:lstStyle/>
            <a:p>
              <a:endParaRPr lang="en-GB"/>
            </a:p>
          </p:txBody>
        </p:sp>
        <p:sp>
          <p:nvSpPr>
            <p:cNvPr id="16396" name="Text Box 12"/>
            <p:cNvSpPr txBox="1">
              <a:spLocks noChangeArrowheads="1"/>
            </p:cNvSpPr>
            <p:nvPr/>
          </p:nvSpPr>
          <p:spPr bwMode="auto">
            <a:xfrm>
              <a:off x="3408" y="2764"/>
              <a:ext cx="836" cy="404"/>
            </a:xfrm>
            <a:prstGeom prst="rect">
              <a:avLst/>
            </a:prstGeom>
            <a:noFill/>
            <a:ln w="9525">
              <a:noFill/>
              <a:miter lim="800000"/>
              <a:headEnd/>
              <a:tailEnd/>
            </a:ln>
            <a:effectLst/>
          </p:spPr>
          <p:txBody>
            <a:bodyPr>
              <a:spAutoFit/>
            </a:bodyPr>
            <a:lstStyle/>
            <a:p>
              <a:pPr algn="ctr" rtl="0"/>
              <a:r>
                <a:rPr lang="en-US" b="0">
                  <a:latin typeface="Times New Roman" pitchFamily="18" charset="0"/>
                </a:rPr>
                <a:t>verifying</a:t>
              </a:r>
            </a:p>
            <a:p>
              <a:pPr algn="ctr" rtl="0"/>
              <a:r>
                <a:rPr lang="en-US" b="0">
                  <a:latin typeface="Times New Roman" pitchFamily="18" charset="0"/>
                </a:rPr>
                <a:t>student id</a:t>
              </a:r>
            </a:p>
          </p:txBody>
        </p:sp>
        <p:sp>
          <p:nvSpPr>
            <p:cNvPr id="16397" name="Line 13"/>
            <p:cNvSpPr>
              <a:spLocks noChangeShapeType="1"/>
            </p:cNvSpPr>
            <p:nvPr/>
          </p:nvSpPr>
          <p:spPr bwMode="auto">
            <a:xfrm>
              <a:off x="2160" y="2688"/>
              <a:ext cx="1248" cy="240"/>
            </a:xfrm>
            <a:prstGeom prst="line">
              <a:avLst/>
            </a:prstGeom>
            <a:noFill/>
            <a:ln w="9525">
              <a:solidFill>
                <a:schemeClr val="tx1"/>
              </a:solidFill>
              <a:prstDash val="dash"/>
              <a:round/>
              <a:headEnd/>
              <a:tailEnd type="arrow" w="med" len="med"/>
            </a:ln>
            <a:effectLst/>
          </p:spPr>
          <p:txBody>
            <a:bodyPr wrap="none" anchor="ctr"/>
            <a:lstStyle/>
            <a:p>
              <a:endParaRPr lang="en-GB"/>
            </a:p>
          </p:txBody>
        </p:sp>
        <p:sp>
          <p:nvSpPr>
            <p:cNvPr id="16398" name="Line 14"/>
            <p:cNvSpPr>
              <a:spLocks noChangeShapeType="1"/>
            </p:cNvSpPr>
            <p:nvPr/>
          </p:nvSpPr>
          <p:spPr bwMode="auto">
            <a:xfrm flipV="1">
              <a:off x="2256" y="3120"/>
              <a:ext cx="1248" cy="240"/>
            </a:xfrm>
            <a:prstGeom prst="line">
              <a:avLst/>
            </a:prstGeom>
            <a:noFill/>
            <a:ln w="9525">
              <a:solidFill>
                <a:schemeClr val="tx1"/>
              </a:solidFill>
              <a:prstDash val="dash"/>
              <a:round/>
              <a:headEnd/>
              <a:tailEnd type="arrow" w="med" len="med"/>
            </a:ln>
            <a:effectLst/>
          </p:spPr>
          <p:txBody>
            <a:bodyPr wrap="none" anchor="ctr"/>
            <a:lstStyle/>
            <a:p>
              <a:endParaRPr lang="en-GB"/>
            </a:p>
          </p:txBody>
        </p:sp>
        <p:sp>
          <p:nvSpPr>
            <p:cNvPr id="16399" name="Text Box 15"/>
            <p:cNvSpPr txBox="1">
              <a:spLocks noChangeArrowheads="1"/>
            </p:cNvSpPr>
            <p:nvPr/>
          </p:nvSpPr>
          <p:spPr bwMode="auto">
            <a:xfrm>
              <a:off x="2294" y="2601"/>
              <a:ext cx="928" cy="231"/>
            </a:xfrm>
            <a:prstGeom prst="rect">
              <a:avLst/>
            </a:prstGeom>
            <a:noFill/>
            <a:ln w="9525">
              <a:noFill/>
              <a:miter lim="800000"/>
              <a:headEnd/>
              <a:tailEnd/>
            </a:ln>
            <a:effectLst/>
          </p:spPr>
          <p:txBody>
            <a:bodyPr wrap="none">
              <a:spAutoFit/>
            </a:bodyPr>
            <a:lstStyle/>
            <a:p>
              <a:pPr rtl="0"/>
              <a:r>
                <a:rPr lang="en-US" b="0">
                  <a:latin typeface="Times New Roman" pitchFamily="18" charset="0"/>
                </a:rPr>
                <a:t>&lt;&lt;include&gt;&gt;</a:t>
              </a:r>
              <a:endParaRPr lang="en-US" sz="1600" b="0">
                <a:latin typeface="Times New Roman" pitchFamily="18" charset="0"/>
              </a:endParaRPr>
            </a:p>
          </p:txBody>
        </p:sp>
        <p:sp>
          <p:nvSpPr>
            <p:cNvPr id="16400" name="Text Box 16"/>
            <p:cNvSpPr txBox="1">
              <a:spLocks noChangeArrowheads="1"/>
            </p:cNvSpPr>
            <p:nvPr/>
          </p:nvSpPr>
          <p:spPr bwMode="auto">
            <a:xfrm>
              <a:off x="2390" y="3240"/>
              <a:ext cx="928" cy="231"/>
            </a:xfrm>
            <a:prstGeom prst="rect">
              <a:avLst/>
            </a:prstGeom>
            <a:noFill/>
            <a:ln w="9525">
              <a:noFill/>
              <a:miter lim="800000"/>
              <a:headEnd/>
              <a:tailEnd/>
            </a:ln>
            <a:effectLst/>
          </p:spPr>
          <p:txBody>
            <a:bodyPr wrap="none">
              <a:spAutoFit/>
            </a:bodyPr>
            <a:lstStyle/>
            <a:p>
              <a:pPr rtl="0"/>
              <a:r>
                <a:rPr lang="en-US" b="0">
                  <a:latin typeface="Times New Roman" pitchFamily="18" charset="0"/>
                </a:rPr>
                <a:t>&lt;&lt;include&gt;&gt;</a:t>
              </a:r>
              <a:endParaRPr lang="en-US" sz="1600" b="0">
                <a:latin typeface="Times New Roman" pitchFamily="18" charset="0"/>
              </a:endParaRPr>
            </a:p>
          </p:txBody>
        </p:sp>
      </p:gr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7024744" cy="914400"/>
          </a:xfrm>
        </p:spPr>
        <p:txBody>
          <a:bodyPr>
            <a:normAutofit/>
          </a:bodyPr>
          <a:lstStyle/>
          <a:p>
            <a:r>
              <a:rPr lang="en-US" dirty="0" smtClean="0"/>
              <a:t>Extend Relationship</a:t>
            </a:r>
            <a:endParaRPr lang="en-GB" dirty="0"/>
          </a:p>
        </p:txBody>
      </p:sp>
      <p:sp>
        <p:nvSpPr>
          <p:cNvPr id="3" name="Content Placeholder 2"/>
          <p:cNvSpPr>
            <a:spLocks noGrp="1"/>
          </p:cNvSpPr>
          <p:nvPr>
            <p:ph idx="1"/>
          </p:nvPr>
        </p:nvSpPr>
        <p:spPr>
          <a:xfrm>
            <a:off x="457200" y="1447800"/>
            <a:ext cx="8153400" cy="4800600"/>
          </a:xfrm>
        </p:spPr>
        <p:txBody>
          <a:bodyPr>
            <a:noAutofit/>
          </a:bodyPr>
          <a:lstStyle/>
          <a:p>
            <a:r>
              <a:rPr lang="en-US" sz="2600" dirty="0" smtClean="0"/>
              <a:t>Serves as extension point to another Use Case</a:t>
            </a:r>
          </a:p>
          <a:p>
            <a:r>
              <a:rPr lang="en-US" sz="2600" dirty="0" smtClean="0"/>
              <a:t>The extended relationship is used to describe a variation on normal behavior and one wish to use the more controlled form. Usually extended relationship is considered to depict the following situations:</a:t>
            </a:r>
          </a:p>
          <a:p>
            <a:pPr lvl="2" algn="just"/>
            <a:r>
              <a:rPr lang="en-US" sz="2600" dirty="0" smtClean="0"/>
              <a:t>Optional behavior</a:t>
            </a:r>
          </a:p>
          <a:p>
            <a:pPr lvl="2" algn="just"/>
            <a:r>
              <a:rPr lang="en-US" sz="2600" dirty="0" smtClean="0"/>
              <a:t>Behavior that run only under certain consideration</a:t>
            </a:r>
          </a:p>
          <a:p>
            <a:pPr lvl="2" algn="just"/>
            <a:r>
              <a:rPr lang="en-US" sz="2600" dirty="0" smtClean="0"/>
              <a:t>Several control flows may be run based on actor selection</a:t>
            </a:r>
            <a:endParaRPr lang="en-US" sz="2600" dirty="0"/>
          </a:p>
        </p:txBody>
      </p:sp>
      <p:sp>
        <p:nvSpPr>
          <p:cNvPr id="5" name="Slide Number Placeholder 4"/>
          <p:cNvSpPr>
            <a:spLocks noGrp="1"/>
          </p:cNvSpPr>
          <p:nvPr>
            <p:ph type="sldNum" sz="quarter" idx="12"/>
          </p:nvPr>
        </p:nvSpPr>
        <p:spPr/>
        <p:txBody>
          <a:bodyPr/>
          <a:lstStyle/>
          <a:p>
            <a:fld id="{CF7923C0-2D95-480D-9366-9BE92FBA288F}" type="slidenum">
              <a:rPr lang="he-IL" smtClean="0"/>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09600"/>
            <a:ext cx="7024744" cy="1143000"/>
          </a:xfrm>
        </p:spPr>
        <p:txBody>
          <a:bodyPr/>
          <a:lstStyle/>
          <a:p>
            <a:r>
              <a:rPr lang="en-US" dirty="0" smtClean="0"/>
              <a:t>Extend Relationship</a:t>
            </a:r>
            <a:endParaRPr lang="en-GB" dirty="0"/>
          </a:p>
        </p:txBody>
      </p:sp>
      <p:sp>
        <p:nvSpPr>
          <p:cNvPr id="5" name="Slide Number Placeholder 4"/>
          <p:cNvSpPr>
            <a:spLocks noGrp="1"/>
          </p:cNvSpPr>
          <p:nvPr>
            <p:ph type="sldNum" sz="quarter" idx="12"/>
          </p:nvPr>
        </p:nvSpPr>
        <p:spPr/>
        <p:txBody>
          <a:bodyPr/>
          <a:lstStyle/>
          <a:p>
            <a:fld id="{CF7923C0-2D95-480D-9366-9BE92FBA288F}" type="slidenum">
              <a:rPr lang="he-IL" smtClean="0"/>
              <a:pPr/>
              <a:t>25</a:t>
            </a:fld>
            <a:endParaRPr lang="en-US"/>
          </a:p>
        </p:txBody>
      </p:sp>
      <p:graphicFrame>
        <p:nvGraphicFramePr>
          <p:cNvPr id="3074" name="Object 2"/>
          <p:cNvGraphicFramePr>
            <a:graphicFrameLocks noChangeAspect="1"/>
          </p:cNvGraphicFramePr>
          <p:nvPr>
            <p:extLst>
              <p:ext uri="{D42A27DB-BD31-4B8C-83A1-F6EECF244321}">
                <p14:modId xmlns:p14="http://schemas.microsoft.com/office/powerpoint/2010/main" val="298564743"/>
              </p:ext>
            </p:extLst>
          </p:nvPr>
        </p:nvGraphicFramePr>
        <p:xfrm>
          <a:off x="2286000" y="2287588"/>
          <a:ext cx="4740275" cy="1293812"/>
        </p:xfrm>
        <a:graphic>
          <a:graphicData uri="http://schemas.openxmlformats.org/presentationml/2006/ole">
            <mc:AlternateContent xmlns:mc="http://schemas.openxmlformats.org/markup-compatibility/2006">
              <mc:Choice xmlns:v="urn:schemas-microsoft-com:vml" Requires="v">
                <p:oleObj spid="_x0000_s3098" name="VISIO" r:id="rId3" imgW="4740840" imgH="1293480" progId="">
                  <p:embed/>
                </p:oleObj>
              </mc:Choice>
              <mc:Fallback>
                <p:oleObj name="VISIO" r:id="rId3" imgW="4740840" imgH="1293480"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0" y="2287588"/>
                        <a:ext cx="4740275" cy="1293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075" name="Object 3"/>
          <p:cNvGraphicFramePr>
            <a:graphicFrameLocks noChangeAspect="1"/>
          </p:cNvGraphicFramePr>
          <p:nvPr/>
        </p:nvGraphicFramePr>
        <p:xfrm>
          <a:off x="914400" y="4100512"/>
          <a:ext cx="7239000" cy="1690688"/>
        </p:xfrm>
        <a:graphic>
          <a:graphicData uri="http://schemas.openxmlformats.org/presentationml/2006/ole">
            <mc:AlternateContent xmlns:mc="http://schemas.openxmlformats.org/markup-compatibility/2006">
              <mc:Choice xmlns:v="urn:schemas-microsoft-com:vml" Requires="v">
                <p:oleObj spid="_x0000_s3099" name="VISIO" r:id="rId5" imgW="7008840" imgH="1636560" progId="">
                  <p:embed/>
                </p:oleObj>
              </mc:Choice>
              <mc:Fallback>
                <p:oleObj name="VISIO" r:id="rId5" imgW="7008840" imgH="1636560" progId="">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14400" y="4100512"/>
                        <a:ext cx="7239000" cy="1690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533400"/>
            <a:ext cx="7024744" cy="990600"/>
          </a:xfrm>
        </p:spPr>
        <p:txBody>
          <a:bodyPr/>
          <a:lstStyle/>
          <a:p>
            <a:r>
              <a:rPr lang="en-US" dirty="0" smtClean="0"/>
              <a:t>More on Extend relationship</a:t>
            </a:r>
            <a:endParaRPr lang="en-GB" dirty="0"/>
          </a:p>
        </p:txBody>
      </p:sp>
      <p:sp>
        <p:nvSpPr>
          <p:cNvPr id="5" name="Slide Number Placeholder 4"/>
          <p:cNvSpPr>
            <a:spLocks noGrp="1"/>
          </p:cNvSpPr>
          <p:nvPr>
            <p:ph type="sldNum" sz="quarter" idx="12"/>
          </p:nvPr>
        </p:nvSpPr>
        <p:spPr/>
        <p:txBody>
          <a:bodyPr/>
          <a:lstStyle/>
          <a:p>
            <a:fld id="{CF7923C0-2D95-480D-9366-9BE92FBA288F}" type="slidenum">
              <a:rPr lang="he-IL" smtClean="0"/>
              <a:pPr/>
              <a:t>26</a:t>
            </a:fld>
            <a:endParaRPr lang="en-US"/>
          </a:p>
        </p:txBody>
      </p:sp>
      <p:graphicFrame>
        <p:nvGraphicFramePr>
          <p:cNvPr id="4098" name="Object 2"/>
          <p:cNvGraphicFramePr>
            <a:graphicFrameLocks noChangeAspect="1"/>
          </p:cNvGraphicFramePr>
          <p:nvPr>
            <p:extLst>
              <p:ext uri="{D42A27DB-BD31-4B8C-83A1-F6EECF244321}">
                <p14:modId xmlns:p14="http://schemas.microsoft.com/office/powerpoint/2010/main" val="1338010044"/>
              </p:ext>
            </p:extLst>
          </p:nvPr>
        </p:nvGraphicFramePr>
        <p:xfrm>
          <a:off x="457200" y="1781175"/>
          <a:ext cx="2776538" cy="2493963"/>
        </p:xfrm>
        <a:graphic>
          <a:graphicData uri="http://schemas.openxmlformats.org/presentationml/2006/ole">
            <mc:AlternateContent xmlns:mc="http://schemas.openxmlformats.org/markup-compatibility/2006">
              <mc:Choice xmlns:v="urn:schemas-microsoft-com:vml" Requires="v">
                <p:oleObj spid="_x0000_s4122" name="VISIO" r:id="rId3" imgW="2776320" imgH="2493720" progId="">
                  <p:embed/>
                </p:oleObj>
              </mc:Choice>
              <mc:Fallback>
                <p:oleObj name="VISIO" r:id="rId3" imgW="2776320" imgH="2493720"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1781175"/>
                        <a:ext cx="2776538" cy="2493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099" name="Object 3"/>
          <p:cNvGraphicFramePr>
            <a:graphicFrameLocks noChangeAspect="1"/>
          </p:cNvGraphicFramePr>
          <p:nvPr>
            <p:extLst>
              <p:ext uri="{D42A27DB-BD31-4B8C-83A1-F6EECF244321}">
                <p14:modId xmlns:p14="http://schemas.microsoft.com/office/powerpoint/2010/main" val="1120254923"/>
              </p:ext>
            </p:extLst>
          </p:nvPr>
        </p:nvGraphicFramePr>
        <p:xfrm>
          <a:off x="2743200" y="3381375"/>
          <a:ext cx="5768975" cy="2638425"/>
        </p:xfrm>
        <a:graphic>
          <a:graphicData uri="http://schemas.openxmlformats.org/presentationml/2006/ole">
            <mc:AlternateContent xmlns:mc="http://schemas.openxmlformats.org/markup-compatibility/2006">
              <mc:Choice xmlns:v="urn:schemas-microsoft-com:vml" Requires="v">
                <p:oleObj spid="_x0000_s4123" name="VISIO" r:id="rId5" imgW="5769720" imgH="2638800" progId="">
                  <p:embed/>
                </p:oleObj>
              </mc:Choice>
              <mc:Fallback>
                <p:oleObj name="VISIO" r:id="rId5" imgW="5769720" imgH="2638800" progId="">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43200" y="3381375"/>
                        <a:ext cx="5768975" cy="2638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762000" y="762000"/>
            <a:ext cx="7490910" cy="801136"/>
          </a:xfrm>
        </p:spPr>
        <p:txBody>
          <a:bodyPr>
            <a:normAutofit fontScale="90000"/>
          </a:bodyPr>
          <a:lstStyle/>
          <a:p>
            <a:r>
              <a:rPr lang="en-US" dirty="0"/>
              <a:t>More about </a:t>
            </a:r>
            <a:r>
              <a:rPr lang="en-US" dirty="0" smtClean="0"/>
              <a:t>Extend Relationship</a:t>
            </a:r>
            <a:endParaRPr lang="en-US" dirty="0"/>
          </a:p>
        </p:txBody>
      </p:sp>
      <p:sp>
        <p:nvSpPr>
          <p:cNvPr id="18435" name="Rectangle 3"/>
          <p:cNvSpPr>
            <a:spLocks noGrp="1" noChangeArrowheads="1"/>
          </p:cNvSpPr>
          <p:nvPr>
            <p:ph idx="1"/>
          </p:nvPr>
        </p:nvSpPr>
        <p:spPr>
          <a:xfrm>
            <a:off x="1043492" y="2323652"/>
            <a:ext cx="7262308" cy="3508977"/>
          </a:xfrm>
        </p:spPr>
        <p:txBody>
          <a:bodyPr/>
          <a:lstStyle/>
          <a:p>
            <a:r>
              <a:rPr lang="en-US" dirty="0"/>
              <a:t>Enables to model optional behavior or branching under conditions.</a:t>
            </a:r>
          </a:p>
        </p:txBody>
      </p:sp>
      <p:sp>
        <p:nvSpPr>
          <p:cNvPr id="13" name="Slide Number Placeholder 5"/>
          <p:cNvSpPr>
            <a:spLocks noGrp="1"/>
          </p:cNvSpPr>
          <p:nvPr>
            <p:ph type="sldNum" sz="quarter" idx="12"/>
          </p:nvPr>
        </p:nvSpPr>
        <p:spPr/>
        <p:txBody>
          <a:bodyPr/>
          <a:lstStyle/>
          <a:p>
            <a:fld id="{D52DF436-622F-4B2E-A45E-63947DAC29BF}" type="slidenum">
              <a:rPr lang="he-IL"/>
              <a:pPr/>
              <a:t>27</a:t>
            </a:fld>
            <a:endParaRPr lang="en-US"/>
          </a:p>
        </p:txBody>
      </p:sp>
      <p:grpSp>
        <p:nvGrpSpPr>
          <p:cNvPr id="18445" name="Group 13"/>
          <p:cNvGrpSpPr>
            <a:grpSpLocks/>
          </p:cNvGrpSpPr>
          <p:nvPr/>
        </p:nvGrpSpPr>
        <p:grpSpPr bwMode="auto">
          <a:xfrm>
            <a:off x="1371600" y="3962400"/>
            <a:ext cx="6705600" cy="1371600"/>
            <a:chOff x="1104" y="2496"/>
            <a:chExt cx="3312" cy="864"/>
          </a:xfrm>
        </p:grpSpPr>
        <p:sp>
          <p:nvSpPr>
            <p:cNvPr id="18437" name="Oval 5"/>
            <p:cNvSpPr>
              <a:spLocks noChangeArrowheads="1"/>
            </p:cNvSpPr>
            <p:nvPr/>
          </p:nvSpPr>
          <p:spPr bwMode="auto">
            <a:xfrm>
              <a:off x="1104" y="2496"/>
              <a:ext cx="1152" cy="864"/>
            </a:xfrm>
            <a:prstGeom prst="ellipse">
              <a:avLst/>
            </a:prstGeom>
            <a:noFill/>
            <a:ln w="9525">
              <a:solidFill>
                <a:schemeClr val="tx1"/>
              </a:solidFill>
              <a:round/>
              <a:headEnd/>
              <a:tailEnd/>
            </a:ln>
            <a:effectLst/>
          </p:spPr>
          <p:txBody>
            <a:bodyPr wrap="none" anchor="ctr"/>
            <a:lstStyle/>
            <a:p>
              <a:endParaRPr lang="en-GB"/>
            </a:p>
          </p:txBody>
        </p:sp>
        <p:sp>
          <p:nvSpPr>
            <p:cNvPr id="18438" name="Text Box 6"/>
            <p:cNvSpPr txBox="1">
              <a:spLocks noChangeArrowheads="1"/>
            </p:cNvSpPr>
            <p:nvPr/>
          </p:nvSpPr>
          <p:spPr bwMode="auto">
            <a:xfrm>
              <a:off x="1248" y="2736"/>
              <a:ext cx="836" cy="404"/>
            </a:xfrm>
            <a:prstGeom prst="rect">
              <a:avLst/>
            </a:prstGeom>
            <a:noFill/>
            <a:ln w="9525">
              <a:noFill/>
              <a:miter lim="800000"/>
              <a:headEnd/>
              <a:tailEnd/>
            </a:ln>
            <a:effectLst/>
          </p:spPr>
          <p:txBody>
            <a:bodyPr>
              <a:spAutoFit/>
            </a:bodyPr>
            <a:lstStyle/>
            <a:p>
              <a:pPr algn="ctr" rtl="0"/>
              <a:r>
                <a:rPr lang="en-US" b="0" dirty="0" smtClean="0">
                  <a:latin typeface="Times New Roman" pitchFamily="18" charset="0"/>
                </a:rPr>
                <a:t>Request Exam copy</a:t>
              </a:r>
              <a:endParaRPr lang="en-US" sz="1600" b="0" dirty="0">
                <a:latin typeface="Times New Roman" pitchFamily="18" charset="0"/>
              </a:endParaRPr>
            </a:p>
          </p:txBody>
        </p:sp>
        <p:sp>
          <p:nvSpPr>
            <p:cNvPr id="18440" name="Oval 8"/>
            <p:cNvSpPr>
              <a:spLocks noChangeArrowheads="1"/>
            </p:cNvSpPr>
            <p:nvPr/>
          </p:nvSpPr>
          <p:spPr bwMode="auto">
            <a:xfrm>
              <a:off x="3264" y="2496"/>
              <a:ext cx="1152" cy="864"/>
            </a:xfrm>
            <a:prstGeom prst="ellipse">
              <a:avLst/>
            </a:prstGeom>
            <a:noFill/>
            <a:ln w="9525">
              <a:solidFill>
                <a:schemeClr val="tx1"/>
              </a:solidFill>
              <a:round/>
              <a:headEnd/>
              <a:tailEnd/>
            </a:ln>
            <a:effectLst/>
          </p:spPr>
          <p:txBody>
            <a:bodyPr wrap="none" anchor="ctr"/>
            <a:lstStyle/>
            <a:p>
              <a:endParaRPr lang="en-GB"/>
            </a:p>
          </p:txBody>
        </p:sp>
        <p:sp>
          <p:nvSpPr>
            <p:cNvPr id="18441" name="Text Box 9"/>
            <p:cNvSpPr txBox="1">
              <a:spLocks noChangeArrowheads="1"/>
            </p:cNvSpPr>
            <p:nvPr/>
          </p:nvSpPr>
          <p:spPr bwMode="auto">
            <a:xfrm>
              <a:off x="3360" y="2688"/>
              <a:ext cx="880" cy="404"/>
            </a:xfrm>
            <a:prstGeom prst="rect">
              <a:avLst/>
            </a:prstGeom>
            <a:noFill/>
            <a:ln w="9525">
              <a:noFill/>
              <a:miter lim="800000"/>
              <a:headEnd/>
              <a:tailEnd/>
            </a:ln>
            <a:effectLst/>
          </p:spPr>
          <p:txBody>
            <a:bodyPr>
              <a:spAutoFit/>
            </a:bodyPr>
            <a:lstStyle/>
            <a:p>
              <a:pPr algn="ctr" rtl="0"/>
              <a:r>
                <a:rPr lang="en-US" b="0" dirty="0">
                  <a:latin typeface="Times New Roman" pitchFamily="18" charset="0"/>
                </a:rPr>
                <a:t>Exam-grade appeal </a:t>
              </a:r>
              <a:endParaRPr lang="en-US" sz="2400" b="0" dirty="0">
                <a:latin typeface="Times New Roman" pitchFamily="18" charset="0"/>
              </a:endParaRPr>
            </a:p>
          </p:txBody>
        </p:sp>
        <p:sp>
          <p:nvSpPr>
            <p:cNvPr id="18442" name="Line 10"/>
            <p:cNvSpPr>
              <a:spLocks noChangeShapeType="1"/>
            </p:cNvSpPr>
            <p:nvPr/>
          </p:nvSpPr>
          <p:spPr bwMode="auto">
            <a:xfrm>
              <a:off x="2256" y="2928"/>
              <a:ext cx="1008" cy="0"/>
            </a:xfrm>
            <a:prstGeom prst="line">
              <a:avLst/>
            </a:prstGeom>
            <a:noFill/>
            <a:ln w="9525">
              <a:solidFill>
                <a:schemeClr val="tx1"/>
              </a:solidFill>
              <a:prstDash val="dash"/>
              <a:round/>
              <a:headEnd type="arrow" w="med" len="med"/>
              <a:tailEnd/>
            </a:ln>
            <a:effectLst/>
          </p:spPr>
          <p:txBody>
            <a:bodyPr wrap="none" anchor="ctr"/>
            <a:lstStyle/>
            <a:p>
              <a:endParaRPr lang="en-GB"/>
            </a:p>
          </p:txBody>
        </p:sp>
        <p:sp>
          <p:nvSpPr>
            <p:cNvPr id="18443" name="Text Box 11"/>
            <p:cNvSpPr txBox="1">
              <a:spLocks noChangeArrowheads="1"/>
            </p:cNvSpPr>
            <p:nvPr/>
          </p:nvSpPr>
          <p:spPr bwMode="auto">
            <a:xfrm>
              <a:off x="2352" y="2640"/>
              <a:ext cx="824" cy="231"/>
            </a:xfrm>
            <a:prstGeom prst="rect">
              <a:avLst/>
            </a:prstGeom>
            <a:noFill/>
            <a:ln w="9525">
              <a:noFill/>
              <a:miter lim="800000"/>
              <a:headEnd/>
              <a:tailEnd/>
            </a:ln>
            <a:effectLst/>
          </p:spPr>
          <p:txBody>
            <a:bodyPr wrap="none">
              <a:spAutoFit/>
            </a:bodyPr>
            <a:lstStyle/>
            <a:p>
              <a:pPr rtl="0"/>
              <a:r>
                <a:rPr lang="en-US" b="0">
                  <a:latin typeface="Times New Roman" pitchFamily="18" charset="0"/>
                </a:rPr>
                <a:t>&lt;&lt;extend&gt;&gt;</a:t>
              </a:r>
            </a:p>
          </p:txBody>
        </p:sp>
      </p:gr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normAutofit fontScale="90000"/>
          </a:bodyPr>
          <a:lstStyle/>
          <a:p>
            <a:r>
              <a:rPr lang="en-US" b="1" dirty="0" smtClean="0"/>
              <a:t>Constructing a use case diagram (UCD)</a:t>
            </a:r>
            <a:endParaRPr lang="en-GB" b="1" dirty="0"/>
          </a:p>
        </p:txBody>
      </p:sp>
      <p:sp>
        <p:nvSpPr>
          <p:cNvPr id="3" name="Content Placeholder 2"/>
          <p:cNvSpPr>
            <a:spLocks noGrp="1"/>
          </p:cNvSpPr>
          <p:nvPr>
            <p:ph idx="1"/>
          </p:nvPr>
        </p:nvSpPr>
        <p:spPr>
          <a:xfrm>
            <a:off x="609600" y="1828799"/>
            <a:ext cx="7974842" cy="4503761"/>
          </a:xfrm>
        </p:spPr>
        <p:txBody>
          <a:bodyPr>
            <a:normAutofit/>
          </a:bodyPr>
          <a:lstStyle/>
          <a:p>
            <a:r>
              <a:rPr lang="en-US" sz="2800" dirty="0" smtClean="0"/>
              <a:t>Three steps</a:t>
            </a:r>
          </a:p>
          <a:p>
            <a:pPr lvl="1">
              <a:buFontTx/>
              <a:buAutoNum type="arabicPeriod"/>
            </a:pPr>
            <a:r>
              <a:rPr lang="en-US" dirty="0" smtClean="0"/>
              <a:t>   Identify all actors</a:t>
            </a:r>
          </a:p>
          <a:p>
            <a:pPr lvl="1">
              <a:buFontTx/>
              <a:buAutoNum type="arabicPeriod"/>
            </a:pPr>
            <a:r>
              <a:rPr lang="en-US" dirty="0" smtClean="0"/>
              <a:t>   Identify all use cases</a:t>
            </a:r>
          </a:p>
          <a:p>
            <a:pPr lvl="1">
              <a:buFontTx/>
              <a:buAutoNum type="arabicPeriod"/>
            </a:pPr>
            <a:r>
              <a:rPr lang="en-US" dirty="0" smtClean="0"/>
              <a:t>   All associations between actors and use cases</a:t>
            </a:r>
          </a:p>
          <a:p>
            <a:pPr algn="just"/>
            <a:r>
              <a:rPr lang="en-GB" sz="2800" dirty="0" smtClean="0"/>
              <a:t>Study carefully the requirement analysis and specification (SRS) to identify all these </a:t>
            </a:r>
          </a:p>
          <a:p>
            <a:pPr algn="just"/>
            <a:r>
              <a:rPr lang="en-GB" sz="2800" dirty="0" smtClean="0"/>
              <a:t>These are usually reflected by the functional decomposition diagram(s)</a:t>
            </a:r>
          </a:p>
        </p:txBody>
      </p:sp>
      <p:sp>
        <p:nvSpPr>
          <p:cNvPr id="5" name="Slide Number Placeholder 4"/>
          <p:cNvSpPr>
            <a:spLocks noGrp="1"/>
          </p:cNvSpPr>
          <p:nvPr>
            <p:ph type="sldNum" sz="quarter" idx="12"/>
          </p:nvPr>
        </p:nvSpPr>
        <p:spPr/>
        <p:txBody>
          <a:bodyPr/>
          <a:lstStyle/>
          <a:p>
            <a:fld id="{CF7923C0-2D95-480D-9366-9BE92FBA288F}" type="slidenum">
              <a:rPr lang="he-IL" smtClean="0"/>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7024744" cy="877336"/>
          </a:xfrm>
        </p:spPr>
        <p:txBody>
          <a:bodyPr/>
          <a:lstStyle/>
          <a:p>
            <a:r>
              <a:rPr lang="en-US" dirty="0" smtClean="0"/>
              <a:t>Identify all actors</a:t>
            </a:r>
            <a:endParaRPr lang="en-GB" dirty="0"/>
          </a:p>
        </p:txBody>
      </p:sp>
      <p:sp>
        <p:nvSpPr>
          <p:cNvPr id="3" name="Content Placeholder 2"/>
          <p:cNvSpPr>
            <a:spLocks noGrp="1"/>
          </p:cNvSpPr>
          <p:nvPr>
            <p:ph idx="1"/>
          </p:nvPr>
        </p:nvSpPr>
        <p:spPr>
          <a:xfrm>
            <a:off x="685800" y="1600200"/>
            <a:ext cx="7772400" cy="4724400"/>
          </a:xfrm>
        </p:spPr>
        <p:txBody>
          <a:bodyPr>
            <a:noAutofit/>
          </a:bodyPr>
          <a:lstStyle/>
          <a:p>
            <a:pPr marL="68580" indent="0">
              <a:buNone/>
            </a:pPr>
            <a:r>
              <a:rPr lang="en-US" sz="2200" b="1" dirty="0" smtClean="0"/>
              <a:t>The following questions may be used to help identify the actors for a system</a:t>
            </a:r>
          </a:p>
          <a:p>
            <a:pPr lvl="1"/>
            <a:r>
              <a:rPr lang="en-US" dirty="0" smtClean="0"/>
              <a:t>Who will use the system?</a:t>
            </a:r>
          </a:p>
          <a:p>
            <a:pPr lvl="1"/>
            <a:r>
              <a:rPr lang="en-US" dirty="0" smtClean="0"/>
              <a:t>Where in the organization in the system used?</a:t>
            </a:r>
          </a:p>
          <a:p>
            <a:pPr lvl="1"/>
            <a:r>
              <a:rPr lang="en-US" dirty="0" smtClean="0"/>
              <a:t>Who will supply, use, update the information in the system?</a:t>
            </a:r>
          </a:p>
          <a:p>
            <a:pPr lvl="1"/>
            <a:r>
              <a:rPr lang="en-US" dirty="0" smtClean="0"/>
              <a:t>Who will support and maintain the system?</a:t>
            </a:r>
          </a:p>
          <a:p>
            <a:pPr lvl="1"/>
            <a:r>
              <a:rPr lang="en-US" dirty="0" smtClean="0"/>
              <a:t>Does the system use external resource?</a:t>
            </a:r>
          </a:p>
          <a:p>
            <a:pPr lvl="1"/>
            <a:r>
              <a:rPr lang="en-US" dirty="0" smtClean="0"/>
              <a:t>Does one person play several roles?</a:t>
            </a:r>
          </a:p>
          <a:p>
            <a:pPr lvl="1"/>
            <a:r>
              <a:rPr lang="en-US" dirty="0" smtClean="0"/>
              <a:t>Does several persons play several roles ?  </a:t>
            </a:r>
          </a:p>
          <a:p>
            <a:pPr lvl="1">
              <a:buFontTx/>
              <a:buNone/>
            </a:pPr>
            <a:r>
              <a:rPr lang="en-US" dirty="0" smtClean="0"/>
              <a:t>….. etc.</a:t>
            </a:r>
            <a:endParaRPr lang="en-GB" dirty="0"/>
          </a:p>
        </p:txBody>
      </p:sp>
      <p:sp>
        <p:nvSpPr>
          <p:cNvPr id="5" name="Slide Number Placeholder 4"/>
          <p:cNvSpPr>
            <a:spLocks noGrp="1"/>
          </p:cNvSpPr>
          <p:nvPr>
            <p:ph type="sldNum" sz="quarter" idx="12"/>
          </p:nvPr>
        </p:nvSpPr>
        <p:spPr/>
        <p:txBody>
          <a:bodyPr/>
          <a:lstStyle/>
          <a:p>
            <a:fld id="{CF7923C0-2D95-480D-9366-9BE92FBA288F}" type="slidenum">
              <a:rPr lang="he-IL" smtClean="0"/>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762000"/>
            <a:ext cx="7024744" cy="877336"/>
          </a:xfrm>
        </p:spPr>
        <p:txBody>
          <a:bodyPr/>
          <a:lstStyle/>
          <a:p>
            <a:r>
              <a:rPr lang="en-US" b="1" dirty="0" smtClean="0"/>
              <a:t>Why Use Case?</a:t>
            </a:r>
            <a:endParaRPr lang="en-GB" b="1" dirty="0"/>
          </a:p>
        </p:txBody>
      </p:sp>
      <p:sp>
        <p:nvSpPr>
          <p:cNvPr id="3" name="Content Placeholder 2"/>
          <p:cNvSpPr>
            <a:spLocks noGrp="1"/>
          </p:cNvSpPr>
          <p:nvPr>
            <p:ph idx="1"/>
          </p:nvPr>
        </p:nvSpPr>
        <p:spPr>
          <a:xfrm>
            <a:off x="1043492" y="1752600"/>
            <a:ext cx="7490908" cy="4648200"/>
          </a:xfrm>
        </p:spPr>
        <p:txBody>
          <a:bodyPr>
            <a:normAutofit fontScale="92500"/>
          </a:bodyPr>
          <a:lstStyle/>
          <a:p>
            <a:pPr>
              <a:lnSpc>
                <a:spcPct val="90000"/>
              </a:lnSpc>
            </a:pPr>
            <a:r>
              <a:rPr lang="en-US" sz="2800" dirty="0" smtClean="0"/>
              <a:t>Provide a way for developers, domain experts and end-users to Communicate.</a:t>
            </a:r>
          </a:p>
          <a:p>
            <a:pPr>
              <a:lnSpc>
                <a:spcPct val="90000"/>
              </a:lnSpc>
            </a:pPr>
            <a:r>
              <a:rPr lang="en-US" sz="2800" dirty="0" smtClean="0"/>
              <a:t>Serve as basis for testing.</a:t>
            </a:r>
          </a:p>
          <a:p>
            <a:pPr>
              <a:lnSpc>
                <a:spcPct val="80000"/>
              </a:lnSpc>
            </a:pPr>
            <a:r>
              <a:rPr lang="en-US" sz="2800" dirty="0" smtClean="0"/>
              <a:t>Promote customer involvement</a:t>
            </a:r>
          </a:p>
          <a:p>
            <a:pPr>
              <a:lnSpc>
                <a:spcPct val="80000"/>
              </a:lnSpc>
            </a:pPr>
            <a:r>
              <a:rPr lang="en-US" sz="2800" dirty="0" smtClean="0"/>
              <a:t>Help manage complexity</a:t>
            </a:r>
          </a:p>
          <a:p>
            <a:pPr>
              <a:lnSpc>
                <a:spcPct val="80000"/>
              </a:lnSpc>
            </a:pPr>
            <a:r>
              <a:rPr lang="en-US" sz="2800" dirty="0" smtClean="0"/>
              <a:t>Help us work in iterations</a:t>
            </a:r>
          </a:p>
          <a:p>
            <a:r>
              <a:rPr lang="en-US" sz="2800" dirty="0" smtClean="0"/>
              <a:t>Help force designers focus on concrete issues</a:t>
            </a:r>
          </a:p>
          <a:p>
            <a:r>
              <a:rPr lang="en-US" sz="2800" dirty="0" smtClean="0"/>
              <a:t>Help identifying technical and business risks</a:t>
            </a:r>
          </a:p>
          <a:p>
            <a:r>
              <a:rPr lang="en-US" sz="2800" dirty="0" smtClean="0"/>
              <a:t>Can be used to h</a:t>
            </a:r>
            <a:r>
              <a:rPr lang="en-US" sz="2800" dirty="0" smtClean="0">
                <a:cs typeface="Times New Roman" pitchFamily="18" charset="0"/>
              </a:rPr>
              <a:t>elp validate the architecture</a:t>
            </a:r>
          </a:p>
        </p:txBody>
      </p:sp>
      <p:sp>
        <p:nvSpPr>
          <p:cNvPr id="5" name="Slide Number Placeholder 4"/>
          <p:cNvSpPr>
            <a:spLocks noGrp="1"/>
          </p:cNvSpPr>
          <p:nvPr>
            <p:ph type="sldNum" sz="quarter" idx="12"/>
          </p:nvPr>
        </p:nvSpPr>
        <p:spPr/>
        <p:txBody>
          <a:bodyPr/>
          <a:lstStyle/>
          <a:p>
            <a:fld id="{CF7923C0-2D95-480D-9366-9BE92FBA288F}" type="slidenum">
              <a:rPr lang="he-IL" smtClean="0"/>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024744" cy="801136"/>
          </a:xfrm>
        </p:spPr>
        <p:txBody>
          <a:bodyPr/>
          <a:lstStyle/>
          <a:p>
            <a:r>
              <a:rPr lang="en-US" dirty="0" smtClean="0"/>
              <a:t>Identify all use cases</a:t>
            </a:r>
            <a:endParaRPr lang="en-GB" dirty="0"/>
          </a:p>
        </p:txBody>
      </p:sp>
      <p:sp>
        <p:nvSpPr>
          <p:cNvPr id="3" name="Content Placeholder 2"/>
          <p:cNvSpPr>
            <a:spLocks noGrp="1"/>
          </p:cNvSpPr>
          <p:nvPr>
            <p:ph idx="1"/>
          </p:nvPr>
        </p:nvSpPr>
        <p:spPr>
          <a:xfrm>
            <a:off x="685800" y="1600200"/>
            <a:ext cx="7848600" cy="4648199"/>
          </a:xfrm>
        </p:spPr>
        <p:txBody>
          <a:bodyPr>
            <a:noAutofit/>
          </a:bodyPr>
          <a:lstStyle/>
          <a:p>
            <a:pPr marL="68580" indent="0">
              <a:buNone/>
            </a:pPr>
            <a:r>
              <a:rPr lang="en-US" b="1" dirty="0" smtClean="0"/>
              <a:t>The following questions may be used to help identify the actors for a system</a:t>
            </a:r>
          </a:p>
          <a:p>
            <a:pPr lvl="3"/>
            <a:endParaRPr lang="en-US" sz="2400" b="1" dirty="0" smtClean="0"/>
          </a:p>
          <a:p>
            <a:pPr lvl="1" algn="just"/>
            <a:r>
              <a:rPr lang="en-US" sz="2400" dirty="0" smtClean="0"/>
              <a:t>What are the functional requirements?</a:t>
            </a:r>
          </a:p>
          <a:p>
            <a:pPr lvl="1" algn="just"/>
            <a:r>
              <a:rPr lang="en-US" sz="2400" dirty="0" smtClean="0"/>
              <a:t>What are the tasks of each actor?</a:t>
            </a:r>
          </a:p>
          <a:p>
            <a:pPr lvl="1" algn="just"/>
            <a:r>
              <a:rPr lang="en-US" sz="2400" dirty="0" smtClean="0"/>
              <a:t>Will any actor create, change, store, remove, or read information in the system?</a:t>
            </a:r>
          </a:p>
          <a:p>
            <a:pPr lvl="1" algn="just"/>
            <a:r>
              <a:rPr lang="en-US" sz="2400" dirty="0" smtClean="0"/>
              <a:t>What use case will accomplish the actors requirements?</a:t>
            </a:r>
          </a:p>
          <a:p>
            <a:pPr lvl="1" algn="just">
              <a:buFontTx/>
              <a:buNone/>
            </a:pPr>
            <a:r>
              <a:rPr lang="en-US" sz="2400" dirty="0" smtClean="0"/>
              <a:t>….etc.</a:t>
            </a:r>
          </a:p>
        </p:txBody>
      </p:sp>
      <p:sp>
        <p:nvSpPr>
          <p:cNvPr id="5" name="Slide Number Placeholder 4"/>
          <p:cNvSpPr>
            <a:spLocks noGrp="1"/>
          </p:cNvSpPr>
          <p:nvPr>
            <p:ph type="sldNum" sz="quarter" idx="12"/>
          </p:nvPr>
        </p:nvSpPr>
        <p:spPr/>
        <p:txBody>
          <a:bodyPr/>
          <a:lstStyle/>
          <a:p>
            <a:fld id="{CF7923C0-2D95-480D-9366-9BE92FBA288F}" type="slidenum">
              <a:rPr lang="he-IL" smtClean="0"/>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1456" y="609600"/>
            <a:ext cx="7024744" cy="877336"/>
          </a:xfrm>
        </p:spPr>
        <p:txBody>
          <a:bodyPr/>
          <a:lstStyle/>
          <a:p>
            <a:r>
              <a:rPr lang="en-US" dirty="0" smtClean="0"/>
              <a:t>Identify all associations</a:t>
            </a:r>
            <a:endParaRPr lang="en-GB" dirty="0"/>
          </a:p>
        </p:txBody>
      </p:sp>
      <p:sp>
        <p:nvSpPr>
          <p:cNvPr id="3" name="Content Placeholder 2"/>
          <p:cNvSpPr>
            <a:spLocks noGrp="1"/>
          </p:cNvSpPr>
          <p:nvPr>
            <p:ph idx="1"/>
          </p:nvPr>
        </p:nvSpPr>
        <p:spPr>
          <a:xfrm>
            <a:off x="609600" y="1752600"/>
            <a:ext cx="7772400" cy="4495800"/>
          </a:xfrm>
        </p:spPr>
        <p:txBody>
          <a:bodyPr>
            <a:normAutofit/>
          </a:bodyPr>
          <a:lstStyle/>
          <a:p>
            <a:pPr marL="68580" indent="0">
              <a:buNone/>
            </a:pPr>
            <a:r>
              <a:rPr lang="en-US" sz="2600" b="1" dirty="0" smtClean="0"/>
              <a:t>There will be an association between an actor and a use case, if there is</a:t>
            </a:r>
          </a:p>
          <a:p>
            <a:pPr lvl="3"/>
            <a:endParaRPr lang="en-US" sz="2600" b="1" dirty="0" smtClean="0"/>
          </a:p>
          <a:p>
            <a:pPr lvl="1"/>
            <a:r>
              <a:rPr lang="en-US" sz="2600" dirty="0" smtClean="0"/>
              <a:t>any correspondence/communication between the two</a:t>
            </a:r>
          </a:p>
          <a:p>
            <a:pPr lvl="4"/>
            <a:endParaRPr lang="en-US" sz="2600" dirty="0" smtClean="0"/>
          </a:p>
          <a:p>
            <a:pPr lvl="1"/>
            <a:r>
              <a:rPr lang="en-US" sz="2600" dirty="0" smtClean="0"/>
              <a:t>information storing/updating</a:t>
            </a:r>
          </a:p>
          <a:p>
            <a:pPr lvl="1"/>
            <a:endParaRPr lang="en-US" sz="2600" dirty="0" smtClean="0"/>
          </a:p>
          <a:p>
            <a:pPr lvl="1" algn="just">
              <a:buFontTx/>
              <a:buNone/>
            </a:pPr>
            <a:r>
              <a:rPr lang="en-US" sz="2600" dirty="0" smtClean="0"/>
              <a:t>….etc.</a:t>
            </a:r>
          </a:p>
        </p:txBody>
      </p:sp>
      <p:sp>
        <p:nvSpPr>
          <p:cNvPr id="5" name="Slide Number Placeholder 4"/>
          <p:cNvSpPr>
            <a:spLocks noGrp="1"/>
          </p:cNvSpPr>
          <p:nvPr>
            <p:ph type="sldNum" sz="quarter" idx="12"/>
          </p:nvPr>
        </p:nvSpPr>
        <p:spPr/>
        <p:txBody>
          <a:bodyPr/>
          <a:lstStyle/>
          <a:p>
            <a:fld id="{CF7923C0-2D95-480D-9366-9BE92FBA288F}" type="slidenum">
              <a:rPr lang="he-IL" smtClean="0"/>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85800" y="457200"/>
            <a:ext cx="7696200" cy="838200"/>
          </a:xfrm>
        </p:spPr>
        <p:txBody>
          <a:bodyPr>
            <a:normAutofit fontScale="90000"/>
          </a:bodyPr>
          <a:lstStyle/>
          <a:p>
            <a:r>
              <a:rPr lang="en-US" dirty="0"/>
              <a:t>Example </a:t>
            </a:r>
            <a:r>
              <a:rPr lang="en-US" dirty="0" smtClean="0"/>
              <a:t>1: Students Registration</a:t>
            </a:r>
            <a:endParaRPr lang="en-US" dirty="0"/>
          </a:p>
        </p:txBody>
      </p:sp>
      <p:sp>
        <p:nvSpPr>
          <p:cNvPr id="32" name="Slide Number Placeholder 4"/>
          <p:cNvSpPr>
            <a:spLocks noGrp="1"/>
          </p:cNvSpPr>
          <p:nvPr>
            <p:ph type="sldNum" sz="quarter" idx="12"/>
          </p:nvPr>
        </p:nvSpPr>
        <p:spPr/>
        <p:txBody>
          <a:bodyPr/>
          <a:lstStyle/>
          <a:p>
            <a:fld id="{5CA51E5D-E315-4242-9FDD-DB2570759B18}" type="slidenum">
              <a:rPr lang="he-IL"/>
              <a:pPr/>
              <a:t>32</a:t>
            </a:fld>
            <a:endParaRPr lang="en-US"/>
          </a:p>
        </p:txBody>
      </p:sp>
      <p:grpSp>
        <p:nvGrpSpPr>
          <p:cNvPr id="35" name="Group 34"/>
          <p:cNvGrpSpPr/>
          <p:nvPr/>
        </p:nvGrpSpPr>
        <p:grpSpPr>
          <a:xfrm>
            <a:off x="1447800" y="1752600"/>
            <a:ext cx="6477000" cy="4419600"/>
            <a:chOff x="1524000" y="2133600"/>
            <a:chExt cx="6172200" cy="3810000"/>
          </a:xfrm>
        </p:grpSpPr>
        <p:sp>
          <p:nvSpPr>
            <p:cNvPr id="14340" name="Oval 4"/>
            <p:cNvSpPr>
              <a:spLocks noChangeArrowheads="1"/>
            </p:cNvSpPr>
            <p:nvPr/>
          </p:nvSpPr>
          <p:spPr bwMode="auto">
            <a:xfrm>
              <a:off x="1752600" y="2971800"/>
              <a:ext cx="304800" cy="304800"/>
            </a:xfrm>
            <a:prstGeom prst="ellipse">
              <a:avLst/>
            </a:prstGeom>
            <a:noFill/>
            <a:ln w="9525">
              <a:solidFill>
                <a:schemeClr val="tx1"/>
              </a:solidFill>
              <a:round/>
              <a:headEnd/>
              <a:tailEnd/>
            </a:ln>
            <a:effectLst/>
          </p:spPr>
          <p:txBody>
            <a:bodyPr wrap="none" anchor="ctr"/>
            <a:lstStyle/>
            <a:p>
              <a:endParaRPr lang="en-GB"/>
            </a:p>
          </p:txBody>
        </p:sp>
        <p:sp>
          <p:nvSpPr>
            <p:cNvPr id="14341" name="Line 5"/>
            <p:cNvSpPr>
              <a:spLocks noChangeShapeType="1"/>
            </p:cNvSpPr>
            <p:nvPr/>
          </p:nvSpPr>
          <p:spPr bwMode="auto">
            <a:xfrm>
              <a:off x="1905000" y="3276600"/>
              <a:ext cx="0" cy="533400"/>
            </a:xfrm>
            <a:prstGeom prst="line">
              <a:avLst/>
            </a:prstGeom>
            <a:noFill/>
            <a:ln w="9525">
              <a:solidFill>
                <a:schemeClr val="tx1"/>
              </a:solidFill>
              <a:round/>
              <a:headEnd/>
              <a:tailEnd/>
            </a:ln>
            <a:effectLst/>
          </p:spPr>
          <p:txBody>
            <a:bodyPr wrap="none" anchor="ctr"/>
            <a:lstStyle/>
            <a:p>
              <a:endParaRPr lang="en-GB"/>
            </a:p>
          </p:txBody>
        </p:sp>
        <p:sp>
          <p:nvSpPr>
            <p:cNvPr id="14342" name="Line 6"/>
            <p:cNvSpPr>
              <a:spLocks noChangeShapeType="1"/>
            </p:cNvSpPr>
            <p:nvPr/>
          </p:nvSpPr>
          <p:spPr bwMode="auto">
            <a:xfrm>
              <a:off x="1905000" y="3429000"/>
              <a:ext cx="304800" cy="152400"/>
            </a:xfrm>
            <a:prstGeom prst="line">
              <a:avLst/>
            </a:prstGeom>
            <a:noFill/>
            <a:ln w="9525">
              <a:solidFill>
                <a:schemeClr val="tx1"/>
              </a:solidFill>
              <a:round/>
              <a:headEnd/>
              <a:tailEnd/>
            </a:ln>
            <a:effectLst/>
          </p:spPr>
          <p:txBody>
            <a:bodyPr wrap="none" anchor="ctr"/>
            <a:lstStyle/>
            <a:p>
              <a:endParaRPr lang="en-GB"/>
            </a:p>
          </p:txBody>
        </p:sp>
        <p:sp>
          <p:nvSpPr>
            <p:cNvPr id="14343" name="Line 7"/>
            <p:cNvSpPr>
              <a:spLocks noChangeShapeType="1"/>
            </p:cNvSpPr>
            <p:nvPr/>
          </p:nvSpPr>
          <p:spPr bwMode="auto">
            <a:xfrm flipH="1">
              <a:off x="1676400" y="3429000"/>
              <a:ext cx="228600" cy="152400"/>
            </a:xfrm>
            <a:prstGeom prst="line">
              <a:avLst/>
            </a:prstGeom>
            <a:noFill/>
            <a:ln w="9525">
              <a:solidFill>
                <a:schemeClr val="tx1"/>
              </a:solidFill>
              <a:round/>
              <a:headEnd/>
              <a:tailEnd/>
            </a:ln>
            <a:effectLst/>
          </p:spPr>
          <p:txBody>
            <a:bodyPr wrap="none" anchor="ctr"/>
            <a:lstStyle/>
            <a:p>
              <a:endParaRPr lang="en-GB"/>
            </a:p>
          </p:txBody>
        </p:sp>
        <p:sp>
          <p:nvSpPr>
            <p:cNvPr id="14344" name="Line 8"/>
            <p:cNvSpPr>
              <a:spLocks noChangeShapeType="1"/>
            </p:cNvSpPr>
            <p:nvPr/>
          </p:nvSpPr>
          <p:spPr bwMode="auto">
            <a:xfrm>
              <a:off x="1905000" y="3810000"/>
              <a:ext cx="152400" cy="152400"/>
            </a:xfrm>
            <a:prstGeom prst="line">
              <a:avLst/>
            </a:prstGeom>
            <a:noFill/>
            <a:ln w="9525">
              <a:solidFill>
                <a:schemeClr val="tx1"/>
              </a:solidFill>
              <a:round/>
              <a:headEnd/>
              <a:tailEnd/>
            </a:ln>
            <a:effectLst/>
          </p:spPr>
          <p:txBody>
            <a:bodyPr wrap="none" anchor="ctr"/>
            <a:lstStyle/>
            <a:p>
              <a:endParaRPr lang="en-GB"/>
            </a:p>
          </p:txBody>
        </p:sp>
        <p:sp>
          <p:nvSpPr>
            <p:cNvPr id="14345" name="Line 9"/>
            <p:cNvSpPr>
              <a:spLocks noChangeShapeType="1"/>
            </p:cNvSpPr>
            <p:nvPr/>
          </p:nvSpPr>
          <p:spPr bwMode="auto">
            <a:xfrm flipH="1">
              <a:off x="1752600" y="3810000"/>
              <a:ext cx="152400" cy="152400"/>
            </a:xfrm>
            <a:prstGeom prst="line">
              <a:avLst/>
            </a:prstGeom>
            <a:noFill/>
            <a:ln w="9525">
              <a:solidFill>
                <a:schemeClr val="tx1"/>
              </a:solidFill>
              <a:round/>
              <a:headEnd/>
              <a:tailEnd/>
            </a:ln>
            <a:effectLst/>
          </p:spPr>
          <p:txBody>
            <a:bodyPr wrap="none" anchor="ctr"/>
            <a:lstStyle/>
            <a:p>
              <a:endParaRPr lang="en-GB"/>
            </a:p>
          </p:txBody>
        </p:sp>
        <p:sp>
          <p:nvSpPr>
            <p:cNvPr id="14346" name="Text Box 10"/>
            <p:cNvSpPr txBox="1">
              <a:spLocks noChangeArrowheads="1"/>
            </p:cNvSpPr>
            <p:nvPr/>
          </p:nvSpPr>
          <p:spPr bwMode="auto">
            <a:xfrm>
              <a:off x="1524000" y="3962400"/>
              <a:ext cx="990600" cy="366713"/>
            </a:xfrm>
            <a:prstGeom prst="rect">
              <a:avLst/>
            </a:prstGeom>
            <a:noFill/>
            <a:ln w="9525">
              <a:noFill/>
              <a:miter lim="800000"/>
              <a:headEnd/>
              <a:tailEnd/>
            </a:ln>
            <a:effectLst/>
          </p:spPr>
          <p:txBody>
            <a:bodyPr>
              <a:spAutoFit/>
            </a:bodyPr>
            <a:lstStyle/>
            <a:p>
              <a:pPr rtl="0"/>
              <a:r>
                <a:rPr lang="en-US" b="0">
                  <a:latin typeface="Times New Roman" pitchFamily="18" charset="0"/>
                </a:rPr>
                <a:t>student</a:t>
              </a:r>
              <a:endParaRPr lang="en-US" sz="2400" b="0">
                <a:latin typeface="Times New Roman" pitchFamily="18" charset="0"/>
              </a:endParaRPr>
            </a:p>
          </p:txBody>
        </p:sp>
        <p:grpSp>
          <p:nvGrpSpPr>
            <p:cNvPr id="14347" name="Group 11"/>
            <p:cNvGrpSpPr>
              <a:grpSpLocks/>
            </p:cNvGrpSpPr>
            <p:nvPr/>
          </p:nvGrpSpPr>
          <p:grpSpPr bwMode="auto">
            <a:xfrm>
              <a:off x="3657600" y="2590800"/>
              <a:ext cx="1447800" cy="685800"/>
              <a:chOff x="4176" y="720"/>
              <a:chExt cx="576" cy="432"/>
            </a:xfrm>
          </p:grpSpPr>
          <p:sp>
            <p:nvSpPr>
              <p:cNvPr id="14348" name="Oval 12"/>
              <p:cNvSpPr>
                <a:spLocks noChangeArrowheads="1"/>
              </p:cNvSpPr>
              <p:nvPr/>
            </p:nvSpPr>
            <p:spPr bwMode="auto">
              <a:xfrm>
                <a:off x="4176" y="720"/>
                <a:ext cx="576" cy="432"/>
              </a:xfrm>
              <a:prstGeom prst="ellipse">
                <a:avLst/>
              </a:prstGeom>
              <a:noFill/>
              <a:ln w="9525">
                <a:solidFill>
                  <a:schemeClr val="tx1"/>
                </a:solidFill>
                <a:round/>
                <a:headEnd/>
                <a:tailEnd/>
              </a:ln>
              <a:effectLst/>
            </p:spPr>
            <p:txBody>
              <a:bodyPr wrap="none" anchor="ctr"/>
              <a:lstStyle/>
              <a:p>
                <a:endParaRPr lang="en-GB"/>
              </a:p>
            </p:txBody>
          </p:sp>
          <p:sp>
            <p:nvSpPr>
              <p:cNvPr id="14349" name="Text Box 13"/>
              <p:cNvSpPr txBox="1">
                <a:spLocks noChangeArrowheads="1"/>
              </p:cNvSpPr>
              <p:nvPr/>
            </p:nvSpPr>
            <p:spPr bwMode="auto">
              <a:xfrm>
                <a:off x="4224" y="816"/>
                <a:ext cx="528" cy="291"/>
              </a:xfrm>
              <a:prstGeom prst="rect">
                <a:avLst/>
              </a:prstGeom>
              <a:noFill/>
              <a:ln w="9525">
                <a:noFill/>
                <a:miter lim="800000"/>
                <a:headEnd/>
                <a:tailEnd/>
              </a:ln>
              <a:effectLst/>
            </p:spPr>
            <p:txBody>
              <a:bodyPr>
                <a:spAutoFit/>
              </a:bodyPr>
              <a:lstStyle/>
              <a:p>
                <a:pPr algn="ctr" rtl="0"/>
                <a:r>
                  <a:rPr lang="en-US" b="0" dirty="0" smtClean="0">
                    <a:latin typeface="Times New Roman" pitchFamily="18" charset="0"/>
                  </a:rPr>
                  <a:t>Register </a:t>
                </a:r>
                <a:endParaRPr lang="en-US" sz="2400" b="0" dirty="0">
                  <a:latin typeface="Times New Roman" pitchFamily="18" charset="0"/>
                </a:endParaRPr>
              </a:p>
            </p:txBody>
          </p:sp>
        </p:grpSp>
        <p:sp>
          <p:nvSpPr>
            <p:cNvPr id="14351" name="Oval 15"/>
            <p:cNvSpPr>
              <a:spLocks noChangeArrowheads="1"/>
            </p:cNvSpPr>
            <p:nvPr/>
          </p:nvSpPr>
          <p:spPr bwMode="auto">
            <a:xfrm>
              <a:off x="3657600" y="3505200"/>
              <a:ext cx="1295400" cy="685800"/>
            </a:xfrm>
            <a:prstGeom prst="ellipse">
              <a:avLst/>
            </a:prstGeom>
            <a:noFill/>
            <a:ln w="9525">
              <a:solidFill>
                <a:schemeClr val="tx1"/>
              </a:solidFill>
              <a:round/>
              <a:headEnd/>
              <a:tailEnd/>
            </a:ln>
            <a:effectLst/>
          </p:spPr>
          <p:txBody>
            <a:bodyPr wrap="none" anchor="ctr"/>
            <a:lstStyle/>
            <a:p>
              <a:endParaRPr lang="en-GB"/>
            </a:p>
          </p:txBody>
        </p:sp>
        <p:sp>
          <p:nvSpPr>
            <p:cNvPr id="14352" name="Text Box 16"/>
            <p:cNvSpPr txBox="1">
              <a:spLocks noChangeArrowheads="1"/>
            </p:cNvSpPr>
            <p:nvPr/>
          </p:nvSpPr>
          <p:spPr bwMode="auto">
            <a:xfrm>
              <a:off x="3733800" y="3505200"/>
              <a:ext cx="1187450" cy="641350"/>
            </a:xfrm>
            <a:prstGeom prst="rect">
              <a:avLst/>
            </a:prstGeom>
            <a:noFill/>
            <a:ln w="9525">
              <a:noFill/>
              <a:miter lim="800000"/>
              <a:headEnd/>
              <a:tailEnd/>
            </a:ln>
            <a:effectLst/>
          </p:spPr>
          <p:txBody>
            <a:bodyPr>
              <a:spAutoFit/>
            </a:bodyPr>
            <a:lstStyle/>
            <a:p>
              <a:pPr algn="ctr" rtl="0"/>
              <a:r>
                <a:rPr lang="en-US" b="0" dirty="0" smtClean="0">
                  <a:latin typeface="Times New Roman" pitchFamily="18" charset="0"/>
                </a:rPr>
                <a:t>update</a:t>
              </a:r>
              <a:endParaRPr lang="en-US" b="0" dirty="0">
                <a:latin typeface="Times New Roman" pitchFamily="18" charset="0"/>
              </a:endParaRPr>
            </a:p>
            <a:p>
              <a:pPr algn="ctr" rtl="0"/>
              <a:r>
                <a:rPr lang="en-US" b="0" dirty="0">
                  <a:latin typeface="Times New Roman" pitchFamily="18" charset="0"/>
                </a:rPr>
                <a:t>grades</a:t>
              </a:r>
            </a:p>
          </p:txBody>
        </p:sp>
        <p:sp>
          <p:nvSpPr>
            <p:cNvPr id="14354" name="Oval 18"/>
            <p:cNvSpPr>
              <a:spLocks noChangeArrowheads="1"/>
            </p:cNvSpPr>
            <p:nvPr/>
          </p:nvSpPr>
          <p:spPr bwMode="auto">
            <a:xfrm>
              <a:off x="3733800" y="4724400"/>
              <a:ext cx="1295400" cy="685800"/>
            </a:xfrm>
            <a:prstGeom prst="ellipse">
              <a:avLst/>
            </a:prstGeom>
            <a:noFill/>
            <a:ln w="9525">
              <a:solidFill>
                <a:schemeClr val="tx1"/>
              </a:solidFill>
              <a:round/>
              <a:headEnd/>
              <a:tailEnd/>
            </a:ln>
            <a:effectLst/>
          </p:spPr>
          <p:txBody>
            <a:bodyPr wrap="none" anchor="ctr"/>
            <a:lstStyle/>
            <a:p>
              <a:endParaRPr lang="en-GB"/>
            </a:p>
          </p:txBody>
        </p:sp>
        <p:sp>
          <p:nvSpPr>
            <p:cNvPr id="14355" name="Text Box 19"/>
            <p:cNvSpPr txBox="1">
              <a:spLocks noChangeArrowheads="1"/>
            </p:cNvSpPr>
            <p:nvPr/>
          </p:nvSpPr>
          <p:spPr bwMode="auto">
            <a:xfrm>
              <a:off x="3765550" y="4724400"/>
              <a:ext cx="1187450" cy="646113"/>
            </a:xfrm>
            <a:prstGeom prst="rect">
              <a:avLst/>
            </a:prstGeom>
            <a:noFill/>
            <a:ln w="9525">
              <a:noFill/>
              <a:miter lim="800000"/>
              <a:headEnd/>
              <a:tailEnd/>
            </a:ln>
            <a:effectLst/>
          </p:spPr>
          <p:txBody>
            <a:bodyPr>
              <a:spAutoFit/>
            </a:bodyPr>
            <a:lstStyle/>
            <a:p>
              <a:pPr algn="ctr" rtl="0"/>
              <a:r>
                <a:rPr lang="en-US" b="0" dirty="0" smtClean="0">
                  <a:latin typeface="Times New Roman" pitchFamily="18" charset="0"/>
                </a:rPr>
                <a:t>Retrieve results</a:t>
              </a:r>
              <a:endParaRPr lang="en-US" sz="1600" b="0" dirty="0">
                <a:latin typeface="Times New Roman" pitchFamily="18" charset="0"/>
              </a:endParaRPr>
            </a:p>
          </p:txBody>
        </p:sp>
        <p:sp>
          <p:nvSpPr>
            <p:cNvPr id="14357" name="Oval 21"/>
            <p:cNvSpPr>
              <a:spLocks noChangeArrowheads="1"/>
            </p:cNvSpPr>
            <p:nvPr/>
          </p:nvSpPr>
          <p:spPr bwMode="auto">
            <a:xfrm>
              <a:off x="7010400" y="2971800"/>
              <a:ext cx="304800" cy="304800"/>
            </a:xfrm>
            <a:prstGeom prst="ellipse">
              <a:avLst/>
            </a:prstGeom>
            <a:noFill/>
            <a:ln w="9525">
              <a:solidFill>
                <a:schemeClr val="tx1"/>
              </a:solidFill>
              <a:round/>
              <a:headEnd/>
              <a:tailEnd/>
            </a:ln>
            <a:effectLst/>
          </p:spPr>
          <p:txBody>
            <a:bodyPr wrap="none" anchor="ctr"/>
            <a:lstStyle/>
            <a:p>
              <a:endParaRPr lang="en-GB"/>
            </a:p>
          </p:txBody>
        </p:sp>
        <p:sp>
          <p:nvSpPr>
            <p:cNvPr id="14358" name="Line 22"/>
            <p:cNvSpPr>
              <a:spLocks noChangeShapeType="1"/>
            </p:cNvSpPr>
            <p:nvPr/>
          </p:nvSpPr>
          <p:spPr bwMode="auto">
            <a:xfrm>
              <a:off x="7162800" y="3276600"/>
              <a:ext cx="0" cy="533400"/>
            </a:xfrm>
            <a:prstGeom prst="line">
              <a:avLst/>
            </a:prstGeom>
            <a:noFill/>
            <a:ln w="9525">
              <a:solidFill>
                <a:schemeClr val="tx1"/>
              </a:solidFill>
              <a:round/>
              <a:headEnd/>
              <a:tailEnd/>
            </a:ln>
            <a:effectLst/>
          </p:spPr>
          <p:txBody>
            <a:bodyPr wrap="none" anchor="ctr"/>
            <a:lstStyle/>
            <a:p>
              <a:endParaRPr lang="en-GB"/>
            </a:p>
          </p:txBody>
        </p:sp>
        <p:sp>
          <p:nvSpPr>
            <p:cNvPr id="14359" name="Line 23"/>
            <p:cNvSpPr>
              <a:spLocks noChangeShapeType="1"/>
            </p:cNvSpPr>
            <p:nvPr/>
          </p:nvSpPr>
          <p:spPr bwMode="auto">
            <a:xfrm>
              <a:off x="7162800" y="3429000"/>
              <a:ext cx="304800" cy="152400"/>
            </a:xfrm>
            <a:prstGeom prst="line">
              <a:avLst/>
            </a:prstGeom>
            <a:noFill/>
            <a:ln w="9525">
              <a:solidFill>
                <a:schemeClr val="tx1"/>
              </a:solidFill>
              <a:round/>
              <a:headEnd/>
              <a:tailEnd/>
            </a:ln>
            <a:effectLst/>
          </p:spPr>
          <p:txBody>
            <a:bodyPr wrap="none" anchor="ctr"/>
            <a:lstStyle/>
            <a:p>
              <a:endParaRPr lang="en-GB"/>
            </a:p>
          </p:txBody>
        </p:sp>
        <p:sp>
          <p:nvSpPr>
            <p:cNvPr id="14360" name="Line 24"/>
            <p:cNvSpPr>
              <a:spLocks noChangeShapeType="1"/>
            </p:cNvSpPr>
            <p:nvPr/>
          </p:nvSpPr>
          <p:spPr bwMode="auto">
            <a:xfrm flipH="1">
              <a:off x="6934200" y="3429000"/>
              <a:ext cx="228600" cy="152400"/>
            </a:xfrm>
            <a:prstGeom prst="line">
              <a:avLst/>
            </a:prstGeom>
            <a:noFill/>
            <a:ln w="9525">
              <a:solidFill>
                <a:schemeClr val="tx1"/>
              </a:solidFill>
              <a:round/>
              <a:headEnd/>
              <a:tailEnd/>
            </a:ln>
            <a:effectLst/>
          </p:spPr>
          <p:txBody>
            <a:bodyPr wrap="none" anchor="ctr"/>
            <a:lstStyle/>
            <a:p>
              <a:endParaRPr lang="en-GB"/>
            </a:p>
          </p:txBody>
        </p:sp>
        <p:sp>
          <p:nvSpPr>
            <p:cNvPr id="14361" name="Line 25"/>
            <p:cNvSpPr>
              <a:spLocks noChangeShapeType="1"/>
            </p:cNvSpPr>
            <p:nvPr/>
          </p:nvSpPr>
          <p:spPr bwMode="auto">
            <a:xfrm>
              <a:off x="7162800" y="3810000"/>
              <a:ext cx="152400" cy="152400"/>
            </a:xfrm>
            <a:prstGeom prst="line">
              <a:avLst/>
            </a:prstGeom>
            <a:noFill/>
            <a:ln w="9525">
              <a:solidFill>
                <a:schemeClr val="tx1"/>
              </a:solidFill>
              <a:round/>
              <a:headEnd/>
              <a:tailEnd/>
            </a:ln>
            <a:effectLst/>
          </p:spPr>
          <p:txBody>
            <a:bodyPr wrap="none" anchor="ctr"/>
            <a:lstStyle/>
            <a:p>
              <a:endParaRPr lang="en-GB"/>
            </a:p>
          </p:txBody>
        </p:sp>
        <p:sp>
          <p:nvSpPr>
            <p:cNvPr id="14362" name="Line 26"/>
            <p:cNvSpPr>
              <a:spLocks noChangeShapeType="1"/>
            </p:cNvSpPr>
            <p:nvPr/>
          </p:nvSpPr>
          <p:spPr bwMode="auto">
            <a:xfrm flipH="1">
              <a:off x="7010400" y="3810000"/>
              <a:ext cx="152400" cy="152400"/>
            </a:xfrm>
            <a:prstGeom prst="line">
              <a:avLst/>
            </a:prstGeom>
            <a:noFill/>
            <a:ln w="9525">
              <a:solidFill>
                <a:schemeClr val="tx1"/>
              </a:solidFill>
              <a:round/>
              <a:headEnd/>
              <a:tailEnd/>
            </a:ln>
            <a:effectLst/>
          </p:spPr>
          <p:txBody>
            <a:bodyPr wrap="none" anchor="ctr"/>
            <a:lstStyle/>
            <a:p>
              <a:endParaRPr lang="en-GB"/>
            </a:p>
          </p:txBody>
        </p:sp>
        <p:sp>
          <p:nvSpPr>
            <p:cNvPr id="14363" name="Text Box 27"/>
            <p:cNvSpPr txBox="1">
              <a:spLocks noChangeArrowheads="1"/>
            </p:cNvSpPr>
            <p:nvPr/>
          </p:nvSpPr>
          <p:spPr bwMode="auto">
            <a:xfrm>
              <a:off x="6781800" y="3962400"/>
              <a:ext cx="914400" cy="366713"/>
            </a:xfrm>
            <a:prstGeom prst="rect">
              <a:avLst/>
            </a:prstGeom>
            <a:noFill/>
            <a:ln w="9525">
              <a:noFill/>
              <a:miter lim="800000"/>
              <a:headEnd/>
              <a:tailEnd/>
            </a:ln>
            <a:effectLst/>
          </p:spPr>
          <p:txBody>
            <a:bodyPr>
              <a:spAutoFit/>
            </a:bodyPr>
            <a:lstStyle/>
            <a:p>
              <a:pPr rtl="0"/>
              <a:r>
                <a:rPr lang="en-US" b="0">
                  <a:latin typeface="Times New Roman" pitchFamily="18" charset="0"/>
                </a:rPr>
                <a:t>faculty</a:t>
              </a:r>
              <a:endParaRPr lang="en-US" sz="1600" b="0">
                <a:latin typeface="Times New Roman" pitchFamily="18" charset="0"/>
              </a:endParaRPr>
            </a:p>
          </p:txBody>
        </p:sp>
        <p:sp>
          <p:nvSpPr>
            <p:cNvPr id="14364" name="Line 28"/>
            <p:cNvSpPr>
              <a:spLocks noChangeShapeType="1"/>
            </p:cNvSpPr>
            <p:nvPr/>
          </p:nvSpPr>
          <p:spPr bwMode="auto">
            <a:xfrm flipV="1">
              <a:off x="2286000" y="2971800"/>
              <a:ext cx="1371600" cy="76200"/>
            </a:xfrm>
            <a:prstGeom prst="line">
              <a:avLst/>
            </a:prstGeom>
            <a:noFill/>
            <a:ln w="9525">
              <a:solidFill>
                <a:schemeClr val="tx1"/>
              </a:solidFill>
              <a:round/>
              <a:headEnd/>
              <a:tailEnd/>
            </a:ln>
            <a:effectLst/>
          </p:spPr>
          <p:txBody>
            <a:bodyPr wrap="none" anchor="ctr"/>
            <a:lstStyle/>
            <a:p>
              <a:endParaRPr lang="en-GB"/>
            </a:p>
          </p:txBody>
        </p:sp>
        <p:sp>
          <p:nvSpPr>
            <p:cNvPr id="14365" name="Line 29"/>
            <p:cNvSpPr>
              <a:spLocks noChangeShapeType="1"/>
            </p:cNvSpPr>
            <p:nvPr/>
          </p:nvSpPr>
          <p:spPr bwMode="auto">
            <a:xfrm>
              <a:off x="2286000" y="3962400"/>
              <a:ext cx="1371600" cy="990600"/>
            </a:xfrm>
            <a:prstGeom prst="line">
              <a:avLst/>
            </a:prstGeom>
            <a:noFill/>
            <a:ln w="9525">
              <a:solidFill>
                <a:schemeClr val="tx1"/>
              </a:solidFill>
              <a:round/>
              <a:headEnd/>
              <a:tailEnd/>
            </a:ln>
            <a:effectLst/>
          </p:spPr>
          <p:txBody>
            <a:bodyPr wrap="none" anchor="ctr"/>
            <a:lstStyle/>
            <a:p>
              <a:endParaRPr lang="en-GB"/>
            </a:p>
          </p:txBody>
        </p:sp>
        <p:sp>
          <p:nvSpPr>
            <p:cNvPr id="14366" name="Line 30"/>
            <p:cNvSpPr>
              <a:spLocks noChangeShapeType="1"/>
            </p:cNvSpPr>
            <p:nvPr/>
          </p:nvSpPr>
          <p:spPr bwMode="auto">
            <a:xfrm flipH="1">
              <a:off x="4953000" y="3733800"/>
              <a:ext cx="1828800" cy="0"/>
            </a:xfrm>
            <a:prstGeom prst="line">
              <a:avLst/>
            </a:prstGeom>
            <a:noFill/>
            <a:ln w="9525">
              <a:solidFill>
                <a:schemeClr val="tx1"/>
              </a:solidFill>
              <a:round/>
              <a:headEnd/>
              <a:tailEnd/>
            </a:ln>
            <a:effectLst/>
          </p:spPr>
          <p:txBody>
            <a:bodyPr wrap="none" anchor="ctr"/>
            <a:lstStyle/>
            <a:p>
              <a:endParaRPr lang="en-GB"/>
            </a:p>
          </p:txBody>
        </p:sp>
        <p:sp>
          <p:nvSpPr>
            <p:cNvPr id="14367" name="Line 31"/>
            <p:cNvSpPr>
              <a:spLocks noChangeShapeType="1"/>
            </p:cNvSpPr>
            <p:nvPr/>
          </p:nvSpPr>
          <p:spPr bwMode="auto">
            <a:xfrm flipH="1">
              <a:off x="5029200" y="3962400"/>
              <a:ext cx="1752600" cy="914400"/>
            </a:xfrm>
            <a:prstGeom prst="line">
              <a:avLst/>
            </a:prstGeom>
            <a:noFill/>
            <a:ln w="9525">
              <a:solidFill>
                <a:schemeClr val="tx1"/>
              </a:solidFill>
              <a:round/>
              <a:headEnd/>
              <a:tailEnd/>
            </a:ln>
            <a:effectLst/>
          </p:spPr>
          <p:txBody>
            <a:bodyPr wrap="none" anchor="ctr"/>
            <a:lstStyle/>
            <a:p>
              <a:endParaRPr lang="en-GB"/>
            </a:p>
          </p:txBody>
        </p:sp>
        <p:sp>
          <p:nvSpPr>
            <p:cNvPr id="14368" name="Rectangle 32"/>
            <p:cNvSpPr>
              <a:spLocks noChangeArrowheads="1"/>
            </p:cNvSpPr>
            <p:nvPr/>
          </p:nvSpPr>
          <p:spPr bwMode="auto">
            <a:xfrm>
              <a:off x="2590800" y="2133600"/>
              <a:ext cx="3810000" cy="3810000"/>
            </a:xfrm>
            <a:prstGeom prst="rect">
              <a:avLst/>
            </a:prstGeom>
            <a:noFill/>
            <a:ln w="9525">
              <a:solidFill>
                <a:schemeClr val="tx1"/>
              </a:solidFill>
              <a:miter lim="800000"/>
              <a:headEnd/>
              <a:tailEnd/>
            </a:ln>
            <a:effectLst/>
          </p:spPr>
          <p:txBody>
            <a:bodyPr wrap="none" anchor="ctr"/>
            <a:lstStyle/>
            <a:p>
              <a:endParaRPr lang="en-GB"/>
            </a:p>
          </p:txBody>
        </p:sp>
        <p:sp>
          <p:nvSpPr>
            <p:cNvPr id="33" name="TextBox 32"/>
            <p:cNvSpPr txBox="1"/>
            <p:nvPr/>
          </p:nvSpPr>
          <p:spPr>
            <a:xfrm>
              <a:off x="2667000" y="2133600"/>
              <a:ext cx="3657600" cy="369332"/>
            </a:xfrm>
            <a:prstGeom prst="rect">
              <a:avLst/>
            </a:prstGeom>
            <a:noFill/>
          </p:spPr>
          <p:txBody>
            <a:bodyPr wrap="square" rtlCol="0">
              <a:spAutoFit/>
            </a:bodyPr>
            <a:lstStyle/>
            <a:p>
              <a:r>
                <a:rPr lang="en-US" dirty="0" smtClean="0"/>
                <a:t>Students registration system</a:t>
              </a:r>
              <a:endParaRPr lang="en-GB" dirty="0"/>
            </a:p>
          </p:txBody>
        </p:sp>
      </p:gr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09600" y="457200"/>
            <a:ext cx="8099425" cy="914400"/>
          </a:xfrm>
        </p:spPr>
        <p:txBody>
          <a:bodyPr>
            <a:normAutofit fontScale="90000"/>
          </a:bodyPr>
          <a:lstStyle/>
          <a:p>
            <a:r>
              <a:rPr lang="en-US" sz="4000" dirty="0" smtClean="0"/>
              <a:t>Example 2: Communication system</a:t>
            </a:r>
            <a:endParaRPr lang="en-US" sz="4000" dirty="0"/>
          </a:p>
        </p:txBody>
      </p:sp>
      <p:sp>
        <p:nvSpPr>
          <p:cNvPr id="45" name="Slide Number Placeholder 4"/>
          <p:cNvSpPr>
            <a:spLocks noGrp="1"/>
          </p:cNvSpPr>
          <p:nvPr>
            <p:ph type="sldNum" sz="quarter" idx="12"/>
          </p:nvPr>
        </p:nvSpPr>
        <p:spPr/>
        <p:txBody>
          <a:bodyPr/>
          <a:lstStyle/>
          <a:p>
            <a:fld id="{D1CE882F-D30F-44F5-B7DC-2EBC7D5F9931}" type="slidenum">
              <a:rPr lang="he-IL"/>
              <a:pPr/>
              <a:t>33</a:t>
            </a:fld>
            <a:endParaRPr lang="en-US"/>
          </a:p>
        </p:txBody>
      </p:sp>
      <p:grpSp>
        <p:nvGrpSpPr>
          <p:cNvPr id="21562" name="Group 58"/>
          <p:cNvGrpSpPr>
            <a:grpSpLocks/>
          </p:cNvGrpSpPr>
          <p:nvPr/>
        </p:nvGrpSpPr>
        <p:grpSpPr bwMode="auto">
          <a:xfrm>
            <a:off x="914400" y="1600200"/>
            <a:ext cx="7593013" cy="4341125"/>
            <a:chOff x="576" y="1200"/>
            <a:chExt cx="4783" cy="2496"/>
          </a:xfrm>
        </p:grpSpPr>
        <p:grpSp>
          <p:nvGrpSpPr>
            <p:cNvPr id="21538" name="Group 34"/>
            <p:cNvGrpSpPr>
              <a:grpSpLocks/>
            </p:cNvGrpSpPr>
            <p:nvPr/>
          </p:nvGrpSpPr>
          <p:grpSpPr bwMode="auto">
            <a:xfrm>
              <a:off x="2064" y="1344"/>
              <a:ext cx="1008" cy="548"/>
              <a:chOff x="2064" y="1344"/>
              <a:chExt cx="1008" cy="548"/>
            </a:xfrm>
          </p:grpSpPr>
          <p:sp>
            <p:nvSpPr>
              <p:cNvPr id="21514" name="Oval 10"/>
              <p:cNvSpPr>
                <a:spLocks noChangeArrowheads="1"/>
              </p:cNvSpPr>
              <p:nvPr/>
            </p:nvSpPr>
            <p:spPr bwMode="auto">
              <a:xfrm>
                <a:off x="2064" y="1344"/>
                <a:ext cx="1008" cy="548"/>
              </a:xfrm>
              <a:prstGeom prst="ellipse">
                <a:avLst/>
              </a:prstGeom>
              <a:noFill/>
              <a:ln w="9525">
                <a:solidFill>
                  <a:schemeClr val="tx1"/>
                </a:solidFill>
                <a:round/>
                <a:headEnd/>
                <a:tailEnd/>
              </a:ln>
              <a:effectLst/>
            </p:spPr>
            <p:txBody>
              <a:bodyPr wrap="none" anchor="ctr"/>
              <a:lstStyle/>
              <a:p>
                <a:endParaRPr lang="en-GB"/>
              </a:p>
            </p:txBody>
          </p:sp>
          <p:sp>
            <p:nvSpPr>
              <p:cNvPr id="21515" name="Text Box 11"/>
              <p:cNvSpPr txBox="1">
                <a:spLocks noChangeArrowheads="1"/>
              </p:cNvSpPr>
              <p:nvPr/>
            </p:nvSpPr>
            <p:spPr bwMode="auto">
              <a:xfrm>
                <a:off x="2100" y="1392"/>
                <a:ext cx="924" cy="442"/>
              </a:xfrm>
              <a:prstGeom prst="rect">
                <a:avLst/>
              </a:prstGeom>
              <a:noFill/>
              <a:ln w="9525">
                <a:noFill/>
                <a:miter lim="800000"/>
                <a:headEnd/>
                <a:tailEnd/>
              </a:ln>
              <a:effectLst/>
            </p:spPr>
            <p:txBody>
              <a:bodyPr>
                <a:spAutoFit/>
              </a:bodyPr>
              <a:lstStyle/>
              <a:p>
                <a:pPr algn="ctr" rtl="0"/>
                <a:r>
                  <a:rPr lang="en-US" sz="2000" b="0">
                    <a:latin typeface="Times New Roman" pitchFamily="18" charset="0"/>
                  </a:rPr>
                  <a:t>place</a:t>
                </a:r>
              </a:p>
              <a:p>
                <a:pPr algn="ctr" rtl="0"/>
                <a:r>
                  <a:rPr lang="en-US" sz="2000" b="0">
                    <a:latin typeface="Times New Roman" pitchFamily="18" charset="0"/>
                  </a:rPr>
                  <a:t>phone call</a:t>
                </a:r>
                <a:endParaRPr lang="en-US" sz="2400" b="0">
                  <a:latin typeface="Times New Roman" pitchFamily="18" charset="0"/>
                </a:endParaRPr>
              </a:p>
            </p:txBody>
          </p:sp>
        </p:grpSp>
        <p:sp>
          <p:nvSpPr>
            <p:cNvPr id="21523" name="Oval 19"/>
            <p:cNvSpPr>
              <a:spLocks noChangeArrowheads="1"/>
            </p:cNvSpPr>
            <p:nvPr/>
          </p:nvSpPr>
          <p:spPr bwMode="auto">
            <a:xfrm>
              <a:off x="816" y="1440"/>
              <a:ext cx="192" cy="192"/>
            </a:xfrm>
            <a:prstGeom prst="ellipse">
              <a:avLst/>
            </a:prstGeom>
            <a:noFill/>
            <a:ln w="9525">
              <a:solidFill>
                <a:schemeClr val="tx1"/>
              </a:solidFill>
              <a:round/>
              <a:headEnd/>
              <a:tailEnd/>
            </a:ln>
            <a:effectLst/>
          </p:spPr>
          <p:txBody>
            <a:bodyPr wrap="none" anchor="ctr"/>
            <a:lstStyle/>
            <a:p>
              <a:endParaRPr lang="en-GB"/>
            </a:p>
          </p:txBody>
        </p:sp>
        <p:sp>
          <p:nvSpPr>
            <p:cNvPr id="21524" name="Line 20"/>
            <p:cNvSpPr>
              <a:spLocks noChangeShapeType="1"/>
            </p:cNvSpPr>
            <p:nvPr/>
          </p:nvSpPr>
          <p:spPr bwMode="auto">
            <a:xfrm>
              <a:off x="912" y="1632"/>
              <a:ext cx="1" cy="336"/>
            </a:xfrm>
            <a:prstGeom prst="line">
              <a:avLst/>
            </a:prstGeom>
            <a:noFill/>
            <a:ln w="9525">
              <a:solidFill>
                <a:schemeClr val="tx1"/>
              </a:solidFill>
              <a:round/>
              <a:headEnd/>
              <a:tailEnd/>
            </a:ln>
            <a:effectLst/>
          </p:spPr>
          <p:txBody>
            <a:bodyPr wrap="none" anchor="ctr"/>
            <a:lstStyle/>
            <a:p>
              <a:endParaRPr lang="en-GB"/>
            </a:p>
          </p:txBody>
        </p:sp>
        <p:sp>
          <p:nvSpPr>
            <p:cNvPr id="21525" name="Line 21"/>
            <p:cNvSpPr>
              <a:spLocks noChangeShapeType="1"/>
            </p:cNvSpPr>
            <p:nvPr/>
          </p:nvSpPr>
          <p:spPr bwMode="auto">
            <a:xfrm>
              <a:off x="912" y="1728"/>
              <a:ext cx="192" cy="96"/>
            </a:xfrm>
            <a:prstGeom prst="line">
              <a:avLst/>
            </a:prstGeom>
            <a:noFill/>
            <a:ln w="9525">
              <a:solidFill>
                <a:schemeClr val="tx1"/>
              </a:solidFill>
              <a:round/>
              <a:headEnd/>
              <a:tailEnd/>
            </a:ln>
            <a:effectLst/>
          </p:spPr>
          <p:txBody>
            <a:bodyPr wrap="none" anchor="ctr"/>
            <a:lstStyle/>
            <a:p>
              <a:endParaRPr lang="en-GB"/>
            </a:p>
          </p:txBody>
        </p:sp>
        <p:sp>
          <p:nvSpPr>
            <p:cNvPr id="21526" name="Line 22"/>
            <p:cNvSpPr>
              <a:spLocks noChangeShapeType="1"/>
            </p:cNvSpPr>
            <p:nvPr/>
          </p:nvSpPr>
          <p:spPr bwMode="auto">
            <a:xfrm flipH="1">
              <a:off x="768" y="1728"/>
              <a:ext cx="144" cy="96"/>
            </a:xfrm>
            <a:prstGeom prst="line">
              <a:avLst/>
            </a:prstGeom>
            <a:noFill/>
            <a:ln w="9525">
              <a:solidFill>
                <a:schemeClr val="tx1"/>
              </a:solidFill>
              <a:round/>
              <a:headEnd/>
              <a:tailEnd/>
            </a:ln>
            <a:effectLst/>
          </p:spPr>
          <p:txBody>
            <a:bodyPr wrap="none" anchor="ctr"/>
            <a:lstStyle/>
            <a:p>
              <a:endParaRPr lang="en-GB"/>
            </a:p>
          </p:txBody>
        </p:sp>
        <p:sp>
          <p:nvSpPr>
            <p:cNvPr id="21527" name="Line 23"/>
            <p:cNvSpPr>
              <a:spLocks noChangeShapeType="1"/>
            </p:cNvSpPr>
            <p:nvPr/>
          </p:nvSpPr>
          <p:spPr bwMode="auto">
            <a:xfrm>
              <a:off x="912" y="1968"/>
              <a:ext cx="96" cy="96"/>
            </a:xfrm>
            <a:prstGeom prst="line">
              <a:avLst/>
            </a:prstGeom>
            <a:noFill/>
            <a:ln w="9525">
              <a:solidFill>
                <a:schemeClr val="tx1"/>
              </a:solidFill>
              <a:round/>
              <a:headEnd/>
              <a:tailEnd/>
            </a:ln>
            <a:effectLst/>
          </p:spPr>
          <p:txBody>
            <a:bodyPr wrap="none" anchor="ctr"/>
            <a:lstStyle/>
            <a:p>
              <a:endParaRPr lang="en-GB"/>
            </a:p>
          </p:txBody>
        </p:sp>
        <p:sp>
          <p:nvSpPr>
            <p:cNvPr id="21528" name="Line 24"/>
            <p:cNvSpPr>
              <a:spLocks noChangeShapeType="1"/>
            </p:cNvSpPr>
            <p:nvPr/>
          </p:nvSpPr>
          <p:spPr bwMode="auto">
            <a:xfrm flipH="1">
              <a:off x="816" y="1968"/>
              <a:ext cx="96" cy="96"/>
            </a:xfrm>
            <a:prstGeom prst="line">
              <a:avLst/>
            </a:prstGeom>
            <a:noFill/>
            <a:ln w="9525">
              <a:solidFill>
                <a:schemeClr val="tx1"/>
              </a:solidFill>
              <a:round/>
              <a:headEnd/>
              <a:tailEnd/>
            </a:ln>
            <a:effectLst/>
          </p:spPr>
          <p:txBody>
            <a:bodyPr wrap="none" anchor="ctr"/>
            <a:lstStyle/>
            <a:p>
              <a:endParaRPr lang="en-GB"/>
            </a:p>
          </p:txBody>
        </p:sp>
        <p:sp>
          <p:nvSpPr>
            <p:cNvPr id="21529" name="Text Box 25"/>
            <p:cNvSpPr txBox="1">
              <a:spLocks noChangeArrowheads="1"/>
            </p:cNvSpPr>
            <p:nvPr/>
          </p:nvSpPr>
          <p:spPr bwMode="auto">
            <a:xfrm>
              <a:off x="576" y="1968"/>
              <a:ext cx="672" cy="442"/>
            </a:xfrm>
            <a:prstGeom prst="rect">
              <a:avLst/>
            </a:prstGeom>
            <a:noFill/>
            <a:ln w="9525">
              <a:noFill/>
              <a:miter lim="800000"/>
              <a:headEnd/>
              <a:tailEnd/>
            </a:ln>
            <a:effectLst/>
          </p:spPr>
          <p:txBody>
            <a:bodyPr>
              <a:spAutoFit/>
            </a:bodyPr>
            <a:lstStyle/>
            <a:p>
              <a:pPr algn="ctr" rtl="0"/>
              <a:r>
                <a:rPr lang="en-US" sz="2000" b="0">
                  <a:latin typeface="Times New Roman" pitchFamily="18" charset="0"/>
                </a:rPr>
                <a:t>cellular</a:t>
              </a:r>
            </a:p>
            <a:p>
              <a:pPr algn="ctr" rtl="0"/>
              <a:r>
                <a:rPr lang="en-US" sz="2000" b="0">
                  <a:latin typeface="Times New Roman" pitchFamily="18" charset="0"/>
                </a:rPr>
                <a:t>network</a:t>
              </a:r>
            </a:p>
          </p:txBody>
        </p:sp>
        <p:grpSp>
          <p:nvGrpSpPr>
            <p:cNvPr id="21530" name="Group 26"/>
            <p:cNvGrpSpPr>
              <a:grpSpLocks/>
            </p:cNvGrpSpPr>
            <p:nvPr/>
          </p:nvGrpSpPr>
          <p:grpSpPr bwMode="auto">
            <a:xfrm>
              <a:off x="672" y="2640"/>
              <a:ext cx="490" cy="874"/>
              <a:chOff x="4032" y="336"/>
              <a:chExt cx="490" cy="874"/>
            </a:xfrm>
          </p:grpSpPr>
          <p:sp>
            <p:nvSpPr>
              <p:cNvPr id="21531" name="Oval 27"/>
              <p:cNvSpPr>
                <a:spLocks noChangeArrowheads="1"/>
              </p:cNvSpPr>
              <p:nvPr/>
            </p:nvSpPr>
            <p:spPr bwMode="auto">
              <a:xfrm>
                <a:off x="4176" y="336"/>
                <a:ext cx="192" cy="192"/>
              </a:xfrm>
              <a:prstGeom prst="ellipse">
                <a:avLst/>
              </a:prstGeom>
              <a:noFill/>
              <a:ln w="9525">
                <a:solidFill>
                  <a:schemeClr val="tx1"/>
                </a:solidFill>
                <a:round/>
                <a:headEnd/>
                <a:tailEnd/>
              </a:ln>
              <a:effectLst/>
            </p:spPr>
            <p:txBody>
              <a:bodyPr wrap="none" anchor="ctr"/>
              <a:lstStyle/>
              <a:p>
                <a:endParaRPr lang="en-GB"/>
              </a:p>
            </p:txBody>
          </p:sp>
          <p:sp>
            <p:nvSpPr>
              <p:cNvPr id="21532" name="Line 28"/>
              <p:cNvSpPr>
                <a:spLocks noChangeShapeType="1"/>
              </p:cNvSpPr>
              <p:nvPr/>
            </p:nvSpPr>
            <p:spPr bwMode="auto">
              <a:xfrm>
                <a:off x="4272" y="528"/>
                <a:ext cx="0" cy="336"/>
              </a:xfrm>
              <a:prstGeom prst="line">
                <a:avLst/>
              </a:prstGeom>
              <a:noFill/>
              <a:ln w="9525">
                <a:solidFill>
                  <a:schemeClr val="tx1"/>
                </a:solidFill>
                <a:round/>
                <a:headEnd/>
                <a:tailEnd/>
              </a:ln>
              <a:effectLst/>
            </p:spPr>
            <p:txBody>
              <a:bodyPr wrap="none" anchor="ctr"/>
              <a:lstStyle/>
              <a:p>
                <a:endParaRPr lang="en-GB"/>
              </a:p>
            </p:txBody>
          </p:sp>
          <p:sp>
            <p:nvSpPr>
              <p:cNvPr id="21533" name="Line 29"/>
              <p:cNvSpPr>
                <a:spLocks noChangeShapeType="1"/>
              </p:cNvSpPr>
              <p:nvPr/>
            </p:nvSpPr>
            <p:spPr bwMode="auto">
              <a:xfrm>
                <a:off x="4272" y="624"/>
                <a:ext cx="192" cy="96"/>
              </a:xfrm>
              <a:prstGeom prst="line">
                <a:avLst/>
              </a:prstGeom>
              <a:noFill/>
              <a:ln w="9525">
                <a:solidFill>
                  <a:schemeClr val="tx1"/>
                </a:solidFill>
                <a:round/>
                <a:headEnd/>
                <a:tailEnd/>
              </a:ln>
              <a:effectLst/>
            </p:spPr>
            <p:txBody>
              <a:bodyPr wrap="none" anchor="ctr"/>
              <a:lstStyle/>
              <a:p>
                <a:endParaRPr lang="en-GB"/>
              </a:p>
            </p:txBody>
          </p:sp>
          <p:sp>
            <p:nvSpPr>
              <p:cNvPr id="21534" name="Line 30"/>
              <p:cNvSpPr>
                <a:spLocks noChangeShapeType="1"/>
              </p:cNvSpPr>
              <p:nvPr/>
            </p:nvSpPr>
            <p:spPr bwMode="auto">
              <a:xfrm flipH="1">
                <a:off x="4128" y="624"/>
                <a:ext cx="144" cy="96"/>
              </a:xfrm>
              <a:prstGeom prst="line">
                <a:avLst/>
              </a:prstGeom>
              <a:noFill/>
              <a:ln w="9525">
                <a:solidFill>
                  <a:schemeClr val="tx1"/>
                </a:solidFill>
                <a:round/>
                <a:headEnd/>
                <a:tailEnd/>
              </a:ln>
              <a:effectLst/>
            </p:spPr>
            <p:txBody>
              <a:bodyPr wrap="none" anchor="ctr"/>
              <a:lstStyle/>
              <a:p>
                <a:endParaRPr lang="en-GB"/>
              </a:p>
            </p:txBody>
          </p:sp>
          <p:sp>
            <p:nvSpPr>
              <p:cNvPr id="21535" name="Line 31"/>
              <p:cNvSpPr>
                <a:spLocks noChangeShapeType="1"/>
              </p:cNvSpPr>
              <p:nvPr/>
            </p:nvSpPr>
            <p:spPr bwMode="auto">
              <a:xfrm>
                <a:off x="4272" y="864"/>
                <a:ext cx="96" cy="96"/>
              </a:xfrm>
              <a:prstGeom prst="line">
                <a:avLst/>
              </a:prstGeom>
              <a:noFill/>
              <a:ln w="9525">
                <a:solidFill>
                  <a:schemeClr val="tx1"/>
                </a:solidFill>
                <a:round/>
                <a:headEnd/>
                <a:tailEnd/>
              </a:ln>
              <a:effectLst/>
            </p:spPr>
            <p:txBody>
              <a:bodyPr wrap="none" anchor="ctr"/>
              <a:lstStyle/>
              <a:p>
                <a:endParaRPr lang="en-GB"/>
              </a:p>
            </p:txBody>
          </p:sp>
          <p:sp>
            <p:nvSpPr>
              <p:cNvPr id="21536" name="Line 32"/>
              <p:cNvSpPr>
                <a:spLocks noChangeShapeType="1"/>
              </p:cNvSpPr>
              <p:nvPr/>
            </p:nvSpPr>
            <p:spPr bwMode="auto">
              <a:xfrm flipH="1">
                <a:off x="4176" y="864"/>
                <a:ext cx="96" cy="96"/>
              </a:xfrm>
              <a:prstGeom prst="line">
                <a:avLst/>
              </a:prstGeom>
              <a:noFill/>
              <a:ln w="9525">
                <a:solidFill>
                  <a:schemeClr val="tx1"/>
                </a:solidFill>
                <a:round/>
                <a:headEnd/>
                <a:tailEnd/>
              </a:ln>
              <a:effectLst/>
            </p:spPr>
            <p:txBody>
              <a:bodyPr wrap="none" anchor="ctr"/>
              <a:lstStyle/>
              <a:p>
                <a:endParaRPr lang="en-GB"/>
              </a:p>
            </p:txBody>
          </p:sp>
          <p:sp>
            <p:nvSpPr>
              <p:cNvPr id="21537" name="Text Box 33"/>
              <p:cNvSpPr txBox="1">
                <a:spLocks noChangeArrowheads="1"/>
              </p:cNvSpPr>
              <p:nvPr/>
            </p:nvSpPr>
            <p:spPr bwMode="auto">
              <a:xfrm>
                <a:off x="4032" y="960"/>
                <a:ext cx="490" cy="250"/>
              </a:xfrm>
              <a:prstGeom prst="rect">
                <a:avLst/>
              </a:prstGeom>
              <a:noFill/>
              <a:ln w="9525">
                <a:noFill/>
                <a:miter lim="800000"/>
                <a:headEnd/>
                <a:tailEnd/>
              </a:ln>
              <a:effectLst/>
            </p:spPr>
            <p:txBody>
              <a:bodyPr>
                <a:spAutoFit/>
              </a:bodyPr>
              <a:lstStyle/>
              <a:p>
                <a:pPr rtl="0"/>
                <a:r>
                  <a:rPr lang="en-US" sz="2000" b="0">
                    <a:latin typeface="Times New Roman" pitchFamily="18" charset="0"/>
                  </a:rPr>
                  <a:t>user</a:t>
                </a:r>
                <a:endParaRPr lang="en-US" sz="2400" b="0">
                  <a:latin typeface="Times New Roman" pitchFamily="18" charset="0"/>
                </a:endParaRPr>
              </a:p>
            </p:txBody>
          </p:sp>
        </p:grpSp>
        <p:grpSp>
          <p:nvGrpSpPr>
            <p:cNvPr id="21539" name="Group 35"/>
            <p:cNvGrpSpPr>
              <a:grpSpLocks/>
            </p:cNvGrpSpPr>
            <p:nvPr/>
          </p:nvGrpSpPr>
          <p:grpSpPr bwMode="auto">
            <a:xfrm>
              <a:off x="2064" y="2160"/>
              <a:ext cx="1008" cy="548"/>
              <a:chOff x="2064" y="1344"/>
              <a:chExt cx="1008" cy="548"/>
            </a:xfrm>
          </p:grpSpPr>
          <p:sp>
            <p:nvSpPr>
              <p:cNvPr id="21540" name="Oval 36"/>
              <p:cNvSpPr>
                <a:spLocks noChangeArrowheads="1"/>
              </p:cNvSpPr>
              <p:nvPr/>
            </p:nvSpPr>
            <p:spPr bwMode="auto">
              <a:xfrm>
                <a:off x="2064" y="1344"/>
                <a:ext cx="1008" cy="548"/>
              </a:xfrm>
              <a:prstGeom prst="ellipse">
                <a:avLst/>
              </a:prstGeom>
              <a:noFill/>
              <a:ln w="9525">
                <a:solidFill>
                  <a:schemeClr val="tx1"/>
                </a:solidFill>
                <a:round/>
                <a:headEnd/>
                <a:tailEnd/>
              </a:ln>
              <a:effectLst/>
            </p:spPr>
            <p:txBody>
              <a:bodyPr wrap="none" anchor="ctr"/>
              <a:lstStyle/>
              <a:p>
                <a:endParaRPr lang="en-GB"/>
              </a:p>
            </p:txBody>
          </p:sp>
          <p:sp>
            <p:nvSpPr>
              <p:cNvPr id="21541" name="Text Box 37"/>
              <p:cNvSpPr txBox="1">
                <a:spLocks noChangeArrowheads="1"/>
              </p:cNvSpPr>
              <p:nvPr/>
            </p:nvSpPr>
            <p:spPr bwMode="auto">
              <a:xfrm>
                <a:off x="2100" y="1392"/>
                <a:ext cx="924" cy="442"/>
              </a:xfrm>
              <a:prstGeom prst="rect">
                <a:avLst/>
              </a:prstGeom>
              <a:noFill/>
              <a:ln w="9525">
                <a:noFill/>
                <a:miter lim="800000"/>
                <a:headEnd/>
                <a:tailEnd/>
              </a:ln>
              <a:effectLst/>
            </p:spPr>
            <p:txBody>
              <a:bodyPr>
                <a:spAutoFit/>
              </a:bodyPr>
              <a:lstStyle/>
              <a:p>
                <a:pPr algn="ctr" rtl="0"/>
                <a:r>
                  <a:rPr lang="en-US" sz="2000" b="0">
                    <a:latin typeface="Times New Roman" pitchFamily="18" charset="0"/>
                  </a:rPr>
                  <a:t>receive</a:t>
                </a:r>
              </a:p>
              <a:p>
                <a:pPr algn="ctr" rtl="0"/>
                <a:r>
                  <a:rPr lang="en-US" sz="2000" b="0">
                    <a:latin typeface="Times New Roman" pitchFamily="18" charset="0"/>
                  </a:rPr>
                  <a:t>phone call</a:t>
                </a:r>
                <a:endParaRPr lang="en-US" sz="2400" b="0">
                  <a:latin typeface="Times New Roman" pitchFamily="18" charset="0"/>
                </a:endParaRPr>
              </a:p>
            </p:txBody>
          </p:sp>
        </p:grpSp>
        <p:sp>
          <p:nvSpPr>
            <p:cNvPr id="21543" name="Oval 39"/>
            <p:cNvSpPr>
              <a:spLocks noChangeArrowheads="1"/>
            </p:cNvSpPr>
            <p:nvPr/>
          </p:nvSpPr>
          <p:spPr bwMode="auto">
            <a:xfrm>
              <a:off x="4080" y="1344"/>
              <a:ext cx="1008" cy="548"/>
            </a:xfrm>
            <a:prstGeom prst="ellipse">
              <a:avLst/>
            </a:prstGeom>
            <a:noFill/>
            <a:ln w="9525">
              <a:solidFill>
                <a:schemeClr val="tx1"/>
              </a:solidFill>
              <a:round/>
              <a:headEnd/>
              <a:tailEnd/>
            </a:ln>
            <a:effectLst/>
          </p:spPr>
          <p:txBody>
            <a:bodyPr wrap="none" anchor="ctr"/>
            <a:lstStyle/>
            <a:p>
              <a:endParaRPr lang="en-GB"/>
            </a:p>
          </p:txBody>
        </p:sp>
        <p:sp>
          <p:nvSpPr>
            <p:cNvPr id="21544" name="Text Box 40"/>
            <p:cNvSpPr txBox="1">
              <a:spLocks noChangeArrowheads="1"/>
            </p:cNvSpPr>
            <p:nvPr/>
          </p:nvSpPr>
          <p:spPr bwMode="auto">
            <a:xfrm>
              <a:off x="4116" y="1296"/>
              <a:ext cx="924" cy="634"/>
            </a:xfrm>
            <a:prstGeom prst="rect">
              <a:avLst/>
            </a:prstGeom>
            <a:noFill/>
            <a:ln w="9525">
              <a:noFill/>
              <a:miter lim="800000"/>
              <a:headEnd/>
              <a:tailEnd/>
            </a:ln>
            <a:effectLst/>
          </p:spPr>
          <p:txBody>
            <a:bodyPr>
              <a:spAutoFit/>
            </a:bodyPr>
            <a:lstStyle/>
            <a:p>
              <a:pPr algn="ctr" rtl="0"/>
              <a:r>
                <a:rPr lang="en-US" sz="2000" b="0">
                  <a:latin typeface="Times New Roman" pitchFamily="18" charset="0"/>
                </a:rPr>
                <a:t>place</a:t>
              </a:r>
            </a:p>
            <a:p>
              <a:pPr algn="ctr" rtl="0"/>
              <a:r>
                <a:rPr lang="en-US" sz="2000" b="0">
                  <a:latin typeface="Times New Roman" pitchFamily="18" charset="0"/>
                </a:rPr>
                <a:t>conference call</a:t>
              </a:r>
              <a:endParaRPr lang="en-US" sz="2400" b="0">
                <a:latin typeface="Times New Roman" pitchFamily="18" charset="0"/>
              </a:endParaRPr>
            </a:p>
          </p:txBody>
        </p:sp>
        <p:sp>
          <p:nvSpPr>
            <p:cNvPr id="21546" name="Oval 42"/>
            <p:cNvSpPr>
              <a:spLocks noChangeArrowheads="1"/>
            </p:cNvSpPr>
            <p:nvPr/>
          </p:nvSpPr>
          <p:spPr bwMode="auto">
            <a:xfrm>
              <a:off x="4080" y="2160"/>
              <a:ext cx="1008" cy="548"/>
            </a:xfrm>
            <a:prstGeom prst="ellipse">
              <a:avLst/>
            </a:prstGeom>
            <a:noFill/>
            <a:ln w="9525">
              <a:solidFill>
                <a:schemeClr val="tx1"/>
              </a:solidFill>
              <a:round/>
              <a:headEnd/>
              <a:tailEnd/>
            </a:ln>
            <a:effectLst/>
          </p:spPr>
          <p:txBody>
            <a:bodyPr wrap="none" anchor="ctr"/>
            <a:lstStyle/>
            <a:p>
              <a:endParaRPr lang="en-GB"/>
            </a:p>
          </p:txBody>
        </p:sp>
        <p:sp>
          <p:nvSpPr>
            <p:cNvPr id="21547" name="Text Box 43"/>
            <p:cNvSpPr txBox="1">
              <a:spLocks noChangeArrowheads="1"/>
            </p:cNvSpPr>
            <p:nvPr/>
          </p:nvSpPr>
          <p:spPr bwMode="auto">
            <a:xfrm>
              <a:off x="4116" y="2112"/>
              <a:ext cx="924" cy="634"/>
            </a:xfrm>
            <a:prstGeom prst="rect">
              <a:avLst/>
            </a:prstGeom>
            <a:noFill/>
            <a:ln w="9525">
              <a:noFill/>
              <a:miter lim="800000"/>
              <a:headEnd/>
              <a:tailEnd/>
            </a:ln>
            <a:effectLst/>
          </p:spPr>
          <p:txBody>
            <a:bodyPr>
              <a:spAutoFit/>
            </a:bodyPr>
            <a:lstStyle/>
            <a:p>
              <a:pPr algn="ctr" rtl="0"/>
              <a:r>
                <a:rPr lang="en-US" sz="2000" b="0">
                  <a:latin typeface="Times New Roman" pitchFamily="18" charset="0"/>
                </a:rPr>
                <a:t>receive</a:t>
              </a:r>
            </a:p>
            <a:p>
              <a:pPr algn="ctr" rtl="0"/>
              <a:r>
                <a:rPr lang="en-US" sz="2000" b="0">
                  <a:latin typeface="Times New Roman" pitchFamily="18" charset="0"/>
                </a:rPr>
                <a:t>additional call</a:t>
              </a:r>
              <a:endParaRPr lang="en-US" sz="2400" b="0">
                <a:latin typeface="Times New Roman" pitchFamily="18" charset="0"/>
              </a:endParaRPr>
            </a:p>
          </p:txBody>
        </p:sp>
        <p:grpSp>
          <p:nvGrpSpPr>
            <p:cNvPr id="21548" name="Group 44"/>
            <p:cNvGrpSpPr>
              <a:grpSpLocks/>
            </p:cNvGrpSpPr>
            <p:nvPr/>
          </p:nvGrpSpPr>
          <p:grpSpPr bwMode="auto">
            <a:xfrm>
              <a:off x="2064" y="2976"/>
              <a:ext cx="1008" cy="548"/>
              <a:chOff x="2064" y="1344"/>
              <a:chExt cx="1008" cy="548"/>
            </a:xfrm>
          </p:grpSpPr>
          <p:sp>
            <p:nvSpPr>
              <p:cNvPr id="21549" name="Oval 45"/>
              <p:cNvSpPr>
                <a:spLocks noChangeArrowheads="1"/>
              </p:cNvSpPr>
              <p:nvPr/>
            </p:nvSpPr>
            <p:spPr bwMode="auto">
              <a:xfrm>
                <a:off x="2064" y="1344"/>
                <a:ext cx="1008" cy="548"/>
              </a:xfrm>
              <a:prstGeom prst="ellipse">
                <a:avLst/>
              </a:prstGeom>
              <a:noFill/>
              <a:ln w="9525">
                <a:solidFill>
                  <a:schemeClr val="tx1"/>
                </a:solidFill>
                <a:round/>
                <a:headEnd/>
                <a:tailEnd/>
              </a:ln>
              <a:effectLst/>
            </p:spPr>
            <p:txBody>
              <a:bodyPr wrap="none" anchor="ctr"/>
              <a:lstStyle/>
              <a:p>
                <a:endParaRPr lang="en-GB"/>
              </a:p>
            </p:txBody>
          </p:sp>
          <p:sp>
            <p:nvSpPr>
              <p:cNvPr id="21550" name="Text Box 46"/>
              <p:cNvSpPr txBox="1">
                <a:spLocks noChangeArrowheads="1"/>
              </p:cNvSpPr>
              <p:nvPr/>
            </p:nvSpPr>
            <p:spPr bwMode="auto">
              <a:xfrm>
                <a:off x="2100" y="1392"/>
                <a:ext cx="924" cy="442"/>
              </a:xfrm>
              <a:prstGeom prst="rect">
                <a:avLst/>
              </a:prstGeom>
              <a:noFill/>
              <a:ln w="9525">
                <a:noFill/>
                <a:miter lim="800000"/>
                <a:headEnd/>
                <a:tailEnd/>
              </a:ln>
              <a:effectLst/>
            </p:spPr>
            <p:txBody>
              <a:bodyPr>
                <a:spAutoFit/>
              </a:bodyPr>
              <a:lstStyle/>
              <a:p>
                <a:pPr algn="ctr" rtl="0"/>
                <a:r>
                  <a:rPr lang="en-US" sz="2000" b="0">
                    <a:latin typeface="Times New Roman" pitchFamily="18" charset="0"/>
                  </a:rPr>
                  <a:t>use</a:t>
                </a:r>
              </a:p>
              <a:p>
                <a:pPr algn="ctr" rtl="0"/>
                <a:r>
                  <a:rPr lang="en-US" sz="2000" b="0">
                    <a:latin typeface="Times New Roman" pitchFamily="18" charset="0"/>
                  </a:rPr>
                  <a:t>scheduler</a:t>
                </a:r>
                <a:endParaRPr lang="en-US" sz="2400" b="0">
                  <a:latin typeface="Times New Roman" pitchFamily="18" charset="0"/>
                </a:endParaRPr>
              </a:p>
            </p:txBody>
          </p:sp>
        </p:grpSp>
        <p:sp>
          <p:nvSpPr>
            <p:cNvPr id="21551" name="Line 47"/>
            <p:cNvSpPr>
              <a:spLocks noChangeShapeType="1"/>
            </p:cNvSpPr>
            <p:nvPr/>
          </p:nvSpPr>
          <p:spPr bwMode="auto">
            <a:xfrm flipH="1">
              <a:off x="1104" y="1632"/>
              <a:ext cx="960" cy="0"/>
            </a:xfrm>
            <a:prstGeom prst="line">
              <a:avLst/>
            </a:prstGeom>
            <a:noFill/>
            <a:ln w="9525">
              <a:solidFill>
                <a:schemeClr val="tx1"/>
              </a:solidFill>
              <a:round/>
              <a:headEnd/>
              <a:tailEnd/>
            </a:ln>
            <a:effectLst/>
          </p:spPr>
          <p:txBody>
            <a:bodyPr wrap="none" anchor="ctr"/>
            <a:lstStyle/>
            <a:p>
              <a:endParaRPr lang="en-GB"/>
            </a:p>
          </p:txBody>
        </p:sp>
        <p:sp>
          <p:nvSpPr>
            <p:cNvPr id="21552" name="Line 48"/>
            <p:cNvSpPr>
              <a:spLocks noChangeShapeType="1"/>
            </p:cNvSpPr>
            <p:nvPr/>
          </p:nvSpPr>
          <p:spPr bwMode="auto">
            <a:xfrm flipH="1" flipV="1">
              <a:off x="1104" y="1632"/>
              <a:ext cx="1008" cy="672"/>
            </a:xfrm>
            <a:prstGeom prst="line">
              <a:avLst/>
            </a:prstGeom>
            <a:noFill/>
            <a:ln w="9525">
              <a:solidFill>
                <a:schemeClr val="tx1"/>
              </a:solidFill>
              <a:round/>
              <a:headEnd/>
              <a:tailEnd/>
            </a:ln>
            <a:effectLst/>
          </p:spPr>
          <p:txBody>
            <a:bodyPr wrap="none" anchor="ctr"/>
            <a:lstStyle/>
            <a:p>
              <a:endParaRPr lang="en-GB"/>
            </a:p>
          </p:txBody>
        </p:sp>
        <p:sp>
          <p:nvSpPr>
            <p:cNvPr id="21553" name="Line 49"/>
            <p:cNvSpPr>
              <a:spLocks noChangeShapeType="1"/>
            </p:cNvSpPr>
            <p:nvPr/>
          </p:nvSpPr>
          <p:spPr bwMode="auto">
            <a:xfrm flipV="1">
              <a:off x="1104" y="1824"/>
              <a:ext cx="1104" cy="1008"/>
            </a:xfrm>
            <a:prstGeom prst="line">
              <a:avLst/>
            </a:prstGeom>
            <a:noFill/>
            <a:ln w="9525">
              <a:solidFill>
                <a:schemeClr val="tx1"/>
              </a:solidFill>
              <a:round/>
              <a:headEnd/>
              <a:tailEnd/>
            </a:ln>
            <a:effectLst/>
          </p:spPr>
          <p:txBody>
            <a:bodyPr wrap="none" anchor="ctr"/>
            <a:lstStyle/>
            <a:p>
              <a:endParaRPr lang="en-GB"/>
            </a:p>
          </p:txBody>
        </p:sp>
        <p:sp>
          <p:nvSpPr>
            <p:cNvPr id="21554" name="Line 50"/>
            <p:cNvSpPr>
              <a:spLocks noChangeShapeType="1"/>
            </p:cNvSpPr>
            <p:nvPr/>
          </p:nvSpPr>
          <p:spPr bwMode="auto">
            <a:xfrm flipV="1">
              <a:off x="1104" y="2544"/>
              <a:ext cx="960" cy="288"/>
            </a:xfrm>
            <a:prstGeom prst="line">
              <a:avLst/>
            </a:prstGeom>
            <a:noFill/>
            <a:ln w="9525">
              <a:solidFill>
                <a:schemeClr val="tx1"/>
              </a:solidFill>
              <a:round/>
              <a:headEnd/>
              <a:tailEnd/>
            </a:ln>
            <a:effectLst/>
          </p:spPr>
          <p:txBody>
            <a:bodyPr wrap="none" anchor="ctr"/>
            <a:lstStyle/>
            <a:p>
              <a:endParaRPr lang="en-GB"/>
            </a:p>
          </p:txBody>
        </p:sp>
        <p:sp>
          <p:nvSpPr>
            <p:cNvPr id="21555" name="Line 51"/>
            <p:cNvSpPr>
              <a:spLocks noChangeShapeType="1"/>
            </p:cNvSpPr>
            <p:nvPr/>
          </p:nvSpPr>
          <p:spPr bwMode="auto">
            <a:xfrm>
              <a:off x="1104" y="2832"/>
              <a:ext cx="960" cy="432"/>
            </a:xfrm>
            <a:prstGeom prst="line">
              <a:avLst/>
            </a:prstGeom>
            <a:noFill/>
            <a:ln w="9525">
              <a:solidFill>
                <a:schemeClr val="tx1"/>
              </a:solidFill>
              <a:round/>
              <a:headEnd/>
              <a:tailEnd/>
            </a:ln>
            <a:effectLst/>
          </p:spPr>
          <p:txBody>
            <a:bodyPr wrap="none" anchor="ctr"/>
            <a:lstStyle/>
            <a:p>
              <a:endParaRPr lang="en-GB"/>
            </a:p>
          </p:txBody>
        </p:sp>
        <p:sp>
          <p:nvSpPr>
            <p:cNvPr id="21556" name="Line 52"/>
            <p:cNvSpPr>
              <a:spLocks noChangeShapeType="1"/>
            </p:cNvSpPr>
            <p:nvPr/>
          </p:nvSpPr>
          <p:spPr bwMode="auto">
            <a:xfrm flipH="1">
              <a:off x="3072" y="1632"/>
              <a:ext cx="1008" cy="0"/>
            </a:xfrm>
            <a:prstGeom prst="line">
              <a:avLst/>
            </a:prstGeom>
            <a:noFill/>
            <a:ln w="9525">
              <a:solidFill>
                <a:schemeClr val="tx1"/>
              </a:solidFill>
              <a:prstDash val="dash"/>
              <a:round/>
              <a:headEnd/>
              <a:tailEnd type="arrow" w="med" len="med"/>
            </a:ln>
            <a:effectLst/>
          </p:spPr>
          <p:txBody>
            <a:bodyPr wrap="none" anchor="ctr"/>
            <a:lstStyle/>
            <a:p>
              <a:endParaRPr lang="en-GB"/>
            </a:p>
          </p:txBody>
        </p:sp>
        <p:sp>
          <p:nvSpPr>
            <p:cNvPr id="21557" name="Text Box 53"/>
            <p:cNvSpPr txBox="1">
              <a:spLocks noChangeArrowheads="1"/>
            </p:cNvSpPr>
            <p:nvPr/>
          </p:nvSpPr>
          <p:spPr bwMode="auto">
            <a:xfrm>
              <a:off x="3158" y="1416"/>
              <a:ext cx="824" cy="231"/>
            </a:xfrm>
            <a:prstGeom prst="rect">
              <a:avLst/>
            </a:prstGeom>
            <a:noFill/>
            <a:ln w="9525">
              <a:noFill/>
              <a:miter lim="800000"/>
              <a:headEnd/>
              <a:tailEnd/>
            </a:ln>
            <a:effectLst/>
          </p:spPr>
          <p:txBody>
            <a:bodyPr wrap="none">
              <a:spAutoFit/>
            </a:bodyPr>
            <a:lstStyle/>
            <a:p>
              <a:pPr rtl="0"/>
              <a:r>
                <a:rPr lang="en-US" b="0">
                  <a:latin typeface="Times New Roman" pitchFamily="18" charset="0"/>
                </a:rPr>
                <a:t>&lt;&lt;extend&gt;&gt;</a:t>
              </a:r>
            </a:p>
          </p:txBody>
        </p:sp>
        <p:sp>
          <p:nvSpPr>
            <p:cNvPr id="21558" name="Line 54"/>
            <p:cNvSpPr>
              <a:spLocks noChangeShapeType="1"/>
            </p:cNvSpPr>
            <p:nvPr/>
          </p:nvSpPr>
          <p:spPr bwMode="auto">
            <a:xfrm flipH="1">
              <a:off x="3072" y="2433"/>
              <a:ext cx="1008" cy="0"/>
            </a:xfrm>
            <a:prstGeom prst="line">
              <a:avLst/>
            </a:prstGeom>
            <a:noFill/>
            <a:ln w="9525">
              <a:solidFill>
                <a:schemeClr val="tx1"/>
              </a:solidFill>
              <a:prstDash val="dash"/>
              <a:round/>
              <a:headEnd/>
              <a:tailEnd type="arrow" w="med" len="med"/>
            </a:ln>
            <a:effectLst/>
          </p:spPr>
          <p:txBody>
            <a:bodyPr wrap="none" anchor="ctr"/>
            <a:lstStyle/>
            <a:p>
              <a:endParaRPr lang="en-GB"/>
            </a:p>
          </p:txBody>
        </p:sp>
        <p:sp>
          <p:nvSpPr>
            <p:cNvPr id="21559" name="Text Box 55"/>
            <p:cNvSpPr txBox="1">
              <a:spLocks noChangeArrowheads="1"/>
            </p:cNvSpPr>
            <p:nvPr/>
          </p:nvSpPr>
          <p:spPr bwMode="auto">
            <a:xfrm>
              <a:off x="3158" y="2217"/>
              <a:ext cx="824" cy="231"/>
            </a:xfrm>
            <a:prstGeom prst="rect">
              <a:avLst/>
            </a:prstGeom>
            <a:noFill/>
            <a:ln w="9525">
              <a:noFill/>
              <a:miter lim="800000"/>
              <a:headEnd/>
              <a:tailEnd/>
            </a:ln>
            <a:effectLst/>
          </p:spPr>
          <p:txBody>
            <a:bodyPr wrap="none">
              <a:spAutoFit/>
            </a:bodyPr>
            <a:lstStyle/>
            <a:p>
              <a:pPr rtl="0"/>
              <a:r>
                <a:rPr lang="en-US" b="0">
                  <a:latin typeface="Times New Roman" pitchFamily="18" charset="0"/>
                </a:rPr>
                <a:t>&lt;&lt;extend&gt;&gt;</a:t>
              </a:r>
            </a:p>
          </p:txBody>
        </p:sp>
        <p:sp>
          <p:nvSpPr>
            <p:cNvPr id="21560" name="Rectangle 56"/>
            <p:cNvSpPr>
              <a:spLocks noChangeArrowheads="1"/>
            </p:cNvSpPr>
            <p:nvPr/>
          </p:nvSpPr>
          <p:spPr bwMode="auto">
            <a:xfrm>
              <a:off x="1824" y="1200"/>
              <a:ext cx="3504" cy="2496"/>
            </a:xfrm>
            <a:prstGeom prst="rect">
              <a:avLst/>
            </a:prstGeom>
            <a:noFill/>
            <a:ln w="9525">
              <a:solidFill>
                <a:schemeClr val="tx1"/>
              </a:solidFill>
              <a:miter lim="800000"/>
              <a:headEnd/>
              <a:tailEnd/>
            </a:ln>
            <a:effectLst/>
          </p:spPr>
          <p:txBody>
            <a:bodyPr wrap="none" anchor="ctr"/>
            <a:lstStyle/>
            <a:p>
              <a:endParaRPr lang="en-GB"/>
            </a:p>
          </p:txBody>
        </p:sp>
        <p:sp>
          <p:nvSpPr>
            <p:cNvPr id="21561" name="Text Box 57"/>
            <p:cNvSpPr txBox="1">
              <a:spLocks noChangeArrowheads="1"/>
            </p:cNvSpPr>
            <p:nvPr/>
          </p:nvSpPr>
          <p:spPr bwMode="auto">
            <a:xfrm>
              <a:off x="4070" y="3480"/>
              <a:ext cx="1289" cy="212"/>
            </a:xfrm>
            <a:prstGeom prst="rect">
              <a:avLst/>
            </a:prstGeom>
            <a:noFill/>
            <a:ln w="9525">
              <a:noFill/>
              <a:miter lim="800000"/>
              <a:headEnd/>
              <a:tailEnd/>
            </a:ln>
            <a:effectLst/>
          </p:spPr>
          <p:txBody>
            <a:bodyPr wrap="none">
              <a:spAutoFit/>
            </a:bodyPr>
            <a:lstStyle/>
            <a:p>
              <a:pPr rtl="0"/>
              <a:r>
                <a:rPr lang="en-US" dirty="0">
                  <a:latin typeface="Times New Roman" pitchFamily="18" charset="0"/>
                </a:rPr>
                <a:t>Cellular Telephone</a:t>
              </a:r>
            </a:p>
          </p:txBody>
        </p:sp>
      </p:gr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Simple cases</a:t>
            </a:r>
            <a:endParaRPr lang="en-US" dirty="0"/>
          </a:p>
        </p:txBody>
      </p:sp>
      <p:sp>
        <p:nvSpPr>
          <p:cNvPr id="3" name="Content Placeholder 2"/>
          <p:cNvSpPr>
            <a:spLocks noGrp="1"/>
          </p:cNvSpPr>
          <p:nvPr>
            <p:ph idx="1"/>
          </p:nvPr>
        </p:nvSpPr>
        <p:spPr>
          <a:xfrm>
            <a:off x="1043492" y="2323652"/>
            <a:ext cx="7262308" cy="3508977"/>
          </a:xfrm>
        </p:spPr>
        <p:txBody>
          <a:bodyPr>
            <a:normAutofit/>
          </a:bodyPr>
          <a:lstStyle/>
          <a:p>
            <a:r>
              <a:rPr lang="en-US" sz="2800" dirty="0" smtClean="0"/>
              <a:t>In an ATM deposit session</a:t>
            </a:r>
          </a:p>
          <a:p>
            <a:r>
              <a:rPr lang="en-US" sz="2800" dirty="0" smtClean="0"/>
              <a:t>In a deposit </a:t>
            </a:r>
            <a:r>
              <a:rPr lang="en-US" sz="2800" dirty="0"/>
              <a:t>transaction </a:t>
            </a:r>
            <a:r>
              <a:rPr lang="en-US" sz="2800" dirty="0" smtClean="0"/>
              <a:t>the system should ask </a:t>
            </a:r>
            <a:r>
              <a:rPr lang="en-US" sz="2800" dirty="0"/>
              <a:t>the customer to choose a type of account to deposit to (e.g. checking) from a menu</a:t>
            </a:r>
          </a:p>
          <a:p>
            <a:r>
              <a:rPr lang="en-US" sz="2800" dirty="0" smtClean="0"/>
              <a:t>Model a use case for the above functional requirement(s)</a:t>
            </a:r>
            <a:endParaRPr lang="en-US" sz="2800" dirty="0"/>
          </a:p>
        </p:txBody>
      </p:sp>
      <p:sp>
        <p:nvSpPr>
          <p:cNvPr id="5" name="Slide Number Placeholder 4"/>
          <p:cNvSpPr>
            <a:spLocks noGrp="1"/>
          </p:cNvSpPr>
          <p:nvPr>
            <p:ph type="sldNum" sz="quarter" idx="12"/>
          </p:nvPr>
        </p:nvSpPr>
        <p:spPr/>
        <p:txBody>
          <a:bodyPr/>
          <a:lstStyle/>
          <a:p>
            <a:fld id="{CF7923C0-2D95-480D-9366-9BE92FBA288F}" type="slidenum">
              <a:rPr lang="he-IL" smtClean="0"/>
              <a:pPr/>
              <a:t>34</a:t>
            </a:fld>
            <a:endParaRPr lang="en-US"/>
          </a:p>
        </p:txBody>
      </p:sp>
    </p:spTree>
    <p:extLst>
      <p:ext uri="{BB962C8B-B14F-4D97-AF65-F5344CB8AC3E}">
        <p14:creationId xmlns:p14="http://schemas.microsoft.com/office/powerpoint/2010/main" val="135389253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0"/>
            <a:ext cx="7024744" cy="762000"/>
          </a:xfrm>
        </p:spPr>
        <p:txBody>
          <a:bodyPr>
            <a:normAutofit fontScale="90000"/>
          </a:bodyPr>
          <a:lstStyle/>
          <a:p>
            <a:r>
              <a:rPr lang="en-US" altLang="en-US" dirty="0" smtClean="0"/>
              <a:t>A More Complicate Example</a:t>
            </a:r>
            <a:endParaRPr lang="en-GB" dirty="0"/>
          </a:p>
        </p:txBody>
      </p:sp>
      <p:sp>
        <p:nvSpPr>
          <p:cNvPr id="5" name="Content Placeholder 4"/>
          <p:cNvSpPr>
            <a:spLocks noGrp="1"/>
          </p:cNvSpPr>
          <p:nvPr>
            <p:ph idx="1"/>
          </p:nvPr>
        </p:nvSpPr>
        <p:spPr>
          <a:xfrm>
            <a:off x="838200" y="1447800"/>
            <a:ext cx="7467600" cy="4800600"/>
          </a:xfrm>
        </p:spPr>
        <p:txBody>
          <a:bodyPr>
            <a:normAutofit/>
          </a:bodyPr>
          <a:lstStyle/>
          <a:p>
            <a:r>
              <a:rPr lang="en-US" sz="2600" dirty="0" smtClean="0"/>
              <a:t>Model a use case for an </a:t>
            </a:r>
            <a:r>
              <a:rPr lang="en-US" sz="2600" b="1" dirty="0" smtClean="0"/>
              <a:t>order management system</a:t>
            </a:r>
            <a:r>
              <a:rPr lang="en-US" sz="2600" dirty="0" smtClean="0"/>
              <a:t> to be designed for a </a:t>
            </a:r>
            <a:r>
              <a:rPr lang="en-US" sz="2600" b="1" dirty="0" smtClean="0"/>
              <a:t>bookshop</a:t>
            </a:r>
            <a:r>
              <a:rPr lang="en-US" sz="2600" dirty="0" smtClean="0"/>
              <a:t>. </a:t>
            </a:r>
          </a:p>
          <a:p>
            <a:r>
              <a:rPr lang="en-US" sz="2600" dirty="0" smtClean="0"/>
              <a:t>The system is intended to </a:t>
            </a:r>
            <a:r>
              <a:rPr lang="en-US" sz="2600" i="1" dirty="0" smtClean="0"/>
              <a:t>collect order details </a:t>
            </a:r>
            <a:r>
              <a:rPr lang="en-US" sz="2600" dirty="0" smtClean="0"/>
              <a:t>from </a:t>
            </a:r>
            <a:r>
              <a:rPr lang="en-US" sz="2600" i="1" dirty="0" smtClean="0"/>
              <a:t>customers</a:t>
            </a:r>
            <a:r>
              <a:rPr lang="en-US" sz="2600" dirty="0" smtClean="0"/>
              <a:t>, </a:t>
            </a:r>
            <a:r>
              <a:rPr lang="en-US" sz="2600" i="1" dirty="0" smtClean="0"/>
              <a:t>handle the orders </a:t>
            </a:r>
            <a:r>
              <a:rPr lang="en-US" sz="2600" dirty="0" smtClean="0"/>
              <a:t>and </a:t>
            </a:r>
            <a:r>
              <a:rPr lang="en-US" sz="2600" i="1" dirty="0" smtClean="0"/>
              <a:t>arrange shipment</a:t>
            </a:r>
            <a:r>
              <a:rPr lang="en-US" sz="2600" dirty="0" smtClean="0"/>
              <a:t> for the orders. The system is as well expected to </a:t>
            </a:r>
            <a:r>
              <a:rPr lang="en-US" sz="2600" i="1" dirty="0" smtClean="0"/>
              <a:t>manage online orders</a:t>
            </a:r>
            <a:r>
              <a:rPr lang="en-US" sz="2600" dirty="0" smtClean="0"/>
              <a:t>.</a:t>
            </a:r>
          </a:p>
          <a:p>
            <a:r>
              <a:rPr lang="en-US" sz="2600" dirty="0" smtClean="0"/>
              <a:t>It will also manage the bookshop </a:t>
            </a:r>
            <a:r>
              <a:rPr lang="en-US" sz="2600" i="1" dirty="0" smtClean="0"/>
              <a:t>staff details</a:t>
            </a:r>
            <a:endParaRPr lang="en-GB" sz="2600" i="1" dirty="0"/>
          </a:p>
        </p:txBody>
      </p:sp>
      <p:sp>
        <p:nvSpPr>
          <p:cNvPr id="4" name="Slide Number Placeholder 3"/>
          <p:cNvSpPr>
            <a:spLocks noGrp="1"/>
          </p:cNvSpPr>
          <p:nvPr>
            <p:ph type="sldNum" sz="quarter" idx="12"/>
          </p:nvPr>
        </p:nvSpPr>
        <p:spPr/>
        <p:txBody>
          <a:bodyPr/>
          <a:lstStyle/>
          <a:p>
            <a:fld id="{A9735302-BC20-4E78-AFD8-917B39E5B889}" type="slidenum">
              <a:rPr lang="he-IL" smtClean="0"/>
              <a:pPr/>
              <a:t>35</a:t>
            </a:fld>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533400"/>
            <a:ext cx="7382434" cy="685800"/>
          </a:xfrm>
        </p:spPr>
        <p:txBody>
          <a:bodyPr>
            <a:normAutofit/>
          </a:bodyPr>
          <a:lstStyle/>
          <a:p>
            <a:r>
              <a:rPr lang="en-US" sz="3000" b="1" dirty="0" smtClean="0"/>
              <a:t>Exercise- </a:t>
            </a:r>
            <a:r>
              <a:rPr lang="en-US" sz="3000" b="1" dirty="0"/>
              <a:t>Money </a:t>
            </a:r>
            <a:r>
              <a:rPr lang="en-US" sz="3000" b="1" dirty="0" smtClean="0"/>
              <a:t>Withdraw using ATM</a:t>
            </a:r>
            <a:endParaRPr lang="en-US" sz="3000" b="1" dirty="0"/>
          </a:p>
        </p:txBody>
      </p:sp>
      <p:sp>
        <p:nvSpPr>
          <p:cNvPr id="33795" name="Rectangle 3"/>
          <p:cNvSpPr>
            <a:spLocks noGrp="1" noChangeArrowheads="1"/>
          </p:cNvSpPr>
          <p:nvPr>
            <p:ph idx="1"/>
          </p:nvPr>
        </p:nvSpPr>
        <p:spPr>
          <a:xfrm>
            <a:off x="533400" y="1219200"/>
            <a:ext cx="8153400" cy="5257800"/>
          </a:xfrm>
        </p:spPr>
        <p:txBody>
          <a:bodyPr>
            <a:normAutofit/>
          </a:bodyPr>
          <a:lstStyle/>
          <a:p>
            <a:pPr>
              <a:lnSpc>
                <a:spcPct val="80000"/>
              </a:lnSpc>
            </a:pPr>
            <a:r>
              <a:rPr lang="en-US" sz="2500" dirty="0" smtClean="0"/>
              <a:t>System: ATM</a:t>
            </a:r>
          </a:p>
          <a:p>
            <a:pPr>
              <a:lnSpc>
                <a:spcPct val="80000"/>
              </a:lnSpc>
            </a:pPr>
            <a:r>
              <a:rPr lang="en-US" sz="2500" dirty="0" smtClean="0"/>
              <a:t>Purpose</a:t>
            </a:r>
            <a:r>
              <a:rPr lang="en-US" sz="2500" dirty="0"/>
              <a:t>: To withdraw some cash from user’s bank account</a:t>
            </a:r>
          </a:p>
          <a:p>
            <a:pPr>
              <a:lnSpc>
                <a:spcPct val="80000"/>
              </a:lnSpc>
            </a:pPr>
            <a:r>
              <a:rPr lang="en-US" sz="2500" dirty="0"/>
              <a:t>Overview: The use case starts when the customer inserts his </a:t>
            </a:r>
            <a:r>
              <a:rPr lang="en-US" sz="2500" dirty="0" smtClean="0"/>
              <a:t>ATM </a:t>
            </a:r>
            <a:r>
              <a:rPr lang="en-US" sz="2500" dirty="0"/>
              <a:t>card into the system. The system requests the user PIN. The system validates the PIN. If the validation succeeded, the customer can choose the withdraw operation else alternative 1 – </a:t>
            </a:r>
            <a:r>
              <a:rPr lang="en-US" sz="2500"/>
              <a:t>validation </a:t>
            </a:r>
            <a:r>
              <a:rPr lang="en-US" sz="2500" smtClean="0"/>
              <a:t>failure, transaction is executed</a:t>
            </a:r>
            <a:r>
              <a:rPr lang="en-US" sz="2500" dirty="0"/>
              <a:t>. The customer enters the amount of cash to withdraw. The system checks the amount of cash in the user account, its credit limit. If the withdraw amount in the range between the current amount + credit limit the system dispense the cash and prints a withdraw receipt, else alternative 2 – amount exceeded is executed</a:t>
            </a:r>
            <a:r>
              <a:rPr lang="en-US" sz="2500" dirty="0" smtClean="0"/>
              <a:t>.</a:t>
            </a:r>
            <a:endParaRPr lang="en-US" sz="2500" dirty="0"/>
          </a:p>
          <a:p>
            <a:pPr>
              <a:lnSpc>
                <a:spcPct val="80000"/>
              </a:lnSpc>
            </a:pPr>
            <a:endParaRPr lang="en-US" sz="2500" dirty="0"/>
          </a:p>
          <a:p>
            <a:pPr>
              <a:lnSpc>
                <a:spcPct val="80000"/>
              </a:lnSpc>
            </a:pPr>
            <a:endParaRPr lang="en-US" sz="2500" dirty="0"/>
          </a:p>
        </p:txBody>
      </p:sp>
      <p:sp>
        <p:nvSpPr>
          <p:cNvPr id="6" name="Slide Number Placeholder 5"/>
          <p:cNvSpPr>
            <a:spLocks noGrp="1"/>
          </p:cNvSpPr>
          <p:nvPr>
            <p:ph type="sldNum" sz="quarter" idx="12"/>
          </p:nvPr>
        </p:nvSpPr>
        <p:spPr/>
        <p:txBody>
          <a:bodyPr/>
          <a:lstStyle/>
          <a:p>
            <a:fld id="{BFF8F4FE-BDE6-42D3-A0EF-A188F5618C9E}" type="slidenum">
              <a:rPr lang="he-IL"/>
              <a:pPr/>
              <a:t>36</a:t>
            </a:fld>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normAutofit fontScale="90000"/>
          </a:bodyPr>
          <a:lstStyle/>
          <a:p>
            <a:r>
              <a:rPr lang="en-US" sz="4000"/>
              <a:t>Example- Money Withdraw (cont.)</a:t>
            </a:r>
          </a:p>
        </p:txBody>
      </p:sp>
      <p:sp>
        <p:nvSpPr>
          <p:cNvPr id="35843" name="Rectangle 3"/>
          <p:cNvSpPr>
            <a:spLocks noGrp="1" noChangeArrowheads="1"/>
          </p:cNvSpPr>
          <p:nvPr>
            <p:ph type="body" sz="half" idx="1"/>
          </p:nvPr>
        </p:nvSpPr>
        <p:spPr>
          <a:xfrm>
            <a:off x="1524000" y="1676400"/>
            <a:ext cx="7086600" cy="609600"/>
          </a:xfrm>
        </p:spPr>
        <p:txBody>
          <a:bodyPr/>
          <a:lstStyle/>
          <a:p>
            <a:pPr>
              <a:spcBef>
                <a:spcPct val="0"/>
              </a:spcBef>
              <a:buClr>
                <a:schemeClr val="hlink"/>
              </a:buClr>
              <a:buSzTx/>
              <a:buFont typeface="Wingdings" pitchFamily="2" charset="2"/>
              <a:buChar char="§"/>
            </a:pPr>
            <a:r>
              <a:rPr lang="en-US" sz="2800"/>
              <a:t> </a:t>
            </a:r>
            <a:r>
              <a:rPr lang="en-US" sz="1800" b="1">
                <a:effectLst/>
              </a:rPr>
              <a:t>Typical Course of events:</a:t>
            </a:r>
          </a:p>
          <a:p>
            <a:endParaRPr lang="en-US" sz="1800"/>
          </a:p>
        </p:txBody>
      </p:sp>
      <p:graphicFrame>
        <p:nvGraphicFramePr>
          <p:cNvPr id="35898" name="Group 58"/>
          <p:cNvGraphicFramePr>
            <a:graphicFrameLocks noGrp="1"/>
          </p:cNvGraphicFramePr>
          <p:nvPr>
            <p:ph sz="half" idx="2"/>
          </p:nvPr>
        </p:nvGraphicFramePr>
        <p:xfrm>
          <a:off x="762000" y="2209800"/>
          <a:ext cx="7848600" cy="3936050"/>
        </p:xfrm>
        <a:graphic>
          <a:graphicData uri="http://schemas.openxmlformats.org/drawingml/2006/table">
            <a:tbl>
              <a:tblPr/>
              <a:tblGrid>
                <a:gridCol w="3810000"/>
                <a:gridCol w="4038600"/>
              </a:tblGrid>
              <a:tr h="381000">
                <a:tc>
                  <a:txBody>
                    <a:bodyPr/>
                    <a:lstStyle/>
                    <a:p>
                      <a:pPr marL="0" marR="0" lvl="0" indent="0" algn="ctr" defTabSz="914400" rtl="0" eaLnBrk="0" fontAlgn="base" latinLnBrk="0" hangingPunct="0">
                        <a:lnSpc>
                          <a:spcPct val="100000"/>
                        </a:lnSpc>
                        <a:spcBef>
                          <a:spcPct val="20000"/>
                        </a:spcBef>
                        <a:spcAft>
                          <a:spcPct val="0"/>
                        </a:spcAft>
                        <a:buClr>
                          <a:schemeClr val="accent2"/>
                        </a:buClr>
                        <a:buSzPct val="75000"/>
                        <a:buFont typeface="Monotype Sorts" pitchFamily="2" charset="2"/>
                        <a:buNone/>
                        <a:tabLst/>
                      </a:pPr>
                      <a:r>
                        <a:rPr kumimoji="0" lang="en-US" sz="2000" b="0" i="0" u="none" strike="noStrike" cap="none" normalizeH="0" baseline="0" dirty="0" smtClean="0">
                          <a:ln>
                            <a:noFill/>
                          </a:ln>
                          <a:solidFill>
                            <a:schemeClr val="tx1"/>
                          </a:solidFill>
                          <a:effectLst>
                            <a:outerShdw blurRad="38100" dist="38100" dir="2700000" algn="tl">
                              <a:srgbClr val="C0C0C0"/>
                            </a:outerShdw>
                          </a:effectLst>
                          <a:latin typeface="Times New Roman" pitchFamily="18" charset="0"/>
                        </a:rPr>
                        <a:t>Actor Actions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Pct val="75000"/>
                        <a:buFont typeface="Monotype Sorts" pitchFamily="2" charset="2"/>
                        <a:buNone/>
                        <a:tabLst/>
                      </a:pPr>
                      <a:r>
                        <a:rPr kumimoji="0" lang="en-US" sz="2000" b="0"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rPr>
                        <a:t>System Actions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1163">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75000"/>
                        <a:buFont typeface="Monotype Sorts" pitchFamily="2" charset="2"/>
                        <a:buNone/>
                        <a:tabLst/>
                      </a:pPr>
                      <a:r>
                        <a:rPr kumimoji="0" lang="en-US" sz="1600" b="0"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rPr>
                        <a:t>1. Begins when a Customer arrives at ATM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75000"/>
                        <a:buFont typeface="Monotype Sorts" pitchFamily="2" charset="2"/>
                        <a:buNone/>
                        <a:tabLst/>
                      </a:pPr>
                      <a:endParaRPr kumimoji="0" lang="en-US" sz="1200" b="0"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2750">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75000"/>
                        <a:buFont typeface="Monotype Sorts" pitchFamily="2" charset="2"/>
                        <a:buNone/>
                        <a:tabLst/>
                      </a:pPr>
                      <a:r>
                        <a:rPr kumimoji="0" lang="en-US" sz="1600" b="0"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rPr>
                        <a:t>2. Customer inserts a Credit card into ATM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75000"/>
                        <a:buFont typeface="Monotype Sorts" pitchFamily="2" charset="2"/>
                        <a:buNone/>
                        <a:tabLst/>
                      </a:pPr>
                      <a:r>
                        <a:rPr kumimoji="0" lang="en-US" sz="1600" b="0"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rPr>
                        <a:t>3. System verifies the customer ID and status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9250">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75000"/>
                        <a:buFont typeface="Monotype Sorts" pitchFamily="2" charset="2"/>
                        <a:buNone/>
                        <a:tabLst/>
                      </a:pPr>
                      <a:r>
                        <a:rPr kumimoji="0" lang="en-US" sz="1600" b="0"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rPr>
                        <a:t>5. Customer chooses  “Withdraw” operation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75000"/>
                        <a:buFont typeface="Monotype Sorts" pitchFamily="2" charset="2"/>
                        <a:buNone/>
                        <a:tabLst/>
                      </a:pPr>
                      <a:r>
                        <a:rPr kumimoji="0" lang="en-US" sz="1600" b="0"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rPr>
                        <a:t>4. System asks for an operation type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7663">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75000"/>
                        <a:buFont typeface="Monotype Sorts" pitchFamily="2" charset="2"/>
                        <a:buNone/>
                        <a:tabLst/>
                      </a:pPr>
                      <a:r>
                        <a:rPr kumimoji="0" lang="en-US" sz="1600" b="0" i="0" u="none" strike="noStrike" cap="none" normalizeH="0" baseline="0" dirty="0" smtClean="0">
                          <a:ln>
                            <a:noFill/>
                          </a:ln>
                          <a:solidFill>
                            <a:schemeClr val="tx1"/>
                          </a:solidFill>
                          <a:effectLst>
                            <a:outerShdw blurRad="38100" dist="38100" dir="2700000" algn="tl">
                              <a:srgbClr val="C0C0C0"/>
                            </a:outerShdw>
                          </a:effectLst>
                          <a:latin typeface="Times New Roman" pitchFamily="18" charset="0"/>
                        </a:rPr>
                        <a:t>7. Customer enters the cash amount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75000"/>
                        <a:buFont typeface="Monotype Sorts" pitchFamily="2" charset="2"/>
                        <a:buNone/>
                        <a:tabLst/>
                      </a:pPr>
                      <a:r>
                        <a:rPr kumimoji="0" lang="en-US" sz="1600" b="0"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rPr>
                        <a:t>6. System asks for the withdraw amount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8463">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75000"/>
                        <a:buFont typeface="Monotype Sorts" pitchFamily="2" charset="2"/>
                        <a:buNone/>
                        <a:tabLst/>
                      </a:pPr>
                      <a:endParaRPr kumimoji="0" lang="en-US" sz="1200" b="0"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75000"/>
                        <a:buFont typeface="Monotype Sorts" pitchFamily="2" charset="2"/>
                        <a:buNone/>
                        <a:tabLst/>
                      </a:pPr>
                      <a:r>
                        <a:rPr kumimoji="0" lang="en-US" sz="1600" b="0"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rPr>
                        <a:t>8. System checks if withdraw amount is legal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6075">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75000"/>
                        <a:buFont typeface="Monotype Sorts" pitchFamily="2" charset="2"/>
                        <a:buNone/>
                        <a:tabLst/>
                      </a:pPr>
                      <a:endParaRPr kumimoji="0" lang="en-US" sz="1200" b="0"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75000"/>
                        <a:buFont typeface="Monotype Sorts" pitchFamily="2" charset="2"/>
                        <a:buNone/>
                        <a:tabLst/>
                      </a:pPr>
                      <a:r>
                        <a:rPr kumimoji="0" lang="en-US" sz="1600" b="0"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rPr>
                        <a:t>9. System dispenses the cash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2750">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75000"/>
                        <a:buFont typeface="Monotype Sorts" pitchFamily="2" charset="2"/>
                        <a:buNone/>
                        <a:tabLst/>
                      </a:pPr>
                      <a:endParaRPr kumimoji="0" lang="en-US" sz="1200" b="0"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75000"/>
                        <a:buFont typeface="Monotype Sorts" pitchFamily="2" charset="2"/>
                        <a:buNone/>
                        <a:tabLst/>
                      </a:pPr>
                      <a:r>
                        <a:rPr kumimoji="0" lang="en-US" sz="1600" b="0"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rPr>
                        <a:t>10. System deduces the withdraw amount from account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7663">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75000"/>
                        <a:buFont typeface="Monotype Sorts" pitchFamily="2" charset="2"/>
                        <a:buNone/>
                        <a:tabLst/>
                      </a:pPr>
                      <a:endParaRPr kumimoji="0" lang="en-US" sz="1200" b="0"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75000"/>
                        <a:buFont typeface="Monotype Sorts" pitchFamily="2" charset="2"/>
                        <a:buNone/>
                        <a:tabLst/>
                      </a:pPr>
                      <a:r>
                        <a:rPr kumimoji="0" lang="en-US" sz="1600" b="0"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rPr>
                        <a:t>11. System prints a receipt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7663">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75000"/>
                        <a:buFont typeface="Monotype Sorts" pitchFamily="2" charset="2"/>
                        <a:buNone/>
                        <a:tabLst/>
                      </a:pPr>
                      <a:r>
                        <a:rPr kumimoji="0" lang="en-US" sz="1600" b="0"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rPr>
                        <a:t>13. Customer takes the cash and the receipt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75000"/>
                        <a:buFont typeface="Monotype Sorts" pitchFamily="2" charset="2"/>
                        <a:buNone/>
                        <a:tabLst/>
                      </a:pPr>
                      <a:r>
                        <a:rPr kumimoji="0" lang="en-US" sz="1600" b="0" i="0" u="none" strike="noStrike" cap="none" normalizeH="0" baseline="0" dirty="0" smtClean="0">
                          <a:ln>
                            <a:noFill/>
                          </a:ln>
                          <a:solidFill>
                            <a:schemeClr val="tx1"/>
                          </a:solidFill>
                          <a:effectLst>
                            <a:outerShdw blurRad="38100" dist="38100" dir="2700000" algn="tl">
                              <a:srgbClr val="C0C0C0"/>
                            </a:outerShdw>
                          </a:effectLst>
                          <a:latin typeface="Times New Roman" pitchFamily="18" charset="0"/>
                        </a:rPr>
                        <a:t>12. System ejects the cash card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1" name="Slide Number Placeholder 6"/>
          <p:cNvSpPr>
            <a:spLocks noGrp="1"/>
          </p:cNvSpPr>
          <p:nvPr>
            <p:ph type="sldNum" sz="quarter" idx="12"/>
          </p:nvPr>
        </p:nvSpPr>
        <p:spPr/>
        <p:txBody>
          <a:bodyPr/>
          <a:lstStyle/>
          <a:p>
            <a:fld id="{38EB1510-CC93-4E85-A5D6-C6C8D2FF091C}" type="slidenum">
              <a:rPr lang="he-IL"/>
              <a:pPr/>
              <a:t>37</a:t>
            </a:fld>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1043490" y="762000"/>
            <a:ext cx="7024744" cy="877336"/>
          </a:xfrm>
        </p:spPr>
        <p:txBody>
          <a:bodyPr>
            <a:normAutofit/>
          </a:bodyPr>
          <a:lstStyle/>
          <a:p>
            <a:r>
              <a:rPr lang="en-US" sz="4000" dirty="0"/>
              <a:t>Example- Money </a:t>
            </a:r>
            <a:r>
              <a:rPr lang="en-US" sz="4000" dirty="0" smtClean="0"/>
              <a:t>Withdraw</a:t>
            </a:r>
            <a:endParaRPr lang="en-US" sz="4000" dirty="0"/>
          </a:p>
        </p:txBody>
      </p:sp>
      <p:sp>
        <p:nvSpPr>
          <p:cNvPr id="38915" name="Rectangle 3"/>
          <p:cNvSpPr>
            <a:spLocks noGrp="1" noChangeArrowheads="1"/>
          </p:cNvSpPr>
          <p:nvPr>
            <p:ph idx="1"/>
          </p:nvPr>
        </p:nvSpPr>
        <p:spPr>
          <a:xfrm>
            <a:off x="457200" y="1828800"/>
            <a:ext cx="8229600" cy="4572000"/>
          </a:xfrm>
        </p:spPr>
        <p:txBody>
          <a:bodyPr/>
          <a:lstStyle/>
          <a:p>
            <a:pPr>
              <a:lnSpc>
                <a:spcPct val="80000"/>
              </a:lnSpc>
              <a:buClr>
                <a:schemeClr val="tx2"/>
              </a:buClr>
              <a:buSzTx/>
              <a:buFont typeface="Wingdings" pitchFamily="2" charset="2"/>
              <a:buChar char="§"/>
            </a:pPr>
            <a:r>
              <a:rPr lang="en-US" sz="2000" dirty="0"/>
              <a:t>One method to identify use cases is actor-based:</a:t>
            </a:r>
          </a:p>
          <a:p>
            <a:pPr lvl="1">
              <a:lnSpc>
                <a:spcPct val="80000"/>
              </a:lnSpc>
              <a:buClr>
                <a:schemeClr val="tx2"/>
              </a:buClr>
              <a:buFont typeface="Wingdings" pitchFamily="2" charset="2"/>
              <a:buNone/>
            </a:pPr>
            <a:r>
              <a:rPr lang="en-US" sz="1800" dirty="0"/>
              <a:t>- </a:t>
            </a:r>
            <a:r>
              <a:rPr lang="en-US" sz="1600" dirty="0"/>
              <a:t>Identify the actors related to a system or organization.</a:t>
            </a:r>
          </a:p>
          <a:p>
            <a:pPr lvl="1">
              <a:lnSpc>
                <a:spcPct val="80000"/>
              </a:lnSpc>
              <a:buClr>
                <a:schemeClr val="tx2"/>
              </a:buClr>
              <a:buFont typeface="Wingdings" pitchFamily="2" charset="2"/>
              <a:buNone/>
            </a:pPr>
            <a:r>
              <a:rPr lang="en-US" sz="1600" dirty="0"/>
              <a:t>- For each actor, identify the processes they initiate or participate in.</a:t>
            </a:r>
          </a:p>
          <a:p>
            <a:pPr>
              <a:lnSpc>
                <a:spcPct val="80000"/>
              </a:lnSpc>
              <a:buClr>
                <a:schemeClr val="tx2"/>
              </a:buClr>
              <a:buSzTx/>
              <a:buFont typeface="Wingdings" pitchFamily="2" charset="2"/>
              <a:buChar char="§"/>
            </a:pPr>
            <a:r>
              <a:rPr lang="en-US" sz="2000" dirty="0"/>
              <a:t>A second method to identify use cases is event-based:</a:t>
            </a:r>
          </a:p>
          <a:p>
            <a:pPr>
              <a:lnSpc>
                <a:spcPct val="80000"/>
              </a:lnSpc>
              <a:buClr>
                <a:schemeClr val="tx2"/>
              </a:buClr>
              <a:buSzTx/>
              <a:buFont typeface="Wingdings" pitchFamily="2" charset="2"/>
              <a:buNone/>
            </a:pPr>
            <a:r>
              <a:rPr lang="en-US" sz="2000" dirty="0"/>
              <a:t>       </a:t>
            </a:r>
            <a:r>
              <a:rPr lang="en-US" sz="1600" dirty="0"/>
              <a:t>- Identify the external events that a system must respond to.</a:t>
            </a:r>
          </a:p>
          <a:p>
            <a:pPr>
              <a:lnSpc>
                <a:spcPct val="80000"/>
              </a:lnSpc>
              <a:buClr>
                <a:schemeClr val="tx2"/>
              </a:buClr>
              <a:buSzTx/>
              <a:buFont typeface="Wingdings" pitchFamily="2" charset="2"/>
              <a:buNone/>
            </a:pPr>
            <a:r>
              <a:rPr lang="en-US" sz="1600" dirty="0"/>
              <a:t>         - Relate the events to actors and use cases.</a:t>
            </a:r>
          </a:p>
          <a:p>
            <a:pPr>
              <a:lnSpc>
                <a:spcPct val="80000"/>
              </a:lnSpc>
              <a:buClr>
                <a:schemeClr val="tx2"/>
              </a:buClr>
              <a:buSzTx/>
              <a:buFont typeface="Wingdings" pitchFamily="2" charset="2"/>
              <a:buChar char="§"/>
            </a:pPr>
            <a:r>
              <a:rPr lang="en-US" sz="2000" dirty="0"/>
              <a:t>The following questions may be used to help identify the use cases for a system:</a:t>
            </a:r>
          </a:p>
          <a:p>
            <a:pPr lvl="1">
              <a:lnSpc>
                <a:spcPct val="80000"/>
              </a:lnSpc>
              <a:buFontTx/>
              <a:buChar char="-"/>
            </a:pPr>
            <a:r>
              <a:rPr lang="en-US" sz="1600" dirty="0"/>
              <a:t>What are tasks of each actor ?</a:t>
            </a:r>
          </a:p>
          <a:p>
            <a:pPr lvl="1">
              <a:lnSpc>
                <a:spcPct val="80000"/>
              </a:lnSpc>
              <a:buFontTx/>
              <a:buChar char="-"/>
            </a:pPr>
            <a:r>
              <a:rPr lang="en-US" sz="1600" dirty="0"/>
              <a:t>Will any actor create, store, change, remove, or read information in the system ?</a:t>
            </a:r>
          </a:p>
          <a:p>
            <a:pPr lvl="1">
              <a:lnSpc>
                <a:spcPct val="80000"/>
              </a:lnSpc>
              <a:buFontTx/>
              <a:buChar char="-"/>
            </a:pPr>
            <a:r>
              <a:rPr lang="en-US" sz="1600" dirty="0"/>
              <a:t>What use cases will create, store, change, remove, or read this information ?</a:t>
            </a:r>
          </a:p>
          <a:p>
            <a:pPr lvl="1">
              <a:lnSpc>
                <a:spcPct val="80000"/>
              </a:lnSpc>
              <a:buFontTx/>
              <a:buChar char="-"/>
            </a:pPr>
            <a:r>
              <a:rPr lang="en-US" sz="1600" dirty="0"/>
              <a:t>Will any actor need to inform the system about sudden, external changes ? </a:t>
            </a:r>
          </a:p>
          <a:p>
            <a:pPr lvl="1">
              <a:lnSpc>
                <a:spcPct val="80000"/>
              </a:lnSpc>
              <a:buFontTx/>
              <a:buChar char="-"/>
            </a:pPr>
            <a:r>
              <a:rPr lang="en-US" sz="1600" dirty="0"/>
              <a:t>Does any actor need to be informed about certain occurrences in the system ?</a:t>
            </a:r>
          </a:p>
          <a:p>
            <a:pPr lvl="1">
              <a:lnSpc>
                <a:spcPct val="80000"/>
              </a:lnSpc>
              <a:buFontTx/>
              <a:buChar char="-"/>
            </a:pPr>
            <a:r>
              <a:rPr lang="en-US" sz="1600" dirty="0"/>
              <a:t>Can all functional requirements be performed by the use cases ?</a:t>
            </a:r>
          </a:p>
          <a:p>
            <a:pPr>
              <a:lnSpc>
                <a:spcPct val="80000"/>
              </a:lnSpc>
              <a:buClr>
                <a:schemeClr val="tx2"/>
              </a:buClr>
              <a:buSzTx/>
              <a:buFont typeface="Wingdings" pitchFamily="2" charset="2"/>
              <a:buChar char="§"/>
            </a:pPr>
            <a:endParaRPr lang="en-US" sz="1800" dirty="0"/>
          </a:p>
        </p:txBody>
      </p:sp>
      <p:sp>
        <p:nvSpPr>
          <p:cNvPr id="6" name="Slide Number Placeholder 5"/>
          <p:cNvSpPr>
            <a:spLocks noGrp="1"/>
          </p:cNvSpPr>
          <p:nvPr>
            <p:ph type="sldNum" sz="quarter" idx="12"/>
          </p:nvPr>
        </p:nvSpPr>
        <p:spPr/>
        <p:txBody>
          <a:bodyPr/>
          <a:lstStyle/>
          <a:p>
            <a:fld id="{8E2CE58F-D9D8-4405-95F8-42025F522DB3}" type="slidenum">
              <a:rPr lang="he-IL"/>
              <a:pPr/>
              <a:t>38</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85800"/>
            <a:ext cx="7024744" cy="914400"/>
          </a:xfrm>
        </p:spPr>
        <p:txBody>
          <a:bodyPr/>
          <a:lstStyle/>
          <a:p>
            <a:r>
              <a:rPr lang="en-US" b="1" dirty="0" smtClean="0"/>
              <a:t>Advantages of use case</a:t>
            </a:r>
            <a:endParaRPr lang="en-GB" b="1" dirty="0"/>
          </a:p>
        </p:txBody>
      </p:sp>
      <p:sp>
        <p:nvSpPr>
          <p:cNvPr id="3" name="Content Placeholder 2"/>
          <p:cNvSpPr>
            <a:spLocks noGrp="1"/>
          </p:cNvSpPr>
          <p:nvPr>
            <p:ph idx="1"/>
          </p:nvPr>
        </p:nvSpPr>
        <p:spPr>
          <a:xfrm>
            <a:off x="838200" y="1752600"/>
            <a:ext cx="7772400" cy="4114800"/>
          </a:xfrm>
        </p:spPr>
        <p:txBody>
          <a:bodyPr>
            <a:normAutofit fontScale="85000" lnSpcReduction="10000"/>
          </a:bodyPr>
          <a:lstStyle/>
          <a:p>
            <a:r>
              <a:rPr lang="en-US" sz="2800" dirty="0" smtClean="0"/>
              <a:t>Avoid </a:t>
            </a:r>
            <a:r>
              <a:rPr lang="en-US" sz="2800" b="1" dirty="0" smtClean="0"/>
              <a:t>analysis paralysis</a:t>
            </a:r>
            <a:endParaRPr lang="en-US" sz="2800" dirty="0" smtClean="0"/>
          </a:p>
          <a:p>
            <a:pPr>
              <a:buFont typeface="Wingdings" pitchFamily="2" charset="2"/>
              <a:buChar char="§"/>
            </a:pPr>
            <a:r>
              <a:rPr lang="en-US" sz="2800" dirty="0" smtClean="0"/>
              <a:t>Use cases help break up the problem so it can be solved incrementally. Do just enough analysis to get started but we don’t have to worry that it’s hard to come back later and add more.</a:t>
            </a:r>
          </a:p>
          <a:p>
            <a:endParaRPr lang="en-US" sz="2800" dirty="0" smtClean="0"/>
          </a:p>
          <a:p>
            <a:r>
              <a:rPr lang="en-US" sz="2800" dirty="0" smtClean="0"/>
              <a:t>Avoid </a:t>
            </a:r>
            <a:r>
              <a:rPr lang="en-US" sz="2800" b="1" dirty="0" smtClean="0"/>
              <a:t>gold plating</a:t>
            </a:r>
          </a:p>
          <a:p>
            <a:pPr>
              <a:buFont typeface="Wingdings" pitchFamily="2" charset="2"/>
              <a:buChar char="§"/>
            </a:pPr>
            <a:r>
              <a:rPr lang="en-US" sz="2800" dirty="0" smtClean="0"/>
              <a:t>Using use cases to derive functional requirements avoids stating a functional requirement that is not directly tied to a user task needed to accomplish a business goal.</a:t>
            </a:r>
          </a:p>
        </p:txBody>
      </p:sp>
      <p:sp>
        <p:nvSpPr>
          <p:cNvPr id="5" name="Slide Number Placeholder 4"/>
          <p:cNvSpPr>
            <a:spLocks noGrp="1"/>
          </p:cNvSpPr>
          <p:nvPr>
            <p:ph type="sldNum" sz="quarter" idx="12"/>
          </p:nvPr>
        </p:nvSpPr>
        <p:spPr/>
        <p:txBody>
          <a:bodyPr/>
          <a:lstStyle/>
          <a:p>
            <a:fld id="{CF7923C0-2D95-480D-9366-9BE92FBA288F}" type="slidenum">
              <a:rPr lang="he-IL"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838200"/>
            <a:ext cx="7414710" cy="877336"/>
          </a:xfrm>
        </p:spPr>
        <p:txBody>
          <a:bodyPr>
            <a:normAutofit fontScale="90000"/>
          </a:bodyPr>
          <a:lstStyle/>
          <a:p>
            <a:r>
              <a:rPr lang="en-US" b="1" dirty="0" smtClean="0"/>
              <a:t>Notations in Use Case modeling</a:t>
            </a:r>
            <a:endParaRPr lang="en-GB" b="1" dirty="0"/>
          </a:p>
        </p:txBody>
      </p:sp>
      <p:sp>
        <p:nvSpPr>
          <p:cNvPr id="3" name="Content Placeholder 2"/>
          <p:cNvSpPr>
            <a:spLocks noGrp="1"/>
          </p:cNvSpPr>
          <p:nvPr>
            <p:ph idx="1"/>
          </p:nvPr>
        </p:nvSpPr>
        <p:spPr>
          <a:xfrm>
            <a:off x="1043492" y="1905000"/>
            <a:ext cx="6777317" cy="4267200"/>
          </a:xfrm>
        </p:spPr>
        <p:txBody>
          <a:bodyPr>
            <a:normAutofit/>
          </a:bodyPr>
          <a:lstStyle/>
          <a:p>
            <a:pPr marL="880110" lvl="1" indent="-514350">
              <a:lnSpc>
                <a:spcPct val="90000"/>
              </a:lnSpc>
              <a:buFont typeface="+mj-lt"/>
              <a:buAutoNum type="arabicParenR"/>
            </a:pPr>
            <a:r>
              <a:rPr lang="en-US" sz="2800" dirty="0" smtClean="0"/>
              <a:t>System Boundary</a:t>
            </a:r>
          </a:p>
          <a:p>
            <a:pPr marL="880110" lvl="1" indent="-514350">
              <a:lnSpc>
                <a:spcPct val="90000"/>
              </a:lnSpc>
              <a:buFont typeface="+mj-lt"/>
              <a:buAutoNum type="arabicParenR"/>
            </a:pPr>
            <a:r>
              <a:rPr lang="en-US" sz="2800" dirty="0" smtClean="0"/>
              <a:t>Actor</a:t>
            </a:r>
          </a:p>
          <a:p>
            <a:pPr marL="880110" lvl="1" indent="-514350">
              <a:lnSpc>
                <a:spcPct val="90000"/>
              </a:lnSpc>
              <a:buFont typeface="+mj-lt"/>
              <a:buAutoNum type="arabicParenR"/>
            </a:pPr>
            <a:r>
              <a:rPr lang="en-US" sz="2800" dirty="0" smtClean="0"/>
              <a:t>Use Case</a:t>
            </a:r>
          </a:p>
          <a:p>
            <a:pPr marL="880110" lvl="1" indent="-514350">
              <a:lnSpc>
                <a:spcPct val="90000"/>
              </a:lnSpc>
              <a:buFont typeface="+mj-lt"/>
              <a:buAutoNum type="arabicParenR"/>
            </a:pPr>
            <a:r>
              <a:rPr lang="en-US" sz="2800" dirty="0" smtClean="0"/>
              <a:t>Use Case Relations/Association</a:t>
            </a:r>
          </a:p>
          <a:p>
            <a:pPr lvl="2"/>
            <a:r>
              <a:rPr lang="en-US" sz="2600" dirty="0" smtClean="0"/>
              <a:t>Include (common sub-behavior)</a:t>
            </a:r>
          </a:p>
          <a:p>
            <a:pPr lvl="2"/>
            <a:r>
              <a:rPr lang="en-US" sz="2600" dirty="0" smtClean="0"/>
              <a:t>Extend (promoted alternatives)</a:t>
            </a:r>
          </a:p>
          <a:p>
            <a:pPr lvl="2"/>
            <a:r>
              <a:rPr lang="en-US" sz="2600" dirty="0" smtClean="0"/>
              <a:t>Generalize</a:t>
            </a:r>
          </a:p>
          <a:p>
            <a:pPr lvl="1">
              <a:lnSpc>
                <a:spcPct val="90000"/>
              </a:lnSpc>
              <a:buNone/>
            </a:pPr>
            <a:endParaRPr lang="en-US" sz="2800" dirty="0" smtClean="0"/>
          </a:p>
          <a:p>
            <a:endParaRPr lang="en-GB" sz="2800" dirty="0"/>
          </a:p>
        </p:txBody>
      </p:sp>
      <p:sp>
        <p:nvSpPr>
          <p:cNvPr id="5" name="Slide Number Placeholder 4"/>
          <p:cNvSpPr>
            <a:spLocks noGrp="1"/>
          </p:cNvSpPr>
          <p:nvPr>
            <p:ph type="sldNum" sz="quarter" idx="12"/>
          </p:nvPr>
        </p:nvSpPr>
        <p:spPr/>
        <p:txBody>
          <a:bodyPr/>
          <a:lstStyle/>
          <a:p>
            <a:fld id="{CF7923C0-2D95-480D-9366-9BE92FBA288F}" type="slidenum">
              <a:rPr lang="he-IL" smtClean="0"/>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838200"/>
            <a:ext cx="7024744" cy="724936"/>
          </a:xfrm>
        </p:spPr>
        <p:txBody>
          <a:bodyPr/>
          <a:lstStyle/>
          <a:p>
            <a:r>
              <a:rPr lang="en-US" b="1" dirty="0" smtClean="0"/>
              <a:t>System boundary</a:t>
            </a:r>
            <a:endParaRPr lang="en-GB" b="1" dirty="0"/>
          </a:p>
        </p:txBody>
      </p:sp>
      <p:sp>
        <p:nvSpPr>
          <p:cNvPr id="3" name="Content Placeholder 2"/>
          <p:cNvSpPr>
            <a:spLocks noGrp="1"/>
          </p:cNvSpPr>
          <p:nvPr>
            <p:ph idx="1"/>
          </p:nvPr>
        </p:nvSpPr>
        <p:spPr>
          <a:xfrm>
            <a:off x="1043492" y="1828800"/>
            <a:ext cx="6777317" cy="4003829"/>
          </a:xfrm>
        </p:spPr>
        <p:txBody>
          <a:bodyPr>
            <a:normAutofit lnSpcReduction="10000"/>
          </a:bodyPr>
          <a:lstStyle/>
          <a:p>
            <a:r>
              <a:rPr lang="en-US" sz="3000" dirty="0" smtClean="0"/>
              <a:t>Vision and Scope</a:t>
            </a:r>
          </a:p>
          <a:p>
            <a:pPr lvl="1"/>
            <a:r>
              <a:rPr lang="en-US" sz="3000" dirty="0" smtClean="0"/>
              <a:t>What problems are solved</a:t>
            </a:r>
          </a:p>
          <a:p>
            <a:pPr lvl="1"/>
            <a:r>
              <a:rPr lang="en-US" sz="3000" dirty="0" smtClean="0"/>
              <a:t>Who are the stakeholders</a:t>
            </a:r>
          </a:p>
          <a:p>
            <a:pPr lvl="1"/>
            <a:r>
              <a:rPr lang="en-US" sz="3000" dirty="0" smtClean="0"/>
              <a:t>Client’s Organization main goals</a:t>
            </a:r>
          </a:p>
          <a:p>
            <a:pPr lvl="1"/>
            <a:r>
              <a:rPr lang="en-US" sz="3000" dirty="0" smtClean="0"/>
              <a:t>System main goals</a:t>
            </a:r>
          </a:p>
          <a:p>
            <a:pPr lvl="1"/>
            <a:r>
              <a:rPr lang="en-US" sz="3000" dirty="0" smtClean="0"/>
              <a:t>Boundaries of the solution</a:t>
            </a:r>
          </a:p>
          <a:p>
            <a:pPr lvl="1"/>
            <a:r>
              <a:rPr lang="en-US" sz="3000" dirty="0" smtClean="0"/>
              <a:t>Future Directions</a:t>
            </a:r>
          </a:p>
          <a:p>
            <a:endParaRPr lang="en-GB" dirty="0"/>
          </a:p>
        </p:txBody>
      </p:sp>
      <p:sp>
        <p:nvSpPr>
          <p:cNvPr id="5" name="Slide Number Placeholder 4"/>
          <p:cNvSpPr>
            <a:spLocks noGrp="1"/>
          </p:cNvSpPr>
          <p:nvPr>
            <p:ph type="sldNum" sz="quarter" idx="12"/>
          </p:nvPr>
        </p:nvSpPr>
        <p:spPr/>
        <p:txBody>
          <a:bodyPr/>
          <a:lstStyle/>
          <a:p>
            <a:fld id="{CF7923C0-2D95-480D-9366-9BE92FBA288F}" type="slidenum">
              <a:rPr lang="he-IL"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7024744" cy="838200"/>
          </a:xfrm>
        </p:spPr>
        <p:txBody>
          <a:bodyPr/>
          <a:lstStyle/>
          <a:p>
            <a:r>
              <a:rPr lang="en-US" b="1" dirty="0" smtClean="0"/>
              <a:t>System boundary</a:t>
            </a:r>
            <a:endParaRPr lang="en-GB" b="1" dirty="0"/>
          </a:p>
        </p:txBody>
      </p:sp>
      <p:sp>
        <p:nvSpPr>
          <p:cNvPr id="3" name="Content Placeholder 2"/>
          <p:cNvSpPr>
            <a:spLocks noGrp="1"/>
          </p:cNvSpPr>
          <p:nvPr>
            <p:ph idx="1"/>
          </p:nvPr>
        </p:nvSpPr>
        <p:spPr>
          <a:xfrm>
            <a:off x="685800" y="1524000"/>
            <a:ext cx="3505200" cy="4191000"/>
          </a:xfrm>
        </p:spPr>
        <p:txBody>
          <a:bodyPr>
            <a:normAutofit/>
          </a:bodyPr>
          <a:lstStyle/>
          <a:p>
            <a:r>
              <a:rPr lang="en-US" sz="2800" dirty="0" smtClean="0"/>
              <a:t>A system in a UCD is represented as a box</a:t>
            </a:r>
          </a:p>
          <a:p>
            <a:r>
              <a:rPr lang="en-US" sz="2800" dirty="0" smtClean="0"/>
              <a:t>The name of the system appears above or inside the box</a:t>
            </a:r>
          </a:p>
        </p:txBody>
      </p:sp>
      <p:sp>
        <p:nvSpPr>
          <p:cNvPr id="5" name="Slide Number Placeholder 4"/>
          <p:cNvSpPr>
            <a:spLocks noGrp="1"/>
          </p:cNvSpPr>
          <p:nvPr>
            <p:ph type="sldNum" sz="quarter" idx="12"/>
          </p:nvPr>
        </p:nvSpPr>
        <p:spPr/>
        <p:txBody>
          <a:bodyPr/>
          <a:lstStyle/>
          <a:p>
            <a:fld id="{CF7923C0-2D95-480D-9366-9BE92FBA288F}" type="slidenum">
              <a:rPr lang="he-IL" smtClean="0"/>
              <a:pPr/>
              <a:t>7</a:t>
            </a:fld>
            <a:endParaRPr lang="en-US"/>
          </a:p>
        </p:txBody>
      </p:sp>
      <p:sp>
        <p:nvSpPr>
          <p:cNvPr id="6" name="Rectangle 4"/>
          <p:cNvSpPr>
            <a:spLocks noChangeArrowheads="1"/>
          </p:cNvSpPr>
          <p:nvPr/>
        </p:nvSpPr>
        <p:spPr bwMode="auto">
          <a:xfrm>
            <a:off x="4419600" y="1862919"/>
            <a:ext cx="4038600" cy="4461681"/>
          </a:xfrm>
          <a:prstGeom prst="rect">
            <a:avLst/>
          </a:prstGeom>
          <a:noFill/>
          <a:ln w="9525">
            <a:solidFill>
              <a:schemeClr val="tx1"/>
            </a:solidFill>
            <a:miter lim="800000"/>
            <a:headEnd/>
            <a:tailEnd/>
          </a:ln>
          <a:effectLst/>
        </p:spPr>
        <p:txBody>
          <a:bodyPr wrap="none" anchor="ctr"/>
          <a:lstStyle/>
          <a:p>
            <a:endParaRPr lang="en-GB" dirty="0"/>
          </a:p>
        </p:txBody>
      </p:sp>
      <p:sp>
        <p:nvSpPr>
          <p:cNvPr id="7" name="TextBox 6"/>
          <p:cNvSpPr txBox="1"/>
          <p:nvPr/>
        </p:nvSpPr>
        <p:spPr>
          <a:xfrm>
            <a:off x="4572000" y="2057401"/>
            <a:ext cx="3733800" cy="369332"/>
          </a:xfrm>
          <a:prstGeom prst="rect">
            <a:avLst/>
          </a:prstGeom>
          <a:noFill/>
        </p:spPr>
        <p:txBody>
          <a:bodyPr wrap="square" rtlCol="0">
            <a:spAutoFit/>
          </a:bodyPr>
          <a:lstStyle/>
          <a:p>
            <a:r>
              <a:rPr lang="en-US" dirty="0" smtClean="0"/>
              <a:t>Students registration system</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7024744" cy="685800"/>
          </a:xfrm>
        </p:spPr>
        <p:txBody>
          <a:bodyPr>
            <a:noAutofit/>
          </a:bodyPr>
          <a:lstStyle/>
          <a:p>
            <a:r>
              <a:rPr lang="en-US" b="1" dirty="0" smtClean="0"/>
              <a:t>Actor </a:t>
            </a:r>
            <a:endParaRPr lang="en-GB" b="1" dirty="0"/>
          </a:p>
        </p:txBody>
      </p:sp>
      <p:sp>
        <p:nvSpPr>
          <p:cNvPr id="3" name="Content Placeholder 2"/>
          <p:cNvSpPr>
            <a:spLocks noGrp="1"/>
          </p:cNvSpPr>
          <p:nvPr>
            <p:ph idx="1"/>
          </p:nvPr>
        </p:nvSpPr>
        <p:spPr>
          <a:xfrm>
            <a:off x="762000" y="1371600"/>
            <a:ext cx="7696200" cy="4876800"/>
          </a:xfrm>
        </p:spPr>
        <p:txBody>
          <a:bodyPr>
            <a:normAutofit fontScale="92500"/>
          </a:bodyPr>
          <a:lstStyle/>
          <a:p>
            <a:pPr>
              <a:lnSpc>
                <a:spcPct val="90000"/>
              </a:lnSpc>
            </a:pPr>
            <a:r>
              <a:rPr lang="en-US" sz="2800" dirty="0" smtClean="0"/>
              <a:t>Someone or something that interacts with the system (exchanges information with the system)</a:t>
            </a:r>
          </a:p>
          <a:p>
            <a:pPr>
              <a:lnSpc>
                <a:spcPct val="90000"/>
              </a:lnSpc>
            </a:pPr>
            <a:r>
              <a:rPr lang="en-US" sz="2800" dirty="0" smtClean="0"/>
              <a:t>An actor represents a role played with respect to the system, not an individual user of the system</a:t>
            </a:r>
          </a:p>
          <a:p>
            <a:pPr>
              <a:lnSpc>
                <a:spcPct val="90000"/>
              </a:lnSpc>
            </a:pPr>
            <a:r>
              <a:rPr lang="en-US" sz="2800" dirty="0" smtClean="0"/>
              <a:t>Example:</a:t>
            </a:r>
          </a:p>
          <a:p>
            <a:pPr lvl="1">
              <a:lnSpc>
                <a:spcPct val="90000"/>
              </a:lnSpc>
            </a:pPr>
            <a:r>
              <a:rPr lang="en-US" sz="2400" dirty="0" smtClean="0"/>
              <a:t>Administrator  – Enters data</a:t>
            </a:r>
          </a:p>
          <a:p>
            <a:pPr lvl="1">
              <a:lnSpc>
                <a:spcPct val="90000"/>
              </a:lnSpc>
            </a:pPr>
            <a:r>
              <a:rPr lang="en-US" sz="2400" dirty="0" smtClean="0"/>
              <a:t>Lecturer – enter and modify results</a:t>
            </a:r>
          </a:p>
          <a:p>
            <a:pPr lvl="1">
              <a:lnSpc>
                <a:spcPct val="90000"/>
              </a:lnSpc>
            </a:pPr>
            <a:r>
              <a:rPr lang="en-US" sz="2400" dirty="0" smtClean="0"/>
              <a:t>Principal – view statistics.</a:t>
            </a:r>
          </a:p>
          <a:p>
            <a:pPr>
              <a:lnSpc>
                <a:spcPct val="90000"/>
              </a:lnSpc>
            </a:pPr>
            <a:r>
              <a:rPr lang="en-US" sz="2800" dirty="0" smtClean="0"/>
              <a:t>A single user may play more than one role</a:t>
            </a:r>
          </a:p>
          <a:p>
            <a:r>
              <a:rPr lang="en-US" dirty="0" smtClean="0"/>
              <a:t>An actor has a name that reflects its role</a:t>
            </a:r>
          </a:p>
          <a:p>
            <a:endParaRPr lang="en-GB" dirty="0"/>
          </a:p>
        </p:txBody>
      </p:sp>
      <p:sp>
        <p:nvSpPr>
          <p:cNvPr id="5" name="Slide Number Placeholder 4"/>
          <p:cNvSpPr>
            <a:spLocks noGrp="1"/>
          </p:cNvSpPr>
          <p:nvPr>
            <p:ph type="sldNum" sz="quarter" idx="12"/>
          </p:nvPr>
        </p:nvSpPr>
        <p:spPr/>
        <p:txBody>
          <a:bodyPr/>
          <a:lstStyle/>
          <a:p>
            <a:fld id="{CF7923C0-2D95-480D-9366-9BE92FBA288F}" type="slidenum">
              <a:rPr lang="he-IL"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024744" cy="747796"/>
          </a:xfrm>
        </p:spPr>
        <p:txBody>
          <a:bodyPr/>
          <a:lstStyle/>
          <a:p>
            <a:r>
              <a:rPr lang="en-US" b="1" dirty="0" smtClean="0"/>
              <a:t>Actor </a:t>
            </a:r>
            <a:endParaRPr lang="en-GB" b="1" dirty="0"/>
          </a:p>
        </p:txBody>
      </p:sp>
      <p:sp>
        <p:nvSpPr>
          <p:cNvPr id="3" name="Content Placeholder 2"/>
          <p:cNvSpPr>
            <a:spLocks noGrp="1"/>
          </p:cNvSpPr>
          <p:nvPr>
            <p:ph idx="1"/>
          </p:nvPr>
        </p:nvSpPr>
        <p:spPr>
          <a:xfrm>
            <a:off x="762000" y="1600200"/>
            <a:ext cx="4572000" cy="4572000"/>
          </a:xfrm>
        </p:spPr>
        <p:txBody>
          <a:bodyPr>
            <a:normAutofit/>
          </a:bodyPr>
          <a:lstStyle/>
          <a:p>
            <a:r>
              <a:rPr lang="en-US" sz="2400" dirty="0" smtClean="0"/>
              <a:t>Actors have </a:t>
            </a:r>
            <a:r>
              <a:rPr lang="en-US" sz="2400" b="1" dirty="0" smtClean="0"/>
              <a:t>goals</a:t>
            </a:r>
            <a:r>
              <a:rPr lang="en-US" sz="2400" dirty="0" smtClean="0"/>
              <a:t>:</a:t>
            </a:r>
          </a:p>
          <a:p>
            <a:pPr lvl="1"/>
            <a:r>
              <a:rPr lang="en-US" sz="2400" dirty="0" smtClean="0"/>
              <a:t>Add students marks</a:t>
            </a:r>
          </a:p>
          <a:p>
            <a:pPr lvl="1"/>
            <a:r>
              <a:rPr lang="en-US" sz="2400" dirty="0" smtClean="0"/>
              <a:t>Lookup a registered students</a:t>
            </a:r>
          </a:p>
          <a:p>
            <a:r>
              <a:rPr lang="en-US" sz="2400" dirty="0" smtClean="0"/>
              <a:t>Actors don’t need to be human</a:t>
            </a:r>
          </a:p>
          <a:p>
            <a:pPr lvl="1"/>
            <a:r>
              <a:rPr lang="en-US" sz="2400" dirty="0" smtClean="0"/>
              <a:t>May be an external system that interfaces with the developed system</a:t>
            </a:r>
          </a:p>
          <a:p>
            <a:endParaRPr lang="en-GB" sz="2400" dirty="0"/>
          </a:p>
        </p:txBody>
      </p:sp>
      <p:sp>
        <p:nvSpPr>
          <p:cNvPr id="5" name="Slide Number Placeholder 4"/>
          <p:cNvSpPr>
            <a:spLocks noGrp="1"/>
          </p:cNvSpPr>
          <p:nvPr>
            <p:ph type="sldNum" sz="quarter" idx="12"/>
          </p:nvPr>
        </p:nvSpPr>
        <p:spPr/>
        <p:txBody>
          <a:bodyPr/>
          <a:lstStyle/>
          <a:p>
            <a:fld id="{CF7923C0-2D95-480D-9366-9BE92FBA288F}" type="slidenum">
              <a:rPr lang="he-IL" smtClean="0"/>
              <a:pPr/>
              <a:t>9</a:t>
            </a:fld>
            <a:endParaRPr lang="en-US"/>
          </a:p>
        </p:txBody>
      </p:sp>
      <p:grpSp>
        <p:nvGrpSpPr>
          <p:cNvPr id="6" name="Group 15"/>
          <p:cNvGrpSpPr>
            <a:grpSpLocks/>
          </p:cNvGrpSpPr>
          <p:nvPr/>
        </p:nvGrpSpPr>
        <p:grpSpPr bwMode="auto">
          <a:xfrm>
            <a:off x="6357247" y="1600200"/>
            <a:ext cx="1107626" cy="1784731"/>
            <a:chOff x="1084" y="2736"/>
            <a:chExt cx="841" cy="1222"/>
          </a:xfrm>
        </p:grpSpPr>
        <p:grpSp>
          <p:nvGrpSpPr>
            <p:cNvPr id="7" name="Group 4"/>
            <p:cNvGrpSpPr>
              <a:grpSpLocks/>
            </p:cNvGrpSpPr>
            <p:nvPr/>
          </p:nvGrpSpPr>
          <p:grpSpPr bwMode="auto">
            <a:xfrm>
              <a:off x="1200" y="2736"/>
              <a:ext cx="576" cy="912"/>
              <a:chOff x="1104" y="3024"/>
              <a:chExt cx="576" cy="912"/>
            </a:xfrm>
          </p:grpSpPr>
          <p:sp>
            <p:nvSpPr>
              <p:cNvPr id="9" name="Oval 5"/>
              <p:cNvSpPr>
                <a:spLocks noChangeArrowheads="1"/>
              </p:cNvSpPr>
              <p:nvPr/>
            </p:nvSpPr>
            <p:spPr bwMode="auto">
              <a:xfrm>
                <a:off x="1272" y="3024"/>
                <a:ext cx="240" cy="240"/>
              </a:xfrm>
              <a:prstGeom prst="ellipse">
                <a:avLst/>
              </a:prstGeom>
              <a:noFill/>
              <a:ln w="9525">
                <a:solidFill>
                  <a:schemeClr val="tx1"/>
                </a:solidFill>
                <a:round/>
                <a:headEnd/>
                <a:tailEnd/>
              </a:ln>
              <a:effectLst/>
            </p:spPr>
            <p:txBody>
              <a:bodyPr wrap="none" anchor="ctr"/>
              <a:lstStyle/>
              <a:p>
                <a:endParaRPr lang="en-GB"/>
              </a:p>
            </p:txBody>
          </p:sp>
          <p:sp>
            <p:nvSpPr>
              <p:cNvPr id="10" name="Line 6"/>
              <p:cNvSpPr>
                <a:spLocks noChangeShapeType="1"/>
              </p:cNvSpPr>
              <p:nvPr/>
            </p:nvSpPr>
            <p:spPr bwMode="auto">
              <a:xfrm>
                <a:off x="1392" y="3264"/>
                <a:ext cx="0" cy="336"/>
              </a:xfrm>
              <a:prstGeom prst="line">
                <a:avLst/>
              </a:prstGeom>
              <a:noFill/>
              <a:ln w="9525">
                <a:solidFill>
                  <a:schemeClr val="tx1"/>
                </a:solidFill>
                <a:round/>
                <a:headEnd/>
                <a:tailEnd/>
              </a:ln>
              <a:effectLst/>
            </p:spPr>
            <p:txBody>
              <a:bodyPr/>
              <a:lstStyle/>
              <a:p>
                <a:endParaRPr lang="en-GB"/>
              </a:p>
            </p:txBody>
          </p:sp>
          <p:sp>
            <p:nvSpPr>
              <p:cNvPr id="11" name="Line 7"/>
              <p:cNvSpPr>
                <a:spLocks noChangeShapeType="1"/>
              </p:cNvSpPr>
              <p:nvPr/>
            </p:nvSpPr>
            <p:spPr bwMode="auto">
              <a:xfrm>
                <a:off x="1104" y="3360"/>
                <a:ext cx="576" cy="0"/>
              </a:xfrm>
              <a:prstGeom prst="line">
                <a:avLst/>
              </a:prstGeom>
              <a:noFill/>
              <a:ln w="9525">
                <a:solidFill>
                  <a:schemeClr val="tx1"/>
                </a:solidFill>
                <a:round/>
                <a:headEnd/>
                <a:tailEnd/>
              </a:ln>
              <a:effectLst/>
            </p:spPr>
            <p:txBody>
              <a:bodyPr/>
              <a:lstStyle/>
              <a:p>
                <a:endParaRPr lang="en-GB"/>
              </a:p>
            </p:txBody>
          </p:sp>
          <p:sp>
            <p:nvSpPr>
              <p:cNvPr id="12" name="Line 8"/>
              <p:cNvSpPr>
                <a:spLocks noChangeShapeType="1"/>
              </p:cNvSpPr>
              <p:nvPr/>
            </p:nvSpPr>
            <p:spPr bwMode="auto">
              <a:xfrm flipH="1">
                <a:off x="1248" y="3600"/>
                <a:ext cx="144" cy="336"/>
              </a:xfrm>
              <a:prstGeom prst="line">
                <a:avLst/>
              </a:prstGeom>
              <a:noFill/>
              <a:ln w="9525">
                <a:solidFill>
                  <a:schemeClr val="tx1"/>
                </a:solidFill>
                <a:round/>
                <a:headEnd/>
                <a:tailEnd/>
              </a:ln>
              <a:effectLst/>
            </p:spPr>
            <p:txBody>
              <a:bodyPr/>
              <a:lstStyle/>
              <a:p>
                <a:endParaRPr lang="en-GB"/>
              </a:p>
            </p:txBody>
          </p:sp>
          <p:sp>
            <p:nvSpPr>
              <p:cNvPr id="13" name="Line 9"/>
              <p:cNvSpPr>
                <a:spLocks noChangeShapeType="1"/>
              </p:cNvSpPr>
              <p:nvPr/>
            </p:nvSpPr>
            <p:spPr bwMode="auto">
              <a:xfrm>
                <a:off x="1392" y="3600"/>
                <a:ext cx="144" cy="336"/>
              </a:xfrm>
              <a:prstGeom prst="line">
                <a:avLst/>
              </a:prstGeom>
              <a:noFill/>
              <a:ln w="9525">
                <a:solidFill>
                  <a:schemeClr val="tx1"/>
                </a:solidFill>
                <a:round/>
                <a:headEnd/>
                <a:tailEnd/>
              </a:ln>
              <a:effectLst/>
            </p:spPr>
            <p:txBody>
              <a:bodyPr/>
              <a:lstStyle/>
              <a:p>
                <a:endParaRPr lang="en-GB"/>
              </a:p>
            </p:txBody>
          </p:sp>
        </p:grpSp>
        <p:sp>
          <p:nvSpPr>
            <p:cNvPr id="8" name="Text Box 10"/>
            <p:cNvSpPr txBox="1">
              <a:spLocks noChangeArrowheads="1"/>
            </p:cNvSpPr>
            <p:nvPr/>
          </p:nvSpPr>
          <p:spPr bwMode="auto">
            <a:xfrm>
              <a:off x="1084" y="3705"/>
              <a:ext cx="841" cy="253"/>
            </a:xfrm>
            <a:prstGeom prst="rect">
              <a:avLst/>
            </a:prstGeom>
            <a:noFill/>
            <a:ln w="9525">
              <a:noFill/>
              <a:miter lim="800000"/>
              <a:headEnd/>
              <a:tailEnd/>
            </a:ln>
            <a:effectLst/>
          </p:spPr>
          <p:txBody>
            <a:bodyPr wrap="none">
              <a:spAutoFit/>
            </a:bodyPr>
            <a:lstStyle/>
            <a:p>
              <a:pPr algn="l" rtl="0"/>
              <a:r>
                <a:rPr lang="en-US" dirty="0" smtClean="0"/>
                <a:t>Lecturer</a:t>
              </a:r>
              <a:endParaRPr lang="en-US" sz="1800" b="1" dirty="0"/>
            </a:p>
          </p:txBody>
        </p:sp>
      </p:grpSp>
      <p:grpSp>
        <p:nvGrpSpPr>
          <p:cNvPr id="14" name="Group 15"/>
          <p:cNvGrpSpPr>
            <a:grpSpLocks/>
          </p:cNvGrpSpPr>
          <p:nvPr/>
        </p:nvGrpSpPr>
        <p:grpSpPr bwMode="auto">
          <a:xfrm>
            <a:off x="6438247" y="4235069"/>
            <a:ext cx="877145" cy="1784731"/>
            <a:chOff x="1129" y="2736"/>
            <a:chExt cx="666" cy="1222"/>
          </a:xfrm>
        </p:grpSpPr>
        <p:grpSp>
          <p:nvGrpSpPr>
            <p:cNvPr id="15" name="Group 4"/>
            <p:cNvGrpSpPr>
              <a:grpSpLocks/>
            </p:cNvGrpSpPr>
            <p:nvPr/>
          </p:nvGrpSpPr>
          <p:grpSpPr bwMode="auto">
            <a:xfrm>
              <a:off x="1200" y="2736"/>
              <a:ext cx="576" cy="912"/>
              <a:chOff x="1104" y="3024"/>
              <a:chExt cx="576" cy="912"/>
            </a:xfrm>
          </p:grpSpPr>
          <p:sp>
            <p:nvSpPr>
              <p:cNvPr id="17" name="Oval 5"/>
              <p:cNvSpPr>
                <a:spLocks noChangeArrowheads="1"/>
              </p:cNvSpPr>
              <p:nvPr/>
            </p:nvSpPr>
            <p:spPr bwMode="auto">
              <a:xfrm>
                <a:off x="1272" y="3024"/>
                <a:ext cx="240" cy="240"/>
              </a:xfrm>
              <a:prstGeom prst="ellipse">
                <a:avLst/>
              </a:prstGeom>
              <a:noFill/>
              <a:ln w="9525">
                <a:solidFill>
                  <a:schemeClr val="tx1"/>
                </a:solidFill>
                <a:round/>
                <a:headEnd/>
                <a:tailEnd/>
              </a:ln>
              <a:effectLst/>
            </p:spPr>
            <p:txBody>
              <a:bodyPr wrap="none" anchor="ctr"/>
              <a:lstStyle/>
              <a:p>
                <a:endParaRPr lang="en-GB"/>
              </a:p>
            </p:txBody>
          </p:sp>
          <p:sp>
            <p:nvSpPr>
              <p:cNvPr id="18" name="Line 6"/>
              <p:cNvSpPr>
                <a:spLocks noChangeShapeType="1"/>
              </p:cNvSpPr>
              <p:nvPr/>
            </p:nvSpPr>
            <p:spPr bwMode="auto">
              <a:xfrm>
                <a:off x="1392" y="3264"/>
                <a:ext cx="0" cy="336"/>
              </a:xfrm>
              <a:prstGeom prst="line">
                <a:avLst/>
              </a:prstGeom>
              <a:noFill/>
              <a:ln w="9525">
                <a:solidFill>
                  <a:schemeClr val="tx1"/>
                </a:solidFill>
                <a:round/>
                <a:headEnd/>
                <a:tailEnd/>
              </a:ln>
              <a:effectLst/>
            </p:spPr>
            <p:txBody>
              <a:bodyPr/>
              <a:lstStyle/>
              <a:p>
                <a:endParaRPr lang="en-GB"/>
              </a:p>
            </p:txBody>
          </p:sp>
          <p:sp>
            <p:nvSpPr>
              <p:cNvPr id="19" name="Line 7"/>
              <p:cNvSpPr>
                <a:spLocks noChangeShapeType="1"/>
              </p:cNvSpPr>
              <p:nvPr/>
            </p:nvSpPr>
            <p:spPr bwMode="auto">
              <a:xfrm>
                <a:off x="1104" y="3360"/>
                <a:ext cx="576" cy="0"/>
              </a:xfrm>
              <a:prstGeom prst="line">
                <a:avLst/>
              </a:prstGeom>
              <a:noFill/>
              <a:ln w="9525">
                <a:solidFill>
                  <a:schemeClr val="tx1"/>
                </a:solidFill>
                <a:round/>
                <a:headEnd/>
                <a:tailEnd/>
              </a:ln>
              <a:effectLst/>
            </p:spPr>
            <p:txBody>
              <a:bodyPr/>
              <a:lstStyle/>
              <a:p>
                <a:endParaRPr lang="en-GB"/>
              </a:p>
            </p:txBody>
          </p:sp>
          <p:sp>
            <p:nvSpPr>
              <p:cNvPr id="20" name="Line 8"/>
              <p:cNvSpPr>
                <a:spLocks noChangeShapeType="1"/>
              </p:cNvSpPr>
              <p:nvPr/>
            </p:nvSpPr>
            <p:spPr bwMode="auto">
              <a:xfrm flipH="1">
                <a:off x="1248" y="3600"/>
                <a:ext cx="144" cy="336"/>
              </a:xfrm>
              <a:prstGeom prst="line">
                <a:avLst/>
              </a:prstGeom>
              <a:noFill/>
              <a:ln w="9525">
                <a:solidFill>
                  <a:schemeClr val="tx1"/>
                </a:solidFill>
                <a:round/>
                <a:headEnd/>
                <a:tailEnd/>
              </a:ln>
              <a:effectLst/>
            </p:spPr>
            <p:txBody>
              <a:bodyPr/>
              <a:lstStyle/>
              <a:p>
                <a:endParaRPr lang="en-GB"/>
              </a:p>
            </p:txBody>
          </p:sp>
          <p:sp>
            <p:nvSpPr>
              <p:cNvPr id="21" name="Line 9"/>
              <p:cNvSpPr>
                <a:spLocks noChangeShapeType="1"/>
              </p:cNvSpPr>
              <p:nvPr/>
            </p:nvSpPr>
            <p:spPr bwMode="auto">
              <a:xfrm>
                <a:off x="1392" y="3600"/>
                <a:ext cx="144" cy="336"/>
              </a:xfrm>
              <a:prstGeom prst="line">
                <a:avLst/>
              </a:prstGeom>
              <a:noFill/>
              <a:ln w="9525">
                <a:solidFill>
                  <a:schemeClr val="tx1"/>
                </a:solidFill>
                <a:round/>
                <a:headEnd/>
                <a:tailEnd/>
              </a:ln>
              <a:effectLst/>
            </p:spPr>
            <p:txBody>
              <a:bodyPr/>
              <a:lstStyle/>
              <a:p>
                <a:endParaRPr lang="en-GB"/>
              </a:p>
            </p:txBody>
          </p:sp>
        </p:grpSp>
        <p:sp>
          <p:nvSpPr>
            <p:cNvPr id="16" name="Text Box 10"/>
            <p:cNvSpPr txBox="1">
              <a:spLocks noChangeArrowheads="1"/>
            </p:cNvSpPr>
            <p:nvPr/>
          </p:nvSpPr>
          <p:spPr bwMode="auto">
            <a:xfrm>
              <a:off x="1129" y="3705"/>
              <a:ext cx="666" cy="253"/>
            </a:xfrm>
            <a:prstGeom prst="rect">
              <a:avLst/>
            </a:prstGeom>
            <a:noFill/>
            <a:ln w="9525">
              <a:noFill/>
              <a:miter lim="800000"/>
              <a:headEnd/>
              <a:tailEnd/>
            </a:ln>
            <a:effectLst/>
          </p:spPr>
          <p:txBody>
            <a:bodyPr wrap="none">
              <a:spAutoFit/>
            </a:bodyPr>
            <a:lstStyle/>
            <a:p>
              <a:pPr algn="l" rtl="0"/>
              <a:r>
                <a:rPr lang="en-US" dirty="0" smtClean="0"/>
                <a:t>server</a:t>
              </a:r>
              <a:endParaRPr lang="en-US" sz="1800" b="1" dirty="0"/>
            </a:p>
          </p:txBody>
        </p:sp>
      </p:gr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3152</TotalTime>
  <Words>1823</Words>
  <Application>Microsoft Office PowerPoint</Application>
  <PresentationFormat>On-screen Show (4:3)</PresentationFormat>
  <Paragraphs>287</Paragraphs>
  <Slides>38</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38</vt:i4>
      </vt:variant>
    </vt:vector>
  </HeadingPairs>
  <TitlesOfParts>
    <vt:vector size="40" baseType="lpstr">
      <vt:lpstr>Austin</vt:lpstr>
      <vt:lpstr>VISIO</vt:lpstr>
      <vt:lpstr>UML</vt:lpstr>
      <vt:lpstr>Why Use Case?</vt:lpstr>
      <vt:lpstr>Why Use Case?</vt:lpstr>
      <vt:lpstr>Advantages of use case</vt:lpstr>
      <vt:lpstr>Notations in Use Case modeling</vt:lpstr>
      <vt:lpstr>System boundary</vt:lpstr>
      <vt:lpstr>System boundary</vt:lpstr>
      <vt:lpstr>Actor </vt:lpstr>
      <vt:lpstr>Actor </vt:lpstr>
      <vt:lpstr>Use Case</vt:lpstr>
      <vt:lpstr>Use Case</vt:lpstr>
      <vt:lpstr>Use Cases and Actors</vt:lpstr>
      <vt:lpstr>Specifying the Behavior of a Use Case</vt:lpstr>
      <vt:lpstr>Associations (relationships) between Use Cases and Actors</vt:lpstr>
      <vt:lpstr>Associations between Use Cases</vt:lpstr>
      <vt:lpstr>1. Generalization</vt:lpstr>
      <vt:lpstr>Generalization</vt:lpstr>
      <vt:lpstr>Generalization between use cases</vt:lpstr>
      <vt:lpstr>Generalization between use cases</vt:lpstr>
      <vt:lpstr>Generalization between Actors</vt:lpstr>
      <vt:lpstr>Include Relationship</vt:lpstr>
      <vt:lpstr>More about Include</vt:lpstr>
      <vt:lpstr>More about Include</vt:lpstr>
      <vt:lpstr>Extend Relationship</vt:lpstr>
      <vt:lpstr>Extend Relationship</vt:lpstr>
      <vt:lpstr>More on Extend relationship</vt:lpstr>
      <vt:lpstr>More about Extend Relationship</vt:lpstr>
      <vt:lpstr>Constructing a use case diagram (UCD)</vt:lpstr>
      <vt:lpstr>Identify all actors</vt:lpstr>
      <vt:lpstr>Identify all use cases</vt:lpstr>
      <vt:lpstr>Identify all associations</vt:lpstr>
      <vt:lpstr>Example 1: Students Registration</vt:lpstr>
      <vt:lpstr>Example 2: Communication system</vt:lpstr>
      <vt:lpstr>Another Simple cases</vt:lpstr>
      <vt:lpstr>A More Complicate Example</vt:lpstr>
      <vt:lpstr>Exercise- Money Withdraw using ATM</vt:lpstr>
      <vt:lpstr>Example- Money Withdraw (cont.)</vt:lpstr>
      <vt:lpstr>Example- Money Withdraw</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Use Case Diagrams</dc:title>
  <dc:creator>Iris Berger</dc:creator>
  <cp:lastModifiedBy>user</cp:lastModifiedBy>
  <cp:revision>111</cp:revision>
  <dcterms:created xsi:type="dcterms:W3CDTF">2000-10-12T23:04:04Z</dcterms:created>
  <dcterms:modified xsi:type="dcterms:W3CDTF">2014-10-07T08:43:58Z</dcterms:modified>
</cp:coreProperties>
</file>