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57" autoAdjust="0"/>
    <p:restoredTop sz="94660"/>
  </p:normalViewPr>
  <p:slideViewPr>
    <p:cSldViewPr snapToGrid="0">
      <p:cViewPr varScale="1">
        <p:scale>
          <a:sx n="67" d="100"/>
          <a:sy n="67" d="100"/>
        </p:scale>
        <p:origin x="86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panose="020B0604020202020204"/>
              </a:rPr>
              <a:t>”</a:t>
            </a:r>
            <a:endParaRPr lang="en-US" dirty="0">
              <a:solidFill>
                <a:schemeClr val="accent1">
                  <a:lumMod val="60000"/>
                  <a:lumOff val="40000"/>
                </a:schemeClr>
              </a:solidFill>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t>10/5/2023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t>10/5/2023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t>10/5/2023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t>10/5/2023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t>10/5/2023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Reading_(activity)" TargetMode="External"/><Relationship Id="rId7" Type="http://schemas.openxmlformats.org/officeDocument/2006/relationships/hyperlink" Target="https://en.wikipedia.org/wiki/Semantic" TargetMode="External"/><Relationship Id="rId2" Type="http://schemas.openxmlformats.org/officeDocument/2006/relationships/hyperlink" Target="https://en.wikipedia.org/wiki/Word" TargetMode="External"/><Relationship Id="rId1" Type="http://schemas.openxmlformats.org/officeDocument/2006/relationships/slideLayout" Target="../slideLayouts/slideLayout2.xml"/><Relationship Id="rId6" Type="http://schemas.openxmlformats.org/officeDocument/2006/relationships/hyperlink" Target="https://en.wikipedia.org/wiki/Phonological" TargetMode="External"/><Relationship Id="rId5" Type="http://schemas.openxmlformats.org/officeDocument/2006/relationships/hyperlink" Target="https://en.wikipedia.org/wiki/Morphology_(linguistics)" TargetMode="External"/><Relationship Id="rId4" Type="http://schemas.openxmlformats.org/officeDocument/2006/relationships/hyperlink" Target="https://en.wikipedia.org/wiki/Orthography"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Psycholinguistics#cite_note-3" TargetMode="External"/><Relationship Id="rId2" Type="http://schemas.openxmlformats.org/officeDocument/2006/relationships/hyperlink" Target="https://en.wikipedia.org/wiki/Semantic_differentia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n.wikipedia.org/wiki/Universal_gramma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Verbal_Behavior" TargetMode="External"/><Relationship Id="rId2" Type="http://schemas.openxmlformats.org/officeDocument/2006/relationships/hyperlink" Target="https://en.wikipedia.org/wiki/Behaviorism" TargetMode="External"/><Relationship Id="rId1" Type="http://schemas.openxmlformats.org/officeDocument/2006/relationships/slideLayout" Target="../slideLayouts/slideLayout2.xml"/><Relationship Id="rId4" Type="http://schemas.openxmlformats.org/officeDocument/2006/relationships/hyperlink" Target="https://en.wikipedia.org/wiki/B.F._Skinner"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en.wikipedia.org/wiki/Recursio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n.wikipedia.org/wiki/Poverty_of_the_stimulu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en.wikipedia.org/wiki/Innateness_hypothesi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n.wikipedia.org/wiki/Sentence_processin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en.wikipedia.org/wiki/Modularity_of_min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Psychology" TargetMode="External"/><Relationship Id="rId2" Type="http://schemas.openxmlformats.org/officeDocument/2006/relationships/hyperlink" Target="https://en.wikipedia.org/wiki/Psycholinguistics#cite_note-1" TargetMode="External"/><Relationship Id="rId1" Type="http://schemas.openxmlformats.org/officeDocument/2006/relationships/slideLayout" Target="../slideLayouts/slideLayout2.xml"/><Relationship Id="rId6" Type="http://schemas.openxmlformats.org/officeDocument/2006/relationships/hyperlink" Target="https://en.wikipedia.org/wiki/Language" TargetMode="External"/><Relationship Id="rId5" Type="http://schemas.openxmlformats.org/officeDocument/2006/relationships/hyperlink" Target="https://en.wikipedia.org/wiki/Human" TargetMode="External"/><Relationship Id="rId4" Type="http://schemas.openxmlformats.org/officeDocument/2006/relationships/hyperlink" Target="https://en.wikipedia.org/wiki/Neurobiology"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en.wikipedia.org/wiki/Psycholinguistics#cite_note-1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en.wikipedia.org/wiki/Psycholinguistics#cite_note-14"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en.wikipedia.org/wiki/Psycholinguistics#cite_note-15" TargetMode="External"/><Relationship Id="rId2" Type="http://schemas.openxmlformats.org/officeDocument/2006/relationships/hyperlink" Target="https://en.wikipedia.org/wiki/Constraint-based_grammar"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en.wikipedia.org/wiki/Speech_error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en.wikipedia.org/wiki/Spooneris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Vocabulary" TargetMode="External"/><Relationship Id="rId2" Type="http://schemas.openxmlformats.org/officeDocument/2006/relationships/hyperlink" Target="https://en.wikipedia.org/wiki/Sentence_(linguistics)" TargetMode="External"/><Relationship Id="rId1" Type="http://schemas.openxmlformats.org/officeDocument/2006/relationships/slideLayout" Target="../slideLayouts/slideLayout2.xml"/><Relationship Id="rId5" Type="http://schemas.openxmlformats.org/officeDocument/2006/relationships/hyperlink" Target="https://en.wikipedia.org/wiki/Writing" TargetMode="External"/><Relationship Id="rId4" Type="http://schemas.openxmlformats.org/officeDocument/2006/relationships/hyperlink" Target="https://en.wikipedia.org/wiki/Grammar" TargetMode="External"/></Relationships>
</file>

<file path=ppt/slides/_rels/slide30.xml.rels><?xml version="1.0" encoding="UTF-8" standalone="yes"?>
<Relationships xmlns="http://schemas.openxmlformats.org/package/2006/relationships"><Relationship Id="rId2" Type="http://schemas.openxmlformats.org/officeDocument/2006/relationships/hyperlink" Target="https://en.wikipedia.org/wiki/Lexical_decision_task"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en.wikipedia.org/wiki/Psycholinguistics#cite_note-packard-18" TargetMode="External"/><Relationship Id="rId2" Type="http://schemas.openxmlformats.org/officeDocument/2006/relationships/hyperlink" Target="https://en.wikipedia.org/wiki/Priming_(psychology)"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en.wikipedia.org/wiki/Psycholinguistics#cite_note-20" TargetMode="External"/><Relationship Id="rId2" Type="http://schemas.openxmlformats.org/officeDocument/2006/relationships/hyperlink" Target="https://en.wikipedia.org/wiki/Eye_trackin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en.wikipedia.org/wiki/Psycholinguistics#cite_note-21"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en.wikipedia.org/wiki/Speech_error" TargetMode="External"/><Relationship Id="rId2" Type="http://schemas.openxmlformats.org/officeDocument/2006/relationships/hyperlink" Target="https://en.wikipedia.org/wiki/Error_analysis_(linguistics)" TargetMode="External"/><Relationship Id="rId1" Type="http://schemas.openxmlformats.org/officeDocument/2006/relationships/slideLayout" Target="../slideLayouts/slideLayout2.xml"/><Relationship Id="rId4" Type="http://schemas.openxmlformats.org/officeDocument/2006/relationships/hyperlink" Target="https://en.wikipedia.org/wiki/Typographical_error"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en.wikipedia.org/wiki/Morpheme" TargetMode="External"/><Relationship Id="rId2" Type="http://schemas.openxmlformats.org/officeDocument/2006/relationships/hyperlink" Target="https://en.wikipedia.org/wiki/Lexeme" TargetMode="External"/><Relationship Id="rId1" Type="http://schemas.openxmlformats.org/officeDocument/2006/relationships/slideLayout" Target="../slideLayouts/slideLayout2.xml"/><Relationship Id="rId5" Type="http://schemas.openxmlformats.org/officeDocument/2006/relationships/hyperlink" Target="https://en.wikipedia.org/wiki/Psycholinguistics#cite_note-linguisticsociety1-22" TargetMode="External"/><Relationship Id="rId4" Type="http://schemas.openxmlformats.org/officeDocument/2006/relationships/hyperlink" Target="https://en.wikipedia.org/wiki/Phoneme"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en.wikipedia.org/wiki/Spooneris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Speech_and_language_pathology" TargetMode="External"/><Relationship Id="rId2" Type="http://schemas.openxmlformats.org/officeDocument/2006/relationships/hyperlink" Target="https://en.wikipedia.org/wiki/Cognitive_science" TargetMode="External"/><Relationship Id="rId1" Type="http://schemas.openxmlformats.org/officeDocument/2006/relationships/slideLayout" Target="../slideLayouts/slideLayout2.xml"/><Relationship Id="rId4" Type="http://schemas.openxmlformats.org/officeDocument/2006/relationships/hyperlink" Target="https://en.wikipedia.org/wiki/Discourse_analysi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en.wikiversity.org/w/index.php?title=Vocabulary&amp;action=edit&amp;redlink=1" TargetMode="External"/><Relationship Id="rId2" Type="http://schemas.openxmlformats.org/officeDocument/2006/relationships/hyperlink" Target="https://en.wikiversity.org/w/index.php?title=Phonetics&amp;action=edit&amp;redlink=1"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en.wikiversity.org/wiki/Psycholinguistics/Theories_and_Models_of_Language_Acquisition#cite_note-An_introduction_to_linguistic_theory_and_language_aquisition-1"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en.wikiversity.org/wiki/Grammar"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Language_acquisition"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Second_language_acquisi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Phonology" TargetMode="External"/><Relationship Id="rId2" Type="http://schemas.openxmlformats.org/officeDocument/2006/relationships/hyperlink" Target="https://en.wikipedia.org/wiki/Phonetic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Syntax" TargetMode="External"/><Relationship Id="rId2" Type="http://schemas.openxmlformats.org/officeDocument/2006/relationships/hyperlink" Target="https://en.wikipedia.org/wiki/Morphology_(linguistic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Meaning_(linguistic)" TargetMode="External"/><Relationship Id="rId2" Type="http://schemas.openxmlformats.org/officeDocument/2006/relationships/hyperlink" Target="https://en.wikipedia.org/wiki/Semantics" TargetMode="External"/><Relationship Id="rId1" Type="http://schemas.openxmlformats.org/officeDocument/2006/relationships/slideLayout" Target="../slideLayouts/slideLayout2.xml"/><Relationship Id="rId5" Type="http://schemas.openxmlformats.org/officeDocument/2006/relationships/hyperlink" Target="https://en.wikipedia.org/wiki/Context_(language_use)" TargetMode="External"/><Relationship Id="rId4" Type="http://schemas.openxmlformats.org/officeDocument/2006/relationships/hyperlink" Target="https://en.wikipedia.org/wiki/Pragmatic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b="1" dirty="0"/>
              <a:t>PSYCHOLOGY OF LANGUAGE</a:t>
            </a:r>
            <a:br>
              <a:rPr lang="en-GB" dirty="0"/>
            </a:br>
            <a:r>
              <a:rPr lang="en-GB" b="1" dirty="0"/>
              <a:t> </a:t>
            </a:r>
            <a:br>
              <a:rPr lang="en-GB" dirty="0"/>
            </a:br>
            <a:r>
              <a:rPr lang="en-GB" b="1" dirty="0"/>
              <a:t>PSYCHOLINGUISTICS</a:t>
            </a:r>
            <a:endParaRPr lang="en-GB" dirty="0"/>
          </a:p>
        </p:txBody>
      </p:sp>
      <p:sp>
        <p:nvSpPr>
          <p:cNvPr id="3" name="Subtitle 2"/>
          <p:cNvSpPr>
            <a:spLocks noGrp="1"/>
          </p:cNvSpPr>
          <p:nvPr>
            <p:ph type="subTitle" idx="1"/>
          </p:nvPr>
        </p:nvSpPr>
        <p:spPr/>
        <p:txBody>
          <a:bodyPr/>
          <a:lstStyle/>
          <a:p>
            <a:pPr algn="ctr"/>
            <a:r>
              <a:rPr lang="en-GB" b="1" dirty="0"/>
              <a:t>DR. SIMON PETER ONGODIA</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ym typeface="+mn-ea"/>
              </a:rPr>
              <a:t>Linguistics-related areas</a:t>
            </a:r>
            <a:endParaRPr lang="en-GB"/>
          </a:p>
        </p:txBody>
      </p:sp>
      <p:sp>
        <p:nvSpPr>
          <p:cNvPr id="3" name="Content Placeholder 2"/>
          <p:cNvSpPr>
            <a:spLocks noGrp="1"/>
          </p:cNvSpPr>
          <p:nvPr>
            <p:ph idx="1"/>
          </p:nvPr>
        </p:nvSpPr>
        <p:spPr/>
        <p:txBody>
          <a:bodyPr/>
          <a:lstStyle/>
          <a:p>
            <a:r>
              <a:rPr lang="en-GB" dirty="0"/>
              <a:t>A researcher interested in language comprehension may study </a:t>
            </a:r>
            <a:r>
              <a:rPr lang="en-GB" dirty="0">
                <a:hlinkClick r:id="rId2" tooltip="Word"/>
              </a:rPr>
              <a:t>word</a:t>
            </a:r>
            <a:r>
              <a:rPr lang="en-GB" dirty="0"/>
              <a:t> recognition during </a:t>
            </a:r>
            <a:r>
              <a:rPr lang="en-GB" dirty="0">
                <a:hlinkClick r:id="rId3" tooltip="Reading (activity)"/>
              </a:rPr>
              <a:t>reading</a:t>
            </a:r>
            <a:r>
              <a:rPr lang="en-GB" dirty="0"/>
              <a:t> to examine the processes involved in the extraction of </a:t>
            </a:r>
            <a:r>
              <a:rPr lang="en-GB" dirty="0">
                <a:hlinkClick r:id="rId4" tooltip="Orthography"/>
              </a:rPr>
              <a:t>orthographic</a:t>
            </a:r>
            <a:r>
              <a:rPr lang="en-GB" dirty="0"/>
              <a:t>, </a:t>
            </a:r>
            <a:r>
              <a:rPr lang="en-GB" dirty="0">
                <a:hlinkClick r:id="rId5" tooltip="Morphology (linguistics)"/>
              </a:rPr>
              <a:t>morphological</a:t>
            </a:r>
            <a:r>
              <a:rPr lang="en-GB" dirty="0"/>
              <a:t>, </a:t>
            </a:r>
            <a:r>
              <a:rPr lang="en-GB" dirty="0">
                <a:hlinkClick r:id="rId6" tooltip="Phonological"/>
              </a:rPr>
              <a:t>phonological</a:t>
            </a:r>
            <a:r>
              <a:rPr lang="en-GB" dirty="0"/>
              <a:t>, and </a:t>
            </a:r>
            <a:r>
              <a:rPr lang="en-GB" dirty="0">
                <a:hlinkClick r:id="rId7" tooltip="Semantic"/>
              </a:rPr>
              <a:t>semantic</a:t>
            </a:r>
            <a:r>
              <a:rPr lang="en-GB" dirty="0"/>
              <a:t> information from patterns in printed text.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ym typeface="+mn-ea"/>
              </a:rPr>
              <a:t>Linguistics-related areas</a:t>
            </a:r>
            <a:endParaRPr lang="en-GB"/>
          </a:p>
        </p:txBody>
      </p:sp>
      <p:sp>
        <p:nvSpPr>
          <p:cNvPr id="3" name="Content Placeholder 2"/>
          <p:cNvSpPr>
            <a:spLocks noGrp="1"/>
          </p:cNvSpPr>
          <p:nvPr>
            <p:ph idx="1"/>
          </p:nvPr>
        </p:nvSpPr>
        <p:spPr/>
        <p:txBody>
          <a:bodyPr/>
          <a:lstStyle/>
          <a:p>
            <a:r>
              <a:rPr lang="en-GB" dirty="0"/>
              <a:t>A researcher interested in language production might study how words are prepared to be spoken starting from the conceptual or semantic level (this concerns connotation, and possibly can be examined through the conceptual framework concerned with the </a:t>
            </a:r>
            <a:r>
              <a:rPr lang="en-GB" dirty="0">
                <a:hlinkClick r:id="rId2" tooltip="Semantic differential"/>
              </a:rPr>
              <a:t>semantic differential</a:t>
            </a:r>
            <a:r>
              <a:rPr lang="en-GB" dirty="0"/>
              <a:t>). Developmental psycholinguists study infants' and children's ability to learn and process language.</a:t>
            </a:r>
            <a:r>
              <a:rPr lang="en-GB" baseline="30000" dirty="0">
                <a:hlinkClick r:id="rId3"/>
              </a:rPr>
              <a:t>[3]</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Language Acquisition</a:t>
            </a:r>
            <a:endParaRPr lang="en-GB" dirty="0"/>
          </a:p>
        </p:txBody>
      </p:sp>
      <p:sp>
        <p:nvSpPr>
          <p:cNvPr id="3" name="Content Placeholder 2"/>
          <p:cNvSpPr>
            <a:spLocks noGrp="1"/>
          </p:cNvSpPr>
          <p:nvPr>
            <p:ph idx="1"/>
          </p:nvPr>
        </p:nvSpPr>
        <p:spPr/>
        <p:txBody>
          <a:bodyPr/>
          <a:lstStyle/>
          <a:p>
            <a:r>
              <a:rPr lang="en-GB" dirty="0"/>
              <a:t>There are essentially two schools of thought as to how children acquire or learn language, and there is still much debate as to which theory is the correct one. The first theory states that all language must be learned by the child.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ym typeface="+mn-ea"/>
              </a:rPr>
              <a:t>Language Acquisition</a:t>
            </a:r>
            <a:r>
              <a:rPr lang="en-US" altLang="en-GB" b="1" dirty="0">
                <a:sym typeface="+mn-ea"/>
              </a:rPr>
              <a:t> ctd</a:t>
            </a:r>
          </a:p>
        </p:txBody>
      </p:sp>
      <p:sp>
        <p:nvSpPr>
          <p:cNvPr id="3" name="Content Placeholder 2"/>
          <p:cNvSpPr>
            <a:spLocks noGrp="1"/>
          </p:cNvSpPr>
          <p:nvPr>
            <p:ph idx="1"/>
          </p:nvPr>
        </p:nvSpPr>
        <p:spPr/>
        <p:txBody>
          <a:bodyPr/>
          <a:lstStyle/>
          <a:p>
            <a:r>
              <a:rPr lang="en-GB" dirty="0"/>
              <a:t>The second view states that the abstract system of language cannot be learned, but that humans possess an innate language faculty, or an access to what has been called </a:t>
            </a:r>
            <a:r>
              <a:rPr lang="en-GB" dirty="0">
                <a:hlinkClick r:id="rId2" tooltip="Universal grammar"/>
              </a:rPr>
              <a:t>universal grammar</a:t>
            </a:r>
            <a:r>
              <a:rPr lang="en-GB"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ym typeface="+mn-ea"/>
              </a:rPr>
              <a:t>Language Acquisition</a:t>
            </a:r>
            <a:r>
              <a:rPr lang="en-US" altLang="en-GB" b="1" dirty="0">
                <a:sym typeface="+mn-ea"/>
              </a:rPr>
              <a:t> ctd</a:t>
            </a:r>
          </a:p>
        </p:txBody>
      </p:sp>
      <p:sp>
        <p:nvSpPr>
          <p:cNvPr id="3" name="Content Placeholder 2"/>
          <p:cNvSpPr>
            <a:spLocks noGrp="1"/>
          </p:cNvSpPr>
          <p:nvPr>
            <p:ph idx="1"/>
          </p:nvPr>
        </p:nvSpPr>
        <p:spPr/>
        <p:txBody>
          <a:bodyPr/>
          <a:lstStyle/>
          <a:p>
            <a:r>
              <a:rPr lang="en-GB" dirty="0"/>
              <a:t>the school of psychology known as </a:t>
            </a:r>
            <a:r>
              <a:rPr lang="en-GB" dirty="0" err="1">
                <a:hlinkClick r:id="rId2" tooltip="Behaviorism"/>
              </a:rPr>
              <a:t>behaviorism</a:t>
            </a:r>
            <a:r>
              <a:rPr lang="en-GB" dirty="0"/>
              <a:t> (see </a:t>
            </a:r>
            <a:r>
              <a:rPr lang="en-GB" dirty="0">
                <a:hlinkClick r:id="rId3" tooltip="Verbal Behavior"/>
              </a:rPr>
              <a:t>Verbal </a:t>
            </a:r>
            <a:r>
              <a:rPr lang="en-GB" dirty="0" err="1">
                <a:hlinkClick r:id="rId3" tooltip="Verbal Behavior"/>
              </a:rPr>
              <a:t>Behavior</a:t>
            </a:r>
            <a:r>
              <a:rPr lang="en-GB" dirty="0"/>
              <a:t> (1957) by </a:t>
            </a:r>
            <a:r>
              <a:rPr lang="en-GB" dirty="0">
                <a:hlinkClick r:id="rId4" tooltip="B.F. Skinner"/>
              </a:rPr>
              <a:t>B.F. Skinner</a:t>
            </a:r>
            <a:r>
              <a:rPr lang="en-GB" dirty="0"/>
              <a:t>) puts forth the point of view that language is a </a:t>
            </a:r>
            <a:r>
              <a:rPr lang="en-GB" dirty="0" err="1"/>
              <a:t>behavior</a:t>
            </a:r>
            <a:r>
              <a:rPr lang="en-GB" dirty="0"/>
              <a:t> shaped by conditioned response, hence it is learned.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ym typeface="+mn-ea"/>
              </a:rPr>
              <a:t>Language Acquisition</a:t>
            </a:r>
            <a:r>
              <a:rPr lang="en-US" altLang="en-GB" b="1" dirty="0">
                <a:sym typeface="+mn-ea"/>
              </a:rPr>
              <a:t> ctd</a:t>
            </a:r>
          </a:p>
        </p:txBody>
      </p:sp>
      <p:sp>
        <p:nvSpPr>
          <p:cNvPr id="3" name="Content Placeholder 2"/>
          <p:cNvSpPr>
            <a:spLocks noGrp="1"/>
          </p:cNvSpPr>
          <p:nvPr>
            <p:ph idx="1"/>
          </p:nvPr>
        </p:nvSpPr>
        <p:spPr/>
        <p:txBody>
          <a:bodyPr/>
          <a:lstStyle/>
          <a:p>
            <a:r>
              <a:rPr lang="en-GB" dirty="0"/>
              <a:t>Chomsky posited humans possess a special, innate ability for language and that complex syntactic features, such as </a:t>
            </a:r>
            <a:r>
              <a:rPr lang="en-GB" dirty="0">
                <a:hlinkClick r:id="rId2" tooltip="Recursion"/>
              </a:rPr>
              <a:t>recursion</a:t>
            </a:r>
            <a:r>
              <a:rPr lang="en-GB" dirty="0"/>
              <a:t>, are "hard-wired" in the brain. These abilities are thought to be beyond the grasp of the most intelligent and social non-humans.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ym typeface="+mn-ea"/>
              </a:rPr>
              <a:t>Language Acquisition</a:t>
            </a:r>
            <a:r>
              <a:rPr lang="en-US" altLang="en-GB" b="1" dirty="0">
                <a:sym typeface="+mn-ea"/>
              </a:rPr>
              <a:t> ctd</a:t>
            </a:r>
          </a:p>
        </p:txBody>
      </p:sp>
      <p:sp>
        <p:nvSpPr>
          <p:cNvPr id="3" name="Content Placeholder 2"/>
          <p:cNvSpPr>
            <a:spLocks noGrp="1"/>
          </p:cNvSpPr>
          <p:nvPr>
            <p:ph idx="1"/>
          </p:nvPr>
        </p:nvSpPr>
        <p:spPr/>
        <p:txBody>
          <a:bodyPr/>
          <a:lstStyle/>
          <a:p>
            <a:r>
              <a:rPr lang="en-GB" dirty="0"/>
              <a:t>According to Chomsky, children acquiring a language have a vast search space to explore among all possible human grammars, yet at the time there was no evidence that children receive sufficient input to learn all the rules of their language (see </a:t>
            </a:r>
            <a:r>
              <a:rPr lang="en-GB" dirty="0">
                <a:hlinkClick r:id="rId2" tooltip="Poverty of the stimulus"/>
              </a:rPr>
              <a:t>poverty of the stimulus</a:t>
            </a:r>
            <a:r>
              <a:rPr lang="en-GB"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ym typeface="+mn-ea"/>
              </a:rPr>
              <a:t>Language Acquisition</a:t>
            </a:r>
            <a:r>
              <a:rPr lang="en-US" altLang="en-GB" b="1" dirty="0">
                <a:sym typeface="+mn-ea"/>
              </a:rPr>
              <a:t> ctd</a:t>
            </a:r>
          </a:p>
        </p:txBody>
      </p:sp>
      <p:sp>
        <p:nvSpPr>
          <p:cNvPr id="3" name="Content Placeholder 2"/>
          <p:cNvSpPr>
            <a:spLocks noGrp="1"/>
          </p:cNvSpPr>
          <p:nvPr>
            <p:ph idx="1"/>
          </p:nvPr>
        </p:nvSpPr>
        <p:spPr/>
        <p:txBody>
          <a:bodyPr/>
          <a:lstStyle/>
          <a:p>
            <a:r>
              <a:rPr lang="en-GB" dirty="0"/>
              <a:t>Hence, there must be some other innate mechanism that endows language ability to humans. Such a language faculty is, according to the </a:t>
            </a:r>
            <a:r>
              <a:rPr lang="en-GB" dirty="0">
                <a:hlinkClick r:id="rId2" tooltip="Innateness hypothesis"/>
              </a:rPr>
              <a:t>innateness hypothesis</a:t>
            </a:r>
            <a:r>
              <a:rPr lang="en-GB" dirty="0"/>
              <a:t>, what defines human language and makes it different from even the most sophisticated forms of animal communication.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Reading</a:t>
            </a:r>
            <a:endParaRPr lang="en-GB" dirty="0"/>
          </a:p>
        </p:txBody>
      </p:sp>
      <p:sp>
        <p:nvSpPr>
          <p:cNvPr id="3" name="Content Placeholder 2"/>
          <p:cNvSpPr>
            <a:spLocks noGrp="1"/>
          </p:cNvSpPr>
          <p:nvPr>
            <p:ph idx="1"/>
          </p:nvPr>
        </p:nvSpPr>
        <p:spPr/>
        <p:txBody>
          <a:bodyPr/>
          <a:lstStyle/>
          <a:p>
            <a:r>
              <a:rPr lang="en-GB" dirty="0"/>
              <a:t>One question in the realm of language comprehension is how people understand sentences as they read (also known as </a:t>
            </a:r>
            <a:r>
              <a:rPr lang="en-GB" dirty="0">
                <a:hlinkClick r:id="rId2" tooltip="Sentence processing"/>
              </a:rPr>
              <a:t>sentence processing</a:t>
            </a:r>
            <a:r>
              <a:rPr lang="en-GB" dirty="0"/>
              <a:t>). Experimental research has spawned a number of theories about the architecture and mechanisms of sentence comprehension.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sym typeface="+mn-ea"/>
              </a:rPr>
              <a:t>Reading</a:t>
            </a:r>
            <a:r>
              <a:rPr lang="en-US" altLang="en-GB" b="1" u="sng" dirty="0">
                <a:sym typeface="+mn-ea"/>
              </a:rPr>
              <a:t> ctd</a:t>
            </a:r>
          </a:p>
        </p:txBody>
      </p:sp>
      <p:sp>
        <p:nvSpPr>
          <p:cNvPr id="3" name="Content Placeholder 2"/>
          <p:cNvSpPr>
            <a:spLocks noGrp="1"/>
          </p:cNvSpPr>
          <p:nvPr>
            <p:ph idx="1"/>
          </p:nvPr>
        </p:nvSpPr>
        <p:spPr/>
        <p:txBody>
          <a:bodyPr/>
          <a:lstStyle/>
          <a:p>
            <a:r>
              <a:rPr lang="en-GB" dirty="0"/>
              <a:t>Typically, these theories are concerned with what types of information contained in the sentence the reader can use to build meaning, and at what point in reading does that information become available to the reader. Issues such as "</a:t>
            </a:r>
            <a:r>
              <a:rPr lang="en-GB" dirty="0">
                <a:hlinkClick r:id="rId2" tooltip="Modularity of mind"/>
              </a:rPr>
              <a:t>modular</a:t>
            </a:r>
            <a:r>
              <a:rPr lang="en-GB" dirty="0"/>
              <a:t>" versus "interactive" processing have been theoretical divides in the field.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Psycholinguistics</a:t>
            </a:r>
            <a:r>
              <a:rPr lang="en-GB" dirty="0"/>
              <a:t> or </a:t>
            </a:r>
            <a:r>
              <a:rPr lang="en-GB" b="1" dirty="0"/>
              <a:t>Psychology of Language</a:t>
            </a:r>
            <a:endParaRPr lang="en-GB" dirty="0"/>
          </a:p>
        </p:txBody>
      </p:sp>
      <p:sp>
        <p:nvSpPr>
          <p:cNvPr id="3" name="Content Placeholder 2"/>
          <p:cNvSpPr>
            <a:spLocks noGrp="1"/>
          </p:cNvSpPr>
          <p:nvPr>
            <p:ph idx="1"/>
          </p:nvPr>
        </p:nvSpPr>
        <p:spPr/>
        <p:txBody>
          <a:bodyPr/>
          <a:lstStyle/>
          <a:p>
            <a:r>
              <a:rPr lang="en-GB" b="1" dirty="0"/>
              <a:t>This </a:t>
            </a:r>
            <a:r>
              <a:rPr lang="en-GB" dirty="0"/>
              <a:t>is the study of the interrelation between linguistic factors and psychological aspects.</a:t>
            </a:r>
            <a:r>
              <a:rPr lang="en-GB" baseline="30000" dirty="0">
                <a:hlinkClick r:id="rId2"/>
              </a:rPr>
              <a:t>[1]</a:t>
            </a:r>
            <a:endParaRPr lang="en-GB" dirty="0"/>
          </a:p>
          <a:p>
            <a:r>
              <a:rPr lang="en-GB" dirty="0"/>
              <a:t>The field is concerned with </a:t>
            </a:r>
            <a:r>
              <a:rPr lang="en-GB" dirty="0">
                <a:hlinkClick r:id="rId3" tooltip="Psychology"/>
              </a:rPr>
              <a:t>psychological</a:t>
            </a:r>
            <a:r>
              <a:rPr lang="en-GB" dirty="0"/>
              <a:t> and </a:t>
            </a:r>
            <a:r>
              <a:rPr lang="en-GB" dirty="0">
                <a:hlinkClick r:id="rId4" tooltip="Neurobiology"/>
              </a:rPr>
              <a:t>neurobiological</a:t>
            </a:r>
            <a:r>
              <a:rPr lang="en-GB" dirty="0"/>
              <a:t> factors that enable </a:t>
            </a:r>
            <a:r>
              <a:rPr lang="en-GB" dirty="0">
                <a:hlinkClick r:id="rId5" tooltip="Human"/>
              </a:rPr>
              <a:t>humans</a:t>
            </a:r>
            <a:r>
              <a:rPr lang="en-GB" dirty="0"/>
              <a:t> to acquire, use, comprehend and produce </a:t>
            </a:r>
            <a:r>
              <a:rPr lang="en-GB" dirty="0">
                <a:hlinkClick r:id="rId6" tooltip="Language"/>
              </a:rPr>
              <a:t>language</a:t>
            </a:r>
            <a:r>
              <a:rPr lang="en-GB" dirty="0"/>
              <a:t>. The discipline is mainly concerned with the mechanisms in which languages are processed and represented in the brain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Garden Path Theory</a:t>
            </a:r>
            <a:endParaRPr lang="en-GB" dirty="0"/>
          </a:p>
        </p:txBody>
      </p:sp>
      <p:sp>
        <p:nvSpPr>
          <p:cNvPr id="3" name="Content Placeholder 2"/>
          <p:cNvSpPr>
            <a:spLocks noGrp="1"/>
          </p:cNvSpPr>
          <p:nvPr>
            <p:ph idx="1"/>
          </p:nvPr>
        </p:nvSpPr>
        <p:spPr/>
        <p:txBody>
          <a:bodyPr/>
          <a:lstStyle/>
          <a:p>
            <a:r>
              <a:rPr lang="en-GB" dirty="0"/>
              <a:t>A modular view of sentence processing assumes that the stages involved in reading a sentence function independently in separate modules. These modulates have limited interaction with one another. For example, one influential theory of sentence processing, the garden-path theory,</a:t>
            </a:r>
            <a:r>
              <a:rPr lang="en-GB" baseline="30000" dirty="0">
                <a:hlinkClick r:id="rId2"/>
              </a:rPr>
              <a:t>[13]</a:t>
            </a:r>
            <a:r>
              <a:rPr lang="en-GB" dirty="0"/>
              <a:t> states that syntactic analysis takes place first.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Syntax first theory</a:t>
            </a:r>
            <a:endParaRPr lang="en-GB" dirty="0"/>
          </a:p>
        </p:txBody>
      </p:sp>
      <p:sp>
        <p:nvSpPr>
          <p:cNvPr id="3" name="Content Placeholder 2"/>
          <p:cNvSpPr>
            <a:spLocks noGrp="1"/>
          </p:cNvSpPr>
          <p:nvPr>
            <p:ph idx="1"/>
          </p:nvPr>
        </p:nvSpPr>
        <p:spPr/>
        <p:txBody>
          <a:bodyPr/>
          <a:lstStyle/>
          <a:p>
            <a:r>
              <a:rPr lang="en-GB" dirty="0"/>
              <a:t>Under this theory as the reader is reading a sentence, he or she creates the simplest structure possible in order to minimize effort and cognitive load. This is done without any input from semantic analysis or context-dependent information.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Syntax first theory</a:t>
            </a:r>
            <a:endParaRPr lang="en-GB" dirty="0"/>
          </a:p>
        </p:txBody>
      </p:sp>
      <p:sp>
        <p:nvSpPr>
          <p:cNvPr id="3" name="Content Placeholder 2"/>
          <p:cNvSpPr>
            <a:spLocks noGrp="1"/>
          </p:cNvSpPr>
          <p:nvPr>
            <p:ph idx="1"/>
          </p:nvPr>
        </p:nvSpPr>
        <p:spPr/>
        <p:txBody>
          <a:bodyPr/>
          <a:lstStyle/>
          <a:p>
            <a:r>
              <a:rPr lang="en-GB" dirty="0"/>
              <a:t>Hence, in the sentence "The evidence examined by the lawyer turned out to be unreliable," by the time the reader gets to the word "examined" he or she has committed to a reading of the sentence in which the evidence is examining something because it is the simplest parse.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Syntax first theory</a:t>
            </a:r>
            <a:endParaRPr lang="en-GB" dirty="0"/>
          </a:p>
        </p:txBody>
      </p:sp>
      <p:sp>
        <p:nvSpPr>
          <p:cNvPr id="3" name="Content Placeholder 2"/>
          <p:cNvSpPr>
            <a:spLocks noGrp="1"/>
          </p:cNvSpPr>
          <p:nvPr>
            <p:ph idx="1"/>
          </p:nvPr>
        </p:nvSpPr>
        <p:spPr/>
        <p:txBody>
          <a:bodyPr/>
          <a:lstStyle/>
          <a:p>
            <a:r>
              <a:rPr lang="en-GB" dirty="0"/>
              <a:t>This commitment is made despite the fact that it results in an implausible situation; we know from experience that evidence can rarely if ever examine something.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Syntax first theory</a:t>
            </a:r>
            <a:endParaRPr lang="en-GB" dirty="0"/>
          </a:p>
        </p:txBody>
      </p:sp>
      <p:sp>
        <p:nvSpPr>
          <p:cNvPr id="3" name="Content Placeholder 2"/>
          <p:cNvSpPr>
            <a:spLocks noGrp="1"/>
          </p:cNvSpPr>
          <p:nvPr>
            <p:ph idx="1"/>
          </p:nvPr>
        </p:nvSpPr>
        <p:spPr/>
        <p:txBody>
          <a:bodyPr/>
          <a:lstStyle/>
          <a:p>
            <a:r>
              <a:rPr lang="en-GB" dirty="0"/>
              <a:t>Under this "syntax first" theory, semantic information is processed at a later stage. It is only later that the reader will recognize that he or she needs to revise the initial parse into one in which "the evidence" is being examined. In this example, readers typically recognize their </a:t>
            </a:r>
            <a:r>
              <a:rPr lang="en-GB" dirty="0" err="1"/>
              <a:t>misparse</a:t>
            </a:r>
            <a:r>
              <a:rPr lang="en-GB" dirty="0"/>
              <a:t> by the time they reach "by the lawyer" and must go back and re-parse the sentence.</a:t>
            </a:r>
            <a:r>
              <a:rPr lang="en-GB" baseline="30000" dirty="0">
                <a:hlinkClick r:id="rId2"/>
              </a:rPr>
              <a:t>[14]</a:t>
            </a:r>
            <a:r>
              <a:rPr lang="en-GB" dirty="0"/>
              <a:t> This reanalysis is costly and contributes to slower reading times.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GB"/>
              <a:t>Intactive theory of sentence processing</a:t>
            </a:r>
          </a:p>
        </p:txBody>
      </p:sp>
      <p:sp>
        <p:nvSpPr>
          <p:cNvPr id="3" name="Content Placeholder 2"/>
          <p:cNvSpPr>
            <a:spLocks noGrp="1"/>
          </p:cNvSpPr>
          <p:nvPr>
            <p:ph idx="1"/>
          </p:nvPr>
        </p:nvSpPr>
        <p:spPr/>
        <p:txBody>
          <a:bodyPr/>
          <a:lstStyle/>
          <a:p>
            <a:r>
              <a:rPr lang="en-GB" dirty="0"/>
              <a:t>In contrast to a modular account, an interactive theory of sentence processing, such as a </a:t>
            </a:r>
            <a:r>
              <a:rPr lang="en-GB" dirty="0">
                <a:hlinkClick r:id="rId2" tooltip="Constraint-based grammar"/>
              </a:rPr>
              <a:t>constraint-based</a:t>
            </a:r>
            <a:r>
              <a:rPr lang="en-GB" dirty="0"/>
              <a:t> lexical approach</a:t>
            </a:r>
            <a:r>
              <a:rPr lang="en-GB" baseline="30000" dirty="0">
                <a:hlinkClick r:id="rId3"/>
              </a:rPr>
              <a:t>[15]</a:t>
            </a:r>
            <a:r>
              <a:rPr lang="en-GB" dirty="0"/>
              <a:t> assumes that all available information contained within a sentence can be processed at any time.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GB">
                <a:sym typeface="+mn-ea"/>
              </a:rPr>
              <a:t>Intactive theory ctd</a:t>
            </a:r>
            <a:endParaRPr lang="en-GB"/>
          </a:p>
        </p:txBody>
      </p:sp>
      <p:sp>
        <p:nvSpPr>
          <p:cNvPr id="3" name="Content Placeholder 2"/>
          <p:cNvSpPr>
            <a:spLocks noGrp="1"/>
          </p:cNvSpPr>
          <p:nvPr>
            <p:ph idx="1"/>
          </p:nvPr>
        </p:nvSpPr>
        <p:spPr/>
        <p:txBody>
          <a:bodyPr/>
          <a:lstStyle/>
          <a:p>
            <a:r>
              <a:rPr lang="en-GB" dirty="0"/>
              <a:t>Under an interactive account, for example, the semantics of a sentence (such as plausibility) can come into play early on in order to help determine the structure of a sentence.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GB">
                <a:sym typeface="+mn-ea"/>
              </a:rPr>
              <a:t>Intactive theory ctd</a:t>
            </a:r>
            <a:endParaRPr lang="en-GB"/>
          </a:p>
        </p:txBody>
      </p:sp>
      <p:sp>
        <p:nvSpPr>
          <p:cNvPr id="3" name="Content Placeholder 2"/>
          <p:cNvSpPr>
            <a:spLocks noGrp="1"/>
          </p:cNvSpPr>
          <p:nvPr>
            <p:ph idx="1"/>
          </p:nvPr>
        </p:nvSpPr>
        <p:spPr/>
        <p:txBody>
          <a:bodyPr/>
          <a:lstStyle/>
          <a:p>
            <a:r>
              <a:rPr lang="en-GB" dirty="0"/>
              <a:t>Hence, in the sentence above, the reader would be able to make use of plausibility information in order to assume that "the evidence" is being examined instead of doing the examining. There are data to support both modular and interactive accounts; which account is the correct one is still up for debate.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Language Production</a:t>
            </a:r>
            <a:endParaRPr lang="en-GB" dirty="0"/>
          </a:p>
        </p:txBody>
      </p:sp>
      <p:sp>
        <p:nvSpPr>
          <p:cNvPr id="3" name="Content Placeholder 2"/>
          <p:cNvSpPr>
            <a:spLocks noGrp="1"/>
          </p:cNvSpPr>
          <p:nvPr>
            <p:ph idx="1"/>
          </p:nvPr>
        </p:nvSpPr>
        <p:spPr/>
        <p:txBody>
          <a:bodyPr/>
          <a:lstStyle/>
          <a:p>
            <a:r>
              <a:rPr lang="en-GB" dirty="0"/>
              <a:t>Language production concerns how people produce language, either in written or spoken form, in a way that conveys meanings comprehensible to others. One of the most effective ways to explain the way people represent meanings using rule-governed languages is by observing and </a:t>
            </a:r>
            <a:r>
              <a:rPr lang="en-GB" dirty="0" err="1"/>
              <a:t>analyzing</a:t>
            </a:r>
            <a:r>
              <a:rPr lang="en-GB" dirty="0"/>
              <a:t> instances of </a:t>
            </a:r>
            <a:r>
              <a:rPr lang="en-GB" dirty="0">
                <a:hlinkClick r:id="rId2" tooltip="Speech errors"/>
              </a:rPr>
              <a:t>speech errors</a:t>
            </a:r>
            <a:r>
              <a:rPr lang="en-GB" dirty="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Speech dysfluencies</a:t>
            </a:r>
            <a:endParaRPr lang="en-GB" dirty="0"/>
          </a:p>
        </p:txBody>
      </p:sp>
      <p:sp>
        <p:nvSpPr>
          <p:cNvPr id="3" name="Content Placeholder 2"/>
          <p:cNvSpPr>
            <a:spLocks noGrp="1"/>
          </p:cNvSpPr>
          <p:nvPr>
            <p:ph idx="1"/>
          </p:nvPr>
        </p:nvSpPr>
        <p:spPr/>
        <p:txBody>
          <a:bodyPr/>
          <a:lstStyle/>
          <a:p>
            <a:r>
              <a:rPr lang="en-GB" dirty="0"/>
              <a:t>They include speech dysfluencies like false starts, repetition, reformulation and constant pauses in between words or sentences; also, slips of tongue, like </a:t>
            </a:r>
            <a:r>
              <a:rPr lang="en-GB" dirty="0" err="1"/>
              <a:t>blendings</a:t>
            </a:r>
            <a:r>
              <a:rPr lang="en-GB" dirty="0"/>
              <a:t>, substitutions, exchanges (e.g. </a:t>
            </a:r>
            <a:r>
              <a:rPr lang="en-GB" dirty="0">
                <a:hlinkClick r:id="rId2" tooltip="Spoonerism"/>
              </a:rPr>
              <a:t>Spoonerism</a:t>
            </a:r>
            <a:r>
              <a:rPr lang="en-GB" dirty="0"/>
              <a:t>), and various pronunciation errors. These speech errors yield significant implication on language production, in that they reflect that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GB"/>
              <a:t>Psycholinguistics ctd</a:t>
            </a:r>
          </a:p>
        </p:txBody>
      </p:sp>
      <p:sp>
        <p:nvSpPr>
          <p:cNvPr id="3" name="Content Placeholder 2"/>
          <p:cNvSpPr>
            <a:spLocks noGrp="1"/>
          </p:cNvSpPr>
          <p:nvPr>
            <p:ph idx="1"/>
          </p:nvPr>
        </p:nvSpPr>
        <p:spPr/>
        <p:txBody>
          <a:bodyPr/>
          <a:lstStyle/>
          <a:p>
            <a:r>
              <a:rPr lang="en-GB" dirty="0"/>
              <a:t>Psycholinguistics has roots in education and philosophy, and covers the "cognitive processes" that make it possible to generate a grammatical and meaningful </a:t>
            </a:r>
            <a:r>
              <a:rPr lang="en-GB" dirty="0">
                <a:hlinkClick r:id="rId2" tooltip="Sentence (linguistics)"/>
              </a:rPr>
              <a:t>sentence</a:t>
            </a:r>
            <a:r>
              <a:rPr lang="en-GB" dirty="0"/>
              <a:t> out of </a:t>
            </a:r>
            <a:r>
              <a:rPr lang="en-GB" dirty="0">
                <a:hlinkClick r:id="rId3" tooltip="Vocabulary"/>
              </a:rPr>
              <a:t>vocabulary</a:t>
            </a:r>
            <a:r>
              <a:rPr lang="en-GB" dirty="0"/>
              <a:t> and </a:t>
            </a:r>
            <a:r>
              <a:rPr lang="en-GB" dirty="0">
                <a:hlinkClick r:id="rId4" tooltip="Grammar"/>
              </a:rPr>
              <a:t>grammatical structures</a:t>
            </a:r>
            <a:r>
              <a:rPr lang="en-GB" dirty="0"/>
              <a:t>, as well as the processes that make it possible to understand utterances, words, </a:t>
            </a:r>
            <a:r>
              <a:rPr lang="en-GB" dirty="0">
                <a:hlinkClick r:id="rId5" tooltip="Writing"/>
              </a:rPr>
              <a:t>text</a:t>
            </a:r>
            <a:r>
              <a:rPr lang="en-GB" dirty="0"/>
              <a:t>, etc.</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a:t>Behavioral</a:t>
            </a:r>
            <a:r>
              <a:rPr lang="en-GB" b="1" dirty="0"/>
              <a:t> Tasks</a:t>
            </a:r>
            <a:endParaRPr lang="en-GB" dirty="0"/>
          </a:p>
        </p:txBody>
      </p:sp>
      <p:sp>
        <p:nvSpPr>
          <p:cNvPr id="3" name="Content Placeholder 2"/>
          <p:cNvSpPr>
            <a:spLocks noGrp="1"/>
          </p:cNvSpPr>
          <p:nvPr>
            <p:ph idx="1"/>
          </p:nvPr>
        </p:nvSpPr>
        <p:spPr/>
        <p:txBody>
          <a:bodyPr/>
          <a:lstStyle/>
          <a:p>
            <a:r>
              <a:rPr lang="en-GB" dirty="0"/>
              <a:t>Many of the experiments conducted in psycholinguistics, especially earlier on, are </a:t>
            </a:r>
            <a:r>
              <a:rPr lang="en-GB" dirty="0" err="1"/>
              <a:t>behavioral</a:t>
            </a:r>
            <a:r>
              <a:rPr lang="en-GB" dirty="0"/>
              <a:t> in nature. In these types of studies, subjects are presented with linguistic stimuli and asked to perform an action. For example, they may be asked to make a judgment about a word (</a:t>
            </a:r>
            <a:r>
              <a:rPr lang="en-GB" dirty="0">
                <a:hlinkClick r:id="rId2" tooltip="Lexical decision task"/>
              </a:rPr>
              <a:t>lexical decision</a:t>
            </a:r>
            <a:r>
              <a:rPr lang="en-GB" dirty="0"/>
              <a:t>), reproduce the stimulus, or name a visually presented word aloud.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err="1">
                <a:sym typeface="+mn-ea"/>
              </a:rPr>
              <a:t>Behavioral</a:t>
            </a:r>
            <a:r>
              <a:rPr lang="en-GB" b="1" dirty="0">
                <a:sym typeface="+mn-ea"/>
              </a:rPr>
              <a:t> Tasks</a:t>
            </a:r>
            <a:r>
              <a:rPr lang="en-US" altLang="en-GB" b="1" dirty="0">
                <a:sym typeface="+mn-ea"/>
              </a:rPr>
              <a:t> ctd</a:t>
            </a:r>
            <a:br>
              <a:rPr lang="en-GB" dirty="0"/>
            </a:br>
            <a:r>
              <a:rPr lang="en-US" altLang="en-GB" dirty="0"/>
              <a:t> </a:t>
            </a:r>
          </a:p>
        </p:txBody>
      </p:sp>
      <p:sp>
        <p:nvSpPr>
          <p:cNvPr id="3" name="Content Placeholder 2"/>
          <p:cNvSpPr>
            <a:spLocks noGrp="1"/>
          </p:cNvSpPr>
          <p:nvPr>
            <p:ph idx="1"/>
          </p:nvPr>
        </p:nvSpPr>
        <p:spPr/>
        <p:txBody>
          <a:bodyPr/>
          <a:lstStyle/>
          <a:p>
            <a:r>
              <a:rPr lang="en-GB" dirty="0"/>
              <a:t>Reaction times to respond to the stimuli (usually on the order of milliseconds) and proportion of correct responses are the most often employed measures of performance in </a:t>
            </a:r>
            <a:r>
              <a:rPr lang="en-GB" dirty="0" err="1"/>
              <a:t>behavioral</a:t>
            </a:r>
            <a:r>
              <a:rPr lang="en-GB" dirty="0"/>
              <a:t> tasks. Such experiments often take advantage of </a:t>
            </a:r>
            <a:r>
              <a:rPr lang="en-GB" dirty="0">
                <a:hlinkClick r:id="rId2" tooltip="Priming (psychology)"/>
              </a:rPr>
              <a:t>priming effects</a:t>
            </a:r>
            <a:r>
              <a:rPr lang="en-GB" dirty="0"/>
              <a:t>, whereby a "priming" word or phrase appearing in the experiment can speed up the lexical decision for a related "target" word later.</a:t>
            </a:r>
            <a:r>
              <a:rPr lang="en-GB" baseline="30000" dirty="0">
                <a:hlinkClick r:id="rId3"/>
              </a:rPr>
              <a:t>[18]</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Eye-movements</a:t>
            </a:r>
            <a:endParaRPr lang="en-GB" dirty="0"/>
          </a:p>
        </p:txBody>
      </p:sp>
      <p:sp>
        <p:nvSpPr>
          <p:cNvPr id="3" name="Content Placeholder 2"/>
          <p:cNvSpPr>
            <a:spLocks noGrp="1"/>
          </p:cNvSpPr>
          <p:nvPr>
            <p:ph idx="1"/>
          </p:nvPr>
        </p:nvSpPr>
        <p:spPr/>
        <p:txBody>
          <a:bodyPr/>
          <a:lstStyle/>
          <a:p>
            <a:r>
              <a:rPr lang="en-GB" dirty="0"/>
              <a:t>Recently, </a:t>
            </a:r>
            <a:r>
              <a:rPr lang="en-GB" dirty="0">
                <a:hlinkClick r:id="rId2" tooltip="Eye tracking"/>
              </a:rPr>
              <a:t>eye tracking</a:t>
            </a:r>
            <a:r>
              <a:rPr lang="en-GB" dirty="0"/>
              <a:t> has been used to study online language processing. Beginning with Rayner (1978)</a:t>
            </a:r>
            <a:r>
              <a:rPr lang="en-GB" baseline="30000" dirty="0">
                <a:hlinkClick r:id="rId3"/>
              </a:rPr>
              <a:t>[20]</a:t>
            </a:r>
            <a:r>
              <a:rPr lang="en-GB" dirty="0"/>
              <a:t> the importance and </a:t>
            </a:r>
            <a:r>
              <a:rPr lang="en-GB" dirty="0" err="1"/>
              <a:t>informativity</a:t>
            </a:r>
            <a:r>
              <a:rPr lang="en-GB" dirty="0"/>
              <a:t> of eye-movements during reading was established.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ym typeface="+mn-ea"/>
              </a:rPr>
              <a:t>Eye-movements</a:t>
            </a:r>
            <a:r>
              <a:rPr lang="en-US" altLang="en-GB" b="1" dirty="0">
                <a:sym typeface="+mn-ea"/>
              </a:rPr>
              <a:t> ctd</a:t>
            </a:r>
            <a:br>
              <a:rPr lang="en-GB" dirty="0"/>
            </a:br>
            <a:r>
              <a:rPr lang="en-US" altLang="en-GB" dirty="0"/>
              <a:t> </a:t>
            </a:r>
          </a:p>
        </p:txBody>
      </p:sp>
      <p:sp>
        <p:nvSpPr>
          <p:cNvPr id="3" name="Content Placeholder 2"/>
          <p:cNvSpPr>
            <a:spLocks noGrp="1"/>
          </p:cNvSpPr>
          <p:nvPr>
            <p:ph idx="1"/>
          </p:nvPr>
        </p:nvSpPr>
        <p:spPr/>
        <p:txBody>
          <a:bodyPr/>
          <a:lstStyle/>
          <a:p>
            <a:r>
              <a:rPr lang="en-GB" dirty="0"/>
              <a:t>Later, </a:t>
            </a:r>
            <a:r>
              <a:rPr lang="en-GB" dirty="0" err="1"/>
              <a:t>Tanenhaus</a:t>
            </a:r>
            <a:r>
              <a:rPr lang="en-GB" dirty="0"/>
              <a:t> et al. (1995)</a:t>
            </a:r>
            <a:r>
              <a:rPr lang="en-GB" baseline="30000" dirty="0">
                <a:hlinkClick r:id="rId2"/>
              </a:rPr>
              <a:t>[21]</a:t>
            </a:r>
            <a:r>
              <a:rPr lang="en-GB" dirty="0"/>
              <a:t> used the visual-world paradigm to study the cognitive processes related to spoken language. </a:t>
            </a:r>
          </a:p>
          <a:p>
            <a:r>
              <a:rPr lang="en-GB" dirty="0"/>
              <a:t>Assuming that eye movements are closely linked to the current focus of attention, </a:t>
            </a:r>
          </a:p>
          <a:p>
            <a:r>
              <a:rPr lang="en-GB" dirty="0"/>
              <a:t>language processing can be studied by monitoring eye movements </a:t>
            </a:r>
          </a:p>
          <a:p>
            <a:r>
              <a:rPr lang="en-GB" dirty="0"/>
              <a:t>while a subject is presented </a:t>
            </a:r>
            <a:r>
              <a:rPr lang="en-GB" dirty="0" err="1"/>
              <a:t>auditorily</a:t>
            </a:r>
            <a:r>
              <a:rPr lang="en-GB" dirty="0"/>
              <a:t> with linguistic input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Language Production Errors</a:t>
            </a:r>
          </a:p>
        </p:txBody>
      </p:sp>
      <p:sp>
        <p:nvSpPr>
          <p:cNvPr id="3" name="Content Placeholder 2"/>
          <p:cNvSpPr>
            <a:spLocks noGrp="1"/>
          </p:cNvSpPr>
          <p:nvPr>
            <p:ph idx="1"/>
          </p:nvPr>
        </p:nvSpPr>
        <p:spPr/>
        <p:txBody>
          <a:bodyPr/>
          <a:lstStyle/>
          <a:p>
            <a:r>
              <a:rPr lang="en-GB" dirty="0"/>
              <a:t>The </a:t>
            </a:r>
            <a:r>
              <a:rPr lang="en-GB" dirty="0">
                <a:hlinkClick r:id="rId2" tooltip="Error analysis (linguistics)"/>
              </a:rPr>
              <a:t>analysis</a:t>
            </a:r>
            <a:r>
              <a:rPr lang="en-GB" dirty="0"/>
              <a:t> of systematic </a:t>
            </a:r>
            <a:r>
              <a:rPr lang="en-GB" dirty="0">
                <a:hlinkClick r:id="rId3" tooltip="Speech error"/>
              </a:rPr>
              <a:t>errors in speech</a:t>
            </a:r>
            <a:r>
              <a:rPr lang="en-GB" dirty="0"/>
              <a:t>, </a:t>
            </a:r>
          </a:p>
          <a:p>
            <a:r>
              <a:rPr lang="en-GB" dirty="0"/>
              <a:t>writing and </a:t>
            </a:r>
            <a:r>
              <a:rPr lang="en-GB" dirty="0">
                <a:hlinkClick r:id="rId4" tooltip="Typographical error"/>
              </a:rPr>
              <a:t>typing</a:t>
            </a:r>
            <a:r>
              <a:rPr lang="en-GB" dirty="0"/>
              <a:t> of language as it is produced </a:t>
            </a:r>
          </a:p>
          <a:p>
            <a:r>
              <a:rPr lang="en-GB" dirty="0"/>
              <a:t>can provide evidence of the process, </a:t>
            </a:r>
          </a:p>
          <a:p>
            <a:r>
              <a:rPr lang="en-GB" dirty="0"/>
              <a:t>which has generated it. </a:t>
            </a:r>
          </a:p>
          <a:p>
            <a:r>
              <a:rPr lang="en-GB" dirty="0"/>
              <a:t>Errors of speech, in particular, </a:t>
            </a:r>
          </a:p>
          <a:p>
            <a:r>
              <a:rPr lang="en-GB" dirty="0"/>
              <a:t>grant insight into how the mind processes language production while a speaker is in the midst of an utterance.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ym typeface="+mn-ea"/>
              </a:rPr>
              <a:t>Language Production Errors</a:t>
            </a:r>
            <a:r>
              <a:rPr lang="en-US" altLang="en-GB" b="1" dirty="0">
                <a:sym typeface="+mn-ea"/>
              </a:rPr>
              <a:t> ctd</a:t>
            </a:r>
          </a:p>
        </p:txBody>
      </p:sp>
      <p:sp>
        <p:nvSpPr>
          <p:cNvPr id="3" name="Content Placeholder 2"/>
          <p:cNvSpPr>
            <a:spLocks noGrp="1"/>
          </p:cNvSpPr>
          <p:nvPr>
            <p:ph idx="1"/>
          </p:nvPr>
        </p:nvSpPr>
        <p:spPr/>
        <p:txBody>
          <a:bodyPr/>
          <a:lstStyle/>
          <a:p>
            <a:r>
              <a:rPr lang="en-GB" dirty="0"/>
              <a:t>Speech errors tend to occur in the </a:t>
            </a:r>
            <a:r>
              <a:rPr lang="en-GB" dirty="0">
                <a:hlinkClick r:id="rId2" tooltip="Lexeme"/>
              </a:rPr>
              <a:t>lexical</a:t>
            </a:r>
            <a:r>
              <a:rPr lang="en-GB" dirty="0"/>
              <a:t>, </a:t>
            </a:r>
            <a:r>
              <a:rPr lang="en-GB" dirty="0">
                <a:hlinkClick r:id="rId3" tooltip="Morpheme"/>
              </a:rPr>
              <a:t>morpheme</a:t>
            </a:r>
            <a:r>
              <a:rPr lang="en-GB" dirty="0"/>
              <a:t>, and </a:t>
            </a:r>
            <a:r>
              <a:rPr lang="en-GB" dirty="0">
                <a:hlinkClick r:id="rId4" tooltip="Phoneme"/>
              </a:rPr>
              <a:t>phoneme</a:t>
            </a:r>
            <a:r>
              <a:rPr lang="en-GB" dirty="0"/>
              <a:t> encoding steps of language production, as seen by the ways errors can manifest.</a:t>
            </a:r>
            <a:r>
              <a:rPr lang="en-GB" baseline="30000" dirty="0">
                <a:hlinkClick r:id="rId5"/>
              </a:rPr>
              <a:t>[22]</a:t>
            </a:r>
            <a:r>
              <a:rPr lang="en-GB" dirty="0"/>
              <a:t> The types of speech errors, and some examples, are:</a:t>
            </a:r>
            <a:r>
              <a:rPr lang="en-GB" baseline="30000" dirty="0">
                <a:hlinkClick r:id="rId5"/>
              </a:rPr>
              <a:t>[22]</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ym typeface="+mn-ea"/>
              </a:rPr>
              <a:t>Language Production Errors</a:t>
            </a:r>
            <a:r>
              <a:rPr lang="en-US" altLang="en-GB" b="1" dirty="0">
                <a:sym typeface="+mn-ea"/>
              </a:rPr>
              <a:t> ctd</a:t>
            </a:r>
          </a:p>
        </p:txBody>
      </p:sp>
      <p:sp>
        <p:nvSpPr>
          <p:cNvPr id="3" name="Content Placeholder 2"/>
          <p:cNvSpPr>
            <a:spLocks noGrp="1"/>
          </p:cNvSpPr>
          <p:nvPr>
            <p:ph idx="1"/>
          </p:nvPr>
        </p:nvSpPr>
        <p:spPr/>
        <p:txBody>
          <a:bodyPr/>
          <a:lstStyle/>
          <a:p>
            <a:pPr lvl="0"/>
            <a:r>
              <a:rPr lang="en-GB" dirty="0"/>
              <a:t>1. Substitutions (phoneme and lexical) –</a:t>
            </a:r>
          </a:p>
          <a:p>
            <a:pPr lvl="0"/>
            <a:r>
              <a:rPr lang="en-GB" dirty="0"/>
              <a:t>replacing a sound with an unrelated sound, </a:t>
            </a:r>
          </a:p>
          <a:p>
            <a:pPr lvl="0"/>
            <a:r>
              <a:rPr lang="en-GB" dirty="0"/>
              <a:t>or a word with an antonym, </a:t>
            </a:r>
          </a:p>
          <a:p>
            <a:pPr lvl="0"/>
            <a:r>
              <a:rPr lang="en-GB" dirty="0"/>
              <a:t>and saying "verbal </a:t>
            </a:r>
            <a:r>
              <a:rPr lang="en-GB" b="1" dirty="0"/>
              <a:t>outfit</a:t>
            </a:r>
            <a:r>
              <a:rPr lang="en-GB" dirty="0"/>
              <a:t>" instead of "verbal output", </a:t>
            </a:r>
          </a:p>
          <a:p>
            <a:pPr lvl="0"/>
            <a:r>
              <a:rPr lang="en-GB" dirty="0"/>
              <a:t>or "He rode his bike </a:t>
            </a:r>
            <a:r>
              <a:rPr lang="en-GB" b="1" dirty="0"/>
              <a:t>tomorrow</a:t>
            </a:r>
            <a:r>
              <a:rPr lang="en-GB" dirty="0"/>
              <a:t>" instead of "...yesterday", respectively,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ym typeface="+mn-ea"/>
              </a:rPr>
              <a:t>Language Production Errors</a:t>
            </a:r>
            <a:r>
              <a:rPr lang="en-US" altLang="en-GB" b="1" dirty="0">
                <a:sym typeface="+mn-ea"/>
              </a:rPr>
              <a:t> ctd</a:t>
            </a:r>
          </a:p>
        </p:txBody>
      </p:sp>
      <p:sp>
        <p:nvSpPr>
          <p:cNvPr id="3" name="Content Placeholder 2"/>
          <p:cNvSpPr>
            <a:spLocks noGrp="1"/>
          </p:cNvSpPr>
          <p:nvPr>
            <p:ph idx="1"/>
          </p:nvPr>
        </p:nvSpPr>
        <p:spPr/>
        <p:txBody>
          <a:bodyPr/>
          <a:lstStyle/>
          <a:p>
            <a:r>
              <a:rPr lang="en-US" dirty="0"/>
              <a:t>2.</a:t>
            </a:r>
            <a:r>
              <a:rPr lang="en-GB" dirty="0"/>
              <a:t> Blends – mixing two synonyms together and saying </a:t>
            </a:r>
          </a:p>
          <a:p>
            <a:r>
              <a:rPr lang="en-GB" dirty="0"/>
              <a:t>"my </a:t>
            </a:r>
            <a:r>
              <a:rPr lang="en-GB" b="1" dirty="0" err="1"/>
              <a:t>stummy</a:t>
            </a:r>
            <a:r>
              <a:rPr lang="en-GB" dirty="0"/>
              <a:t> hurts" in place of either "stomach" or "tummy",</a:t>
            </a:r>
          </a:p>
          <a:p>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ym typeface="+mn-ea"/>
              </a:rPr>
              <a:t>Language Production Errors</a:t>
            </a:r>
            <a:r>
              <a:rPr lang="en-US" altLang="en-GB" b="1" dirty="0">
                <a:sym typeface="+mn-ea"/>
              </a:rPr>
              <a:t> ctd</a:t>
            </a:r>
          </a:p>
        </p:txBody>
      </p:sp>
      <p:sp>
        <p:nvSpPr>
          <p:cNvPr id="3" name="Content Placeholder 2"/>
          <p:cNvSpPr>
            <a:spLocks noGrp="1"/>
          </p:cNvSpPr>
          <p:nvPr>
            <p:ph idx="1"/>
          </p:nvPr>
        </p:nvSpPr>
        <p:spPr/>
        <p:txBody>
          <a:bodyPr/>
          <a:lstStyle/>
          <a:p>
            <a:r>
              <a:rPr lang="en-GB" dirty="0"/>
              <a:t>3. Exchanges (phoneme [a.k.a. </a:t>
            </a:r>
            <a:r>
              <a:rPr lang="en-GB" dirty="0">
                <a:hlinkClick r:id="rId2" tooltip="Spoonerism"/>
              </a:rPr>
              <a:t>Spoonerisms</a:t>
            </a:r>
            <a:r>
              <a:rPr lang="en-GB" dirty="0"/>
              <a:t>] and morpheme) – swapping two onset sounds or two root words, and saying </a:t>
            </a:r>
          </a:p>
          <a:p>
            <a:r>
              <a:rPr lang="en-US" dirty="0"/>
              <a:t>I </a:t>
            </a:r>
            <a:r>
              <a:rPr lang="en-US" dirty="0" err="1"/>
              <a:t>rike</a:t>
            </a:r>
            <a:r>
              <a:rPr lang="en-US" dirty="0"/>
              <a:t> eating lice</a:t>
            </a:r>
          </a:p>
          <a:p>
            <a:r>
              <a:rPr lang="en-US" dirty="0"/>
              <a:t>Axe her for the ask</a:t>
            </a:r>
          </a:p>
          <a:p>
            <a:r>
              <a:rPr lang="en-US" dirty="0"/>
              <a:t>Expect instead of except</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ym typeface="+mn-ea"/>
              </a:rPr>
              <a:t>Language Production Errors</a:t>
            </a:r>
            <a:r>
              <a:rPr lang="en-US" altLang="en-GB" b="1" dirty="0">
                <a:sym typeface="+mn-ea"/>
              </a:rPr>
              <a:t> ctd</a:t>
            </a:r>
          </a:p>
        </p:txBody>
      </p:sp>
      <p:sp>
        <p:nvSpPr>
          <p:cNvPr id="3" name="Content Placeholder 2"/>
          <p:cNvSpPr>
            <a:spLocks noGrp="1"/>
          </p:cNvSpPr>
          <p:nvPr>
            <p:ph idx="1"/>
          </p:nvPr>
        </p:nvSpPr>
        <p:spPr/>
        <p:txBody>
          <a:bodyPr/>
          <a:lstStyle/>
          <a:p>
            <a:r>
              <a:rPr lang="en-GB" dirty="0"/>
              <a:t>4. Morpheme shifts – moving a function morpheme such as "-</a:t>
            </a:r>
            <a:r>
              <a:rPr lang="en-GB" dirty="0" err="1"/>
              <a:t>ly</a:t>
            </a:r>
            <a:r>
              <a:rPr lang="en-GB" dirty="0"/>
              <a:t>" or "-</a:t>
            </a:r>
            <a:r>
              <a:rPr lang="en-GB" dirty="0" err="1"/>
              <a:t>ed</a:t>
            </a:r>
            <a:r>
              <a:rPr lang="en-GB" dirty="0"/>
              <a:t>" to a different word and saying "easy </a:t>
            </a:r>
            <a:r>
              <a:rPr lang="en-GB" dirty="0" err="1"/>
              <a:t>enough</a:t>
            </a:r>
            <a:r>
              <a:rPr lang="en-GB" b="1" dirty="0" err="1"/>
              <a:t>ly</a:t>
            </a:r>
            <a:r>
              <a:rPr lang="en-GB" dirty="0"/>
              <a:t>" instead of "easily enough"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Areas of study</a:t>
            </a:r>
            <a:endParaRPr lang="en-GB" dirty="0"/>
          </a:p>
        </p:txBody>
      </p:sp>
      <p:sp>
        <p:nvSpPr>
          <p:cNvPr id="3" name="Content Placeholder 2"/>
          <p:cNvSpPr>
            <a:spLocks noGrp="1"/>
          </p:cNvSpPr>
          <p:nvPr>
            <p:ph idx="1"/>
          </p:nvPr>
        </p:nvSpPr>
        <p:spPr/>
        <p:txBody>
          <a:bodyPr/>
          <a:lstStyle/>
          <a:p>
            <a:r>
              <a:rPr lang="en-GB" dirty="0"/>
              <a:t>Psycholinguistics is an interdisciplinary field. Hence, it is studied by researchers from a variety of different backgrounds, such as psychology, </a:t>
            </a:r>
            <a:r>
              <a:rPr lang="en-GB" dirty="0">
                <a:hlinkClick r:id="rId2" tooltip="Cognitive science"/>
              </a:rPr>
              <a:t>cognitive science</a:t>
            </a:r>
            <a:r>
              <a:rPr lang="en-GB" dirty="0"/>
              <a:t>, linguistics, </a:t>
            </a:r>
            <a:r>
              <a:rPr lang="en-GB" dirty="0">
                <a:hlinkClick r:id="rId3" tooltip="Speech and language pathology"/>
              </a:rPr>
              <a:t>speech and language pathology</a:t>
            </a:r>
            <a:r>
              <a:rPr lang="en-GB" dirty="0"/>
              <a:t>, and </a:t>
            </a:r>
            <a:r>
              <a:rPr lang="en-GB" dirty="0">
                <a:hlinkClick r:id="rId4" tooltip="Discourse analysis"/>
              </a:rPr>
              <a:t>discourse analysis</a:t>
            </a:r>
            <a:r>
              <a:rPr lang="en-GB" dirty="0"/>
              <a: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ym typeface="+mn-ea"/>
              </a:rPr>
              <a:t>Language Production Errors</a:t>
            </a:r>
            <a:r>
              <a:rPr lang="en-US" altLang="en-GB" b="1" dirty="0">
                <a:sym typeface="+mn-ea"/>
              </a:rPr>
              <a:t> ctd</a:t>
            </a:r>
          </a:p>
        </p:txBody>
      </p:sp>
      <p:sp>
        <p:nvSpPr>
          <p:cNvPr id="3" name="Content Placeholder 2"/>
          <p:cNvSpPr>
            <a:spLocks noGrp="1"/>
          </p:cNvSpPr>
          <p:nvPr>
            <p:ph idx="1"/>
          </p:nvPr>
        </p:nvSpPr>
        <p:spPr/>
        <p:txBody>
          <a:bodyPr/>
          <a:lstStyle/>
          <a:p>
            <a:r>
              <a:rPr lang="en-GB" dirty="0"/>
              <a:t>5. Perseveration – continuing to start a word with a sound that was in the utterance previously and saying "John </a:t>
            </a:r>
            <a:r>
              <a:rPr lang="en-GB" b="1" dirty="0"/>
              <a:t>g</a:t>
            </a:r>
            <a:r>
              <a:rPr lang="en-GB" dirty="0"/>
              <a:t>ave the </a:t>
            </a:r>
            <a:r>
              <a:rPr lang="en-GB" b="1" dirty="0"/>
              <a:t>g</a:t>
            </a:r>
            <a:r>
              <a:rPr lang="en-GB" dirty="0"/>
              <a:t>oy a ball" instead of "John gave the boy a ball",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ym typeface="+mn-ea"/>
              </a:rPr>
              <a:t>Language Production Errors</a:t>
            </a:r>
            <a:r>
              <a:rPr lang="en-US" altLang="en-GB" b="1" dirty="0">
                <a:sym typeface="+mn-ea"/>
              </a:rPr>
              <a:t> ctd</a:t>
            </a:r>
          </a:p>
        </p:txBody>
      </p:sp>
      <p:sp>
        <p:nvSpPr>
          <p:cNvPr id="3" name="Content Placeholder 2"/>
          <p:cNvSpPr>
            <a:spLocks noGrp="1"/>
          </p:cNvSpPr>
          <p:nvPr>
            <p:ph idx="1"/>
          </p:nvPr>
        </p:nvSpPr>
        <p:spPr/>
        <p:txBody>
          <a:bodyPr/>
          <a:lstStyle/>
          <a:p>
            <a:pPr lvl="0"/>
            <a:r>
              <a:rPr lang="en-GB" dirty="0"/>
              <a:t>Anticipation – replacing a sound with one that is coming up later in the utterance and </a:t>
            </a:r>
          </a:p>
          <a:p>
            <a:pPr lvl="0"/>
            <a:r>
              <a:rPr lang="en-GB" dirty="0"/>
              <a:t>saying "She drank a </a:t>
            </a:r>
            <a:r>
              <a:rPr lang="en-GB" b="1" dirty="0"/>
              <a:t>c</a:t>
            </a:r>
            <a:r>
              <a:rPr lang="en-GB" dirty="0"/>
              <a:t>ot </a:t>
            </a:r>
            <a:r>
              <a:rPr lang="en-GB" b="1" dirty="0"/>
              <a:t>c</a:t>
            </a:r>
            <a:r>
              <a:rPr lang="en-GB" dirty="0"/>
              <a:t>up of tea" </a:t>
            </a:r>
          </a:p>
          <a:p>
            <a:pPr lvl="0"/>
            <a:r>
              <a:rPr lang="en-GB" dirty="0"/>
              <a:t>instead of "She drank a hot cup of tea."</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Language Acquisition- An Overview</a:t>
            </a:r>
          </a:p>
        </p:txBody>
      </p:sp>
      <p:sp>
        <p:nvSpPr>
          <p:cNvPr id="3" name="Content Placeholder 2"/>
          <p:cNvSpPr>
            <a:spLocks noGrp="1"/>
          </p:cNvSpPr>
          <p:nvPr>
            <p:ph idx="1"/>
          </p:nvPr>
        </p:nvSpPr>
        <p:spPr/>
        <p:txBody>
          <a:bodyPr/>
          <a:lstStyle/>
          <a:p>
            <a:r>
              <a:rPr lang="en-GB" b="1" dirty="0"/>
              <a:t>Language acquisition</a:t>
            </a:r>
            <a:r>
              <a:rPr lang="en-GB" dirty="0"/>
              <a:t> is the process by which humans acquire the capacity to perceive, produce and use words to understand and communicate. It involves the picking up of diverse capacities including syntax, </a:t>
            </a:r>
            <a:r>
              <a:rPr lang="en-GB" u="sng" dirty="0">
                <a:hlinkClick r:id="rId2" tooltip="Phonetics (page does not exist)"/>
              </a:rPr>
              <a:t>phonetics</a:t>
            </a:r>
            <a:r>
              <a:rPr lang="en-GB" dirty="0"/>
              <a:t>, and an extensive </a:t>
            </a:r>
            <a:r>
              <a:rPr lang="en-GB" u="sng" dirty="0">
                <a:hlinkClick r:id="rId3" tooltip="Vocabulary (page does not exist)"/>
              </a:rPr>
              <a:t>vocabulary</a:t>
            </a:r>
            <a:r>
              <a:rPr lang="en-GB" dirty="0"/>
              <a:t>. However, learning a first language is something that every normal child does successfully without much need for formal lessons.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ym typeface="+mn-ea"/>
              </a:rPr>
              <a:t>Language Acquisition- An Overview</a:t>
            </a:r>
            <a:endParaRPr lang="en-GB"/>
          </a:p>
        </p:txBody>
      </p:sp>
      <p:sp>
        <p:nvSpPr>
          <p:cNvPr id="3" name="Content Placeholder 2"/>
          <p:cNvSpPr>
            <a:spLocks noGrp="1"/>
          </p:cNvSpPr>
          <p:nvPr>
            <p:ph idx="1"/>
          </p:nvPr>
        </p:nvSpPr>
        <p:spPr/>
        <p:txBody>
          <a:bodyPr/>
          <a:lstStyle/>
          <a:p>
            <a:r>
              <a:rPr lang="en-GB" dirty="0"/>
              <a:t>Language development is a complex and unique human quality but yet children seem to acquire language at a very rapid rate with most children's speech being relatively grammatical by age three (Crain &amp; Lillo-Martin, 1999).</a:t>
            </a:r>
            <a:r>
              <a:rPr lang="en-GB" u="sng" baseline="30000" dirty="0">
                <a:hlinkClick r:id="rId2"/>
              </a:rPr>
              <a:t>[1]</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ym typeface="+mn-ea"/>
              </a:rPr>
              <a:t>Language Acquisition- An Overview</a:t>
            </a:r>
            <a:endParaRPr lang="en-GB"/>
          </a:p>
        </p:txBody>
      </p:sp>
      <p:sp>
        <p:nvSpPr>
          <p:cNvPr id="3" name="Content Placeholder 2"/>
          <p:cNvSpPr>
            <a:spLocks noGrp="1"/>
          </p:cNvSpPr>
          <p:nvPr>
            <p:ph idx="1"/>
          </p:nvPr>
        </p:nvSpPr>
        <p:spPr/>
        <p:txBody>
          <a:bodyPr/>
          <a:lstStyle/>
          <a:p>
            <a:r>
              <a:rPr lang="en-GB" u="sng" dirty="0">
                <a:hlinkClick r:id="rId2" tooltip="Grammar"/>
              </a:rPr>
              <a:t>Grammar</a:t>
            </a:r>
            <a:r>
              <a:rPr lang="en-GB" dirty="0"/>
              <a:t>, which is a set of mental rules that characterizes all of the sentences of a language, </a:t>
            </a:r>
          </a:p>
          <a:p>
            <a:r>
              <a:rPr lang="en-GB" dirty="0"/>
              <a:t>must be mastered in order to learn a language. </a:t>
            </a:r>
          </a:p>
          <a:p>
            <a:r>
              <a:rPr lang="en-GB" dirty="0"/>
              <a:t>Most children in a linguistic community seem to succeed in converging on a grammatical system </a:t>
            </a:r>
          </a:p>
          <a:p>
            <a:r>
              <a:rPr lang="en-GB" dirty="0"/>
              <a:t>equivalent to everyone else in the community with few wrong turns, </a:t>
            </a:r>
          </a:p>
          <a:p>
            <a:r>
              <a:rPr lang="en-GB" dirty="0"/>
              <a:t>which is quite remarkable considering the pitfalls and complexity of the system.</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ym typeface="+mn-ea"/>
              </a:rPr>
              <a:t>Language Acquisition- An Overview</a:t>
            </a:r>
            <a:endParaRPr lang="en-GB"/>
          </a:p>
        </p:txBody>
      </p:sp>
      <p:sp>
        <p:nvSpPr>
          <p:cNvPr id="3" name="Content Placeholder 2"/>
          <p:cNvSpPr>
            <a:spLocks noGrp="1"/>
          </p:cNvSpPr>
          <p:nvPr>
            <p:ph idx="1"/>
          </p:nvPr>
        </p:nvSpPr>
        <p:spPr/>
        <p:txBody>
          <a:bodyPr/>
          <a:lstStyle/>
          <a:p>
            <a:r>
              <a:rPr lang="en-GB" dirty="0"/>
              <a:t>By the time a child utters a first word, </a:t>
            </a:r>
          </a:p>
          <a:p>
            <a:r>
              <a:rPr lang="en-GB" dirty="0"/>
              <a:t>according to the Linguistic Society of America, </a:t>
            </a:r>
          </a:p>
          <a:p>
            <a:r>
              <a:rPr lang="en-GB" dirty="0"/>
              <a:t>he or she has already spent many months playing around with the sounds and intonations of language,  </a:t>
            </a:r>
          </a:p>
          <a:p>
            <a:r>
              <a:rPr lang="en-GB" dirty="0"/>
              <a:t>but there is still no one point at which all children learn to talk.</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ym typeface="+mn-ea"/>
              </a:rPr>
              <a:t>Language Acquisition- An Overview</a:t>
            </a:r>
            <a:endParaRPr lang="en-GB"/>
          </a:p>
        </p:txBody>
      </p:sp>
      <p:sp>
        <p:nvSpPr>
          <p:cNvPr id="3" name="Content Placeholder 2"/>
          <p:cNvSpPr>
            <a:spLocks noGrp="1"/>
          </p:cNvSpPr>
          <p:nvPr>
            <p:ph idx="1"/>
          </p:nvPr>
        </p:nvSpPr>
        <p:spPr/>
        <p:txBody>
          <a:bodyPr/>
          <a:lstStyle/>
          <a:p>
            <a:r>
              <a:rPr lang="en-GB" dirty="0"/>
              <a:t>Children acquire language in stages and different children reach various stages at different times, </a:t>
            </a:r>
          </a:p>
          <a:p>
            <a:r>
              <a:rPr lang="en-GB" dirty="0"/>
              <a:t>although they have one thing in common and </a:t>
            </a:r>
          </a:p>
          <a:p>
            <a:r>
              <a:rPr lang="en-GB" dirty="0"/>
              <a:t>that is that typically developing children learning </a:t>
            </a:r>
          </a:p>
          <a:p>
            <a:r>
              <a:rPr lang="en-GB" dirty="0"/>
              <a:t>the same language will follow an almost identical pattern in the sequence of stages they go through.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stages usually consist of: </a:t>
            </a:r>
            <a:endParaRPr lang="en-GB" dirty="0"/>
          </a:p>
        </p:txBody>
      </p:sp>
      <p:sp>
        <p:nvSpPr>
          <p:cNvPr id="3" name="Content Placeholder 2"/>
          <p:cNvSpPr>
            <a:spLocks noGrp="1"/>
          </p:cNvSpPr>
          <p:nvPr>
            <p:ph idx="1"/>
          </p:nvPr>
        </p:nvSpPr>
        <p:spPr/>
        <p:txBody>
          <a:bodyPr/>
          <a:lstStyle/>
          <a:p>
            <a:pPr lvl="0">
              <a:buFont typeface="+mj-lt"/>
              <a:buAutoNum type="arabicPeriod"/>
            </a:pPr>
            <a:r>
              <a:rPr lang="en-GB" dirty="0"/>
              <a:t>cooing- 6 months- use phonemes from every language</a:t>
            </a:r>
          </a:p>
          <a:p>
            <a:pPr lvl="0">
              <a:buFont typeface="+mj-lt"/>
              <a:buAutoNum type="arabicPeriod"/>
            </a:pPr>
            <a:r>
              <a:rPr lang="en-GB" dirty="0"/>
              <a:t>babbling- 9 months- selectively use phonemes from their native language</a:t>
            </a:r>
          </a:p>
          <a:p>
            <a:pPr lvl="0">
              <a:buFont typeface="+mj-lt"/>
              <a:buAutoNum type="arabicPeriod"/>
            </a:pPr>
            <a:r>
              <a:rPr lang="en-GB" dirty="0"/>
              <a:t>one-word utterances- 12 months- start using single words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stages </a:t>
            </a:r>
            <a:r>
              <a:rPr lang="en-US" dirty="0" err="1"/>
              <a:t>ctd</a:t>
            </a:r>
            <a:endParaRPr lang="en-GB" dirty="0"/>
          </a:p>
        </p:txBody>
      </p:sp>
      <p:sp>
        <p:nvSpPr>
          <p:cNvPr id="3" name="Content Placeholder 2"/>
          <p:cNvSpPr>
            <a:spLocks noGrp="1"/>
          </p:cNvSpPr>
          <p:nvPr>
            <p:ph idx="1"/>
          </p:nvPr>
        </p:nvSpPr>
        <p:spPr/>
        <p:txBody>
          <a:bodyPr/>
          <a:lstStyle/>
          <a:p>
            <a:pPr marL="0" lvl="0" indent="0">
              <a:buNone/>
            </a:pPr>
            <a:r>
              <a:rPr lang="en-GB" dirty="0"/>
              <a:t>4. telegraphic speech- 2 years- multi-word utterances that lack in function</a:t>
            </a:r>
          </a:p>
          <a:p>
            <a:pPr marL="0" indent="0">
              <a:buNone/>
            </a:pPr>
            <a:r>
              <a:rPr lang="en-GB" dirty="0"/>
              <a:t>5. normal speech- 5 years- almost normal developed speech</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Acquisition</a:t>
            </a:r>
            <a:endParaRPr lang="en-GB" dirty="0"/>
          </a:p>
        </p:txBody>
      </p:sp>
      <p:sp>
        <p:nvSpPr>
          <p:cNvPr id="3" name="Content Placeholder 2"/>
          <p:cNvSpPr>
            <a:spLocks noGrp="1"/>
          </p:cNvSpPr>
          <p:nvPr>
            <p:ph idx="1"/>
          </p:nvPr>
        </p:nvSpPr>
        <p:spPr/>
        <p:txBody>
          <a:bodyPr/>
          <a:lstStyle/>
          <a:p>
            <a:r>
              <a:rPr lang="en-GB" dirty="0"/>
              <a:t>Language acquisition is a complex and unique human quality for which there is still no theory that is able to completely explain how language is attained. However, most of the concepts and theories we do have explaining how native languages are acquired go back to the approaches put forward by researchers such as Skinner, Chomsky, Piaget and others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Psycholinguists study many different topics, but these topics can generally be divided into answering the following questions: (1) how do children acquire language (</a:t>
            </a:r>
            <a:r>
              <a:rPr lang="en-GB" dirty="0">
                <a:hlinkClick r:id="rId2" tooltip="Language acquisition"/>
              </a:rPr>
              <a:t>language acquisition</a:t>
            </a:r>
            <a:r>
              <a:rPr lang="en-GB" dirty="0"/>
              <a: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F. Skinner </a:t>
            </a:r>
            <a:r>
              <a:rPr lang="en-US" b="1" dirty="0" err="1"/>
              <a:t>Behaviourist</a:t>
            </a:r>
            <a:r>
              <a:rPr lang="en-US" b="1" dirty="0"/>
              <a:t> Theory</a:t>
            </a:r>
            <a:br>
              <a:rPr lang="en-GB" b="1" dirty="0"/>
            </a:br>
            <a:endParaRPr lang="en-GB" dirty="0"/>
          </a:p>
        </p:txBody>
      </p:sp>
      <p:sp>
        <p:nvSpPr>
          <p:cNvPr id="3" name="Content Placeholder 2"/>
          <p:cNvSpPr>
            <a:spLocks noGrp="1"/>
          </p:cNvSpPr>
          <p:nvPr>
            <p:ph idx="1"/>
          </p:nvPr>
        </p:nvSpPr>
        <p:spPr/>
        <p:txBody>
          <a:bodyPr/>
          <a:lstStyle/>
          <a:p>
            <a:r>
              <a:rPr lang="en-GB" dirty="0"/>
              <a:t>In 1957 a piece of literature appeared that would come to affect how we view language, human behaviour and language learning. </a:t>
            </a:r>
          </a:p>
          <a:p>
            <a:r>
              <a:rPr lang="en-GB" b="1" dirty="0"/>
              <a:t>B.F Skinner's </a:t>
            </a:r>
            <a:r>
              <a:rPr lang="en-GB" i="1" dirty="0"/>
              <a:t>Verbal Behaviour</a:t>
            </a:r>
            <a:r>
              <a:rPr lang="en-GB" dirty="0"/>
              <a:t> (1957) applied a functional analysis approach to </a:t>
            </a:r>
          </a:p>
          <a:p>
            <a:r>
              <a:rPr lang="en-GB" dirty="0" err="1"/>
              <a:t>analyze</a:t>
            </a:r>
            <a:r>
              <a:rPr lang="en-GB" dirty="0"/>
              <a:t> language behaviour in terms of their natural occurrence in response to environmental circumstances and </a:t>
            </a:r>
          </a:p>
          <a:p>
            <a:r>
              <a:rPr lang="en-GB" dirty="0"/>
              <a:t>the effects they have on human interactions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GB" b="1" dirty="0"/>
            </a:br>
            <a:r>
              <a:rPr lang="en-GB" b="1" dirty="0"/>
              <a:t>Noam Chomsky's</a:t>
            </a:r>
            <a:r>
              <a:rPr lang="en-US" b="1" dirty="0"/>
              <a:t> Innateness Theory</a:t>
            </a:r>
            <a:endParaRPr lang="en-GB" dirty="0"/>
          </a:p>
        </p:txBody>
      </p:sp>
      <p:sp>
        <p:nvSpPr>
          <p:cNvPr id="3" name="Content Placeholder 2"/>
          <p:cNvSpPr>
            <a:spLocks noGrp="1"/>
          </p:cNvSpPr>
          <p:nvPr>
            <p:ph idx="1"/>
          </p:nvPr>
        </p:nvSpPr>
        <p:spPr/>
        <p:txBody>
          <a:bodyPr/>
          <a:lstStyle/>
          <a:p>
            <a:r>
              <a:rPr lang="en-GB" dirty="0"/>
              <a:t>Innateness theory (or nativist theory) proposes that </a:t>
            </a:r>
          </a:p>
          <a:p>
            <a:r>
              <a:rPr lang="en-GB" dirty="0"/>
              <a:t>children have an inborn or innate faculty for language acquisition </a:t>
            </a:r>
          </a:p>
          <a:p>
            <a:r>
              <a:rPr lang="en-GB" dirty="0"/>
              <a:t>that is biologically determined. </a:t>
            </a:r>
          </a:p>
          <a:p>
            <a:r>
              <a:rPr lang="en-GB" dirty="0"/>
              <a:t>According to </a:t>
            </a:r>
            <a:r>
              <a:rPr lang="en-GB" dirty="0" err="1"/>
              <a:t>Goodluck</a:t>
            </a:r>
            <a:r>
              <a:rPr lang="en-GB" dirty="0"/>
              <a:t> (1991), </a:t>
            </a:r>
          </a:p>
          <a:p>
            <a:r>
              <a:rPr lang="en-GB" dirty="0"/>
              <a:t>nativists view language as a fundamental part of the human genome, </a:t>
            </a:r>
          </a:p>
          <a:p>
            <a:r>
              <a:rPr lang="en-GB" dirty="0"/>
              <a:t>as a trait that makes humans human, </a:t>
            </a:r>
          </a:p>
          <a:p>
            <a:r>
              <a:rPr lang="en-GB" dirty="0"/>
              <a:t>and its acquisition is a natural part of maturation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Jean Piaget </a:t>
            </a:r>
            <a:r>
              <a:rPr lang="en-US" b="1" dirty="0"/>
              <a:t>Cognitive Theory</a:t>
            </a:r>
            <a:endParaRPr lang="en-GB" b="1" dirty="0"/>
          </a:p>
        </p:txBody>
      </p:sp>
      <p:sp>
        <p:nvSpPr>
          <p:cNvPr id="3" name="Content Placeholder 2"/>
          <p:cNvSpPr>
            <a:spLocks noGrp="1"/>
          </p:cNvSpPr>
          <p:nvPr>
            <p:ph idx="1"/>
          </p:nvPr>
        </p:nvSpPr>
        <p:spPr/>
        <p:txBody>
          <a:bodyPr/>
          <a:lstStyle/>
          <a:p>
            <a:r>
              <a:rPr lang="en-GB" b="1" dirty="0"/>
              <a:t>Jean Piaget</a:t>
            </a:r>
            <a:r>
              <a:rPr lang="en-GB" dirty="0"/>
              <a:t> was a Swiss psychologist who was famous for his four stages of cognitive development for children, </a:t>
            </a:r>
          </a:p>
          <a:p>
            <a:r>
              <a:rPr lang="en-GB" dirty="0"/>
              <a:t>which included the development of language. </a:t>
            </a:r>
          </a:p>
          <a:p>
            <a:r>
              <a:rPr lang="en-GB" dirty="0"/>
              <a:t>However, children do not think like adults and so </a:t>
            </a:r>
          </a:p>
          <a:p>
            <a:r>
              <a:rPr lang="en-GB" dirty="0"/>
              <a:t>before they can begin to develop language, </a:t>
            </a:r>
          </a:p>
          <a:p>
            <a:r>
              <a:rPr lang="en-GB" dirty="0"/>
              <a:t>they must first actively construct their own understanding of the world </a:t>
            </a:r>
          </a:p>
          <a:p>
            <a:r>
              <a:rPr lang="en-GB" dirty="0"/>
              <a:t>through their interactions with their environment.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Vygotsky's </a:t>
            </a:r>
            <a:r>
              <a:rPr lang="en-US" b="1" dirty="0"/>
              <a:t>Social Interactionist Theory</a:t>
            </a:r>
            <a:br>
              <a:rPr lang="en-GB" b="1" dirty="0"/>
            </a:br>
            <a:endParaRPr lang="en-GB" dirty="0"/>
          </a:p>
        </p:txBody>
      </p:sp>
      <p:sp>
        <p:nvSpPr>
          <p:cNvPr id="3" name="Content Placeholder 2"/>
          <p:cNvSpPr>
            <a:spLocks noGrp="1"/>
          </p:cNvSpPr>
          <p:nvPr>
            <p:ph idx="1"/>
          </p:nvPr>
        </p:nvSpPr>
        <p:spPr/>
        <p:txBody>
          <a:bodyPr/>
          <a:lstStyle/>
          <a:p>
            <a:r>
              <a:rPr lang="en-GB" b="1" dirty="0"/>
              <a:t>Vygotsky's</a:t>
            </a:r>
            <a:r>
              <a:rPr lang="en-GB" dirty="0"/>
              <a:t> social interaction theory incorporates nurture arguments in that children can be influenced by their environment </a:t>
            </a:r>
          </a:p>
          <a:p>
            <a:r>
              <a:rPr lang="en-GB" dirty="0"/>
              <a:t>as well as the language input children receive from their care-givers . </a:t>
            </a:r>
          </a:p>
          <a:p>
            <a:r>
              <a:rPr lang="en-GB" dirty="0"/>
              <a:t>Although the theories of Skinner, Chomsky and Piaget are all very different and very important in their own contexts, </a:t>
            </a:r>
          </a:p>
          <a:p>
            <a:r>
              <a:rPr lang="en-GB" dirty="0"/>
              <a:t>they don't necessarily take into account the fact that children don't encounter language in isolation.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(2) how do people process and comprehend language (language comprehension)?; (3) how do people produce language (language production)?; and (4) how do people acquire a new language (</a:t>
            </a:r>
            <a:r>
              <a:rPr lang="en-GB" dirty="0">
                <a:hlinkClick r:id="rId2" tooltip="Second language acquisition"/>
              </a:rPr>
              <a:t>second language acquisition</a:t>
            </a:r>
            <a:r>
              <a:rPr lang="en-GB"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Linguistics-related areas: </a:t>
            </a:r>
          </a:p>
        </p:txBody>
      </p:sp>
      <p:sp>
        <p:nvSpPr>
          <p:cNvPr id="3" name="Content Placeholder 2"/>
          <p:cNvSpPr>
            <a:spLocks noGrp="1"/>
          </p:cNvSpPr>
          <p:nvPr>
            <p:ph idx="1"/>
          </p:nvPr>
        </p:nvSpPr>
        <p:spPr/>
        <p:txBody>
          <a:bodyPr/>
          <a:lstStyle/>
          <a:p>
            <a:pPr lvl="0"/>
            <a:r>
              <a:rPr lang="en-GB" b="1" dirty="0">
                <a:hlinkClick r:id="rId2" tooltip="Phonetics"/>
              </a:rPr>
              <a:t>Phonetics</a:t>
            </a:r>
            <a:r>
              <a:rPr lang="en-GB" dirty="0"/>
              <a:t> and </a:t>
            </a:r>
            <a:r>
              <a:rPr lang="en-GB" b="1" dirty="0">
                <a:hlinkClick r:id="rId3" tooltip="Phonology"/>
              </a:rPr>
              <a:t>phonology</a:t>
            </a:r>
            <a:r>
              <a:rPr lang="en-GB" dirty="0"/>
              <a:t> are concerned with the study of speech sounds. Within psycholinguistics, research focuses on how the brain processes and understands these sounds.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ym typeface="+mn-ea"/>
              </a:rPr>
              <a:t>Linguistics-related areas</a:t>
            </a:r>
            <a:endParaRPr lang="en-GB"/>
          </a:p>
        </p:txBody>
      </p:sp>
      <p:sp>
        <p:nvSpPr>
          <p:cNvPr id="3" name="Content Placeholder 2"/>
          <p:cNvSpPr>
            <a:spLocks noGrp="1"/>
          </p:cNvSpPr>
          <p:nvPr>
            <p:ph idx="1"/>
          </p:nvPr>
        </p:nvSpPr>
        <p:spPr/>
        <p:txBody>
          <a:bodyPr/>
          <a:lstStyle/>
          <a:p>
            <a:pPr lvl="0"/>
            <a:r>
              <a:rPr lang="en-GB" b="1" dirty="0">
                <a:hlinkClick r:id="rId2" tooltip="Morphology (linguistics)"/>
              </a:rPr>
              <a:t>Morphology</a:t>
            </a:r>
            <a:r>
              <a:rPr lang="en-GB" dirty="0"/>
              <a:t> is the study of word structures, especially the relationships between related words (such as </a:t>
            </a:r>
            <a:r>
              <a:rPr lang="en-GB" i="1" dirty="0"/>
              <a:t>dog</a:t>
            </a:r>
            <a:r>
              <a:rPr lang="en-GB" dirty="0"/>
              <a:t> and </a:t>
            </a:r>
            <a:r>
              <a:rPr lang="en-GB" i="1" dirty="0"/>
              <a:t>dogs</a:t>
            </a:r>
            <a:r>
              <a:rPr lang="en-GB" dirty="0"/>
              <a:t>) and the formation of words based on rules (such as plural formation).</a:t>
            </a:r>
          </a:p>
          <a:p>
            <a:r>
              <a:rPr lang="en-GB" b="1" dirty="0">
                <a:hlinkClick r:id="rId3" tooltip="Syntax"/>
              </a:rPr>
              <a:t>Syntax</a:t>
            </a:r>
            <a:r>
              <a:rPr lang="en-GB" dirty="0"/>
              <a:t> is the study of the patterns which dictate how words are combined to form sentences.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ym typeface="+mn-ea"/>
              </a:rPr>
              <a:t>Linguistics-related areas</a:t>
            </a:r>
            <a:endParaRPr lang="en-GB"/>
          </a:p>
        </p:txBody>
      </p:sp>
      <p:sp>
        <p:nvSpPr>
          <p:cNvPr id="3" name="Content Placeholder 2"/>
          <p:cNvSpPr>
            <a:spLocks noGrp="1"/>
          </p:cNvSpPr>
          <p:nvPr>
            <p:ph idx="1"/>
          </p:nvPr>
        </p:nvSpPr>
        <p:spPr/>
        <p:txBody>
          <a:bodyPr/>
          <a:lstStyle/>
          <a:p>
            <a:pPr lvl="0"/>
            <a:r>
              <a:rPr lang="en-GB" b="1" dirty="0">
                <a:hlinkClick r:id="rId2" tooltip="Semantics"/>
              </a:rPr>
              <a:t>Semantics</a:t>
            </a:r>
            <a:r>
              <a:rPr lang="en-GB" dirty="0"/>
              <a:t> deals with the </a:t>
            </a:r>
            <a:r>
              <a:rPr lang="en-GB" dirty="0">
                <a:hlinkClick r:id="rId3" tooltip="Meaning (linguistic)"/>
              </a:rPr>
              <a:t>meaning</a:t>
            </a:r>
            <a:r>
              <a:rPr lang="en-GB" dirty="0"/>
              <a:t> of words and sentences. Where syntax is concerned with the formal structure of sentences, semantics deals with the actual meaning of sentences.</a:t>
            </a:r>
          </a:p>
          <a:p>
            <a:r>
              <a:rPr lang="en-GB" b="1" dirty="0">
                <a:hlinkClick r:id="rId4" tooltip="Pragmatics"/>
              </a:rPr>
              <a:t>Pragmatics</a:t>
            </a:r>
            <a:r>
              <a:rPr lang="en-GB" dirty="0"/>
              <a:t> is concerned with the role of </a:t>
            </a:r>
            <a:r>
              <a:rPr lang="en-GB" dirty="0">
                <a:hlinkClick r:id="rId5" tooltip="Context (language use)"/>
              </a:rPr>
              <a:t>context</a:t>
            </a:r>
            <a:r>
              <a:rPr lang="en-GB" dirty="0"/>
              <a:t> in the interpretation of meaning.</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TotalTime>
  <Words>2663</Words>
  <Application>Microsoft Office PowerPoint</Application>
  <PresentationFormat>Widescreen</PresentationFormat>
  <Paragraphs>155</Paragraphs>
  <Slides>53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Trebuchet MS</vt:lpstr>
      <vt:lpstr>Wingdings 3</vt:lpstr>
      <vt:lpstr>Facet</vt:lpstr>
      <vt:lpstr>PSYCHOLOGY OF LANGUAGE   PSYCHOLINGUISTICS</vt:lpstr>
      <vt:lpstr>Psycholinguistics or Psychology of Language</vt:lpstr>
      <vt:lpstr>Psycholinguistics ctd</vt:lpstr>
      <vt:lpstr>Areas of study</vt:lpstr>
      <vt:lpstr>PowerPoint Presentation</vt:lpstr>
      <vt:lpstr>PowerPoint Presentation</vt:lpstr>
      <vt:lpstr>Linguistics-related areas: </vt:lpstr>
      <vt:lpstr>Linguistics-related areas</vt:lpstr>
      <vt:lpstr>Linguistics-related areas</vt:lpstr>
      <vt:lpstr>Linguistics-related areas</vt:lpstr>
      <vt:lpstr>Linguistics-related areas</vt:lpstr>
      <vt:lpstr>Language Acquisition</vt:lpstr>
      <vt:lpstr>Language Acquisition ctd</vt:lpstr>
      <vt:lpstr>Language Acquisition ctd</vt:lpstr>
      <vt:lpstr>Language Acquisition ctd</vt:lpstr>
      <vt:lpstr>Language Acquisition ctd</vt:lpstr>
      <vt:lpstr>Language Acquisition ctd</vt:lpstr>
      <vt:lpstr>Reading</vt:lpstr>
      <vt:lpstr>Reading ctd</vt:lpstr>
      <vt:lpstr>Garden Path Theory</vt:lpstr>
      <vt:lpstr>Syntax first theory</vt:lpstr>
      <vt:lpstr>Syntax first theory</vt:lpstr>
      <vt:lpstr>Syntax first theory</vt:lpstr>
      <vt:lpstr>Syntax first theory</vt:lpstr>
      <vt:lpstr>Intactive theory of sentence processing</vt:lpstr>
      <vt:lpstr>Intactive theory ctd</vt:lpstr>
      <vt:lpstr>Intactive theory ctd</vt:lpstr>
      <vt:lpstr>Language Production</vt:lpstr>
      <vt:lpstr>Speech dysfluencies</vt:lpstr>
      <vt:lpstr>Behavioral Tasks</vt:lpstr>
      <vt:lpstr>Behavioral Tasks ctd  </vt:lpstr>
      <vt:lpstr>Eye-movements</vt:lpstr>
      <vt:lpstr>Eye-movements ctd  </vt:lpstr>
      <vt:lpstr>Language Production Errors</vt:lpstr>
      <vt:lpstr>Language Production Errors ctd</vt:lpstr>
      <vt:lpstr>Language Production Errors ctd</vt:lpstr>
      <vt:lpstr>Language Production Errors ctd</vt:lpstr>
      <vt:lpstr>Language Production Errors ctd</vt:lpstr>
      <vt:lpstr>Language Production Errors ctd</vt:lpstr>
      <vt:lpstr>Language Production Errors ctd</vt:lpstr>
      <vt:lpstr>Language Production Errors ctd</vt:lpstr>
      <vt:lpstr>Language Acquisition- An Overview</vt:lpstr>
      <vt:lpstr>Language Acquisition- An Overview</vt:lpstr>
      <vt:lpstr>Language Acquisition- An Overview</vt:lpstr>
      <vt:lpstr>Language Acquisition- An Overview</vt:lpstr>
      <vt:lpstr>Language Acquisition- An Overview</vt:lpstr>
      <vt:lpstr>The stages usually consist of: </vt:lpstr>
      <vt:lpstr>The stages ctd</vt:lpstr>
      <vt:lpstr>Language Acquisition</vt:lpstr>
      <vt:lpstr>B. F. Skinner Behaviourist Theory </vt:lpstr>
      <vt:lpstr> Noam Chomsky's Innateness Theory</vt:lpstr>
      <vt:lpstr>Jean Piaget Cognitive Theory</vt:lpstr>
      <vt:lpstr>Vygotsky's Social Interactionist Theory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PSYCHOLOGY OF LANGUAGE   PSYCHOLINGUISTICS</dc:title>
  <dc:creator>Client</dc:creator>
  <cp:lastModifiedBy>Dr Ongodia</cp:lastModifiedBy>
  <cp:revision>8</cp:revision>
  <dcterms:created xsi:type="dcterms:W3CDTF">2021-08-30T12:43:00Z</dcterms:created>
  <dcterms:modified xsi:type="dcterms:W3CDTF">2023-10-05T12:48:28Z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388414560C144C0D8D884FA9FC9B60D4</vt:lpwstr>
  </property>
  <property fmtid="{D5CDD505-2E9C-101B-9397-08002B2CF9AE}" pid="3" name="KSOProductBuildVer">
    <vt:lpwstr>1033-11.2.0.11440</vt:lpwstr>
  </property>
</Properties>
</file>