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32B3-306A-473C-91DC-E2001B896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EF831-2AF6-4BF7-B532-36E034011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DEBF5-C22B-41D2-84E1-F3D625FF1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BC76-EE77-4EEE-BA17-86A8A611199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C4CD3-A2C5-4979-ABE9-11BE3028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A9C5D-4A6A-4CBC-ADE9-944F01C1C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3845-8AF0-46B1-AB00-F5435812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68748-FF5E-4CF4-8B6B-AEB66C53D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BC0E3-DD30-403F-8A7D-2867CDA95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99EAD-2182-4D3B-BB13-221CC2C91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BC76-EE77-4EEE-BA17-86A8A611199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CF873-1B97-42B8-AA61-AB110DB3D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AF04D-653C-46D3-B0CD-5F74F7FE4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3845-8AF0-46B1-AB00-F5435812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5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A3B41B-333C-4AE1-9D0C-3C57E70D6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AA080C-328E-434B-8FEB-C01FC5843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F64CC-1950-452C-8681-662C5045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BC76-EE77-4EEE-BA17-86A8A611199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B467B-CCAE-4BED-A9C4-B6CFA2F0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0285C-45C4-4BBA-BB04-722733A2E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3845-8AF0-46B1-AB00-F5435812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4958C-E95B-4128-84E4-3B9A5373A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33C74-71B0-4CB8-BEC1-23531C390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47F02-816F-4ED2-A72F-1730C5AD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BC76-EE77-4EEE-BA17-86A8A611199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9612F-833D-442F-BC31-C5B569B32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A0DF4-C1CB-4516-875A-191F2369E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3845-8AF0-46B1-AB00-F5435812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9B28F-CABA-4B24-A4EB-3DDCD24EF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AAB46-5035-430A-8F09-96F025706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518E9-5C6B-42F2-9819-E1FA840F4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BC76-EE77-4EEE-BA17-86A8A611199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1148E-8671-4826-A9FC-A462C973A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4FF65-E7F1-4B61-8EEB-91AD9C23B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3845-8AF0-46B1-AB00-F5435812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1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3766B-CFCF-4BA5-886F-BB4D62BA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6A202-6253-49AB-98A6-C645BD8DEF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DEB17-2C98-41A7-B2B3-265A8135F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E3B01-1E07-4318-B95E-A6CA70D5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BC76-EE77-4EEE-BA17-86A8A611199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E744FF-FD56-443C-8AEF-0E043BC76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EE1F5-8F2B-4A61-B423-78E7F8E4C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3845-8AF0-46B1-AB00-F5435812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7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B6BFD-8AA9-4B48-8C87-A0767084B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F7DEC-5B08-4AFE-978B-A08A29C4D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54817-406A-468B-B7EA-7DA7A64E1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7507F-0DC7-4031-B887-25401A798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12F3EC-7F97-458F-BF39-2983EB2D9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0AA8D9-45D9-4969-AA61-01A00BE18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BC76-EE77-4EEE-BA17-86A8A611199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40D206-C96F-4E54-9D35-E7004E875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CE6A82-513F-4599-AAB1-8C165B29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3845-8AF0-46B1-AB00-F5435812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6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CAEC0-7609-4713-A616-3393A7F5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3C8EE4-B7BA-47B3-BC06-D48FEE9FA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BC76-EE77-4EEE-BA17-86A8A611199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C21D5-0965-4CBF-8F2B-7BCF0E0D4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373813-FDAE-47AB-BD5F-11F9F402E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3845-8AF0-46B1-AB00-F5435812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1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03236D-8F7D-4EB1-A8D9-8BAE43339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BC76-EE77-4EEE-BA17-86A8A611199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AA3FC5-E7E8-486E-9A51-FC15063BF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0CD0F-4981-4A92-B630-3AE34590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3845-8AF0-46B1-AB00-F5435812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64E58-22BA-43DA-BAE9-E98FB1146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90E48-5C4D-4D64-950B-BF28FEAB4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15D556-08CE-47AD-A1B2-1BF1FC760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63429-E240-4118-90B1-17CFDE175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BC76-EE77-4EEE-BA17-86A8A611199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52D6D-D6D1-4B2D-9507-D840C86A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A2F7EC-7E2F-422D-9602-6FBEAD8D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3845-8AF0-46B1-AB00-F5435812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9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6CF1C-C904-4CC3-B0AF-F6071D479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22089C-C15E-4F03-A257-D74F8B294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844A5-1409-4591-9A8F-DAF25DF64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5263F-9A73-4437-BF11-06A5B0C7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BC76-EE77-4EEE-BA17-86A8A611199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2CA97-17FF-447A-A98F-00C7F63AE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82C3F-61AF-4911-824C-470FDD87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3845-8AF0-46B1-AB00-F5435812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5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7F41F8-A513-4171-A375-1F04B0979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4A88-08F5-4846-B0FD-A6B7582F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B68D8-8D36-4386-9C91-C9FEAC30A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ABC76-EE77-4EEE-BA17-86A8A611199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A4881-5368-4A24-8DBC-48F134165F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14CFA-E3AE-44F2-9CA8-76F9FB723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F3845-8AF0-46B1-AB00-F5435812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4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49F91-C39B-4B0E-8441-1A72F43CBB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dirty="0"/>
              <a:t>EVALUATING THE GOODNESS OF ESTIMATORS USING THE PROPERTIES OF ESTIMATORS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32DA4E-46D3-4737-82E7-35D9F4ECA2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05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6A353-AB82-4D5F-8D01-73239CC1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UNIFORM MINIMUM VARIANCE UNBIASED ESTIMATOR (UMVUE) , EFFICIENCY AND INFORMATION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2E87FA-5EC7-43D8-A13F-0D3E57391D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Definition: an unbiased estimator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 of θ is said to be a uniform minimum variance unbiased estimator of θ if it minimizes the variance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) given by E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𝜃</m:t>
                            </m:r>
                          </m:e>
                        </m:acc>
                        <m:r>
                          <a:rPr lang="en-US" i="1"/>
                          <m:t>−</m:t>
                        </m:r>
                        <m:r>
                          <a:rPr lang="en-US" i="1"/>
                          <m:t>𝜃</m:t>
                        </m:r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The UMVUE can be obtained using Cramer Rao lower bound or fisher information inequality. For a random sample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i="1"/>
                        </m:ctrlPr>
                      </m:barPr>
                      <m:e>
                        <m:r>
                          <a:rPr lang="en-US" i="1"/>
                          <m:t>𝑥</m:t>
                        </m:r>
                      </m:e>
                    </m:bar>
                    <m:r>
                      <a:rPr lang="en-US" i="1"/>
                      <m:t>=(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,..,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𝑛</m:t>
                        </m:r>
                      </m:sub>
                    </m:sSub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with pdf f(</a:t>
                </a:r>
                <a:r>
                  <a:rPr lang="en-US" dirty="0" err="1"/>
                  <a:t>x;θ</a:t>
                </a:r>
                <a:r>
                  <a:rPr lang="en-US" dirty="0"/>
                  <a:t>) and a likelihood function L(θ) a differentiable function of θ, the Cramer Rao lower bound is </a:t>
                </a:r>
                <a14:m>
                  <m:oMath xmlns:m="http://schemas.openxmlformats.org/officeDocument/2006/math">
                    <m:r>
                      <a:rPr lang="en-US" i="1"/>
                      <m:t>𝑣</m:t>
                    </m:r>
                    <m:r>
                      <a:rPr lang="en-US" i="1"/>
                      <m:t>(</m:t>
                    </m:r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𝜃</m:t>
                        </m:r>
                      </m:e>
                    </m:acc>
                    <m:r>
                      <a:rPr lang="en-US" i="1"/>
                      <m:t>)≥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−1</m:t>
                        </m:r>
                      </m:num>
                      <m:den>
                        <m:r>
                          <a:rPr lang="en-US" i="1"/>
                          <m:t>𝐸</m:t>
                        </m:r>
                        <m:r>
                          <a:rPr lang="en-US" i="1"/>
                          <m:t>[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𝑑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𝑙𝑛𝐿</m:t>
                            </m:r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𝜃</m:t>
                            </m:r>
                            <m:r>
                              <a:rPr lang="en-US" i="1"/>
                              <m:t>)</m:t>
                            </m:r>
                          </m:num>
                          <m:den>
                            <m:r>
                              <a:rPr lang="en-US" i="1"/>
                              <m:t>𝑑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𝜃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1"/>
                          <m:t>]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Definition:  let 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</a:t>
                </a:r>
                <a:r>
                  <a:rPr lang="en-US" dirty="0"/>
                  <a:t>,..,x</a:t>
                </a:r>
                <a:r>
                  <a:rPr lang="en-US" baseline="-25000" dirty="0"/>
                  <a:t>n</a:t>
                </a:r>
                <a:r>
                  <a:rPr lang="en-US" dirty="0"/>
                  <a:t> be a random sample of size n from a population x with pdf f(</a:t>
                </a:r>
                <a:r>
                  <a:rPr lang="en-US" dirty="0" err="1"/>
                  <a:t>x;θ</a:t>
                </a:r>
                <a:r>
                  <a:rPr lang="en-US" dirty="0"/>
                  <a:t>) where θ is a parameter. If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 is an unbiased estimator of θ and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𝜃</m:t>
                            </m:r>
                          </m:e>
                        </m:acc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−1</m:t>
                        </m:r>
                      </m:num>
                      <m:den>
                        <m:r>
                          <a:rPr lang="en-US" i="1"/>
                          <m:t>𝐸</m:t>
                        </m:r>
                        <m:r>
                          <a:rPr lang="en-US" i="1"/>
                          <m:t>[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𝑑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𝑙𝑛𝐿</m:t>
                            </m:r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𝜃</m:t>
                            </m:r>
                            <m:r>
                              <a:rPr lang="en-US" i="1"/>
                              <m:t>)</m:t>
                            </m:r>
                          </m:num>
                          <m:den>
                            <m:r>
                              <a:rPr lang="en-US" i="1"/>
                              <m:t>𝑑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𝜃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1"/>
                          <m:t>]</m:t>
                        </m:r>
                      </m:den>
                    </m:f>
                  </m:oMath>
                </a14:m>
                <a:r>
                  <a:rPr lang="en-US" dirty="0"/>
                  <a:t> , then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 is a UMVUE of θ.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2E87FA-5EC7-43D8-A13F-0D3E57391D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145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CE46-0A37-41B9-9ACD-2BC499ED8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232F12-8F11-4606-97AF-D897C15C9F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Definition: an estimator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 is called an efficient estimator if it satisfies the </a:t>
                </a:r>
                <a:r>
                  <a:rPr lang="en-US" dirty="0" err="1"/>
                  <a:t>cramer</a:t>
                </a:r>
                <a:r>
                  <a:rPr lang="en-US" dirty="0"/>
                  <a:t> Rao lower bound and every efficient estimator is a uniform minimum variance unbiased estimator.</a:t>
                </a:r>
              </a:p>
              <a:p>
                <a:r>
                  <a:rPr lang="en-US" dirty="0"/>
                  <a:t>Let Y be an unbiased statistic from a random sample x for an unknown population parameter θ in a family of exponential pdfs f(</a:t>
                </a:r>
                <a:r>
                  <a:rPr lang="en-US" dirty="0" err="1"/>
                  <a:t>x;θ</a:t>
                </a:r>
                <a:r>
                  <a:rPr lang="en-US" dirty="0"/>
                  <a:t>). Then Y is said to be an efficient statistic for θ </a:t>
                </a:r>
                <a:r>
                  <a:rPr lang="en-US" dirty="0" err="1"/>
                  <a:t>iff</a:t>
                </a:r>
                <a:r>
                  <a:rPr lang="en-US" dirty="0"/>
                  <a:t> the variance obeys the Cramer Rao inequality given by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[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𝑙𝑛𝐿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𝑂𝑅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[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𝑑𝑙𝑛𝑓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;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232F12-8F11-4606-97AF-D897C15C9F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5545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6F635-FBC0-452D-A9BC-C28605DA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2DB96A-B8C5-4901-BFDE-B3A394B76A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Definition: F</a:t>
                </a:r>
                <a:r>
                  <a:rPr lang="en-US" dirty="0"/>
                  <a:t>isher’s information in x</a:t>
                </a:r>
                <a:r>
                  <a:rPr lang="en-US" baseline="-25000" dirty="0"/>
                  <a:t>i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𝑖</m:t>
                            </m:r>
                          </m:sub>
                        </m:sSub>
                      </m:sub>
                    </m:sSub>
                    <m:r>
                      <a:rPr lang="en-US" i="1"/>
                      <m:t>(</m:t>
                    </m:r>
                    <m:r>
                      <a:rPr lang="en-US" i="1"/>
                      <m:t>𝜃</m:t>
                    </m:r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)is defined as the expected value of the second derivative of the log or log likelihood function, that is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𝑖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𝜃</m:t>
                        </m:r>
                      </m:e>
                    </m:d>
                    <m:r>
                      <a:rPr lang="en-US" i="1"/>
                      <m:t>=−</m:t>
                    </m:r>
                    <m:r>
                      <a:rPr lang="en-US" i="1"/>
                      <m:t>𝐸</m:t>
                    </m:r>
                    <m:r>
                      <a:rPr lang="en-US" i="1"/>
                      <m:t>[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𝑑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𝑙𝑛𝑓</m:t>
                        </m:r>
                        <m:r>
                          <a:rPr lang="en-US" i="1"/>
                          <m:t>(</m:t>
                        </m:r>
                        <m:r>
                          <a:rPr lang="en-US" i="1"/>
                          <m:t>𝑥</m:t>
                        </m:r>
                        <m:r>
                          <a:rPr lang="en-US" i="1"/>
                          <m:t>;</m:t>
                        </m:r>
                        <m:r>
                          <a:rPr lang="en-US" i="1"/>
                          <m:t>𝜃</m:t>
                        </m:r>
                        <m:r>
                          <a:rPr lang="en-US" i="1"/>
                          <m:t>)</m:t>
                        </m:r>
                      </m:num>
                      <m:den>
                        <m:r>
                          <a:rPr lang="en-US" i="1"/>
                          <m:t>𝑑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𝜃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/>
                      <m:t>]</m:t>
                    </m:r>
                  </m:oMath>
                </a14:m>
                <a:r>
                  <a:rPr lang="en-US" dirty="0"/>
                  <a:t>. For a random sample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i="1"/>
                        </m:ctrlPr>
                      </m:barPr>
                      <m:e>
                        <m:r>
                          <a:rPr lang="en-US" i="1"/>
                          <m:t>𝑥</m:t>
                        </m:r>
                      </m:e>
                    </m:bar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,…,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the information in the sample  is sample size multiplied by the information in the first random variable, that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𝐼</m:t>
                        </m:r>
                      </m:e>
                      <m:sub>
                        <m:bar>
                          <m:barPr>
                            <m:ctrlPr>
                              <a:rPr lang="en-US" i="1"/>
                            </m:ctrlPr>
                          </m:barPr>
                          <m:e>
                            <m:r>
                              <a:rPr lang="en-US" i="1"/>
                              <m:t>𝑥</m:t>
                            </m:r>
                          </m:e>
                        </m:bar>
                      </m:sub>
                    </m:sSub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𝜃</m:t>
                        </m:r>
                      </m:e>
                    </m:d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𝑛</m:t>
                        </m:r>
                        <m:r>
                          <a:rPr lang="en-US" i="1"/>
                          <m:t>∗</m:t>
                        </m:r>
                        <m:r>
                          <a:rPr lang="en-US" i="1"/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𝑖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𝜃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b="1" dirty="0"/>
                  <a:t>EXAMPLE I</a:t>
                </a:r>
                <a:endParaRPr lang="en-US" dirty="0"/>
              </a:p>
              <a:p>
                <a:r>
                  <a:rPr lang="en-US" b="1" dirty="0"/>
                  <a:t>Gi</a:t>
                </a:r>
                <a:r>
                  <a:rPr lang="en-US" dirty="0"/>
                  <a:t>ven the pdf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;</m:t>
                        </m:r>
                        <m:r>
                          <a:rPr lang="en-US" i="1"/>
                          <m:t>𝜃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𝜃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𝑥</m:t>
                        </m:r>
                      </m:e>
                      <m:sup>
                        <m:r>
                          <a:rPr lang="en-US" i="1"/>
                          <m:t>𝜃</m:t>
                        </m:r>
                        <m:r>
                          <a:rPr lang="en-US" i="1"/>
                          <m:t>−1</m:t>
                        </m:r>
                      </m:sup>
                    </m:sSup>
                    <m:r>
                      <a:rPr lang="en-US" i="1"/>
                      <m:t>, 0&lt;</m:t>
                    </m:r>
                    <m:r>
                      <a:rPr lang="en-US" i="1"/>
                      <m:t>𝑥</m:t>
                    </m:r>
                    <m:r>
                      <a:rPr lang="en-US" i="1"/>
                      <m:t>&lt;1 </m:t>
                    </m:r>
                    <m:r>
                      <a:rPr lang="en-US" i="1"/>
                      <m:t>𝑎𝑛𝑑</m:t>
                    </m:r>
                    <m:r>
                      <a:rPr lang="en-US" i="1"/>
                      <m:t> 0 </m:t>
                    </m:r>
                    <m:r>
                      <a:rPr lang="en-US" i="1"/>
                      <m:t>𝑒𝑙𝑠𝑒𝑤h𝑒𝑟𝑒</m:t>
                    </m:r>
                    <m:r>
                      <a:rPr lang="en-US" i="1"/>
                      <m:t>.</m:t>
                    </m:r>
                  </m:oMath>
                </a14:m>
                <a:r>
                  <a:rPr lang="en-US" dirty="0"/>
                  <a:t> determine (</a:t>
                </a:r>
                <a:r>
                  <a:rPr lang="en-US" dirty="0" err="1"/>
                  <a:t>i</a:t>
                </a:r>
                <a:r>
                  <a:rPr lang="en-US" dirty="0"/>
                  <a:t>) information in the sample (ii) the </a:t>
                </a:r>
                <a:r>
                  <a:rPr lang="en-US" dirty="0" err="1"/>
                  <a:t>cramer</a:t>
                </a:r>
                <a:r>
                  <a:rPr lang="en-US" dirty="0"/>
                  <a:t> </a:t>
                </a:r>
                <a:r>
                  <a:rPr lang="en-US" dirty="0" err="1"/>
                  <a:t>rao</a:t>
                </a:r>
                <a:r>
                  <a:rPr lang="en-US" dirty="0"/>
                  <a:t> lower bound.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2DB96A-B8C5-4901-BFDE-B3A394B76A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1" r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1510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B74F7-9D18-48E4-8F4F-D3D9943B6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C62995-8F0D-4F3C-8DE9-96F37FC220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romanLcParenBoth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Information in a 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bar>
                          <m:bar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ba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𝑙𝑛𝑓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Take logs;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𝑙𝑛𝑓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𝑙𝑛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𝑙𝑛𝑥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𝑙𝑛𝑥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Obtain the score (differentiate with respect to θ);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𝑑𝑙𝑛𝑓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𝑙𝑛𝑥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Second derivative: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𝑙𝑛𝑓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𝑙𝑛𝑓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bar>
                          <m:bar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ba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∗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romanLcParenBoth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Cramer </a:t>
                </a:r>
                <a:r>
                  <a:rPr 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rao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lower bound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𝑙𝑛𝐿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𝑜𝑟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[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𝑙𝑛𝑓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;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C62995-8F0D-4F3C-8DE9-96F37FC220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157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C40D5-AEA4-4DC1-811F-D33A0272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0A277B-6C9F-420A-82EF-A7A82E926F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x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1,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,..,x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random sample of size n from a distribution with pdf 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 0&lt;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&lt;∞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𝑒𝑙𝑠𝑒𝑤h𝑒𝑟𝑒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the Cramer </a:t>
                </a:r>
                <a:r>
                  <a:rPr 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rao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lower bound for the variance of the unbiased estimator of the parameter θ?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cramer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rao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lower bound is given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𝑙𝑛𝐿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Determine the likelihood function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𝛱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𝛱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e>
                            </m:nary>
                          </m:sup>
                        </m:sSup>
                      </m:e>
                    </m:nary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Introduce logs 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𝑙𝑛𝐿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𝑛𝑙𝑛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𝑑𝑙𝑛𝐿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e>
                    </m:nary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Obtain second derivative;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func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𝑙𝑛𝐿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[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]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0A277B-6C9F-420A-82EF-A7A82E926F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2" t="-560" r="-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176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A025D-99F2-4982-957C-B757A81B9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9A0B9-8245-4D93-BC23-846C7770A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</a:t>
            </a:r>
            <a:r>
              <a:rPr lang="en-US" dirty="0"/>
              <a:t>et 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,..,x</a:t>
            </a:r>
            <a:r>
              <a:rPr lang="en-US" baseline="-25000" dirty="0"/>
              <a:t>n</a:t>
            </a:r>
            <a:r>
              <a:rPr lang="en-US" dirty="0"/>
              <a:t> be a random sample from a normal population with unknown mean µ and known variance δ</a:t>
            </a:r>
            <a:r>
              <a:rPr lang="en-US" baseline="30000" dirty="0"/>
              <a:t>2</a:t>
            </a:r>
            <a:r>
              <a:rPr lang="en-US" dirty="0"/>
              <a:t>&gt;0. What is the MLE for µ? Is this MLE an efficient estimator for µ?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4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CD6FE-CE71-4EAA-864F-E29F22906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D8869A-9003-45CA-B415-3BEFC66222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The properties of unbiasedness, consistency, efficiency, relative efficiency, uniform minimum variance unbiased estimator and sufficiency shall be considered.</a:t>
                </a:r>
              </a:p>
              <a:p>
                <a:pPr marL="0" indent="0">
                  <a:buNone/>
                </a:pPr>
                <a:r>
                  <a:rPr lang="en-US" dirty="0"/>
                  <a:t>3.1UNBIASEDNESS</a:t>
                </a:r>
              </a:p>
              <a:p>
                <a:r>
                  <a:rPr lang="en-US" dirty="0"/>
                  <a:t>An estimator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is unbiased for the population parameter </a:t>
                </a:r>
                <a14:m>
                  <m:oMath xmlns:m="http://schemas.openxmlformats.org/officeDocument/2006/math">
                    <m:r>
                      <a:rPr lang="en-US" i="1"/>
                      <m:t>𝜃</m:t>
                    </m:r>
                  </m:oMath>
                </a14:m>
                <a:r>
                  <a:rPr lang="en-US" dirty="0"/>
                  <a:t> if its expected value is equal to the unknown population parameter. That is; </a:t>
                </a:r>
                <a14:m>
                  <m:oMath xmlns:m="http://schemas.openxmlformats.org/officeDocument/2006/math">
                    <m:r>
                      <a:rPr lang="en-US" i="1"/>
                      <m:t>𝐸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𝜃</m:t>
                            </m:r>
                          </m:e>
                        </m:acc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𝜃</m:t>
                    </m:r>
                    <m:r>
                      <a:rPr lang="en-US" i="1"/>
                      <m:t>.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EXAMPLE I</a:t>
                </a:r>
                <a:endParaRPr lang="en-US" dirty="0"/>
              </a:p>
              <a:p>
                <a:r>
                  <a:rPr lang="en-US" dirty="0"/>
                  <a:t>Let 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</a:t>
                </a:r>
                <a:r>
                  <a:rPr lang="en-US" dirty="0"/>
                  <a:t>,..,x</a:t>
                </a:r>
                <a:r>
                  <a:rPr lang="en-US" baseline="-25000" dirty="0"/>
                  <a:t>n</a:t>
                </a:r>
                <a:r>
                  <a:rPr lang="en-US" dirty="0"/>
                  <a:t> be a random sample from a population with mean µ and variance δ</a:t>
                </a:r>
                <a:r>
                  <a:rPr lang="en-US" baseline="30000" dirty="0"/>
                  <a:t>2</a:t>
                </a:r>
                <a:r>
                  <a:rPr lang="en-US" dirty="0"/>
                  <a:t>&gt;0. Is the sample variance s</a:t>
                </a:r>
                <a:r>
                  <a:rPr lang="en-US" baseline="30000" dirty="0"/>
                  <a:t>2</a:t>
                </a:r>
                <a:r>
                  <a:rPr lang="en-US" dirty="0"/>
                  <a:t> an unbiased estimator for the population variance δ</a:t>
                </a:r>
                <a:r>
                  <a:rPr lang="en-US" baseline="30000" dirty="0"/>
                  <a:t>2</a:t>
                </a:r>
                <a:r>
                  <a:rPr lang="en-US" dirty="0"/>
                  <a:t>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D8869A-9003-45CA-B415-3BEFC66222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 b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55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3F77-C42A-4838-BED7-C5DC146F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973696-38D0-45BF-BA6F-F6E7AA5F78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8817" y="1368735"/>
            <a:ext cx="6494364" cy="526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68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3C559-B15F-440F-98F8-4F1AD9285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5C243A-7277-4A24-82BD-E4E8AB3831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EXAMPLE II</a:t>
                </a:r>
                <a:endParaRPr lang="en-US" dirty="0"/>
              </a:p>
              <a:p>
                <a:r>
                  <a:rPr lang="en-US" b="1" dirty="0"/>
                  <a:t>Let </a:t>
                </a:r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</a:t>
                </a:r>
                <a:r>
                  <a:rPr lang="en-US" dirty="0"/>
                  <a:t>,x</a:t>
                </a:r>
                <a:r>
                  <a:rPr lang="en-US" baseline="-25000" dirty="0"/>
                  <a:t>3</a:t>
                </a:r>
                <a:r>
                  <a:rPr lang="en-US" dirty="0"/>
                  <a:t> be a random sample of size 3 from a population with mean µ and variance δ</a:t>
                </a:r>
                <a:r>
                  <a:rPr lang="en-US" baseline="30000" dirty="0"/>
                  <a:t>2</a:t>
                </a:r>
                <a:r>
                  <a:rPr lang="en-US" dirty="0"/>
                  <a:t>&gt;0. If the statistics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𝑥</m:t>
                        </m:r>
                      </m:e>
                    </m:acc>
                    <m:r>
                      <a:rPr lang="en-US" i="1"/>
                      <m:t>  </m:t>
                    </m:r>
                    <m:r>
                      <a:rPr lang="en-US" i="1"/>
                      <m:t>𝑎𝑛𝑑</m:t>
                    </m:r>
                    <m:r>
                      <a:rPr lang="en-US" i="1"/>
                      <m:t> </m:t>
                    </m:r>
                    <m:r>
                      <a:rPr lang="en-US" i="1"/>
                      <m:t>𝑦</m:t>
                    </m:r>
                    <m:r>
                      <a:rPr lang="en-US" i="1"/>
                      <m:t> </m:t>
                    </m:r>
                    <m:r>
                      <a:rPr lang="en-US" i="1"/>
                      <m:t>𝑤h𝑒𝑟𝑒</m:t>
                    </m:r>
                    <m:r>
                      <a:rPr lang="en-US" i="1"/>
                      <m:t> </m:t>
                    </m:r>
                    <m:r>
                      <a:rPr lang="en-US" i="1"/>
                      <m:t>𝑦</m:t>
                    </m:r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+2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  <m:r>
                          <a:rPr lang="en-US" i="1"/>
                          <m:t>+3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i="1"/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are two estimators,  are the estimators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𝑥</m:t>
                        </m:r>
                      </m:e>
                    </m:acc>
                    <m:r>
                      <a:rPr lang="en-US" i="1"/>
                      <m:t> </m:t>
                    </m:r>
                    <m:r>
                      <a:rPr lang="en-US" i="1"/>
                      <m:t>𝑎𝑛𝑑</m:t>
                    </m:r>
                    <m:r>
                      <a:rPr lang="en-US" i="1"/>
                      <m:t> </m:t>
                    </m:r>
                    <m:r>
                      <a:rPr lang="en-US" i="1"/>
                      <m:t>𝑦</m:t>
                    </m:r>
                    <m:r>
                      <a:rPr lang="en-US" i="1"/>
                      <m:t> </m:t>
                    </m:r>
                    <m:r>
                      <a:rPr lang="en-US" i="1"/>
                      <m:t>𝑢𝑛𝑏𝑖𝑎𝑠𝑒𝑑</m:t>
                    </m:r>
                    <m:r>
                      <a:rPr lang="en-US" i="1"/>
                      <m:t> </m:t>
                    </m:r>
                    <m:r>
                      <a:rPr lang="en-US" i="1"/>
                      <m:t>𝑒𝑠𝑡𝑖𝑚𝑎𝑡𝑜𝑟𝑠</m:t>
                    </m:r>
                    <m:r>
                      <a:rPr lang="en-US" i="1"/>
                      <m:t> </m:t>
                    </m:r>
                    <m:r>
                      <a:rPr lang="en-US" i="1"/>
                      <m:t>𝑓𝑜𝑟</m:t>
                    </m:r>
                    <m:r>
                      <a:rPr lang="en-US" i="1"/>
                      <m:t> </m:t>
                    </m:r>
                    <m:r>
                      <a:rPr lang="en-US" i="1"/>
                      <m:t>𝜇</m:t>
                    </m:r>
                    <m:r>
                      <a:rPr lang="en-US" i="1"/>
                      <m:t>?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SOLUTION</a:t>
                </a:r>
              </a:p>
              <a:p>
                <a:pPr lvl="0"/>
                <a:r>
                  <a:rPr lang="en-US" dirty="0"/>
                  <a:t>Required to show E(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𝑥</m:t>
                        </m:r>
                      </m:e>
                    </m:acc>
                    <m:r>
                      <a:rPr lang="en-US" i="1"/>
                      <m:t>)=</m:t>
                    </m:r>
                    <m:r>
                      <a:rPr lang="en-US" i="1"/>
                      <m:t>𝜇</m:t>
                    </m:r>
                    <m:r>
                      <a:rPr lang="en-US" i="1"/>
                      <m:t> </m:t>
                    </m:r>
                    <m:r>
                      <a:rPr lang="en-US" i="1"/>
                      <m:t>𝑎𝑛𝑑</m:t>
                    </m:r>
                    <m:r>
                      <a:rPr lang="en-US" i="1"/>
                      <m:t> </m:t>
                    </m:r>
                    <m:r>
                      <a:rPr lang="en-US" i="1"/>
                      <m:t>𝐸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𝑦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𝜇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𝑥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5C243A-7277-4A24-82BD-E4E8AB3831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601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950A2-A43D-49D4-B2DB-9D4A653F4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BB0FEE-F6F7-497A-887E-DFBFEC78DC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take expectations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</m:e>
                        </m:nary>
                      </m:e>
                    </m:nary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𝑖𝑚𝑝𝑙𝑦𝑖𝑛𝑔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𝑡h𝑎𝑡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𝑢𝑛𝑏𝑖𝑎𝑠𝑒𝑑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𝑒𝑠𝑡𝑖𝑚𝑎𝑡𝑜𝑟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𝑓𝑜𝑟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For y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𝑡𝑎𝑘𝑒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𝑒𝑥𝑝𝑒𝑐𝑡𝑎𝑡𝑖𝑜𝑛𝑠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+3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𝑖𝑚𝑝𝑙𝑦𝑖𝑛𝑔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𝑢𝑛𝑏𝑖𝑎𝑠𝑒𝑑𝑛𝑒𝑠𝑠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BB0FEE-F6F7-497A-887E-DFBFEC78DC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45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EEF0-2014-4351-ADE1-FDD5E5F0F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3089F8-C9BB-458C-8182-55ED6897B8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TRY:  let 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</a:t>
                </a:r>
                <a:r>
                  <a:rPr lang="en-US" dirty="0"/>
                  <a:t>,…,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 be a random sample of size n from a distribution with unknown mean </a:t>
                </a:r>
                <a14:m>
                  <m:oMath xmlns:m="http://schemas.openxmlformats.org/officeDocument/2006/math">
                    <m:r>
                      <a:rPr lang="en-US" i="1"/>
                      <m:t>−∞&lt;</m:t>
                    </m:r>
                    <m:r>
                      <a:rPr lang="en-US" i="1"/>
                      <m:t>𝜇</m:t>
                    </m:r>
                    <m:r>
                      <a:rPr lang="en-US" i="1"/>
                      <m:t>&lt;∞ </m:t>
                    </m:r>
                    <m:r>
                      <a:rPr lang="en-US" i="1"/>
                      <m:t>𝑎𝑛𝑑</m:t>
                    </m:r>
                    <m:r>
                      <a:rPr lang="en-US" i="1"/>
                      <m:t> </m:t>
                    </m:r>
                  </m:oMath>
                </a14:m>
                <a:r>
                  <a:rPr lang="en-US" dirty="0"/>
                  <a:t>unknown variance δ</a:t>
                </a:r>
                <a:r>
                  <a:rPr lang="en-US" baseline="30000" dirty="0"/>
                  <a:t>2</a:t>
                </a:r>
                <a:r>
                  <a:rPr lang="en-US" dirty="0"/>
                  <a:t>&gt;0. Show that the statistics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 </m:t>
                        </m:r>
                      </m:e>
                    </m:acc>
                    <m:r>
                      <a:rPr lang="en-US" i="1"/>
                      <m:t> </m:t>
                    </m:r>
                    <m:r>
                      <a:rPr lang="en-US" i="1"/>
                      <m:t>𝑎𝑛𝑑</m:t>
                    </m:r>
                    <m:r>
                      <a:rPr lang="en-US" i="1"/>
                      <m:t> </m:t>
                    </m:r>
                    <m:r>
                      <a:rPr lang="en-US" i="1"/>
                      <m:t>𝑦</m:t>
                    </m:r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+2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  <m:r>
                          <a:rPr lang="en-US" i="1"/>
                          <m:t>+…+</m:t>
                        </m:r>
                        <m:r>
                          <a:rPr lang="en-US" i="1"/>
                          <m:t>𝑛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𝑛</m:t>
                            </m:r>
                          </m:sub>
                        </m:sSub>
                      </m:num>
                      <m:den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𝑛</m:t>
                            </m:r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𝑛</m:t>
                            </m:r>
                            <m:r>
                              <a:rPr lang="en-US" i="1"/>
                              <m:t>+1)</m:t>
                            </m:r>
                          </m:num>
                          <m:den>
                            <m:r>
                              <a:rPr lang="en-US" i="1"/>
                              <m:t>2</m:t>
                            </m:r>
                          </m:den>
                        </m:f>
                      </m:den>
                    </m:f>
                    <m:r>
                      <a:rPr lang="en-US" i="1"/>
                      <m:t> </m:t>
                    </m:r>
                    <m:r>
                      <a:rPr lang="en-US" i="1"/>
                      <m:t>𝑎𝑟𝑒</m:t>
                    </m:r>
                    <m:r>
                      <a:rPr lang="en-US" i="1"/>
                      <m:t> </m:t>
                    </m:r>
                    <m:r>
                      <a:rPr lang="en-US" i="1"/>
                      <m:t>𝑢𝑛𝑏𝑖𝑎𝑠𝑒𝑑</m:t>
                    </m:r>
                    <m:r>
                      <a:rPr lang="en-US" i="1"/>
                      <m:t> </m:t>
                    </m:r>
                    <m:r>
                      <a:rPr lang="en-US" i="1"/>
                      <m:t>𝑒𝑠𝑡𝑖𝑚𝑎𝑡𝑜𝑟𝑠</m:t>
                    </m:r>
                    <m:r>
                      <a:rPr lang="en-US" i="1"/>
                      <m:t> </m:t>
                    </m:r>
                    <m:r>
                      <a:rPr lang="en-US" i="1"/>
                      <m:t>𝑜𝑓</m:t>
                    </m:r>
                    <m:r>
                      <a:rPr lang="en-US" i="1"/>
                      <m:t> </m:t>
                    </m:r>
                    <m:r>
                      <a:rPr lang="en-US" i="1"/>
                      <m:t>𝜇</m:t>
                    </m:r>
                    <m:r>
                      <a:rPr lang="en-US" i="1"/>
                      <m:t>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3089F8-C9BB-458C-8182-55ED6897B8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7949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38CD7-560B-43A0-965D-46E4CC657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RELATIVELY EFFICIENT ESTIMATOR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A06D8E-61E4-4FEA-89BC-B2CFEFD06B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8735"/>
                <a:ext cx="10515600" cy="526511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If an estimator is unbiased and has smaller variance compared to another, then it is more efficient.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 </m:t>
                    </m:r>
                    <m:r>
                      <a:rPr lang="en-US" i="1"/>
                      <m:t>𝑎𝑛𝑑</m:t>
                    </m:r>
                    <m:r>
                      <a:rPr lang="en-US" i="1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be two unbiased estimators of </a:t>
                </a:r>
                <a14:m>
                  <m:oMath xmlns:m="http://schemas.openxmlformats.org/officeDocument/2006/math">
                    <m:r>
                      <a:rPr lang="en-US" i="1"/>
                      <m:t>𝜃</m:t>
                    </m:r>
                  </m:oMath>
                </a14:m>
                <a:r>
                  <a:rPr lang="en-US" dirty="0"/>
                  <a:t>, the estimator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said to be more efficient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if variance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) is less than variance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).</a:t>
                </a:r>
              </a:p>
              <a:p>
                <a:r>
                  <a:rPr lang="en-US" dirty="0"/>
                  <a:t>The ratio </a:t>
                </a:r>
                <a14:m>
                  <m:oMath xmlns:m="http://schemas.openxmlformats.org/officeDocument/2006/math">
                    <m:r>
                      <a:rPr lang="en-US" i="1"/>
                      <m:t>𝜂</m:t>
                    </m:r>
                  </m:oMath>
                </a14:m>
                <a:r>
                  <a:rPr lang="en-US" dirty="0"/>
                  <a:t> given by η(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)=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𝑣𝑎𝑟</m:t>
                        </m:r>
                        <m:r>
                          <a:rPr lang="en-US" i="1"/>
                          <m:t>(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𝜃</m:t>
                                </m:r>
                              </m:e>
                            </m:acc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  <m:r>
                          <a:rPr lang="en-US" i="1"/>
                          <m:t>)</m:t>
                        </m:r>
                      </m:num>
                      <m:den>
                        <m:r>
                          <a:rPr lang="en-US" i="1"/>
                          <m:t>𝑣𝑎𝑟</m:t>
                        </m:r>
                        <m:r>
                          <a:rPr lang="en-US" i="1"/>
                          <m:t>(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𝜃</m:t>
                                </m:r>
                              </m:e>
                            </m:acc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is the relative efficiency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 </m:t>
                    </m:r>
                    <m:r>
                      <a:rPr lang="en-US" i="1"/>
                      <m:t>𝑤𝑖𝑡h</m:t>
                    </m:r>
                    <m:r>
                      <a:rPr lang="en-US" i="1"/>
                      <m:t> </m:t>
                    </m:r>
                    <m:r>
                      <a:rPr lang="en-US" i="1"/>
                      <m:t>𝑟𝑒𝑠𝑝𝑒𝑐𝑡</m:t>
                    </m:r>
                    <m:r>
                      <a:rPr lang="en-US" i="1"/>
                      <m:t> </m:t>
                    </m:r>
                    <m:r>
                      <a:rPr lang="en-US" i="1"/>
                      <m:t>𝑡𝑜</m:t>
                    </m:r>
                    <m:r>
                      <a:rPr lang="en-US" i="1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.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EXAMPLE</a:t>
                </a:r>
                <a:endParaRPr lang="en-US" dirty="0"/>
              </a:p>
              <a:p>
                <a:r>
                  <a:rPr lang="en-US" dirty="0"/>
                  <a:t>Let 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 </a:t>
                </a:r>
                <a:r>
                  <a:rPr lang="en-US" dirty="0"/>
                  <a:t>and x</a:t>
                </a:r>
                <a:r>
                  <a:rPr lang="en-US" baseline="-25000" dirty="0"/>
                  <a:t>3</a:t>
                </a:r>
                <a:r>
                  <a:rPr lang="en-US" dirty="0"/>
                  <a:t> be a random sample of size 3 from a population with mean µ and variance δ</a:t>
                </a:r>
                <a:r>
                  <a:rPr lang="en-US" baseline="30000" dirty="0"/>
                  <a:t>2</a:t>
                </a:r>
                <a:r>
                  <a:rPr lang="en-US" dirty="0"/>
                  <a:t>&gt;0. If the statistics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 </m:t>
                        </m:r>
                      </m:e>
                    </m:acc>
                    <m:r>
                      <a:rPr lang="en-US" i="1"/>
                      <m:t> </m:t>
                    </m:r>
                    <m:r>
                      <a:rPr lang="en-US" i="1"/>
                      <m:t>𝑎𝑛𝑑</m:t>
                    </m:r>
                    <m:r>
                      <a:rPr lang="en-US" i="1"/>
                      <m:t> </m:t>
                    </m:r>
                    <m:r>
                      <a:rPr lang="en-US" i="1"/>
                      <m:t>𝑦</m:t>
                    </m:r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  <m:r>
                          <a:rPr lang="en-US" i="1"/>
                          <m:t>+2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  <m:r>
                          <a:rPr lang="en-US" i="1"/>
                          <m:t>+3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i="1"/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are two unbiased estimators of the population mean µ. Which of the statistics is more efficient and what is the relative efficiency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𝑥</m:t>
                        </m:r>
                      </m:e>
                    </m:acc>
                    <m:r>
                      <a:rPr lang="en-US" i="1"/>
                      <m:t> </m:t>
                    </m:r>
                    <m:r>
                      <a:rPr lang="en-US" i="1"/>
                      <m:t>𝑤𝑖𝑡h</m:t>
                    </m:r>
                    <m:r>
                      <a:rPr lang="en-US" i="1"/>
                      <m:t> </m:t>
                    </m:r>
                    <m:r>
                      <a:rPr lang="en-US" i="1"/>
                      <m:t>𝑟𝑒𝑠𝑝𝑒𝑐𝑡</m:t>
                    </m:r>
                    <m:r>
                      <a:rPr lang="en-US" i="1"/>
                      <m:t> </m:t>
                    </m:r>
                    <m:r>
                      <a:rPr lang="en-US" i="1"/>
                      <m:t>𝑡𝑜</m:t>
                    </m:r>
                    <m:r>
                      <a:rPr lang="en-US" i="1"/>
                      <m:t> </m:t>
                    </m:r>
                    <m:r>
                      <a:rPr lang="en-US" i="1"/>
                      <m:t>𝑦</m:t>
                    </m:r>
                    <m:r>
                      <a:rPr lang="en-US" i="1"/>
                      <m:t>?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A06D8E-61E4-4FEA-89BC-B2CFEFD06B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8735"/>
                <a:ext cx="10515600" cy="5265119"/>
              </a:xfrm>
              <a:blipFill>
                <a:blip r:embed="rId2"/>
                <a:stretch>
                  <a:fillRect l="-1043" t="-2665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970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EF18E-054E-40C9-AE5E-F453E722E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758163-86A3-414F-A5BF-CE7CE230CF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Required to determine and compare the variances.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Variance for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𝑡𝑎𝑘𝑒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𝑣𝑎𝑟𝑖𝑎𝑛𝑐𝑒𝑠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∗3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Variance for y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take variances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+3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+4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+9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+4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+9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Compare the variances; v(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)&lt; v(y). Therefore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more efficient.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758163-86A3-414F-A5BF-CE7CE230CF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7726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FE834-ED05-4057-8A0A-5BC6A349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8486A2-433C-4DC9-9BC4-A52AE2358E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Relative efficiency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𝑤𝑖𝑡h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𝑟𝑒𝑠𝑝𝑒𝑐𝑡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𝑡𝑜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:r>
                  <a:rPr lang="en-US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R.e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η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14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𝛿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36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𝛿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=7/6.</m:t>
                    </m:r>
                  </m:oMath>
                </a14:m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TRY: 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let x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,x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,x</a:t>
                </a:r>
                <a:r>
                  <a:rPr lang="en-US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random sample of size 3 from a population with pdf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𝜆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𝜆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!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=0,1,2,..,∞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𝑒𝑙𝑠𝑒𝑤h𝑒𝑟𝑒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Are the estimators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unbiased? Which is more efficient and what is the relative efficiency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𝑤𝑖𝑡h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𝑟𝑒𝑠𝑝𝑒𝑐𝑡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𝑡𝑜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?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8486A2-433C-4DC9-9BC4-A52AE2358E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2432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1244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EVALUATING THE GOODNESS OF ESTIMATORS USING THE PROPERTIES OF ESTIMATORS </vt:lpstr>
      <vt:lpstr>PowerPoint Presentation</vt:lpstr>
      <vt:lpstr>PowerPoint Presentation</vt:lpstr>
      <vt:lpstr>PowerPoint Presentation</vt:lpstr>
      <vt:lpstr>continuation</vt:lpstr>
      <vt:lpstr>PowerPoint Presentation</vt:lpstr>
      <vt:lpstr>RELATIVELY EFFICIENT ESTIMATOR</vt:lpstr>
      <vt:lpstr>solution</vt:lpstr>
      <vt:lpstr>PowerPoint Presentation</vt:lpstr>
      <vt:lpstr>UNIFORM MINIMUM VARIANCE UNBIASED ESTIMATOR (UMVUE) , EFFICIENCY AND INFORMATION</vt:lpstr>
      <vt:lpstr>PowerPoint Presentation</vt:lpstr>
      <vt:lpstr>PowerPoint Presentation</vt:lpstr>
      <vt:lpstr>PowerPoint Presentation</vt:lpstr>
      <vt:lpstr>Example II</vt:lpstr>
      <vt:lpstr>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THE GOODNESS OF ESTIMATORS USING THE PROPERTIES OF ESTIMATORS</dc:title>
  <dc:creator>USER</dc:creator>
  <cp:lastModifiedBy>USER</cp:lastModifiedBy>
  <cp:revision>2</cp:revision>
  <dcterms:created xsi:type="dcterms:W3CDTF">2021-10-12T16:49:19Z</dcterms:created>
  <dcterms:modified xsi:type="dcterms:W3CDTF">2021-10-12T16:58:33Z</dcterms:modified>
</cp:coreProperties>
</file>